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EB7234-936E-4F87-8D49-13A7E2E0F9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C97399-D463-4DC1-AFE2-981AD83EB3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0FE172-A2AC-4BC4-A438-E7AE69CB4F9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331560"/>
            <a:ext cx="7772400" cy="4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55544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20880" y="6686640"/>
            <a:ext cx="190476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894ADA-87BA-400A-BF20-B44DF4D40BB5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24240" y="4663800"/>
            <a:ext cx="394308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Global Markets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544720" y="6195600"/>
            <a:ext cx="310212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November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" name=""/>
          <p:cNvGrpSpPr/>
          <p:nvPr/>
        </p:nvGrpSpPr>
        <p:grpSpPr>
          <a:xfrm>
            <a:off x="5738760" y="1065240"/>
            <a:ext cx="2552400" cy="2479680"/>
            <a:chOff x="5738760" y="1065240"/>
            <a:chExt cx="2552400" cy="2479680"/>
          </a:xfrm>
        </p:grpSpPr>
        <p:pic>
          <p:nvPicPr>
            <p:cNvPr id="15" name="LogoWh" descr=""/>
            <p:cNvPicPr/>
            <p:nvPr/>
          </p:nvPicPr>
          <p:blipFill>
            <a:blip r:embed="rId2"/>
            <a:stretch/>
          </p:blipFill>
          <p:spPr>
            <a:xfrm>
              <a:off x="5738760" y="106524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" name=""/>
            <p:cNvSpPr/>
            <p:nvPr/>
          </p:nvSpPr>
          <p:spPr>
            <a:xfrm>
              <a:off x="7998120" y="250020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"/>
          <p:cNvSpPr/>
          <p:nvPr/>
        </p:nvSpPr>
        <p:spPr>
          <a:xfrm>
            <a:off x="7372440" y="1738440"/>
            <a:ext cx="1495440" cy="6094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5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Crude and Products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6" name=""/>
          <p:cNvSpPr/>
          <p:nvPr/>
        </p:nvSpPr>
        <p:spPr>
          <a:xfrm>
            <a:off x="601560" y="3951360"/>
            <a:ext cx="387036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includes crude and products (gasoline, heating oil, jet, gasoil, residue) MTBE, petrochemicals, plastics and LPGs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trading products on EnronOnline - Currently only platform with global coverage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5154480" y="3951360"/>
            <a:ext cx="3870360" cy="20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petrochemical trader in the world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growth expected due to focus on online trading, financial markets, geographic product expansion, and product origination and marketing activity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59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960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6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1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79" name=""/>
          <p:cNvSpPr/>
          <p:nvPr/>
        </p:nvSpPr>
        <p:spPr>
          <a:xfrm>
            <a:off x="2448000" y="1886040"/>
            <a:ext cx="7452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0" name=""/>
          <p:cNvSpPr/>
          <p:nvPr/>
        </p:nvSpPr>
        <p:spPr>
          <a:xfrm>
            <a:off x="4218120" y="1471680"/>
            <a:ext cx="7452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1" name=""/>
          <p:cNvSpPr/>
          <p:nvPr/>
        </p:nvSpPr>
        <p:spPr>
          <a:xfrm>
            <a:off x="4551480" y="167004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2" name=""/>
          <p:cNvSpPr/>
          <p:nvPr/>
        </p:nvSpPr>
        <p:spPr>
          <a:xfrm>
            <a:off x="7010280" y="3112920"/>
            <a:ext cx="7488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3" name=""/>
          <p:cNvSpPr/>
          <p:nvPr/>
        </p:nvSpPr>
        <p:spPr>
          <a:xfrm>
            <a:off x="2811600" y="245268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4" name=""/>
          <p:cNvSpPr/>
          <p:nvPr/>
        </p:nvSpPr>
        <p:spPr>
          <a:xfrm>
            <a:off x="3379680" y="297504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5" name=""/>
          <p:cNvSpPr/>
          <p:nvPr/>
        </p:nvSpPr>
        <p:spPr>
          <a:xfrm>
            <a:off x="4567320" y="187020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6" name=""/>
          <p:cNvSpPr/>
          <p:nvPr/>
        </p:nvSpPr>
        <p:spPr>
          <a:xfrm>
            <a:off x="6505560" y="257004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7" name=""/>
          <p:cNvSpPr/>
          <p:nvPr/>
        </p:nvSpPr>
        <p:spPr>
          <a:xfrm>
            <a:off x="6129360" y="2536920"/>
            <a:ext cx="74520" cy="11412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8" name=""/>
          <p:cNvSpPr/>
          <p:nvPr/>
        </p:nvSpPr>
        <p:spPr>
          <a:xfrm>
            <a:off x="6581880" y="1827360"/>
            <a:ext cx="74520" cy="11412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9" name=""/>
          <p:cNvSpPr/>
          <p:nvPr/>
        </p:nvSpPr>
        <p:spPr>
          <a:xfrm>
            <a:off x="6853320" y="190332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0" name=""/>
          <p:cNvSpPr/>
          <p:nvPr/>
        </p:nvSpPr>
        <p:spPr>
          <a:xfrm>
            <a:off x="7524720" y="1893960"/>
            <a:ext cx="165240" cy="25236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>
            <a:off x="7729920" y="1809720"/>
            <a:ext cx="1061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Trading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"/>
          <p:cNvSpPr/>
          <p:nvPr/>
        </p:nvSpPr>
        <p:spPr>
          <a:xfrm>
            <a:off x="2938320" y="2224080"/>
            <a:ext cx="7488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>
            <a:off x="5094360" y="212400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"/>
          <p:cNvSpPr/>
          <p:nvPr/>
        </p:nvSpPr>
        <p:spPr>
          <a:xfrm>
            <a:off x="420840" y="40464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"/>
          <p:cNvSpPr/>
          <p:nvPr/>
        </p:nvSpPr>
        <p:spPr>
          <a:xfrm>
            <a:off x="420840" y="5815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6" name=""/>
          <p:cNvSpPr/>
          <p:nvPr/>
        </p:nvSpPr>
        <p:spPr>
          <a:xfrm>
            <a:off x="4954680" y="40464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7" name=""/>
          <p:cNvSpPr/>
          <p:nvPr/>
        </p:nvSpPr>
        <p:spPr>
          <a:xfrm>
            <a:off x="4954680" y="4986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A3B764-843A-48B7-BC87-547F7DFE9E69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0" name=""/>
          <p:cNvSpPr/>
          <p:nvPr/>
        </p:nvSpPr>
        <p:spPr>
          <a:xfrm>
            <a:off x="603360" y="3971880"/>
            <a:ext cx="4282920" cy="28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weather trader in the world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Transacted in all lower 48 states and 10 countries on 4 continents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offerings cover entire developed world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Extensive growth expected by new product and new market development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1" name=""/>
          <p:cNvSpPr/>
          <p:nvPr/>
        </p:nvSpPr>
        <p:spPr>
          <a:xfrm>
            <a:off x="5127480" y="3971880"/>
            <a:ext cx="3886200" cy="22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EnronOnline’s success will continue to be an important platform for growth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is the largest aggregator of positions naturally exposed to cold winters and hot summers via our retail organization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2" name=""/>
          <p:cNvSpPr/>
          <p:nvPr/>
        </p:nvSpPr>
        <p:spPr>
          <a:xfrm>
            <a:off x="4359240" y="1515960"/>
            <a:ext cx="6480" cy="1296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0"/>
                </a:moveTo>
                <a:lnTo>
                  <a:pt x="0" y="10"/>
                </a:lnTo>
                <a:lnTo>
                  <a:pt x="5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04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1105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6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8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9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0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1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2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3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4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5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6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7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8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9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0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1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6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7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24" name=""/>
          <p:cNvSpPr/>
          <p:nvPr/>
        </p:nvSpPr>
        <p:spPr>
          <a:xfrm>
            <a:off x="7372440" y="1738440"/>
            <a:ext cx="1495440" cy="1158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5" name=""/>
          <p:cNvSpPr/>
          <p:nvPr/>
        </p:nvSpPr>
        <p:spPr>
          <a:xfrm>
            <a:off x="7728480" y="1809720"/>
            <a:ext cx="11037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6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7" name=""/>
          <p:cNvSpPr/>
          <p:nvPr/>
        </p:nvSpPr>
        <p:spPr>
          <a:xfrm>
            <a:off x="1936800" y="1014480"/>
            <a:ext cx="1359000" cy="117792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8" name=""/>
          <p:cNvSpPr/>
          <p:nvPr/>
        </p:nvSpPr>
        <p:spPr>
          <a:xfrm>
            <a:off x="4181400" y="1440000"/>
            <a:ext cx="177840" cy="29196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9" name=""/>
          <p:cNvSpPr/>
          <p:nvPr/>
        </p:nvSpPr>
        <p:spPr>
          <a:xfrm>
            <a:off x="4397400" y="982800"/>
            <a:ext cx="355680" cy="59688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0" name=""/>
          <p:cNvSpPr/>
          <p:nvPr/>
        </p:nvSpPr>
        <p:spPr>
          <a:xfrm>
            <a:off x="4276800" y="1712880"/>
            <a:ext cx="177840" cy="24120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1" name=""/>
          <p:cNvSpPr/>
          <p:nvPr/>
        </p:nvSpPr>
        <p:spPr>
          <a:xfrm>
            <a:off x="6359400" y="2798640"/>
            <a:ext cx="812880" cy="62244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2" name=""/>
          <p:cNvSpPr/>
          <p:nvPr/>
        </p:nvSpPr>
        <p:spPr>
          <a:xfrm>
            <a:off x="6689880" y="1884240"/>
            <a:ext cx="253800" cy="31752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3" name=""/>
          <p:cNvSpPr/>
          <p:nvPr/>
        </p:nvSpPr>
        <p:spPr>
          <a:xfrm>
            <a:off x="7504200" y="2535120"/>
            <a:ext cx="234720" cy="22248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4" name=""/>
          <p:cNvSpPr/>
          <p:nvPr/>
        </p:nvSpPr>
        <p:spPr>
          <a:xfrm>
            <a:off x="6864480" y="292248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5" name=""/>
          <p:cNvSpPr/>
          <p:nvPr/>
        </p:nvSpPr>
        <p:spPr>
          <a:xfrm>
            <a:off x="2540160" y="198288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6" name=""/>
          <p:cNvSpPr/>
          <p:nvPr/>
        </p:nvSpPr>
        <p:spPr>
          <a:xfrm>
            <a:off x="4222800" y="156384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7" name=""/>
          <p:cNvSpPr/>
          <p:nvPr/>
        </p:nvSpPr>
        <p:spPr>
          <a:xfrm>
            <a:off x="4438800" y="128412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8" name=""/>
          <p:cNvSpPr/>
          <p:nvPr/>
        </p:nvSpPr>
        <p:spPr>
          <a:xfrm>
            <a:off x="6800760" y="193212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9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0" name=""/>
          <p:cNvSpPr/>
          <p:nvPr/>
        </p:nvSpPr>
        <p:spPr>
          <a:xfrm>
            <a:off x="420840" y="45291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>
            <a:off x="420840" y="5281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2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3" name=""/>
          <p:cNvSpPr/>
          <p:nvPr/>
        </p:nvSpPr>
        <p:spPr>
          <a:xfrm>
            <a:off x="4954680" y="50878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"/>
          <p:cNvSpPr/>
          <p:nvPr/>
        </p:nvSpPr>
        <p:spPr>
          <a:xfrm>
            <a:off x="420840" y="60181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A6945F-FEBA-4414-9115-D3128929DE9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7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 of vessel freight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transparency, liquidity and long dated market making to the international freight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trading products through EnronOnline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markets in long dated shipping capacity up to 5 years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making an online market for 3 liquid markets (1) Colombia to Europe (2) South Africa to Europe (3) US Gulf to Japan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8" name=""/>
          <p:cNvSpPr/>
          <p:nvPr/>
        </p:nvSpPr>
        <p:spPr>
          <a:xfrm>
            <a:off x="420840" y="1265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9" name=""/>
          <p:cNvSpPr/>
          <p:nvPr/>
        </p:nvSpPr>
        <p:spPr>
          <a:xfrm>
            <a:off x="420840" y="2052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0" name=""/>
          <p:cNvSpPr/>
          <p:nvPr/>
        </p:nvSpPr>
        <p:spPr>
          <a:xfrm>
            <a:off x="420840" y="3211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1" name=""/>
          <p:cNvSpPr/>
          <p:nvPr/>
        </p:nvSpPr>
        <p:spPr>
          <a:xfrm>
            <a:off x="420840" y="40114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2" name=""/>
          <p:cNvSpPr/>
          <p:nvPr/>
        </p:nvSpPr>
        <p:spPr>
          <a:xfrm>
            <a:off x="420840" y="51926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895D66-1A14-428A-BA63-138DA8037117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5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intermodel and truck-load risk management products to create value for railroad and trucking companies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allows for dramatic increases in efficiency and cost reduction for emerging trading markets with high transaction volume and large numbers of trading partners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new credit and financing alternatives for thinly capitalized trucking companies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6" name=""/>
          <p:cNvSpPr/>
          <p:nvPr/>
        </p:nvSpPr>
        <p:spPr>
          <a:xfrm>
            <a:off x="420840" y="1239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7" name=""/>
          <p:cNvSpPr/>
          <p:nvPr/>
        </p:nvSpPr>
        <p:spPr>
          <a:xfrm>
            <a:off x="420840" y="27669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8" name=""/>
          <p:cNvSpPr/>
          <p:nvPr/>
        </p:nvSpPr>
        <p:spPr>
          <a:xfrm>
            <a:off x="420840" y="4684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DA0727-8AE3-4720-9D05-A69FAA5FF12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0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Markets - Insurance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1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Identify, transform &amp; transfer risks from Enron’s core markets into more efficient insurance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products that both extend Enron’s trading model and creates new markets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financial capital, core competencies and industry knowledge to create contingent capital distribution/trading channels and solutions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Opportunities for highly structured transactions that require specialized skill sets that can be managed effectively by Enron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2" name=""/>
          <p:cNvSpPr/>
          <p:nvPr/>
        </p:nvSpPr>
        <p:spPr>
          <a:xfrm>
            <a:off x="420840" y="12780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3" name=""/>
          <p:cNvSpPr/>
          <p:nvPr/>
        </p:nvSpPr>
        <p:spPr>
          <a:xfrm>
            <a:off x="420840" y="2436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4" name=""/>
          <p:cNvSpPr/>
          <p:nvPr/>
        </p:nvSpPr>
        <p:spPr>
          <a:xfrm>
            <a:off x="420840" y="360504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5" name=""/>
          <p:cNvSpPr/>
          <p:nvPr/>
        </p:nvSpPr>
        <p:spPr>
          <a:xfrm>
            <a:off x="420840" y="5116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188DAE-8E74-4091-8475-2591862EE0A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"/>
          <p:cNvSpPr/>
          <p:nvPr/>
        </p:nvSpPr>
        <p:spPr>
          <a:xfrm>
            <a:off x="7372440" y="1738440"/>
            <a:ext cx="1495440" cy="39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6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Trading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9" name=""/>
          <p:cNvSpPr/>
          <p:nvPr/>
        </p:nvSpPr>
        <p:spPr>
          <a:xfrm>
            <a:off x="468360" y="3989520"/>
            <a:ext cx="441648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Trading group includes Enron’s currencies, rates, equities trading and risk management activities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Manages $4.2 billion (NPV) global portfolio of commodity cash flow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Structured over 1,500 financial transactions in 50 countries this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global financial risk management products, financial engineering services and 24 hour execution capability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0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71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1272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2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7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1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2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3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4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5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6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7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8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9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0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1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2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3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4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5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6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7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8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9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0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1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2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3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4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5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6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8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9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0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1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2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3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4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5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6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7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8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9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0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1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2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3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4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5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6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7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8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9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0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1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2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3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4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5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6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7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8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9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0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1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2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3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4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5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6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7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8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9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0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1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2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3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4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5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6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7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8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9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0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1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2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3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4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5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6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7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8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9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0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1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2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3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4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5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6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7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8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9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0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91" name=""/>
          <p:cNvSpPr/>
          <p:nvPr/>
        </p:nvSpPr>
        <p:spPr>
          <a:xfrm>
            <a:off x="7728840" y="1790640"/>
            <a:ext cx="101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2" name=""/>
          <p:cNvSpPr/>
          <p:nvPr/>
        </p:nvSpPr>
        <p:spPr>
          <a:xfrm>
            <a:off x="7524720" y="1838160"/>
            <a:ext cx="181080" cy="18108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920" bIns="43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3" name=""/>
          <p:cNvSpPr/>
          <p:nvPr/>
        </p:nvSpPr>
        <p:spPr>
          <a:xfrm>
            <a:off x="6829560" y="1933560"/>
            <a:ext cx="91800" cy="9216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4" name=""/>
          <p:cNvSpPr/>
          <p:nvPr/>
        </p:nvSpPr>
        <p:spPr>
          <a:xfrm>
            <a:off x="4229280" y="1571760"/>
            <a:ext cx="91800" cy="9180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5" name=""/>
          <p:cNvSpPr/>
          <p:nvPr/>
        </p:nvSpPr>
        <p:spPr>
          <a:xfrm>
            <a:off x="2495520" y="2124000"/>
            <a:ext cx="92160" cy="9216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6" name=""/>
          <p:cNvSpPr/>
          <p:nvPr/>
        </p:nvSpPr>
        <p:spPr>
          <a:xfrm>
            <a:off x="5202360" y="3989520"/>
            <a:ext cx="394164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Operates state-of-the-art web-based equity trading system with real-time position management and straight through processing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Exploring origination, eCommerce and trading opportunities in agriculture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“Softs” brokerage group in London is 3rd largest on LIFFE exchange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"/>
          <p:cNvSpPr/>
          <p:nvPr/>
        </p:nvSpPr>
        <p:spPr>
          <a:xfrm>
            <a:off x="30636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"/>
          <p:cNvSpPr/>
          <p:nvPr/>
        </p:nvSpPr>
        <p:spPr>
          <a:xfrm>
            <a:off x="306360" y="49100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9" name=""/>
          <p:cNvSpPr/>
          <p:nvPr/>
        </p:nvSpPr>
        <p:spPr>
          <a:xfrm>
            <a:off x="306360" y="60944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0" name=""/>
          <p:cNvSpPr/>
          <p:nvPr/>
        </p:nvSpPr>
        <p:spPr>
          <a:xfrm>
            <a:off x="5030640" y="405936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1" name=""/>
          <p:cNvSpPr/>
          <p:nvPr/>
        </p:nvSpPr>
        <p:spPr>
          <a:xfrm>
            <a:off x="5030640" y="513864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2" name=""/>
          <p:cNvSpPr/>
          <p:nvPr/>
        </p:nvSpPr>
        <p:spPr>
          <a:xfrm>
            <a:off x="5030640" y="5735520"/>
            <a:ext cx="15588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3" name=""/>
          <p:cNvSpPr/>
          <p:nvPr/>
        </p:nvSpPr>
        <p:spPr>
          <a:xfrm>
            <a:off x="306360" y="55069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59BF4B-BFF0-408C-AC35-5A46A939A55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Fundamentals Research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6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industry and commodity research for EGM trading units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commodity expertise of analysts and associates in order to move them into origination/trading roles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Centralize information and communication across commodity groups around the world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unique content to EOL (Research reports and market outlooks)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Analyze cross-market and cross-commodity arbitrage opportunities (LNG vs. NG, Distillates/Fuel Oil vs. NG)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7" name=""/>
          <p:cNvSpPr/>
          <p:nvPr/>
        </p:nvSpPr>
        <p:spPr>
          <a:xfrm>
            <a:off x="420840" y="1189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8" name=""/>
          <p:cNvSpPr/>
          <p:nvPr/>
        </p:nvSpPr>
        <p:spPr>
          <a:xfrm>
            <a:off x="420840" y="21826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9" name=""/>
          <p:cNvSpPr/>
          <p:nvPr/>
        </p:nvSpPr>
        <p:spPr>
          <a:xfrm>
            <a:off x="420840" y="31608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420840" y="5129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420840" y="4138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B58DF7-7C1F-48EB-88FC-D68CDB014AEC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73200" y="99972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business unit focusing on global markets and commodities outside Enron’s traditional gas and power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Crude, Products, Petchems, and LPGs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and Emissions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LNG, Middle East, Puerto Rico, and Venezuela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Currency, Equities and Interest Rate Trading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Agricultural Trading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provides a true network for market making opportunities related to commodities that are highly liquid in physical or financial terms and are enormous in market size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leverages the value of Enron’s existing trading network and international asset positions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EGM’s operations will coordinate and leverage with our North American, European, Australian, and Japanese businesses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509760" y="1103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09760" y="4122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509760" y="5227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509760" y="6056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5B06FC-D6DC-46CC-BCB2-F5719C1ADAD1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"/>
          <p:cNvSpPr/>
          <p:nvPr/>
        </p:nvSpPr>
        <p:spPr>
          <a:xfrm>
            <a:off x="1979640" y="4991040"/>
            <a:ext cx="4132080" cy="5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1943280" y="4991040"/>
            <a:ext cx="2466720" cy="5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913040" y="4998960"/>
            <a:ext cx="1057320" cy="5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127800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785808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3749760" y="1555920"/>
            <a:ext cx="1500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2992320" y="5854680"/>
            <a:ext cx="3284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 flipH="1">
            <a:off x="1852200" y="1797120"/>
            <a:ext cx="1785960" cy="689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 flipV="1">
            <a:off x="1913040" y="1819440"/>
            <a:ext cx="1574640" cy="151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 flipV="1">
            <a:off x="1962000" y="1825560"/>
            <a:ext cx="149544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 flipV="1">
            <a:off x="1973160" y="1825200"/>
            <a:ext cx="1528920" cy="318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 flipH="1">
            <a:off x="2970000" y="1849320"/>
            <a:ext cx="501480" cy="374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3487680" y="1841400"/>
            <a:ext cx="1079640" cy="3892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2080" y="1841400"/>
            <a:ext cx="2655720" cy="377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517920" y="1841400"/>
            <a:ext cx="36669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487680" y="1825560"/>
            <a:ext cx="373536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502080" y="1833480"/>
            <a:ext cx="3682800" cy="1470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360600" y="1849320"/>
            <a:ext cx="4019760" cy="636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 flipV="1">
            <a:off x="1890720" y="1871280"/>
            <a:ext cx="3809880" cy="57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 flipV="1">
            <a:off x="1935000" y="1855800"/>
            <a:ext cx="3772080" cy="1447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 flipV="1">
            <a:off x="1927080" y="1886040"/>
            <a:ext cx="3683160" cy="230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 flipV="1">
            <a:off x="1919160" y="1871280"/>
            <a:ext cx="3735360" cy="317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 flipV="1">
            <a:off x="2998800" y="1855800"/>
            <a:ext cx="2663640" cy="3736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 flipV="1">
            <a:off x="4470480" y="1855800"/>
            <a:ext cx="1191960" cy="378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 flipH="1" flipV="1">
            <a:off x="5632200" y="1849320"/>
            <a:ext cx="533160" cy="376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5632560" y="1849320"/>
            <a:ext cx="153036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648400" y="1841400"/>
            <a:ext cx="1536480" cy="2378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5632560" y="1819440"/>
            <a:ext cx="1568520" cy="152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505480" y="1819440"/>
            <a:ext cx="1814400" cy="696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1874880" y="2470320"/>
            <a:ext cx="56624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943280" y="2478240"/>
            <a:ext cx="5233680" cy="81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1919160" y="2494080"/>
            <a:ext cx="5326200" cy="167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1935000" y="2471760"/>
            <a:ext cx="5257800" cy="252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1967040" y="2403360"/>
            <a:ext cx="1017360" cy="3195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1913040" y="2455920"/>
            <a:ext cx="2676600" cy="3203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1905120" y="2455920"/>
            <a:ext cx="43131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 flipV="1">
            <a:off x="1919160" y="2471400"/>
            <a:ext cx="5348520" cy="833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1943280" y="3287880"/>
            <a:ext cx="55576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1943280" y="3267000"/>
            <a:ext cx="5257800" cy="876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1957320" y="3273480"/>
            <a:ext cx="5203800" cy="170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1949400" y="3281400"/>
            <a:ext cx="4222800" cy="23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913040" y="3289320"/>
            <a:ext cx="2631960" cy="232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971720" y="3281400"/>
            <a:ext cx="990720" cy="23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V="1">
            <a:off x="1979640" y="2471760"/>
            <a:ext cx="5265720" cy="1657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866960" y="4159080"/>
            <a:ext cx="5408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890720" y="4173480"/>
            <a:ext cx="5294160" cy="81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866960" y="4195800"/>
            <a:ext cx="4403520" cy="14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1866960" y="4167360"/>
            <a:ext cx="2655720" cy="1417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1927080" y="4060800"/>
            <a:ext cx="1013040" cy="1508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 flipV="1">
            <a:off x="1905120" y="2471760"/>
            <a:ext cx="5324400" cy="256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 flipV="1">
            <a:off x="1874880" y="3236400"/>
            <a:ext cx="5354640" cy="1754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 flipV="1">
            <a:off x="1905120" y="4150800"/>
            <a:ext cx="5354640" cy="83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1935000" y="4968720"/>
            <a:ext cx="5392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 flipV="1">
            <a:off x="2978280" y="2471400"/>
            <a:ext cx="422892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 flipV="1">
            <a:off x="2984400" y="3212640"/>
            <a:ext cx="4281480" cy="2349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 flipV="1">
            <a:off x="3000240" y="4113360"/>
            <a:ext cx="4253040" cy="144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 flipV="1">
            <a:off x="3029040" y="4968720"/>
            <a:ext cx="4141800" cy="555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 flipV="1">
            <a:off x="4506840" y="2441520"/>
            <a:ext cx="2722680" cy="310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 flipV="1">
            <a:off x="4522680" y="3273120"/>
            <a:ext cx="2648160" cy="2281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 flipV="1">
            <a:off x="4506840" y="4143240"/>
            <a:ext cx="2670120" cy="14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 flipV="1">
            <a:off x="4506840" y="4960800"/>
            <a:ext cx="2670120" cy="586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 flipV="1">
            <a:off x="6141960" y="2463480"/>
            <a:ext cx="103500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 flipV="1">
            <a:off x="6141960" y="3281040"/>
            <a:ext cx="1005120" cy="22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 flipV="1">
            <a:off x="6135840" y="4137120"/>
            <a:ext cx="1027080" cy="140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 flipV="1">
            <a:off x="6127920" y="4968360"/>
            <a:ext cx="1019160" cy="561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" name=""/>
          <p:cNvGrpSpPr/>
          <p:nvPr/>
        </p:nvGrpSpPr>
        <p:grpSpPr>
          <a:xfrm>
            <a:off x="2709720" y="1198440"/>
            <a:ext cx="1522440" cy="718920"/>
            <a:chOff x="2709720" y="1198440"/>
            <a:chExt cx="1522440" cy="718920"/>
          </a:xfrm>
        </p:grpSpPr>
        <p:sp>
          <p:nvSpPr>
            <p:cNvPr id="92" name=""/>
            <p:cNvSpPr/>
            <p:nvPr/>
          </p:nvSpPr>
          <p:spPr>
            <a:xfrm>
              <a:off x="27097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2880360" y="1404720"/>
              <a:ext cx="11815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Natural Gas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4" name=""/>
          <p:cNvGrpSpPr/>
          <p:nvPr/>
        </p:nvGrpSpPr>
        <p:grpSpPr>
          <a:xfrm>
            <a:off x="517680" y="2057400"/>
            <a:ext cx="1522080" cy="718920"/>
            <a:chOff x="517680" y="2057400"/>
            <a:chExt cx="1522080" cy="718920"/>
          </a:xfrm>
        </p:grpSpPr>
        <p:sp>
          <p:nvSpPr>
            <p:cNvPr id="95" name=""/>
            <p:cNvSpPr/>
            <p:nvPr/>
          </p:nvSpPr>
          <p:spPr>
            <a:xfrm>
              <a:off x="517680" y="2057400"/>
              <a:ext cx="152208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802080" y="215892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" name=""/>
          <p:cNvGrpSpPr/>
          <p:nvPr/>
        </p:nvGrpSpPr>
        <p:grpSpPr>
          <a:xfrm>
            <a:off x="4902120" y="1198440"/>
            <a:ext cx="1522440" cy="718920"/>
            <a:chOff x="4902120" y="1198440"/>
            <a:chExt cx="1522440" cy="718920"/>
          </a:xfrm>
        </p:grpSpPr>
        <p:sp>
          <p:nvSpPr>
            <p:cNvPr id="98" name=""/>
            <p:cNvSpPr/>
            <p:nvPr/>
          </p:nvSpPr>
          <p:spPr>
            <a:xfrm>
              <a:off x="49021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304600" y="1406160"/>
              <a:ext cx="7156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Power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0" name=""/>
          <p:cNvSpPr/>
          <p:nvPr/>
        </p:nvSpPr>
        <p:spPr>
          <a:xfrm>
            <a:off x="7095960" y="2057400"/>
            <a:ext cx="1522440" cy="71928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136640" y="2136600"/>
            <a:ext cx="1438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 Shipping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515880" y="2916360"/>
            <a:ext cx="1522440" cy="718920"/>
            <a:chOff x="515880" y="2916360"/>
            <a:chExt cx="1522440" cy="718920"/>
          </a:xfrm>
        </p:grpSpPr>
        <p:sp>
          <p:nvSpPr>
            <p:cNvPr id="103" name=""/>
            <p:cNvSpPr/>
            <p:nvPr/>
          </p:nvSpPr>
          <p:spPr>
            <a:xfrm>
              <a:off x="515880" y="29163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712080" y="3124080"/>
              <a:ext cx="1131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Agriculture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" name=""/>
          <p:cNvGrpSpPr/>
          <p:nvPr/>
        </p:nvGrpSpPr>
        <p:grpSpPr>
          <a:xfrm>
            <a:off x="7097400" y="2916360"/>
            <a:ext cx="1528200" cy="718920"/>
            <a:chOff x="7097400" y="2916360"/>
            <a:chExt cx="1528200" cy="718920"/>
          </a:xfrm>
        </p:grpSpPr>
        <p:sp>
          <p:nvSpPr>
            <p:cNvPr id="106" name=""/>
            <p:cNvSpPr/>
            <p:nvPr/>
          </p:nvSpPr>
          <p:spPr>
            <a:xfrm>
              <a:off x="7097760" y="29163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7097400" y="3016080"/>
              <a:ext cx="15282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 Crude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8" name=""/>
          <p:cNvSpPr/>
          <p:nvPr/>
        </p:nvSpPr>
        <p:spPr>
          <a:xfrm>
            <a:off x="515880" y="3780000"/>
            <a:ext cx="1522440" cy="71892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42680" y="3881520"/>
            <a:ext cx="1072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 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0" name=""/>
          <p:cNvGrpSpPr/>
          <p:nvPr/>
        </p:nvGrpSpPr>
        <p:grpSpPr>
          <a:xfrm>
            <a:off x="7097760" y="3776760"/>
            <a:ext cx="1522440" cy="718920"/>
            <a:chOff x="7097760" y="3776760"/>
            <a:chExt cx="1522440" cy="718920"/>
          </a:xfrm>
        </p:grpSpPr>
        <p:sp>
          <p:nvSpPr>
            <p:cNvPr id="111" name=""/>
            <p:cNvSpPr/>
            <p:nvPr/>
          </p:nvSpPr>
          <p:spPr>
            <a:xfrm>
              <a:off x="7097760" y="3776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7416720" y="398268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3" name=""/>
          <p:cNvGrpSpPr/>
          <p:nvPr/>
        </p:nvGrpSpPr>
        <p:grpSpPr>
          <a:xfrm>
            <a:off x="515880" y="4635360"/>
            <a:ext cx="1522440" cy="719280"/>
            <a:chOff x="515880" y="4635360"/>
            <a:chExt cx="1522440" cy="719280"/>
          </a:xfrm>
        </p:grpSpPr>
        <p:sp>
          <p:nvSpPr>
            <p:cNvPr id="114" name=""/>
            <p:cNvSpPr/>
            <p:nvPr/>
          </p:nvSpPr>
          <p:spPr>
            <a:xfrm>
              <a:off x="515880" y="46353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765720" y="484164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6" name=""/>
          <p:cNvGrpSpPr/>
          <p:nvPr/>
        </p:nvGrpSpPr>
        <p:grpSpPr>
          <a:xfrm>
            <a:off x="7097760" y="4635360"/>
            <a:ext cx="1522440" cy="719280"/>
            <a:chOff x="7097760" y="4635360"/>
            <a:chExt cx="1522440" cy="719280"/>
          </a:xfrm>
        </p:grpSpPr>
        <p:sp>
          <p:nvSpPr>
            <p:cNvPr id="117" name=""/>
            <p:cNvSpPr/>
            <p:nvPr/>
          </p:nvSpPr>
          <p:spPr>
            <a:xfrm>
              <a:off x="7097760" y="46353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7579440" y="484164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9" name=""/>
          <p:cNvGrpSpPr/>
          <p:nvPr/>
        </p:nvGrpSpPr>
        <p:grpSpPr>
          <a:xfrm>
            <a:off x="2160720" y="5495760"/>
            <a:ext cx="1522440" cy="718920"/>
            <a:chOff x="2160720" y="5495760"/>
            <a:chExt cx="1522440" cy="718920"/>
          </a:xfrm>
        </p:grpSpPr>
        <p:sp>
          <p:nvSpPr>
            <p:cNvPr id="120" name=""/>
            <p:cNvSpPr/>
            <p:nvPr/>
          </p:nvSpPr>
          <p:spPr>
            <a:xfrm>
              <a:off x="216072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2524680" y="5595840"/>
              <a:ext cx="7948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Pulp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Paper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2" name=""/>
          <p:cNvGrpSpPr/>
          <p:nvPr/>
        </p:nvGrpSpPr>
        <p:grpSpPr>
          <a:xfrm>
            <a:off x="5451480" y="5495760"/>
            <a:ext cx="1522440" cy="718920"/>
            <a:chOff x="5451480" y="5495760"/>
            <a:chExt cx="1522440" cy="718920"/>
          </a:xfrm>
        </p:grpSpPr>
        <p:sp>
          <p:nvSpPr>
            <p:cNvPr id="123" name=""/>
            <p:cNvSpPr/>
            <p:nvPr/>
          </p:nvSpPr>
          <p:spPr>
            <a:xfrm>
              <a:off x="545148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5843160" y="5702040"/>
              <a:ext cx="735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Metals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5" name=""/>
          <p:cNvGrpSpPr/>
          <p:nvPr/>
        </p:nvGrpSpPr>
        <p:grpSpPr>
          <a:xfrm>
            <a:off x="3807000" y="5495760"/>
            <a:ext cx="1522080" cy="719280"/>
            <a:chOff x="3807000" y="5495760"/>
            <a:chExt cx="1522080" cy="719280"/>
          </a:xfrm>
        </p:grpSpPr>
        <p:sp>
          <p:nvSpPr>
            <p:cNvPr id="126" name=""/>
            <p:cNvSpPr/>
            <p:nvPr/>
          </p:nvSpPr>
          <p:spPr>
            <a:xfrm>
              <a:off x="3807000" y="5495760"/>
              <a:ext cx="1522080" cy="71928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3957120" y="5597280"/>
              <a:ext cx="12211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Merchant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Investments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4BC747-47AE-4591-A6C4-C50DD24C9C5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 flipH="1">
            <a:off x="3218040" y="37576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4537080" y="380520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 flipH="1" flipV="1">
            <a:off x="3218040" y="13240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flipV="1">
            <a:off x="4537080" y="137124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 flipV="1">
            <a:off x="4552920" y="2571480"/>
            <a:ext cx="2631960" cy="11840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4575240" y="3780000"/>
            <a:ext cx="2903400" cy="363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4552920" y="3786120"/>
            <a:ext cx="2475000" cy="1387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 flipV="1">
            <a:off x="2025720" y="3763800"/>
            <a:ext cx="2535120" cy="1417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 flipV="1">
            <a:off x="1604880" y="3786120"/>
            <a:ext cx="2948040" cy="223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1949400" y="2577960"/>
            <a:ext cx="2611440" cy="12002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3790800" y="3417840"/>
            <a:ext cx="1522440" cy="71928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4260240" y="3624120"/>
            <a:ext cx="586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893880" y="3454560"/>
            <a:ext cx="1522440" cy="718920"/>
            <a:chOff x="893880" y="3454560"/>
            <a:chExt cx="1522440" cy="718920"/>
          </a:xfrm>
        </p:grpSpPr>
        <p:sp>
          <p:nvSpPr>
            <p:cNvPr id="141" name=""/>
            <p:cNvSpPr/>
            <p:nvPr/>
          </p:nvSpPr>
          <p:spPr>
            <a:xfrm>
              <a:off x="89388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1212840" y="366048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3" name=""/>
          <p:cNvGrpSpPr/>
          <p:nvPr/>
        </p:nvGrpSpPr>
        <p:grpSpPr>
          <a:xfrm>
            <a:off x="1208160" y="2227320"/>
            <a:ext cx="1522440" cy="718920"/>
            <a:chOff x="1208160" y="2227320"/>
            <a:chExt cx="1522440" cy="718920"/>
          </a:xfrm>
        </p:grpSpPr>
        <p:sp>
          <p:nvSpPr>
            <p:cNvPr id="144" name=""/>
            <p:cNvSpPr/>
            <p:nvPr/>
          </p:nvSpPr>
          <p:spPr>
            <a:xfrm>
              <a:off x="120816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691640" y="243360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2467080" y="1001880"/>
            <a:ext cx="1522440" cy="718920"/>
            <a:chOff x="2467080" y="1001880"/>
            <a:chExt cx="1522440" cy="718920"/>
          </a:xfrm>
        </p:grpSpPr>
        <p:sp>
          <p:nvSpPr>
            <p:cNvPr id="147" name=""/>
            <p:cNvSpPr/>
            <p:nvPr/>
          </p:nvSpPr>
          <p:spPr>
            <a:xfrm>
              <a:off x="246708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2754000" y="110304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Crude 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9" name=""/>
          <p:cNvGrpSpPr/>
          <p:nvPr/>
        </p:nvGrpSpPr>
        <p:grpSpPr>
          <a:xfrm>
            <a:off x="5184720" y="1001880"/>
            <a:ext cx="1522440" cy="718920"/>
            <a:chOff x="5184720" y="1001880"/>
            <a:chExt cx="1522440" cy="718920"/>
          </a:xfrm>
        </p:grpSpPr>
        <p:sp>
          <p:nvSpPr>
            <p:cNvPr id="150" name=""/>
            <p:cNvSpPr/>
            <p:nvPr/>
          </p:nvSpPr>
          <p:spPr>
            <a:xfrm>
              <a:off x="518472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663160" y="1207800"/>
              <a:ext cx="5670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2" name=""/>
          <p:cNvGrpSpPr/>
          <p:nvPr/>
        </p:nvGrpSpPr>
        <p:grpSpPr>
          <a:xfrm>
            <a:off x="6375240" y="2227320"/>
            <a:ext cx="1522440" cy="718920"/>
            <a:chOff x="6375240" y="2227320"/>
            <a:chExt cx="1522440" cy="718920"/>
          </a:xfrm>
        </p:grpSpPr>
        <p:sp>
          <p:nvSpPr>
            <p:cNvPr id="153" name=""/>
            <p:cNvSpPr/>
            <p:nvPr/>
          </p:nvSpPr>
          <p:spPr>
            <a:xfrm>
              <a:off x="637524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602040" y="2433600"/>
              <a:ext cx="10724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5" name=""/>
          <p:cNvGrpSpPr/>
          <p:nvPr/>
        </p:nvGrpSpPr>
        <p:grpSpPr>
          <a:xfrm>
            <a:off x="6707160" y="3454560"/>
            <a:ext cx="1522440" cy="718920"/>
            <a:chOff x="6707160" y="3454560"/>
            <a:chExt cx="1522440" cy="718920"/>
          </a:xfrm>
        </p:grpSpPr>
        <p:sp>
          <p:nvSpPr>
            <p:cNvPr id="156" name=""/>
            <p:cNvSpPr/>
            <p:nvPr/>
          </p:nvSpPr>
          <p:spPr>
            <a:xfrm>
              <a:off x="670716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6750720" y="3660480"/>
              <a:ext cx="1438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" name=""/>
          <p:cNvGrpSpPr/>
          <p:nvPr/>
        </p:nvGrpSpPr>
        <p:grpSpPr>
          <a:xfrm>
            <a:off x="6265800" y="4800600"/>
            <a:ext cx="1522440" cy="718920"/>
            <a:chOff x="6265800" y="4800600"/>
            <a:chExt cx="1522440" cy="718920"/>
          </a:xfrm>
        </p:grpSpPr>
        <p:sp>
          <p:nvSpPr>
            <p:cNvPr id="159" name=""/>
            <p:cNvSpPr/>
            <p:nvPr/>
          </p:nvSpPr>
          <p:spPr>
            <a:xfrm>
              <a:off x="626580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6558840" y="5006880"/>
              <a:ext cx="9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1316160" y="4800600"/>
            <a:ext cx="1522440" cy="718920"/>
            <a:chOff x="1316160" y="4800600"/>
            <a:chExt cx="1522440" cy="718920"/>
          </a:xfrm>
        </p:grpSpPr>
        <p:sp>
          <p:nvSpPr>
            <p:cNvPr id="162" name=""/>
            <p:cNvSpPr/>
            <p:nvPr/>
          </p:nvSpPr>
          <p:spPr>
            <a:xfrm>
              <a:off x="131616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1565640" y="500688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6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6" name=""/>
          <p:cNvGrpSpPr/>
          <p:nvPr/>
        </p:nvGrpSpPr>
        <p:grpSpPr>
          <a:xfrm>
            <a:off x="2467080" y="5894280"/>
            <a:ext cx="1522440" cy="719280"/>
            <a:chOff x="2467080" y="5894280"/>
            <a:chExt cx="1522440" cy="719280"/>
          </a:xfrm>
        </p:grpSpPr>
        <p:sp>
          <p:nvSpPr>
            <p:cNvPr id="167" name=""/>
            <p:cNvSpPr/>
            <p:nvPr/>
          </p:nvSpPr>
          <p:spPr>
            <a:xfrm>
              <a:off x="246708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738160" y="5995800"/>
              <a:ext cx="9932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FX/Rates/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Equities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9" name=""/>
          <p:cNvGrpSpPr/>
          <p:nvPr/>
        </p:nvGrpSpPr>
        <p:grpSpPr>
          <a:xfrm>
            <a:off x="5184720" y="5894280"/>
            <a:ext cx="1522440" cy="719280"/>
            <a:chOff x="5184720" y="5894280"/>
            <a:chExt cx="1522440" cy="719280"/>
          </a:xfrm>
        </p:grpSpPr>
        <p:sp>
          <p:nvSpPr>
            <p:cNvPr id="170" name=""/>
            <p:cNvSpPr/>
            <p:nvPr/>
          </p:nvSpPr>
          <p:spPr>
            <a:xfrm>
              <a:off x="518472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292360" y="6100560"/>
              <a:ext cx="1310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Agribusiness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013CE4-284E-452C-A8AF-C9CC7FC30FFA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5860080" y="5506920"/>
            <a:ext cx="679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5624640" y="5335560"/>
            <a:ext cx="109440" cy="347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565200" y="550692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123840" y="5557680"/>
            <a:ext cx="150840" cy="1429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2192400" y="5506920"/>
            <a:ext cx="105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2066760" y="5568840"/>
            <a:ext cx="119160" cy="1191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3585960" y="5506920"/>
            <a:ext cx="1916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3457440" y="5495760"/>
            <a:ext cx="123840" cy="1908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7107840" y="5506920"/>
            <a:ext cx="4478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6870600" y="5567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821520" y="5722920"/>
            <a:ext cx="884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Sydney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Dubai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Johannesburg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2160" y="5722920"/>
            <a:ext cx="75384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Seoul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96840" y="5724360"/>
            <a:ext cx="1685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1938240" y="5724360"/>
            <a:ext cx="1357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425760" y="5724360"/>
            <a:ext cx="1986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5514840" y="5724360"/>
            <a:ext cx="1181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6818400" y="5724360"/>
            <a:ext cx="9633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1891440" y="5722920"/>
            <a:ext cx="78768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Africa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3587760" y="5722920"/>
            <a:ext cx="776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(Europe)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5797440" y="5722920"/>
            <a:ext cx="61776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br>
              <a:rPr sz="800"/>
            </a:b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6873120" y="5722920"/>
            <a:ext cx="75384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Louisiana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5" name=""/>
          <p:cNvGrpSpPr/>
          <p:nvPr/>
        </p:nvGrpSpPr>
        <p:grpSpPr>
          <a:xfrm>
            <a:off x="407880" y="1139760"/>
            <a:ext cx="8157960" cy="4281120"/>
            <a:chOff x="407880" y="1139760"/>
            <a:chExt cx="8157960" cy="4281120"/>
          </a:xfrm>
        </p:grpSpPr>
        <p:sp>
          <p:nvSpPr>
            <p:cNvPr id="196" name=""/>
            <p:cNvSpPr/>
            <p:nvPr/>
          </p:nvSpPr>
          <p:spPr>
            <a:xfrm>
              <a:off x="3888000" y="1141200"/>
              <a:ext cx="4677840" cy="25747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419040" y="1139760"/>
              <a:ext cx="2170080" cy="244656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1865160" y="3441600"/>
              <a:ext cx="1311480" cy="1908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2053800" y="4895640"/>
              <a:ext cx="37440" cy="561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2046600" y="5290560"/>
              <a:ext cx="268200" cy="13032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2413080" y="3481200"/>
              <a:ext cx="3744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2205360" y="3444120"/>
              <a:ext cx="40320" cy="331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1946160" y="3282480"/>
              <a:ext cx="60480" cy="3168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1811520" y="3191400"/>
              <a:ext cx="3600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1765440" y="3160440"/>
              <a:ext cx="298440" cy="8820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2057040" y="3243960"/>
              <a:ext cx="172800" cy="662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2260440" y="3282480"/>
              <a:ext cx="48960" cy="3168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2413080" y="3340080"/>
              <a:ext cx="37440" cy="302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2429280" y="337716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1947240" y="3102840"/>
              <a:ext cx="37440" cy="4356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2077200" y="321336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1928520" y="306324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196740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1992240" y="3095280"/>
              <a:ext cx="3708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2032200" y="3144960"/>
              <a:ext cx="356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2053800" y="3169440"/>
              <a:ext cx="374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2095920" y="3178440"/>
              <a:ext cx="396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2110320" y="3195000"/>
              <a:ext cx="35640" cy="3168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1846080" y="3123360"/>
              <a:ext cx="374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2012040" y="2804040"/>
              <a:ext cx="3744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2068200" y="2623320"/>
              <a:ext cx="56160" cy="3456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2338200" y="2315520"/>
              <a:ext cx="77760" cy="3456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2342520" y="2425680"/>
              <a:ext cx="67680" cy="3960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1800000" y="1730880"/>
              <a:ext cx="51840" cy="3456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1892160" y="1751400"/>
              <a:ext cx="36000" cy="4716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1896840" y="2037240"/>
              <a:ext cx="46080" cy="4860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1843200" y="2184840"/>
              <a:ext cx="43200" cy="3852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2479680" y="2246400"/>
              <a:ext cx="193320" cy="1882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700640" y="1539720"/>
              <a:ext cx="196200" cy="17064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1977840" y="1396080"/>
              <a:ext cx="67680" cy="7308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1618560" y="1142280"/>
              <a:ext cx="804960" cy="63720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810360" y="1143720"/>
              <a:ext cx="513720" cy="23292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407880" y="2139840"/>
              <a:ext cx="61560" cy="921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541800" y="2278440"/>
              <a:ext cx="149760" cy="9504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2580840" y="1142280"/>
              <a:ext cx="960840" cy="7423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3462480" y="1513080"/>
              <a:ext cx="301680" cy="18036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3658680" y="2756520"/>
              <a:ext cx="1931760" cy="19191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4990320" y="1792440"/>
              <a:ext cx="82080" cy="8316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5120280" y="1726920"/>
              <a:ext cx="56160" cy="10368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5371200" y="4054320"/>
              <a:ext cx="201960" cy="35388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6756840" y="3414240"/>
              <a:ext cx="3708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6849000" y="368100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6887880" y="37119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6928200" y="3772440"/>
              <a:ext cx="3600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6394680" y="3506760"/>
              <a:ext cx="61560" cy="9360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7208280" y="3245040"/>
              <a:ext cx="63360" cy="4716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7531560" y="3102840"/>
              <a:ext cx="53280" cy="8928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7794000" y="2854080"/>
              <a:ext cx="70560" cy="8820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7869240" y="2842560"/>
              <a:ext cx="66240" cy="5220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7834680" y="2614320"/>
              <a:ext cx="308520" cy="25488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8084160" y="2477160"/>
              <a:ext cx="171720" cy="14184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774684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7788240" y="3016800"/>
              <a:ext cx="34560" cy="3456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8245800" y="2524680"/>
              <a:ext cx="3888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8287560" y="2477160"/>
              <a:ext cx="54720" cy="3816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57040" y="24537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8423280" y="2424600"/>
              <a:ext cx="388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8015040" y="2099880"/>
              <a:ext cx="37080" cy="3204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136000" y="2134800"/>
              <a:ext cx="76320" cy="330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5517360" y="1307520"/>
              <a:ext cx="50040" cy="5760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3944160" y="1948680"/>
              <a:ext cx="39960" cy="4212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4420440" y="2079720"/>
              <a:ext cx="37440" cy="3456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4459320" y="2059200"/>
              <a:ext cx="46080" cy="4212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4459320" y="211068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3964680" y="1938600"/>
              <a:ext cx="239400" cy="3765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3860640" y="2093760"/>
              <a:ext cx="133920" cy="15876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4391640" y="2564280"/>
              <a:ext cx="38880" cy="5724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4381560" y="2623320"/>
              <a:ext cx="42840" cy="8316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4501440" y="2719440"/>
              <a:ext cx="89640" cy="51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4745160" y="2719440"/>
              <a:ext cx="61920" cy="561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4813200" y="2804040"/>
              <a:ext cx="77760" cy="3312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5056920" y="2804040"/>
              <a:ext cx="64440" cy="3312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4218480" y="2668320"/>
              <a:ext cx="34560" cy="306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4926960" y="2775960"/>
              <a:ext cx="3996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4880880" y="268992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4879080" y="2712960"/>
              <a:ext cx="360" cy="252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4280" bIns="-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4387320" y="366084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338240" y="4020840"/>
              <a:ext cx="1135440" cy="788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810200" y="4035240"/>
              <a:ext cx="39960" cy="331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7994880" y="4700520"/>
              <a:ext cx="42840" cy="3168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8224200" y="4858560"/>
              <a:ext cx="100800" cy="9720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6831720" y="3609360"/>
              <a:ext cx="308880" cy="28584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117560" y="3898080"/>
              <a:ext cx="253800" cy="7164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7371360" y="395172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7413120" y="3951720"/>
              <a:ext cx="219240" cy="306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651440" y="3951720"/>
              <a:ext cx="35640" cy="306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690320" y="394020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501320" y="3983760"/>
              <a:ext cx="54720" cy="3312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626960" y="3960720"/>
              <a:ext cx="102240" cy="4968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7844400" y="3928680"/>
              <a:ext cx="3600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7922880" y="3889080"/>
              <a:ext cx="37080" cy="3816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7117560" y="3787920"/>
              <a:ext cx="3744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7182360" y="3814560"/>
              <a:ext cx="3456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331040" y="3924720"/>
              <a:ext cx="39960" cy="144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214040" y="3576240"/>
              <a:ext cx="295560" cy="27648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7495200" y="3708000"/>
              <a:ext cx="180360" cy="18432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7733520" y="3697920"/>
              <a:ext cx="41760" cy="75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7694640" y="382716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749360" y="3818160"/>
              <a:ext cx="82440" cy="3456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651440" y="3795480"/>
              <a:ext cx="35640" cy="25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730640" y="3785040"/>
              <a:ext cx="40320" cy="3168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820280" y="3750480"/>
              <a:ext cx="35640" cy="302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7959960" y="3769920"/>
              <a:ext cx="3564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831800" y="3758040"/>
              <a:ext cx="562680" cy="25884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7522920" y="3282480"/>
              <a:ext cx="122400" cy="152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7452360" y="3469680"/>
              <a:ext cx="72000" cy="7164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535880" y="3416040"/>
              <a:ext cx="35640" cy="3456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7651440" y="3440160"/>
              <a:ext cx="35640" cy="5868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7583400" y="3455280"/>
              <a:ext cx="70560" cy="730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7581960" y="3506760"/>
              <a:ext cx="131040" cy="10620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8323920" y="3850560"/>
              <a:ext cx="116640" cy="5472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" bIns="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8277480" y="3801600"/>
              <a:ext cx="38880" cy="108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8395920" y="3814560"/>
              <a:ext cx="67680" cy="5868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8504280" y="3889080"/>
              <a:ext cx="39960" cy="356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5" name=""/>
          <p:cNvSpPr/>
          <p:nvPr/>
        </p:nvSpPr>
        <p:spPr>
          <a:xfrm>
            <a:off x="1298520" y="28843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1241280" y="257652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1405080" y="255420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4570560" y="21859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7900920" y="4275000"/>
            <a:ext cx="100080" cy="31932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4686480" y="22734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3979800" y="193500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4443480" y="22240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4370400" y="177336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7837560" y="24638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7719840" y="431964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1076400" y="265284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8300880" y="439884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1803240" y="345456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7711920" y="271296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7316640" y="2914560"/>
            <a:ext cx="10980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6956280" y="359892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1825560" y="347328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1996560" y="749160"/>
            <a:ext cx="5122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New Markets in Global Commodities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2041560" y="311940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2066760" y="25099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1590840" y="286236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2266920" y="355752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2631960" y="43862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4076640" y="233028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2792880" y="5722920"/>
            <a:ext cx="68004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Colombia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Russia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4493520" y="5722920"/>
            <a:ext cx="6573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4809960" y="44737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4379760" y="1547640"/>
            <a:ext cx="10188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5495760" y="30733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6248520" y="31878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7682040" y="241452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8101080" y="2490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8074080" y="267480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8023320" y="260676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7942320" y="27446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7053120" y="35384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6994440" y="36226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4491000" y="252900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7520040" y="3633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8294760" y="455292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496800" y="157644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1246320" y="18241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4068720" y="198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4583160" y="144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4167360" y="23572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6249960" y="3281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4886280" y="439272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4321080" y="21258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1774800" y="28018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2149560" y="24271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6" name=""/>
          <p:cNvGrpSpPr/>
          <p:nvPr/>
        </p:nvGrpSpPr>
        <p:grpSpPr>
          <a:xfrm>
            <a:off x="5729400" y="3443400"/>
            <a:ext cx="336240" cy="214200"/>
            <a:chOff x="5729400" y="3443400"/>
            <a:chExt cx="336240" cy="214200"/>
          </a:xfrm>
        </p:grpSpPr>
        <p:grpSp>
          <p:nvGrpSpPr>
            <p:cNvPr id="367" name=""/>
            <p:cNvGrpSpPr/>
            <p:nvPr/>
          </p:nvGrpSpPr>
          <p:grpSpPr>
            <a:xfrm>
              <a:off x="5861880" y="3443400"/>
              <a:ext cx="203760" cy="126720"/>
              <a:chOff x="5861880" y="3443400"/>
              <a:chExt cx="203760" cy="126720"/>
            </a:xfrm>
          </p:grpSpPr>
          <p:sp>
            <p:nvSpPr>
              <p:cNvPr id="368" name=""/>
              <p:cNvSpPr/>
              <p:nvPr/>
            </p:nvSpPr>
            <p:spPr>
              <a:xfrm flipH="1">
                <a:off x="6001200" y="3443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 flipH="1">
                <a:off x="6018120" y="3462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 flipH="1">
                <a:off x="6004440" y="3474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 flipH="1">
                <a:off x="5963760" y="3447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 flipH="1">
                <a:off x="5923800" y="3463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 flipH="1">
                <a:off x="5897160" y="3480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 flipH="1">
                <a:off x="5959080" y="3465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 flipH="1">
                <a:off x="5925240" y="3496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 flipH="1">
                <a:off x="5873760" y="3494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 flipH="1">
                <a:off x="5891400" y="3497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8" name=""/>
              <p:cNvSpPr/>
              <p:nvPr/>
            </p:nvSpPr>
            <p:spPr>
              <a:xfrm flipH="1">
                <a:off x="5861520" y="3518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79" name=""/>
            <p:cNvGrpSpPr/>
            <p:nvPr/>
          </p:nvGrpSpPr>
          <p:grpSpPr>
            <a:xfrm>
              <a:off x="5729400" y="3547440"/>
              <a:ext cx="305640" cy="110160"/>
              <a:chOff x="5729400" y="3547440"/>
              <a:chExt cx="305640" cy="110160"/>
            </a:xfrm>
          </p:grpSpPr>
          <p:sp>
            <p:nvSpPr>
              <p:cNvPr id="380" name=""/>
              <p:cNvSpPr/>
              <p:nvPr/>
            </p:nvSpPr>
            <p:spPr>
              <a:xfrm>
                <a:off x="5729400" y="3547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81" name=""/>
              <p:cNvGrpSpPr/>
              <p:nvPr/>
            </p:nvGrpSpPr>
            <p:grpSpPr>
              <a:xfrm>
                <a:off x="5777280" y="3625560"/>
                <a:ext cx="192600" cy="7200"/>
                <a:chOff x="5777280" y="3625560"/>
                <a:chExt cx="192600" cy="7200"/>
              </a:xfrm>
            </p:grpSpPr>
            <p:grpSp>
              <p:nvGrpSpPr>
                <p:cNvPr id="382" name=""/>
                <p:cNvGrpSpPr/>
                <p:nvPr/>
              </p:nvGrpSpPr>
              <p:grpSpPr>
                <a:xfrm>
                  <a:off x="5777280" y="3625560"/>
                  <a:ext cx="41760" cy="7200"/>
                  <a:chOff x="5777280" y="3625560"/>
                  <a:chExt cx="41760" cy="7200"/>
                </a:xfrm>
              </p:grpSpPr>
              <p:sp>
                <p:nvSpPr>
                  <p:cNvPr id="383" name=""/>
                  <p:cNvSpPr/>
                  <p:nvPr/>
                </p:nvSpPr>
                <p:spPr>
                  <a:xfrm>
                    <a:off x="58118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4" name=""/>
                  <p:cNvSpPr/>
                  <p:nvPr/>
                </p:nvSpPr>
                <p:spPr>
                  <a:xfrm>
                    <a:off x="579420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5" name=""/>
                  <p:cNvSpPr/>
                  <p:nvPr/>
                </p:nvSpPr>
                <p:spPr>
                  <a:xfrm>
                    <a:off x="57772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86" name=""/>
                <p:cNvGrpSpPr/>
                <p:nvPr/>
              </p:nvGrpSpPr>
              <p:grpSpPr>
                <a:xfrm>
                  <a:off x="5928120" y="3625560"/>
                  <a:ext cx="41760" cy="7200"/>
                  <a:chOff x="5928120" y="3625560"/>
                  <a:chExt cx="41760" cy="7200"/>
                </a:xfrm>
              </p:grpSpPr>
              <p:sp>
                <p:nvSpPr>
                  <p:cNvPr id="387" name=""/>
                  <p:cNvSpPr/>
                  <p:nvPr/>
                </p:nvSpPr>
                <p:spPr>
                  <a:xfrm>
                    <a:off x="59626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8" name=""/>
                  <p:cNvSpPr/>
                  <p:nvPr/>
                </p:nvSpPr>
                <p:spPr>
                  <a:xfrm>
                    <a:off x="59450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9" name=""/>
                  <p:cNvSpPr/>
                  <p:nvPr/>
                </p:nvSpPr>
                <p:spPr>
                  <a:xfrm>
                    <a:off x="592812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390" name=""/>
          <p:cNvGrpSpPr/>
          <p:nvPr/>
        </p:nvGrpSpPr>
        <p:grpSpPr>
          <a:xfrm>
            <a:off x="6078600" y="3786120"/>
            <a:ext cx="336240" cy="214560"/>
            <a:chOff x="6078600" y="3786120"/>
            <a:chExt cx="336240" cy="214560"/>
          </a:xfrm>
        </p:grpSpPr>
        <p:grpSp>
          <p:nvGrpSpPr>
            <p:cNvPr id="391" name=""/>
            <p:cNvGrpSpPr/>
            <p:nvPr/>
          </p:nvGrpSpPr>
          <p:grpSpPr>
            <a:xfrm>
              <a:off x="6211080" y="3786120"/>
              <a:ext cx="203760" cy="126720"/>
              <a:chOff x="6211080" y="3786120"/>
              <a:chExt cx="203760" cy="126720"/>
            </a:xfrm>
          </p:grpSpPr>
          <p:sp>
            <p:nvSpPr>
              <p:cNvPr id="392" name=""/>
              <p:cNvSpPr/>
              <p:nvPr/>
            </p:nvSpPr>
            <p:spPr>
              <a:xfrm flipH="1">
                <a:off x="6350400" y="37861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 flipH="1">
                <a:off x="6367320" y="3805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 flipH="1">
                <a:off x="6353640" y="3817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 flipH="1">
                <a:off x="6312960" y="3789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 flipH="1">
                <a:off x="6273000" y="3806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 flipH="1">
                <a:off x="6246360" y="38232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 flipH="1">
                <a:off x="6308280" y="38084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 flipH="1">
                <a:off x="6274440" y="3839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 flipH="1">
                <a:off x="6222960" y="38376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 flipH="1">
                <a:off x="6240600" y="3840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" name=""/>
              <p:cNvSpPr/>
              <p:nvPr/>
            </p:nvSpPr>
            <p:spPr>
              <a:xfrm flipH="1">
                <a:off x="6210720" y="38613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3" name=""/>
            <p:cNvGrpSpPr/>
            <p:nvPr/>
          </p:nvGrpSpPr>
          <p:grpSpPr>
            <a:xfrm>
              <a:off x="6078600" y="3890520"/>
              <a:ext cx="305640" cy="110160"/>
              <a:chOff x="6078600" y="3890520"/>
              <a:chExt cx="305640" cy="110160"/>
            </a:xfrm>
          </p:grpSpPr>
          <p:sp>
            <p:nvSpPr>
              <p:cNvPr id="404" name=""/>
              <p:cNvSpPr/>
              <p:nvPr/>
            </p:nvSpPr>
            <p:spPr>
              <a:xfrm>
                <a:off x="6078600" y="38905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05" name=""/>
              <p:cNvGrpSpPr/>
              <p:nvPr/>
            </p:nvGrpSpPr>
            <p:grpSpPr>
              <a:xfrm>
                <a:off x="6126480" y="3968640"/>
                <a:ext cx="192600" cy="7200"/>
                <a:chOff x="6126480" y="3968640"/>
                <a:chExt cx="192600" cy="7200"/>
              </a:xfrm>
            </p:grpSpPr>
            <p:grpSp>
              <p:nvGrpSpPr>
                <p:cNvPr id="406" name=""/>
                <p:cNvGrpSpPr/>
                <p:nvPr/>
              </p:nvGrpSpPr>
              <p:grpSpPr>
                <a:xfrm>
                  <a:off x="6126480" y="3968640"/>
                  <a:ext cx="41760" cy="7200"/>
                  <a:chOff x="6126480" y="3968640"/>
                  <a:chExt cx="41760" cy="7200"/>
                </a:xfrm>
              </p:grpSpPr>
              <p:sp>
                <p:nvSpPr>
                  <p:cNvPr id="407" name=""/>
                  <p:cNvSpPr/>
                  <p:nvPr/>
                </p:nvSpPr>
                <p:spPr>
                  <a:xfrm>
                    <a:off x="61610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8" name=""/>
                  <p:cNvSpPr/>
                  <p:nvPr/>
                </p:nvSpPr>
                <p:spPr>
                  <a:xfrm>
                    <a:off x="614340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9" name=""/>
                  <p:cNvSpPr/>
                  <p:nvPr/>
                </p:nvSpPr>
                <p:spPr>
                  <a:xfrm>
                    <a:off x="61264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10" name=""/>
                <p:cNvGrpSpPr/>
                <p:nvPr/>
              </p:nvGrpSpPr>
              <p:grpSpPr>
                <a:xfrm>
                  <a:off x="6277320" y="3968640"/>
                  <a:ext cx="41760" cy="7200"/>
                  <a:chOff x="6277320" y="3968640"/>
                  <a:chExt cx="41760" cy="7200"/>
                </a:xfrm>
              </p:grpSpPr>
              <p:sp>
                <p:nvSpPr>
                  <p:cNvPr id="411" name=""/>
                  <p:cNvSpPr/>
                  <p:nvPr/>
                </p:nvSpPr>
                <p:spPr>
                  <a:xfrm>
                    <a:off x="63118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2" name=""/>
                  <p:cNvSpPr/>
                  <p:nvPr/>
                </p:nvSpPr>
                <p:spPr>
                  <a:xfrm>
                    <a:off x="62942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3" name=""/>
                  <p:cNvSpPr/>
                  <p:nvPr/>
                </p:nvSpPr>
                <p:spPr>
                  <a:xfrm>
                    <a:off x="627732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414" name=""/>
          <p:cNvGrpSpPr/>
          <p:nvPr/>
        </p:nvGrpSpPr>
        <p:grpSpPr>
          <a:xfrm>
            <a:off x="2408400" y="2725560"/>
            <a:ext cx="335880" cy="214560"/>
            <a:chOff x="2408400" y="2725560"/>
            <a:chExt cx="335880" cy="214560"/>
          </a:xfrm>
        </p:grpSpPr>
        <p:grpSp>
          <p:nvGrpSpPr>
            <p:cNvPr id="415" name=""/>
            <p:cNvGrpSpPr/>
            <p:nvPr/>
          </p:nvGrpSpPr>
          <p:grpSpPr>
            <a:xfrm>
              <a:off x="2540880" y="2725560"/>
              <a:ext cx="203400" cy="126720"/>
              <a:chOff x="2540880" y="2725560"/>
              <a:chExt cx="203400" cy="126720"/>
            </a:xfrm>
          </p:grpSpPr>
          <p:sp>
            <p:nvSpPr>
              <p:cNvPr id="416" name=""/>
              <p:cNvSpPr/>
              <p:nvPr/>
            </p:nvSpPr>
            <p:spPr>
              <a:xfrm flipH="1">
                <a:off x="2679840" y="272556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 flipH="1">
                <a:off x="2696760" y="2745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8" name=""/>
              <p:cNvSpPr/>
              <p:nvPr/>
            </p:nvSpPr>
            <p:spPr>
              <a:xfrm flipH="1">
                <a:off x="2683080" y="2756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9" name=""/>
              <p:cNvSpPr/>
              <p:nvPr/>
            </p:nvSpPr>
            <p:spPr>
              <a:xfrm flipH="1">
                <a:off x="264240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0" name=""/>
              <p:cNvSpPr/>
              <p:nvPr/>
            </p:nvSpPr>
            <p:spPr>
              <a:xfrm flipH="1">
                <a:off x="2602440" y="2745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" name=""/>
              <p:cNvSpPr/>
              <p:nvPr/>
            </p:nvSpPr>
            <p:spPr>
              <a:xfrm flipH="1">
                <a:off x="257580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" name=""/>
              <p:cNvSpPr/>
              <p:nvPr/>
            </p:nvSpPr>
            <p:spPr>
              <a:xfrm flipH="1">
                <a:off x="2637720" y="274788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" name=""/>
              <p:cNvSpPr/>
              <p:nvPr/>
            </p:nvSpPr>
            <p:spPr>
              <a:xfrm flipH="1">
                <a:off x="2604240" y="2778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 flipH="1">
                <a:off x="2552400" y="277704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 flipH="1">
                <a:off x="2570400" y="27795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6" name=""/>
              <p:cNvSpPr/>
              <p:nvPr/>
            </p:nvSpPr>
            <p:spPr>
              <a:xfrm flipH="1">
                <a:off x="2540520" y="280080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7" name=""/>
            <p:cNvGrpSpPr/>
            <p:nvPr/>
          </p:nvGrpSpPr>
          <p:grpSpPr>
            <a:xfrm>
              <a:off x="2408400" y="2829960"/>
              <a:ext cx="305280" cy="110160"/>
              <a:chOff x="2408400" y="2829960"/>
              <a:chExt cx="305280" cy="110160"/>
            </a:xfrm>
          </p:grpSpPr>
          <p:sp>
            <p:nvSpPr>
              <p:cNvPr id="428" name=""/>
              <p:cNvSpPr/>
              <p:nvPr/>
            </p:nvSpPr>
            <p:spPr>
              <a:xfrm>
                <a:off x="2408400" y="2829960"/>
                <a:ext cx="30528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29" name=""/>
              <p:cNvGrpSpPr/>
              <p:nvPr/>
            </p:nvGrpSpPr>
            <p:grpSpPr>
              <a:xfrm>
                <a:off x="2456280" y="2908080"/>
                <a:ext cx="192240" cy="7200"/>
                <a:chOff x="2456280" y="2908080"/>
                <a:chExt cx="192240" cy="7200"/>
              </a:xfrm>
            </p:grpSpPr>
            <p:grpSp>
              <p:nvGrpSpPr>
                <p:cNvPr id="430" name=""/>
                <p:cNvGrpSpPr/>
                <p:nvPr/>
              </p:nvGrpSpPr>
              <p:grpSpPr>
                <a:xfrm>
                  <a:off x="2456280" y="2908080"/>
                  <a:ext cx="41760" cy="7200"/>
                  <a:chOff x="2456280" y="2908080"/>
                  <a:chExt cx="41760" cy="7200"/>
                </a:xfrm>
              </p:grpSpPr>
              <p:sp>
                <p:nvSpPr>
                  <p:cNvPr id="431" name=""/>
                  <p:cNvSpPr/>
                  <p:nvPr/>
                </p:nvSpPr>
                <p:spPr>
                  <a:xfrm>
                    <a:off x="249084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2" name=""/>
                  <p:cNvSpPr/>
                  <p:nvPr/>
                </p:nvSpPr>
                <p:spPr>
                  <a:xfrm>
                    <a:off x="247320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3" name=""/>
                  <p:cNvSpPr/>
                  <p:nvPr/>
                </p:nvSpPr>
                <p:spPr>
                  <a:xfrm>
                    <a:off x="24562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34" name=""/>
                <p:cNvGrpSpPr/>
                <p:nvPr/>
              </p:nvGrpSpPr>
              <p:grpSpPr>
                <a:xfrm>
                  <a:off x="2606760" y="2908080"/>
                  <a:ext cx="41760" cy="7200"/>
                  <a:chOff x="2606760" y="2908080"/>
                  <a:chExt cx="41760" cy="7200"/>
                </a:xfrm>
              </p:grpSpPr>
              <p:sp>
                <p:nvSpPr>
                  <p:cNvPr id="435" name=""/>
                  <p:cNvSpPr/>
                  <p:nvPr/>
                </p:nvSpPr>
                <p:spPr>
                  <a:xfrm>
                    <a:off x="264132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6" name=""/>
                  <p:cNvSpPr/>
                  <p:nvPr/>
                </p:nvSpPr>
                <p:spPr>
                  <a:xfrm>
                    <a:off x="26236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7" name=""/>
                  <p:cNvSpPr/>
                  <p:nvPr/>
                </p:nvSpPr>
                <p:spPr>
                  <a:xfrm>
                    <a:off x="260676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38" name=""/>
          <p:cNvSpPr/>
          <p:nvPr/>
        </p:nvSpPr>
        <p:spPr>
          <a:xfrm rot="13171800">
            <a:off x="8456400" y="4691880"/>
            <a:ext cx="122040" cy="152280"/>
          </a:xfrm>
          <a:custGeom>
            <a:avLst/>
            <a:gdLst/>
            <a:ahLst/>
            <a:rect l="l" t="t" r="r" b="b"/>
            <a:pathLst>
              <a:path w="87" h="108">
                <a:moveTo>
                  <a:pt x="0" y="44"/>
                </a:moveTo>
                <a:lnTo>
                  <a:pt x="0" y="51"/>
                </a:lnTo>
                <a:lnTo>
                  <a:pt x="3" y="59"/>
                </a:lnTo>
                <a:lnTo>
                  <a:pt x="3" y="71"/>
                </a:lnTo>
                <a:lnTo>
                  <a:pt x="12" y="77"/>
                </a:lnTo>
                <a:lnTo>
                  <a:pt x="15" y="71"/>
                </a:lnTo>
                <a:lnTo>
                  <a:pt x="22" y="77"/>
                </a:lnTo>
                <a:lnTo>
                  <a:pt x="15" y="82"/>
                </a:lnTo>
                <a:lnTo>
                  <a:pt x="15" y="87"/>
                </a:lnTo>
                <a:lnTo>
                  <a:pt x="28" y="92"/>
                </a:lnTo>
                <a:lnTo>
                  <a:pt x="36" y="87"/>
                </a:lnTo>
                <a:lnTo>
                  <a:pt x="46" y="89"/>
                </a:lnTo>
                <a:lnTo>
                  <a:pt x="55" y="101"/>
                </a:lnTo>
                <a:lnTo>
                  <a:pt x="55" y="92"/>
                </a:lnTo>
                <a:lnTo>
                  <a:pt x="55" y="87"/>
                </a:lnTo>
                <a:lnTo>
                  <a:pt x="65" y="92"/>
                </a:lnTo>
                <a:lnTo>
                  <a:pt x="71" y="101"/>
                </a:lnTo>
                <a:lnTo>
                  <a:pt x="79" y="107"/>
                </a:lnTo>
                <a:lnTo>
                  <a:pt x="86" y="104"/>
                </a:lnTo>
                <a:lnTo>
                  <a:pt x="76" y="95"/>
                </a:lnTo>
                <a:lnTo>
                  <a:pt x="73" y="89"/>
                </a:lnTo>
                <a:lnTo>
                  <a:pt x="82" y="87"/>
                </a:lnTo>
                <a:lnTo>
                  <a:pt x="71" y="84"/>
                </a:lnTo>
                <a:lnTo>
                  <a:pt x="62" y="82"/>
                </a:lnTo>
                <a:lnTo>
                  <a:pt x="55" y="82"/>
                </a:lnTo>
                <a:lnTo>
                  <a:pt x="49" y="87"/>
                </a:lnTo>
                <a:lnTo>
                  <a:pt x="39" y="82"/>
                </a:lnTo>
                <a:lnTo>
                  <a:pt x="36" y="74"/>
                </a:lnTo>
                <a:lnTo>
                  <a:pt x="31" y="59"/>
                </a:lnTo>
                <a:lnTo>
                  <a:pt x="35" y="51"/>
                </a:lnTo>
                <a:lnTo>
                  <a:pt x="43" y="44"/>
                </a:lnTo>
                <a:lnTo>
                  <a:pt x="49" y="35"/>
                </a:lnTo>
                <a:lnTo>
                  <a:pt x="52" y="27"/>
                </a:lnTo>
                <a:lnTo>
                  <a:pt x="46" y="21"/>
                </a:lnTo>
                <a:lnTo>
                  <a:pt x="46" y="11"/>
                </a:lnTo>
                <a:lnTo>
                  <a:pt x="49" y="0"/>
                </a:lnTo>
                <a:lnTo>
                  <a:pt x="43" y="5"/>
                </a:lnTo>
                <a:lnTo>
                  <a:pt x="35" y="5"/>
                </a:lnTo>
                <a:lnTo>
                  <a:pt x="25" y="0"/>
                </a:lnTo>
                <a:lnTo>
                  <a:pt x="15" y="0"/>
                </a:lnTo>
                <a:lnTo>
                  <a:pt x="12" y="11"/>
                </a:lnTo>
                <a:lnTo>
                  <a:pt x="9" y="18"/>
                </a:lnTo>
                <a:lnTo>
                  <a:pt x="12" y="27"/>
                </a:lnTo>
                <a:lnTo>
                  <a:pt x="9" y="35"/>
                </a:lnTo>
                <a:lnTo>
                  <a:pt x="9" y="47"/>
                </a:lnTo>
                <a:lnTo>
                  <a:pt x="0" y="44"/>
                </a:lnTo>
              </a:path>
            </a:pathLst>
          </a:custGeom>
          <a:solidFill>
            <a:srgbClr val="ff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8516880" y="4491000"/>
            <a:ext cx="100080" cy="3189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1925640" y="27417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1481040" y="2887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2" name=""/>
          <p:cNvGrpSpPr/>
          <p:nvPr/>
        </p:nvGrpSpPr>
        <p:grpSpPr>
          <a:xfrm>
            <a:off x="7900920" y="5450040"/>
            <a:ext cx="336240" cy="214200"/>
            <a:chOff x="7900920" y="5450040"/>
            <a:chExt cx="336240" cy="214200"/>
          </a:xfrm>
        </p:grpSpPr>
        <p:grpSp>
          <p:nvGrpSpPr>
            <p:cNvPr id="443" name=""/>
            <p:cNvGrpSpPr/>
            <p:nvPr/>
          </p:nvGrpSpPr>
          <p:grpSpPr>
            <a:xfrm>
              <a:off x="8033400" y="5450040"/>
              <a:ext cx="203760" cy="126720"/>
              <a:chOff x="8033400" y="5450040"/>
              <a:chExt cx="203760" cy="126720"/>
            </a:xfrm>
          </p:grpSpPr>
          <p:sp>
            <p:nvSpPr>
              <p:cNvPr id="444" name=""/>
              <p:cNvSpPr/>
              <p:nvPr/>
            </p:nvSpPr>
            <p:spPr>
              <a:xfrm flipH="1">
                <a:off x="8172720" y="54500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5" name=""/>
              <p:cNvSpPr/>
              <p:nvPr/>
            </p:nvSpPr>
            <p:spPr>
              <a:xfrm flipH="1">
                <a:off x="8189640" y="54694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6" name=""/>
              <p:cNvSpPr/>
              <p:nvPr/>
            </p:nvSpPr>
            <p:spPr>
              <a:xfrm flipH="1">
                <a:off x="8175960" y="54813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7" name=""/>
              <p:cNvSpPr/>
              <p:nvPr/>
            </p:nvSpPr>
            <p:spPr>
              <a:xfrm flipH="1">
                <a:off x="8135280" y="54536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8" name=""/>
              <p:cNvSpPr/>
              <p:nvPr/>
            </p:nvSpPr>
            <p:spPr>
              <a:xfrm flipH="1">
                <a:off x="8095320" y="54702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" name=""/>
              <p:cNvSpPr/>
              <p:nvPr/>
            </p:nvSpPr>
            <p:spPr>
              <a:xfrm flipH="1">
                <a:off x="8068680" y="5487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" name=""/>
              <p:cNvSpPr/>
              <p:nvPr/>
            </p:nvSpPr>
            <p:spPr>
              <a:xfrm flipH="1">
                <a:off x="8130600" y="54723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" name=""/>
              <p:cNvSpPr/>
              <p:nvPr/>
            </p:nvSpPr>
            <p:spPr>
              <a:xfrm flipH="1">
                <a:off x="8096760" y="55029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" name=""/>
              <p:cNvSpPr/>
              <p:nvPr/>
            </p:nvSpPr>
            <p:spPr>
              <a:xfrm flipH="1">
                <a:off x="8045280" y="55015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" name=""/>
              <p:cNvSpPr/>
              <p:nvPr/>
            </p:nvSpPr>
            <p:spPr>
              <a:xfrm flipH="1">
                <a:off x="8062920" y="5504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" name=""/>
              <p:cNvSpPr/>
              <p:nvPr/>
            </p:nvSpPr>
            <p:spPr>
              <a:xfrm flipH="1">
                <a:off x="8033040" y="55252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55" name=""/>
            <p:cNvGrpSpPr/>
            <p:nvPr/>
          </p:nvGrpSpPr>
          <p:grpSpPr>
            <a:xfrm>
              <a:off x="7900920" y="5554080"/>
              <a:ext cx="305640" cy="110160"/>
              <a:chOff x="7900920" y="5554080"/>
              <a:chExt cx="305640" cy="110160"/>
            </a:xfrm>
          </p:grpSpPr>
          <p:sp>
            <p:nvSpPr>
              <p:cNvPr id="456" name=""/>
              <p:cNvSpPr/>
              <p:nvPr/>
            </p:nvSpPr>
            <p:spPr>
              <a:xfrm>
                <a:off x="7900920" y="55540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57" name=""/>
              <p:cNvGrpSpPr/>
              <p:nvPr/>
            </p:nvGrpSpPr>
            <p:grpSpPr>
              <a:xfrm>
                <a:off x="7948800" y="5632200"/>
                <a:ext cx="192600" cy="7200"/>
                <a:chOff x="7948800" y="5632200"/>
                <a:chExt cx="192600" cy="7200"/>
              </a:xfrm>
            </p:grpSpPr>
            <p:grpSp>
              <p:nvGrpSpPr>
                <p:cNvPr id="458" name=""/>
                <p:cNvGrpSpPr/>
                <p:nvPr/>
              </p:nvGrpSpPr>
              <p:grpSpPr>
                <a:xfrm>
                  <a:off x="7948800" y="5632200"/>
                  <a:ext cx="41760" cy="7200"/>
                  <a:chOff x="7948800" y="5632200"/>
                  <a:chExt cx="41760" cy="7200"/>
                </a:xfrm>
              </p:grpSpPr>
              <p:sp>
                <p:nvSpPr>
                  <p:cNvPr id="459" name=""/>
                  <p:cNvSpPr/>
                  <p:nvPr/>
                </p:nvSpPr>
                <p:spPr>
                  <a:xfrm>
                    <a:off x="798336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0" name=""/>
                  <p:cNvSpPr/>
                  <p:nvPr/>
                </p:nvSpPr>
                <p:spPr>
                  <a:xfrm>
                    <a:off x="796572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1" name=""/>
                  <p:cNvSpPr/>
                  <p:nvPr/>
                </p:nvSpPr>
                <p:spPr>
                  <a:xfrm>
                    <a:off x="794880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62" name=""/>
                <p:cNvGrpSpPr/>
                <p:nvPr/>
              </p:nvGrpSpPr>
              <p:grpSpPr>
                <a:xfrm>
                  <a:off x="8099640" y="5632200"/>
                  <a:ext cx="41760" cy="7200"/>
                  <a:chOff x="8099640" y="5632200"/>
                  <a:chExt cx="41760" cy="7200"/>
                </a:xfrm>
              </p:grpSpPr>
              <p:sp>
                <p:nvSpPr>
                  <p:cNvPr id="463" name=""/>
                  <p:cNvSpPr/>
                  <p:nvPr/>
                </p:nvSpPr>
                <p:spPr>
                  <a:xfrm>
                    <a:off x="813420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4" name=""/>
                  <p:cNvSpPr/>
                  <p:nvPr/>
                </p:nvSpPr>
                <p:spPr>
                  <a:xfrm>
                    <a:off x="811656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5" name=""/>
                  <p:cNvSpPr/>
                  <p:nvPr/>
                </p:nvSpPr>
                <p:spPr>
                  <a:xfrm>
                    <a:off x="809964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66" name=""/>
          <p:cNvSpPr/>
          <p:nvPr/>
        </p:nvSpPr>
        <p:spPr>
          <a:xfrm>
            <a:off x="8181000" y="5506920"/>
            <a:ext cx="827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4029120" y="211284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7991640" y="5940360"/>
            <a:ext cx="199800" cy="1731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8181000" y="5811840"/>
            <a:ext cx="9748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Under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1924200" y="31640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2144880" y="3218040"/>
            <a:ext cx="12348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2162160" y="347832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5383080" y="3132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5391000" y="290664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5610240" y="318276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5338800" y="29764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7705800" y="355428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/>
          <p:nvPr/>
        </p:nvSpPr>
        <p:spPr>
          <a:xfrm>
            <a:off x="7877160" y="23162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8096400" y="274464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8182080" y="435456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4664160" y="210024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5178600" y="2992320"/>
            <a:ext cx="12348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2076480" y="30020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EEFCD6-95CC-4A02-ACBE-F824D0908DF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lobe" descr=""/>
          <p:cNvPicPr/>
          <p:nvPr/>
        </p:nvPicPr>
        <p:blipFill>
          <a:blip r:embed="rId1"/>
          <a:stretch/>
        </p:blipFill>
        <p:spPr>
          <a:xfrm>
            <a:off x="3665520" y="2781360"/>
            <a:ext cx="1739880" cy="170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5" name=""/>
          <p:cNvSpPr/>
          <p:nvPr/>
        </p:nvSpPr>
        <p:spPr>
          <a:xfrm>
            <a:off x="576360" y="6257880"/>
            <a:ext cx="7977240" cy="42876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507672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33336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"/>
          <p:cNvSpPr/>
          <p:nvPr/>
        </p:nvSpPr>
        <p:spPr>
          <a:xfrm>
            <a:off x="507672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33336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0" name="globe_120" descr=""/>
          <p:cNvPicPr/>
          <p:nvPr/>
        </p:nvPicPr>
        <p:blipFill>
          <a:blip r:embed="rId2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Developing High Growth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560520" y="1165320"/>
            <a:ext cx="3333600" cy="12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trader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importer of coal into U.K.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into Asia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Coal, emissions, and dry-bulk freight trading online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 in risk management products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presence in global freight trading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3" name=""/>
          <p:cNvSpPr/>
          <p:nvPr/>
        </p:nvSpPr>
        <p:spPr>
          <a:xfrm>
            <a:off x="5334120" y="1158840"/>
            <a:ext cx="3311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products (gasoline, heating oil, jet, gasoil, residue) MTBE, petrochemicals, plastics and LPGs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trading 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Geographic product expansion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petrochemical trader on the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>
            <a:off x="560520" y="4695840"/>
            <a:ext cx="33336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offered in every state and 10 countries on 4 continents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Successful trading on EnronOnline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offering covers entire developed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5334120" y="4695840"/>
            <a:ext cx="347652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Flexible Global Network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online trading network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Growing shipping business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1145520" y="822240"/>
            <a:ext cx="1690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$60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936000" y="4322880"/>
            <a:ext cx="2112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$1+ Trillion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5311080" y="822240"/>
            <a:ext cx="2917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&amp; Products $3 Trillion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5932080" y="4322880"/>
            <a:ext cx="1678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$18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1027800" y="6303960"/>
            <a:ext cx="7074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Leverage EnronOnline, North American, Asian, and European Networks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3889440" y="3062160"/>
            <a:ext cx="1305000" cy="1202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 flipV="1">
            <a:off x="52102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35146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52102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 flipV="1">
            <a:off x="35146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463680" y="122724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463680" y="14479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463680" y="1670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463680" y="189072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463680" y="21128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463680" y="23353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5216400" y="122724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5216400" y="17827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5216400" y="200484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5216400" y="22273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463680" y="47703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463680" y="4991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463680" y="53546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463680" y="55767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5216400" y="477036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5216400" y="499104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5216400" y="521352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C55AA2-D13B-432E-852C-1D46B925C8B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"/>
          <p:cNvGrpSpPr/>
          <p:nvPr/>
        </p:nvGrpSpPr>
        <p:grpSpPr>
          <a:xfrm>
            <a:off x="2637000" y="4833720"/>
            <a:ext cx="1199880" cy="1101960"/>
            <a:chOff x="2637000" y="4833720"/>
            <a:chExt cx="1199880" cy="1101960"/>
          </a:xfrm>
        </p:grpSpPr>
        <p:sp>
          <p:nvSpPr>
            <p:cNvPr id="524" name=""/>
            <p:cNvSpPr/>
            <p:nvPr/>
          </p:nvSpPr>
          <p:spPr>
            <a:xfrm flipV="1">
              <a:off x="32367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2637000" y="5183280"/>
              <a:ext cx="119988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2758680" y="5197320"/>
              <a:ext cx="9554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Fundamentals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Jen Frasier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7" name=""/>
          <p:cNvSpPr/>
          <p:nvPr/>
        </p:nvSpPr>
        <p:spPr>
          <a:xfrm flipV="1">
            <a:off x="84312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 flipV="1">
            <a:off x="83120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29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0" name=""/>
          <p:cNvSpPr/>
          <p:nvPr/>
        </p:nvSpPr>
        <p:spPr>
          <a:xfrm flipV="1">
            <a:off x="23432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 flipV="1">
            <a:off x="381960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 flipV="1">
            <a:off x="52862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 flipV="1">
            <a:off x="677232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"/>
          <p:cNvSpPr/>
          <p:nvPr/>
        </p:nvSpPr>
        <p:spPr>
          <a:xfrm>
            <a:off x="23796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>
            <a:off x="260280" y="3294000"/>
            <a:ext cx="112716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Gary Hickerson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>
            <a:off x="17161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1712880" y="3294000"/>
            <a:ext cx="117792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Coal, Emissions &amp;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Freight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McClellan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322740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3176280" y="3294000"/>
            <a:ext cx="12733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Risk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Jere Overdyke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47401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4724280" y="3294000"/>
            <a:ext cx="12031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&amp; Middle East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Rick Bergsieker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621828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6357960" y="3294000"/>
            <a:ext cx="89208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Eric Gonzales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769608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7775640" y="3294000"/>
            <a:ext cx="101268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 &amp;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John Nowlan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7" name=""/>
          <p:cNvGrpSpPr/>
          <p:nvPr/>
        </p:nvGrpSpPr>
        <p:grpSpPr>
          <a:xfrm>
            <a:off x="38160" y="4833720"/>
            <a:ext cx="1200240" cy="1103400"/>
            <a:chOff x="38160" y="4833720"/>
            <a:chExt cx="1200240" cy="1103400"/>
          </a:xfrm>
        </p:grpSpPr>
        <p:sp>
          <p:nvSpPr>
            <p:cNvPr id="548" name=""/>
            <p:cNvSpPr/>
            <p:nvPr/>
          </p:nvSpPr>
          <p:spPr>
            <a:xfrm flipV="1">
              <a:off x="6382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381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144720" y="5199120"/>
              <a:ext cx="9871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Dan Reck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1" name=""/>
          <p:cNvGrpSpPr/>
          <p:nvPr/>
        </p:nvGrpSpPr>
        <p:grpSpPr>
          <a:xfrm>
            <a:off x="1341360" y="4833720"/>
            <a:ext cx="1200240" cy="1103400"/>
            <a:chOff x="1341360" y="4833720"/>
            <a:chExt cx="1200240" cy="1103400"/>
          </a:xfrm>
        </p:grpSpPr>
        <p:sp>
          <p:nvSpPr>
            <p:cNvPr id="552" name=""/>
            <p:cNvSpPr/>
            <p:nvPr/>
          </p:nvSpPr>
          <p:spPr>
            <a:xfrm flipV="1">
              <a:off x="19414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13413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1508040" y="5199120"/>
              <a:ext cx="8665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 Tawney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5" name=""/>
          <p:cNvGrpSpPr/>
          <p:nvPr/>
        </p:nvGrpSpPr>
        <p:grpSpPr>
          <a:xfrm>
            <a:off x="3924000" y="4833720"/>
            <a:ext cx="1266840" cy="1103400"/>
            <a:chOff x="3924000" y="4833720"/>
            <a:chExt cx="1266840" cy="1103400"/>
          </a:xfrm>
        </p:grpSpPr>
        <p:sp>
          <p:nvSpPr>
            <p:cNvPr id="556" name=""/>
            <p:cNvSpPr/>
            <p:nvPr/>
          </p:nvSpPr>
          <p:spPr>
            <a:xfrm flipV="1">
              <a:off x="45576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395748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3924000" y="5199120"/>
              <a:ext cx="12668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Finance &amp; Structure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Larry Lawyer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9" name=""/>
          <p:cNvGrpSpPr/>
          <p:nvPr/>
        </p:nvGrpSpPr>
        <p:grpSpPr>
          <a:xfrm>
            <a:off x="5286240" y="4833720"/>
            <a:ext cx="1200240" cy="1103400"/>
            <a:chOff x="5286240" y="4833720"/>
            <a:chExt cx="1200240" cy="1103400"/>
          </a:xfrm>
        </p:grpSpPr>
        <p:sp>
          <p:nvSpPr>
            <p:cNvPr id="560" name=""/>
            <p:cNvSpPr/>
            <p:nvPr/>
          </p:nvSpPr>
          <p:spPr>
            <a:xfrm flipV="1">
              <a:off x="58863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528624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5481720" y="5199120"/>
              <a:ext cx="80928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Accounting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Brent Price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 &amp; CAO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3" name=""/>
          <p:cNvGrpSpPr/>
          <p:nvPr/>
        </p:nvGrpSpPr>
        <p:grpSpPr>
          <a:xfrm>
            <a:off x="6581880" y="4833720"/>
            <a:ext cx="1199880" cy="1103400"/>
            <a:chOff x="6581880" y="4833720"/>
            <a:chExt cx="1199880" cy="1103400"/>
          </a:xfrm>
        </p:grpSpPr>
        <p:sp>
          <p:nvSpPr>
            <p:cNvPr id="564" name=""/>
            <p:cNvSpPr/>
            <p:nvPr/>
          </p:nvSpPr>
          <p:spPr>
            <a:xfrm flipV="1">
              <a:off x="71802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6581880" y="5184720"/>
              <a:ext cx="119988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587640" y="5199120"/>
              <a:ext cx="118440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Human Resources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Cindy Skinner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Sr. 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7" name=""/>
          <p:cNvGrpSpPr/>
          <p:nvPr/>
        </p:nvGrpSpPr>
        <p:grpSpPr>
          <a:xfrm>
            <a:off x="7877160" y="4833720"/>
            <a:ext cx="1200240" cy="1103400"/>
            <a:chOff x="7877160" y="4833720"/>
            <a:chExt cx="1200240" cy="1103400"/>
          </a:xfrm>
        </p:grpSpPr>
        <p:sp>
          <p:nvSpPr>
            <p:cNvPr id="568" name=""/>
            <p:cNvSpPr/>
            <p:nvPr/>
          </p:nvSpPr>
          <p:spPr>
            <a:xfrm flipV="1">
              <a:off x="84772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78771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8005680" y="5199120"/>
              <a:ext cx="9428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Legal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 Haedicke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MD &amp; GC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1" name=""/>
          <p:cNvSpPr/>
          <p:nvPr/>
        </p:nvSpPr>
        <p:spPr>
          <a:xfrm>
            <a:off x="4572000" y="2532240"/>
            <a:ext cx="0" cy="1801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345960" y="425448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345960" y="234936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4" name=""/>
          <p:cNvGrpSpPr/>
          <p:nvPr/>
        </p:nvGrpSpPr>
        <p:grpSpPr>
          <a:xfrm>
            <a:off x="2448000" y="1447920"/>
            <a:ext cx="4248000" cy="1028520"/>
            <a:chOff x="2448000" y="1447920"/>
            <a:chExt cx="4248000" cy="1028520"/>
          </a:xfrm>
        </p:grpSpPr>
        <p:sp>
          <p:nvSpPr>
            <p:cNvPr id="575" name=""/>
            <p:cNvSpPr/>
            <p:nvPr/>
          </p:nvSpPr>
          <p:spPr>
            <a:xfrm>
              <a:off x="2448000" y="1447920"/>
              <a:ext cx="4248000" cy="102852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2559240" y="1558800"/>
              <a:ext cx="402552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Office of the Chairman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Mike McConnell - President &amp; Chief Executive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Jeff Shankman - Chief Operating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388649-7564-40F0-8364-A2F2DBF28F4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8" name=""/>
          <p:cNvSpPr/>
          <p:nvPr/>
        </p:nvSpPr>
        <p:spPr>
          <a:xfrm>
            <a:off x="1895400" y="93348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685800" y="198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/>
          </p:nvPr>
        </p:nvSpPr>
        <p:spPr>
          <a:xfrm>
            <a:off x="601560" y="3960360"/>
            <a:ext cx="3951360" cy="255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trader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 in risk management products and services, producer finance, eCommerce and OTC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Combines producer finance, marketing, trading, transportation, emissions technology &amp; trading to provide services to its customers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1" name=""/>
          <p:cNvGrpSpPr/>
          <p:nvPr/>
        </p:nvGrpSpPr>
        <p:grpSpPr>
          <a:xfrm>
            <a:off x="1909800" y="958680"/>
            <a:ext cx="5271840" cy="2767320"/>
            <a:chOff x="1909800" y="958680"/>
            <a:chExt cx="5271840" cy="2767320"/>
          </a:xfrm>
        </p:grpSpPr>
        <p:sp>
          <p:nvSpPr>
            <p:cNvPr id="582" name=""/>
            <p:cNvSpPr/>
            <p:nvPr/>
          </p:nvSpPr>
          <p:spPr>
            <a:xfrm>
              <a:off x="4158720" y="959400"/>
              <a:ext cx="3022920" cy="166428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1917000" y="9586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2851560" y="2446200"/>
              <a:ext cx="847440" cy="123336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2973600" y="33865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2968920" y="36417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3205800" y="24721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3071520" y="24480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2903760" y="23436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2817000" y="22845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2787120" y="22647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2975400" y="23187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3106800" y="23436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3205800" y="23810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3216240" y="2404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2904480" y="22276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2988360" y="22989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2892600" y="22017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2917800" y="21992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2933640" y="22226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2959560" y="22546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2973600" y="22705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3000600" y="22766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3009960" y="22870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2839320" y="22406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2946600" y="20343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2982960" y="19173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3157200" y="17186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3160080" y="17899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2809440" y="13406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2869200" y="13539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2872080" y="15386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2837160" y="16340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3248640" y="16740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2745000" y="12171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2924280" y="11242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2692080" y="9601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2169720" y="9612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1909800" y="16052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1996200" y="16945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3314160" y="9601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3883680" y="11998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4010400" y="2003760"/>
              <a:ext cx="1248480" cy="12405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4871160" y="13806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4955040" y="13381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5117400" y="28425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6012720" y="24289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6072480" y="2601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6097680" y="26211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6123600" y="26604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5778720" y="24886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6304680" y="23194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6513480" y="22276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6683040" y="20667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6731640" y="20592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6709320" y="19119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6870600" y="18230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6652440" y="21992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6679440" y="21718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6975000" y="18536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7002000" y="18230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7047000" y="18079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7089840" y="17892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6825960" y="1579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6904080" y="16016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5211720" y="10670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4195080" y="14817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4502880" y="15660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4528080" y="15526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4528080" y="15861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4208400" y="14749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4141080" y="15753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4484160" y="18795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4477680" y="19173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4555080" y="19796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4712760" y="19796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4756680" y="20343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4914000" y="20343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4372560" y="19465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4830120" y="20160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4800240" y="19605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4799520" y="19756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4481640" y="25880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6388560" y="28209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6693480" y="28303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6812640" y="32601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6960960" y="33624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6061320" y="25549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6245640" y="27414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6409800" y="27763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6436800" y="27763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6590880" y="27763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6616080" y="27687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6493680" y="27968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6575040" y="27820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6715800" y="27615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6766200" y="27356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6245640" y="26701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6287760" y="26874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6383880" y="27586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6308280" y="2533320"/>
              <a:ext cx="191160" cy="17892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6490080" y="26186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6644160" y="26121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6618960" y="26956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6654240" y="26899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6590880" y="26751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6642000" y="26686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6699960" y="26460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6790320" y="26586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6707520" y="26510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6507720" y="23436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6462000" y="24645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6516360" y="24300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6590880" y="24454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6546960" y="24555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6546240" y="24886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7025400" y="27108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6995520" y="26791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7071840" y="26874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7142040" y="27356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1" name=""/>
          <p:cNvSpPr/>
          <p:nvPr/>
        </p:nvSpPr>
        <p:spPr>
          <a:xfrm>
            <a:off x="4656240" y="169236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" name=""/>
          <p:cNvSpPr/>
          <p:nvPr/>
        </p:nvSpPr>
        <p:spPr>
          <a:xfrm>
            <a:off x="6759720" y="3033720"/>
            <a:ext cx="698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" name=""/>
          <p:cNvSpPr/>
          <p:nvPr/>
        </p:nvSpPr>
        <p:spPr>
          <a:xfrm>
            <a:off x="2341440" y="193680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" name=""/>
          <p:cNvSpPr/>
          <p:nvPr/>
        </p:nvSpPr>
        <p:spPr>
          <a:xfrm>
            <a:off x="6629400" y="1974960"/>
            <a:ext cx="71280" cy="7128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6373800" y="2104920"/>
            <a:ext cx="71280" cy="716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"/>
          <p:cNvSpPr/>
          <p:nvPr/>
        </p:nvSpPr>
        <p:spPr>
          <a:xfrm>
            <a:off x="6141960" y="2548080"/>
            <a:ext cx="71640" cy="7128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"/>
          <p:cNvSpPr/>
          <p:nvPr/>
        </p:nvSpPr>
        <p:spPr>
          <a:xfrm>
            <a:off x="5145120" y="3960720"/>
            <a:ext cx="3951360" cy="25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 and growing business via electronic trading on EnronOnline. Currently trading emissions, coal and freight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Conduit into transportation 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into Asian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"/>
          <p:cNvSpPr/>
          <p:nvPr/>
        </p:nvSpPr>
        <p:spPr>
          <a:xfrm>
            <a:off x="4732200" y="311796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" name=""/>
          <p:cNvSpPr/>
          <p:nvPr/>
        </p:nvSpPr>
        <p:spPr>
          <a:xfrm>
            <a:off x="5713560" y="225108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" name=""/>
          <p:cNvSpPr/>
          <p:nvPr/>
        </p:nvSpPr>
        <p:spPr>
          <a:xfrm>
            <a:off x="6799320" y="200340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"/>
          <p:cNvSpPr/>
          <p:nvPr/>
        </p:nvSpPr>
        <p:spPr>
          <a:xfrm>
            <a:off x="2579760" y="207972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2897280" y="192096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"/>
          <p:cNvSpPr/>
          <p:nvPr/>
        </p:nvSpPr>
        <p:spPr>
          <a:xfrm>
            <a:off x="3062160" y="249876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"/>
          <p:cNvSpPr/>
          <p:nvPr/>
        </p:nvSpPr>
        <p:spPr>
          <a:xfrm>
            <a:off x="4275000" y="173052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"/>
          <p:cNvSpPr/>
          <p:nvPr/>
        </p:nvSpPr>
        <p:spPr>
          <a:xfrm>
            <a:off x="5202360" y="222552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"/>
          <p:cNvSpPr/>
          <p:nvPr/>
        </p:nvSpPr>
        <p:spPr>
          <a:xfrm>
            <a:off x="7372440" y="1738440"/>
            <a:ext cx="1495440" cy="1000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7729560" y="1809720"/>
            <a:ext cx="1069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>
            <a:off x="7504200" y="2363760"/>
            <a:ext cx="234720" cy="2221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360" bIns="27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>
            <a:off x="2951280" y="181620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2498760" y="208296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4218120" y="157320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2765520" y="203508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6975360" y="3130560"/>
            <a:ext cx="12888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6799320" y="193500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6127920" y="251604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4432320" y="160164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4737240" y="307332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420840" y="4452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"/>
          <p:cNvSpPr/>
          <p:nvPr/>
        </p:nvSpPr>
        <p:spPr>
          <a:xfrm>
            <a:off x="420840" y="566244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"/>
          <p:cNvSpPr/>
          <p:nvPr/>
        </p:nvSpPr>
        <p:spPr>
          <a:xfrm>
            <a:off x="4954680" y="5265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>
            <a:off x="4954680" y="59166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D15A8B-D621-49E7-898E-AD2F0817F597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7" name=""/>
          <p:cNvSpPr/>
          <p:nvPr/>
        </p:nvSpPr>
        <p:spPr>
          <a:xfrm>
            <a:off x="601560" y="3970440"/>
            <a:ext cx="3810240" cy="22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an Enron network of LNG supplies, transportation, terminals and markets to maximize optionality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Gaining access to a broader network of terminals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>
            <a:off x="5154480" y="3970440"/>
            <a:ext cx="3810240" cy="20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and optimize the use of Dabhol, Hoegh Galleon and Exmar LNG vessels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online trading network and creating an Asian hub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1895400" y="934920"/>
            <a:ext cx="5324400" cy="285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0" name=""/>
          <p:cNvGrpSpPr/>
          <p:nvPr/>
        </p:nvGrpSpPr>
        <p:grpSpPr>
          <a:xfrm>
            <a:off x="1909800" y="960480"/>
            <a:ext cx="5271840" cy="2766960"/>
            <a:chOff x="1909800" y="960480"/>
            <a:chExt cx="5271840" cy="2766960"/>
          </a:xfrm>
        </p:grpSpPr>
        <p:sp>
          <p:nvSpPr>
            <p:cNvPr id="741" name=""/>
            <p:cNvSpPr/>
            <p:nvPr/>
          </p:nvSpPr>
          <p:spPr>
            <a:xfrm>
              <a:off x="4158720" y="96120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1917000" y="9604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" name=""/>
            <p:cNvSpPr/>
            <p:nvPr/>
          </p:nvSpPr>
          <p:spPr>
            <a:xfrm>
              <a:off x="2851560" y="244800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2973600" y="338796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2968920" y="364320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3205800" y="247356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3071520" y="24498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2903760" y="234504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2817000" y="22863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2787120" y="22665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2975400" y="232020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3106800" y="234504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3205800" y="238248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3216240" y="24066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2904480" y="222912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2988360" y="23004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2892600" y="22035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291780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2933640" y="222408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2959560" y="22564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" name=""/>
            <p:cNvSpPr/>
            <p:nvPr/>
          </p:nvSpPr>
          <p:spPr>
            <a:xfrm>
              <a:off x="2973600" y="22723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" name=""/>
            <p:cNvSpPr/>
            <p:nvPr/>
          </p:nvSpPr>
          <p:spPr>
            <a:xfrm>
              <a:off x="3000600" y="227808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3009960" y="22888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" name=""/>
            <p:cNvSpPr/>
            <p:nvPr/>
          </p:nvSpPr>
          <p:spPr>
            <a:xfrm>
              <a:off x="2839320" y="22424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2946600" y="20361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2982960" y="19191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3157200" y="17204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3160080" y="179136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2809440" y="13424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2869200" y="13557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2872080" y="15404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2837160" y="16358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3248640" y="167544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2745000" y="12189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2924280" y="11260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2692080" y="9619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2169720" y="9630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1909800" y="160668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1996200" y="16963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3314160" y="9619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3883680" y="12016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4010400" y="200556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4871160" y="138204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" name=""/>
            <p:cNvSpPr/>
            <p:nvPr/>
          </p:nvSpPr>
          <p:spPr>
            <a:xfrm>
              <a:off x="4955040" y="13399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5" name=""/>
            <p:cNvSpPr/>
            <p:nvPr/>
          </p:nvSpPr>
          <p:spPr>
            <a:xfrm>
              <a:off x="5117400" y="284400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6012720" y="243036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6072480" y="2602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6097680" y="262260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6123600" y="266184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5778720" y="249012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6304680" y="23212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6513480" y="222912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6683040" y="206820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6731640" y="20610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6709320" y="191340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6870600" y="18248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665244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6679440" y="21736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6975000" y="18554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7002000" y="18248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7047000" y="18097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7089840" y="179064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6825960" y="15811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6904080" y="16034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5211720" y="10688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4195080" y="148320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4502880" y="15678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8" name=""/>
            <p:cNvSpPr/>
            <p:nvPr/>
          </p:nvSpPr>
          <p:spPr>
            <a:xfrm>
              <a:off x="4528080" y="15544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" name=""/>
            <p:cNvSpPr/>
            <p:nvPr/>
          </p:nvSpPr>
          <p:spPr>
            <a:xfrm>
              <a:off x="4528080" y="15879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4208400" y="14767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4141080" y="157680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4484160" y="188100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4477680" y="19191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4555080" y="19814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4712760" y="19814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4756680" y="20361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4914000" y="20361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4372560" y="19483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4830120" y="20178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4800240" y="19623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4799520" y="197712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4481640" y="25898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6388560" y="282240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6693480" y="28317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6812640" y="326160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6960960" y="336384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6061320" y="25567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6245640" y="27432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6409800" y="277776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6436800" y="277776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6590880" y="277776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6616080" y="27702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6493680" y="27986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6575040" y="278352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6715800" y="276300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6766200" y="273708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6245640" y="26719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6287760" y="26892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6383880" y="27604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6308280" y="253512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6490080" y="26204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6644160" y="261360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6618960" y="26974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6654240" y="26917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6590880" y="267660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6642000" y="267012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6699960" y="26478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6790320" y="266004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6707520" y="265248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6507720" y="234504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6462000" y="24663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6516360" y="243144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6590880" y="244692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6546960" y="245700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6546240" y="249012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7025400" y="271224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6995520" y="26809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7071840" y="26892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7142040" y="273708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60" name=""/>
          <p:cNvSpPr/>
          <p:nvPr/>
        </p:nvSpPr>
        <p:spPr>
          <a:xfrm>
            <a:off x="7372440" y="1738440"/>
            <a:ext cx="1495440" cy="1342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" name=""/>
          <p:cNvSpPr/>
          <p:nvPr/>
        </p:nvSpPr>
        <p:spPr>
          <a:xfrm>
            <a:off x="7729200" y="1809720"/>
            <a:ext cx="11376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 &amp;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3" name=""/>
          <p:cNvSpPr/>
          <p:nvPr/>
        </p:nvSpPr>
        <p:spPr>
          <a:xfrm>
            <a:off x="2624040" y="20876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64" name=""/>
          <p:cNvGrpSpPr/>
          <p:nvPr/>
        </p:nvGrpSpPr>
        <p:grpSpPr>
          <a:xfrm>
            <a:off x="5303880" y="2490840"/>
            <a:ext cx="336240" cy="214200"/>
            <a:chOff x="5303880" y="2490840"/>
            <a:chExt cx="336240" cy="214200"/>
          </a:xfrm>
        </p:grpSpPr>
        <p:grpSp>
          <p:nvGrpSpPr>
            <p:cNvPr id="865" name=""/>
            <p:cNvGrpSpPr/>
            <p:nvPr/>
          </p:nvGrpSpPr>
          <p:grpSpPr>
            <a:xfrm>
              <a:off x="5436360" y="2490840"/>
              <a:ext cx="203760" cy="126720"/>
              <a:chOff x="5436360" y="2490840"/>
              <a:chExt cx="203760" cy="126720"/>
            </a:xfrm>
          </p:grpSpPr>
          <p:sp>
            <p:nvSpPr>
              <p:cNvPr id="866" name=""/>
              <p:cNvSpPr/>
              <p:nvPr/>
            </p:nvSpPr>
            <p:spPr>
              <a:xfrm flipH="1">
                <a:off x="5575680" y="24908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 flipH="1">
                <a:off x="5592600" y="2510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 flipH="1">
                <a:off x="5578920" y="2522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 flipH="1">
                <a:off x="5538240" y="2494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 flipH="1">
                <a:off x="5498280" y="2511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 flipH="1">
                <a:off x="5471640" y="25279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 flipH="1">
                <a:off x="5533560" y="25131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 flipH="1">
                <a:off x="5499720" y="25437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 flipH="1">
                <a:off x="5448240" y="25423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 flipH="1">
                <a:off x="5465880" y="25448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 flipH="1">
                <a:off x="5436000" y="25660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77" name=""/>
            <p:cNvGrpSpPr/>
            <p:nvPr/>
          </p:nvGrpSpPr>
          <p:grpSpPr>
            <a:xfrm>
              <a:off x="5303880" y="2594880"/>
              <a:ext cx="305640" cy="110160"/>
              <a:chOff x="5303880" y="2594880"/>
              <a:chExt cx="305640" cy="110160"/>
            </a:xfrm>
          </p:grpSpPr>
          <p:sp>
            <p:nvSpPr>
              <p:cNvPr id="878" name=""/>
              <p:cNvSpPr/>
              <p:nvPr/>
            </p:nvSpPr>
            <p:spPr>
              <a:xfrm>
                <a:off x="5303880" y="25948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79" name=""/>
              <p:cNvGrpSpPr/>
              <p:nvPr/>
            </p:nvGrpSpPr>
            <p:grpSpPr>
              <a:xfrm>
                <a:off x="5351760" y="2673000"/>
                <a:ext cx="192600" cy="7200"/>
                <a:chOff x="5351760" y="2673000"/>
                <a:chExt cx="192600" cy="7200"/>
              </a:xfrm>
            </p:grpSpPr>
            <p:grpSp>
              <p:nvGrpSpPr>
                <p:cNvPr id="880" name=""/>
                <p:cNvGrpSpPr/>
                <p:nvPr/>
              </p:nvGrpSpPr>
              <p:grpSpPr>
                <a:xfrm>
                  <a:off x="5351760" y="2673000"/>
                  <a:ext cx="41760" cy="7200"/>
                  <a:chOff x="5351760" y="2673000"/>
                  <a:chExt cx="41760" cy="7200"/>
                </a:xfrm>
              </p:grpSpPr>
              <p:sp>
                <p:nvSpPr>
                  <p:cNvPr id="881" name=""/>
                  <p:cNvSpPr/>
                  <p:nvPr/>
                </p:nvSpPr>
                <p:spPr>
                  <a:xfrm>
                    <a:off x="53863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2" name=""/>
                  <p:cNvSpPr/>
                  <p:nvPr/>
                </p:nvSpPr>
                <p:spPr>
                  <a:xfrm>
                    <a:off x="536868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3" name=""/>
                  <p:cNvSpPr/>
                  <p:nvPr/>
                </p:nvSpPr>
                <p:spPr>
                  <a:xfrm>
                    <a:off x="53517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884" name=""/>
                <p:cNvGrpSpPr/>
                <p:nvPr/>
              </p:nvGrpSpPr>
              <p:grpSpPr>
                <a:xfrm>
                  <a:off x="5502600" y="2673000"/>
                  <a:ext cx="41760" cy="7200"/>
                  <a:chOff x="5502600" y="2673000"/>
                  <a:chExt cx="41760" cy="7200"/>
                </a:xfrm>
              </p:grpSpPr>
              <p:sp>
                <p:nvSpPr>
                  <p:cNvPr id="885" name=""/>
                  <p:cNvSpPr/>
                  <p:nvPr/>
                </p:nvSpPr>
                <p:spPr>
                  <a:xfrm>
                    <a:off x="55371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6" name=""/>
                  <p:cNvSpPr/>
                  <p:nvPr/>
                </p:nvSpPr>
                <p:spPr>
                  <a:xfrm>
                    <a:off x="55195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7" name=""/>
                  <p:cNvSpPr/>
                  <p:nvPr/>
                </p:nvSpPr>
                <p:spPr>
                  <a:xfrm>
                    <a:off x="550260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888" name=""/>
          <p:cNvGrpSpPr/>
          <p:nvPr/>
        </p:nvGrpSpPr>
        <p:grpSpPr>
          <a:xfrm>
            <a:off x="5570640" y="2709720"/>
            <a:ext cx="336240" cy="214560"/>
            <a:chOff x="5570640" y="2709720"/>
            <a:chExt cx="336240" cy="214560"/>
          </a:xfrm>
        </p:grpSpPr>
        <p:grpSp>
          <p:nvGrpSpPr>
            <p:cNvPr id="889" name=""/>
            <p:cNvGrpSpPr/>
            <p:nvPr/>
          </p:nvGrpSpPr>
          <p:grpSpPr>
            <a:xfrm>
              <a:off x="5703120" y="2709720"/>
              <a:ext cx="203760" cy="126720"/>
              <a:chOff x="5703120" y="2709720"/>
              <a:chExt cx="203760" cy="126720"/>
            </a:xfrm>
          </p:grpSpPr>
          <p:sp>
            <p:nvSpPr>
              <p:cNvPr id="890" name=""/>
              <p:cNvSpPr/>
              <p:nvPr/>
            </p:nvSpPr>
            <p:spPr>
              <a:xfrm flipH="1">
                <a:off x="5842440" y="27097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 flipH="1">
                <a:off x="585936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 flipH="1">
                <a:off x="5845680" y="27410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 flipH="1">
                <a:off x="5805000" y="27133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 flipH="1">
                <a:off x="5765040" y="2729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 flipH="1">
                <a:off x="5738400" y="27468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 flipH="1">
                <a:off x="5800320" y="27320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 flipH="1">
                <a:off x="576648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 flipH="1">
                <a:off x="5715000" y="27612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 flipH="1">
                <a:off x="5732640" y="27637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 flipH="1">
                <a:off x="5702760" y="27849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01" name=""/>
            <p:cNvGrpSpPr/>
            <p:nvPr/>
          </p:nvGrpSpPr>
          <p:grpSpPr>
            <a:xfrm>
              <a:off x="5570640" y="2814120"/>
              <a:ext cx="305640" cy="110160"/>
              <a:chOff x="5570640" y="2814120"/>
              <a:chExt cx="305640" cy="110160"/>
            </a:xfrm>
          </p:grpSpPr>
          <p:sp>
            <p:nvSpPr>
              <p:cNvPr id="902" name=""/>
              <p:cNvSpPr/>
              <p:nvPr/>
            </p:nvSpPr>
            <p:spPr>
              <a:xfrm>
                <a:off x="5570640" y="28141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03" name=""/>
              <p:cNvGrpSpPr/>
              <p:nvPr/>
            </p:nvGrpSpPr>
            <p:grpSpPr>
              <a:xfrm>
                <a:off x="5618520" y="2892240"/>
                <a:ext cx="192600" cy="7200"/>
                <a:chOff x="5618520" y="2892240"/>
                <a:chExt cx="192600" cy="7200"/>
              </a:xfrm>
            </p:grpSpPr>
            <p:grpSp>
              <p:nvGrpSpPr>
                <p:cNvPr id="904" name=""/>
                <p:cNvGrpSpPr/>
                <p:nvPr/>
              </p:nvGrpSpPr>
              <p:grpSpPr>
                <a:xfrm>
                  <a:off x="5618520" y="2892240"/>
                  <a:ext cx="41760" cy="7200"/>
                  <a:chOff x="5618520" y="2892240"/>
                  <a:chExt cx="41760" cy="7200"/>
                </a:xfrm>
              </p:grpSpPr>
              <p:sp>
                <p:nvSpPr>
                  <p:cNvPr id="905" name=""/>
                  <p:cNvSpPr/>
                  <p:nvPr/>
                </p:nvSpPr>
                <p:spPr>
                  <a:xfrm>
                    <a:off x="56530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6" name=""/>
                  <p:cNvSpPr/>
                  <p:nvPr/>
                </p:nvSpPr>
                <p:spPr>
                  <a:xfrm>
                    <a:off x="563544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7" name=""/>
                  <p:cNvSpPr/>
                  <p:nvPr/>
                </p:nvSpPr>
                <p:spPr>
                  <a:xfrm>
                    <a:off x="56185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08" name=""/>
                <p:cNvGrpSpPr/>
                <p:nvPr/>
              </p:nvGrpSpPr>
              <p:grpSpPr>
                <a:xfrm>
                  <a:off x="5769360" y="2892240"/>
                  <a:ext cx="41760" cy="7200"/>
                  <a:chOff x="5769360" y="2892240"/>
                  <a:chExt cx="41760" cy="7200"/>
                </a:xfrm>
              </p:grpSpPr>
              <p:sp>
                <p:nvSpPr>
                  <p:cNvPr id="909" name=""/>
                  <p:cNvSpPr/>
                  <p:nvPr/>
                </p:nvSpPr>
                <p:spPr>
                  <a:xfrm>
                    <a:off x="58039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0" name=""/>
                  <p:cNvSpPr/>
                  <p:nvPr/>
                </p:nvSpPr>
                <p:spPr>
                  <a:xfrm>
                    <a:off x="57862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1" name=""/>
                  <p:cNvSpPr/>
                  <p:nvPr/>
                </p:nvSpPr>
                <p:spPr>
                  <a:xfrm>
                    <a:off x="576936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912" name=""/>
          <p:cNvSpPr/>
          <p:nvPr/>
        </p:nvSpPr>
        <p:spPr>
          <a:xfrm>
            <a:off x="2843280" y="19828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3" name=""/>
          <p:cNvSpPr/>
          <p:nvPr/>
        </p:nvSpPr>
        <p:spPr>
          <a:xfrm>
            <a:off x="3024360" y="2274840"/>
            <a:ext cx="12348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4" name=""/>
          <p:cNvGrpSpPr/>
          <p:nvPr/>
        </p:nvGrpSpPr>
        <p:grpSpPr>
          <a:xfrm>
            <a:off x="3354480" y="1976400"/>
            <a:ext cx="336240" cy="214200"/>
            <a:chOff x="3354480" y="1976400"/>
            <a:chExt cx="336240" cy="214200"/>
          </a:xfrm>
        </p:grpSpPr>
        <p:grpSp>
          <p:nvGrpSpPr>
            <p:cNvPr id="915" name=""/>
            <p:cNvGrpSpPr/>
            <p:nvPr/>
          </p:nvGrpSpPr>
          <p:grpSpPr>
            <a:xfrm>
              <a:off x="3486960" y="1976400"/>
              <a:ext cx="203760" cy="126720"/>
              <a:chOff x="3486960" y="1976400"/>
              <a:chExt cx="203760" cy="126720"/>
            </a:xfrm>
          </p:grpSpPr>
          <p:sp>
            <p:nvSpPr>
              <p:cNvPr id="916" name=""/>
              <p:cNvSpPr/>
              <p:nvPr/>
            </p:nvSpPr>
            <p:spPr>
              <a:xfrm flipH="1">
                <a:off x="3626280" y="1976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7" name=""/>
              <p:cNvSpPr/>
              <p:nvPr/>
            </p:nvSpPr>
            <p:spPr>
              <a:xfrm flipH="1">
                <a:off x="3643200" y="1995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8" name=""/>
              <p:cNvSpPr/>
              <p:nvPr/>
            </p:nvSpPr>
            <p:spPr>
              <a:xfrm flipH="1">
                <a:off x="3629520" y="2007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 flipH="1">
                <a:off x="3588840" y="1980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0" name=""/>
              <p:cNvSpPr/>
              <p:nvPr/>
            </p:nvSpPr>
            <p:spPr>
              <a:xfrm flipH="1">
                <a:off x="3548880" y="1996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1" name=""/>
              <p:cNvSpPr/>
              <p:nvPr/>
            </p:nvSpPr>
            <p:spPr>
              <a:xfrm flipH="1">
                <a:off x="3522240" y="2013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 flipH="1">
                <a:off x="3584160" y="1998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 flipH="1">
                <a:off x="3550320" y="2029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 flipH="1">
                <a:off x="3498840" y="2027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 flipH="1">
                <a:off x="3516480" y="2030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 flipH="1">
                <a:off x="3486600" y="2051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27" name=""/>
            <p:cNvGrpSpPr/>
            <p:nvPr/>
          </p:nvGrpSpPr>
          <p:grpSpPr>
            <a:xfrm>
              <a:off x="3354480" y="2080440"/>
              <a:ext cx="305640" cy="110160"/>
              <a:chOff x="3354480" y="2080440"/>
              <a:chExt cx="305640" cy="110160"/>
            </a:xfrm>
          </p:grpSpPr>
          <p:sp>
            <p:nvSpPr>
              <p:cNvPr id="928" name=""/>
              <p:cNvSpPr/>
              <p:nvPr/>
            </p:nvSpPr>
            <p:spPr>
              <a:xfrm>
                <a:off x="3354480" y="2080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29" name=""/>
              <p:cNvGrpSpPr/>
              <p:nvPr/>
            </p:nvGrpSpPr>
            <p:grpSpPr>
              <a:xfrm>
                <a:off x="3402360" y="2158560"/>
                <a:ext cx="192600" cy="7200"/>
                <a:chOff x="3402360" y="2158560"/>
                <a:chExt cx="192600" cy="7200"/>
              </a:xfrm>
            </p:grpSpPr>
            <p:grpSp>
              <p:nvGrpSpPr>
                <p:cNvPr id="930" name=""/>
                <p:cNvGrpSpPr/>
                <p:nvPr/>
              </p:nvGrpSpPr>
              <p:grpSpPr>
                <a:xfrm>
                  <a:off x="3402360" y="2158560"/>
                  <a:ext cx="41760" cy="7200"/>
                  <a:chOff x="3402360" y="2158560"/>
                  <a:chExt cx="41760" cy="7200"/>
                </a:xfrm>
              </p:grpSpPr>
              <p:sp>
                <p:nvSpPr>
                  <p:cNvPr id="931" name=""/>
                  <p:cNvSpPr/>
                  <p:nvPr/>
                </p:nvSpPr>
                <p:spPr>
                  <a:xfrm>
                    <a:off x="34369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2" name=""/>
                  <p:cNvSpPr/>
                  <p:nvPr/>
                </p:nvSpPr>
                <p:spPr>
                  <a:xfrm>
                    <a:off x="341928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3" name=""/>
                  <p:cNvSpPr/>
                  <p:nvPr/>
                </p:nvSpPr>
                <p:spPr>
                  <a:xfrm>
                    <a:off x="34023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34" name=""/>
                <p:cNvGrpSpPr/>
                <p:nvPr/>
              </p:nvGrpSpPr>
              <p:grpSpPr>
                <a:xfrm>
                  <a:off x="3553200" y="2158560"/>
                  <a:ext cx="41760" cy="7200"/>
                  <a:chOff x="3553200" y="2158560"/>
                  <a:chExt cx="41760" cy="7200"/>
                </a:xfrm>
              </p:grpSpPr>
              <p:sp>
                <p:nvSpPr>
                  <p:cNvPr id="935" name=""/>
                  <p:cNvSpPr/>
                  <p:nvPr/>
                </p:nvSpPr>
                <p:spPr>
                  <a:xfrm>
                    <a:off x="35877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6" name=""/>
                  <p:cNvSpPr/>
                  <p:nvPr/>
                </p:nvSpPr>
                <p:spPr>
                  <a:xfrm>
                    <a:off x="35701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7" name=""/>
                  <p:cNvSpPr/>
                  <p:nvPr/>
                </p:nvSpPr>
                <p:spPr>
                  <a:xfrm>
                    <a:off x="355320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938" name=""/>
          <p:cNvSpPr/>
          <p:nvPr/>
        </p:nvSpPr>
        <p:spPr>
          <a:xfrm>
            <a:off x="5167440" y="21891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"/>
          <p:cNvSpPr/>
          <p:nvPr/>
        </p:nvSpPr>
        <p:spPr>
          <a:xfrm>
            <a:off x="5672160" y="22654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"/>
          <p:cNvSpPr/>
          <p:nvPr/>
        </p:nvSpPr>
        <p:spPr>
          <a:xfrm>
            <a:off x="7515360" y="2654280"/>
            <a:ext cx="199800" cy="1731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6700680" y="173988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6815160" y="193500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6572160" y="250668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6943680" y="307332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5176800" y="203040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5257800" y="222552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3114720" y="252576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2886120" y="22352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420840" y="55738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>
            <a:off x="4954680" y="52783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8B9BF8-BB66-48F2-9437-EC3EF84A373E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2000-10-04T16:41:06Z</dcterms:created>
  <dc:creator>jrios</dc:creator>
  <dc:description/>
  <dc:language>en-US</dc:language>
  <cp:lastModifiedBy>mmccon1</cp:lastModifiedBy>
  <cp:lastPrinted>2000-12-08T12:55:51Z</cp:lastPrinted>
  <dcterms:modified xsi:type="dcterms:W3CDTF">2000-12-08T13:13:08Z</dcterms:modified>
  <cp:revision>46</cp:revision>
  <dc:subject/>
  <dc:title>Enron Global Markets</dc:title>
</cp:coreProperties>
</file>