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_rels/presentation.xml.rels" ContentType="application/vnd.openxmlformats-package.relationships+xml"/>
  <Override PartName="/ppt/media/image28.jpeg" ContentType="image/jpeg"/>
  <Override PartName="/ppt/media/image21.wmf" ContentType="image/x-wmf"/>
  <Override PartName="/ppt/media/image27.png" ContentType="image/png"/>
  <Override PartName="/ppt/media/image25.png" ContentType="image/png"/>
  <Override PartName="/ppt/media/image24.png" ContentType="image/png"/>
  <Override PartName="/ppt/media/image23.wmf" ContentType="image/x-wmf"/>
  <Override PartName="/ppt/media/image22.wmf" ContentType="image/x-wmf"/>
  <Override PartName="/ppt/media/image19.jpeg" ContentType="image/jpeg"/>
  <Override PartName="/ppt/media/image14.wmf" ContentType="image/x-wmf"/>
  <Override PartName="/ppt/media/image18.wmf" ContentType="image/x-wmf"/>
  <Override PartName="/ppt/media/image20.png" ContentType="image/png"/>
  <Override PartName="/ppt/media/image16.wmf" ContentType="image/x-wmf"/>
  <Override PartName="/ppt/media/image15.wmf" ContentType="image/x-wmf"/>
  <Override PartName="/ppt/media/image8.png" ContentType="image/png"/>
  <Override PartName="/ppt/media/image17.png" ContentType="image/png"/>
  <Override PartName="/ppt/media/image12.png" ContentType="image/png"/>
  <Override PartName="/ppt/media/image9.png" ContentType="image/png"/>
  <Override PartName="/ppt/media/image13.png" ContentType="image/png"/>
  <Override PartName="/ppt/media/image36.png" ContentType="image/png"/>
  <Override PartName="/ppt/media/image4.png" ContentType="image/png"/>
  <Override PartName="/ppt/media/image31.png" ContentType="image/png"/>
  <Override PartName="/ppt/media/image29.png" ContentType="image/png"/>
  <Override PartName="/ppt/media/image32.png" ContentType="image/png"/>
  <Override PartName="/ppt/media/image34.png" ContentType="image/png"/>
  <Override PartName="/ppt/media/image35.png" ContentType="image/png"/>
  <Override PartName="/ppt/media/image40.png" ContentType="image/png"/>
  <Override PartName="/ppt/media/image41.png" ContentType="image/png"/>
  <Override PartName="/ppt/media/image42.png" ContentType="image/png"/>
  <Override PartName="/ppt/media/image11.png" ContentType="image/png"/>
  <Override PartName="/ppt/media/image39.png" ContentType="image/png"/>
  <Override PartName="/ppt/media/image7.png" ContentType="image/png"/>
  <Override PartName="/ppt/media/image10.png" ContentType="image/png"/>
  <Override PartName="/ppt/media/image1.png" ContentType="image/png"/>
  <Override PartName="/ppt/media/image33.png" ContentType="image/png"/>
  <Override PartName="/ppt/media/image38.png" ContentType="image/png"/>
  <Override PartName="/ppt/media/image6.png" ContentType="image/png"/>
  <Override PartName="/ppt/media/image3.jpeg" ContentType="image/jpeg"/>
  <Override PartName="/ppt/media/image30.png" ContentType="image/png"/>
  <Override PartName="/ppt/media/image37.png" ContentType="image/png"/>
  <Override PartName="/ppt/media/image5.png" ContentType="image/png"/>
  <Override PartName="/ppt/media/image2.wmf" ContentType="image/x-wmf"/>
  <Override PartName="/ppt/media/image26.png" ContentType="image/png"/>
  <Override PartName="/ppt/embeddings/oleObject1.xlsx" ContentType="application/vnd.openxmlformats-officedocument.spreadsheetml.sheet"/>
  <Override PartName="/ppt/embeddings/oleObject1.bin" ContentType="application/vnd.openxmlformats-officedocument.oleObject"/>
  <Override PartName="/ppt/slides/slide56.xml" ContentType="application/vnd.openxmlformats-officedocument.presentationml.slide+xml"/>
  <Override PartName="/ppt/slides/slide102.xml" ContentType="application/vnd.openxmlformats-officedocument.presentationml.slide+xml"/>
  <Override PartName="/ppt/slides/slide55.xml" ContentType="application/vnd.openxmlformats-officedocument.presentationml.slide+xml"/>
  <Override PartName="/ppt/slides/slide101.xml" ContentType="application/vnd.openxmlformats-officedocument.presentationml.slide+xml"/>
  <Override PartName="/ppt/slides/slide54.xml" ContentType="application/vnd.openxmlformats-officedocument.presentationml.slide+xml"/>
  <Override PartName="/ppt/slides/slide100.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90.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59.xml" ContentType="application/vnd.openxmlformats-officedocument.presentationml.slide+xml"/>
  <Override PartName="/ppt/slides/slide105.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84.xml" ContentType="application/vnd.openxmlformats-officedocument.presentationml.slide+xml"/>
  <Override PartName="/ppt/slides/slide58.xml" ContentType="application/vnd.openxmlformats-officedocument.presentationml.slide+xml"/>
  <Override PartName="/ppt/slides/slide104.xml" ContentType="application/vnd.openxmlformats-officedocument.presentationml.slide+xml"/>
  <Override PartName="/ppt/slides/slide21.xml" ContentType="application/vnd.openxmlformats-officedocument.presentationml.slide+xml"/>
  <Override PartName="/ppt/slides/slide49.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99.xml" ContentType="application/vnd.openxmlformats-officedocument.presentationml.slide+xml"/>
  <Override PartName="/ppt/slides/slide18.xml" ContentType="application/vnd.openxmlformats-officedocument.presentationml.slide+xml"/>
  <Override PartName="/ppt/slides/slide83.xml" ContentType="application/vnd.openxmlformats-officedocument.presentationml.slide+xml"/>
  <Override PartName="/ppt/slides/slide57.xml" ContentType="application/vnd.openxmlformats-officedocument.presentationml.slide+xml"/>
  <Override PartName="/ppt/slides/slide103.xml" ContentType="application/vnd.openxmlformats-officedocument.presentationml.slide+xml"/>
  <Override PartName="/ppt/slides/slide20.xml" ContentType="application/vnd.openxmlformats-officedocument.presentationml.slide+xml"/>
  <Override PartName="/ppt/slides/slide48.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98.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82.xml" ContentType="application/vnd.openxmlformats-officedocument.presentationml.slide+xml"/>
  <Override PartName="/ppt/slides/slide47.xml" ContentType="application/vnd.openxmlformats-officedocument.presentationml.slide+xml"/>
  <Override PartName="/ppt/slides/slide86.xml" ContentType="application/vnd.openxmlformats-officedocument.presentationml.slide+xml"/>
  <Override PartName="/ppt/slides/slide67.xml" ContentType="application/vnd.openxmlformats-officedocument.presentationml.slide+xml"/>
  <Override PartName="/ppt/slides/slide113.xml" ContentType="application/vnd.openxmlformats-officedocument.presentationml.slide+xml"/>
  <Override PartName="/ppt/slides/slide87.xml" ContentType="application/vnd.openxmlformats-officedocument.presentationml.slide+xml"/>
  <Override PartName="/ppt/slides/slide70.xml" ContentType="application/vnd.openxmlformats-officedocument.presentationml.slide+xml"/>
  <Override PartName="/ppt/slides/slide68.xml" ContentType="application/vnd.openxmlformats-officedocument.presentationml.slide+xml"/>
  <Override PartName="/ppt/slides/slide114.xml" ContentType="application/vnd.openxmlformats-officedocument.presentationml.slide+xml"/>
  <Override PartName="/ppt/slides/slide88.xml" ContentType="application/vnd.openxmlformats-officedocument.presentationml.slide+xml"/>
  <Override PartName="/ppt/slides/_rels/slide10.xml.rels" ContentType="application/vnd.openxmlformats-package.relationships+xml"/>
  <Override PartName="/ppt/slides/_rels/slide81.xml.rels" ContentType="application/vnd.openxmlformats-package.relationships+xml"/>
  <Override PartName="/ppt/slides/_rels/slide16.xml.rels" ContentType="application/vnd.openxmlformats-package.relationships+xml"/>
  <Override PartName="/ppt/slides/_rels/slide46.xml.rels" ContentType="application/vnd.openxmlformats-package.relationships+xml"/>
  <Override PartName="/ppt/slides/_rels/slide1.xml.rels" ContentType="application/vnd.openxmlformats-package.relationships+xml"/>
  <Override PartName="/ppt/slides/_rels/slide94.xml.rels" ContentType="application/vnd.openxmlformats-package.relationships+xml"/>
  <Override PartName="/ppt/slides/_rels/slide107.xml.rels" ContentType="application/vnd.openxmlformats-package.relationships+xml"/>
  <Override PartName="/ppt/slides/_rels/slide29.xml.rels" ContentType="application/vnd.openxmlformats-package.relationships+xml"/>
  <Override PartName="/ppt/slides/_rels/slide80.xml.rels" ContentType="application/vnd.openxmlformats-package.relationships+xml"/>
  <Override PartName="/ppt/slides/_rels/slide15.xml.rels" ContentType="application/vnd.openxmlformats-package.relationships+xml"/>
  <Override PartName="/ppt/slides/_rels/slide26.xml.rels" ContentType="application/vnd.openxmlformats-package.relationships+xml"/>
  <Override PartName="/ppt/slides/_rels/slide91.xml.rels" ContentType="application/vnd.openxmlformats-package.relationships+xml"/>
  <Override PartName="/ppt/slides/_rels/slide104.xml.rels" ContentType="application/vnd.openxmlformats-package.relationships+xml"/>
  <Override PartName="/ppt/slides/_rels/slide27.xml.rels" ContentType="application/vnd.openxmlformats-package.relationships+xml"/>
  <Override PartName="/ppt/slides/_rels/slide92.xml.rels" ContentType="application/vnd.openxmlformats-package.relationships+xml"/>
  <Override PartName="/ppt/slides/_rels/slide105.xml.rels" ContentType="application/vnd.openxmlformats-package.relationships+xml"/>
  <Override PartName="/ppt/slides/_rels/slide14.xml.rels" ContentType="application/vnd.openxmlformats-package.relationships+xml"/>
  <Override PartName="/ppt/slides/_rels/slide93.xml.rels" ContentType="application/vnd.openxmlformats-package.relationships+xml"/>
  <Override PartName="/ppt/slides/_rels/slide106.xml.rels" ContentType="application/vnd.openxmlformats-package.relationships+xml"/>
  <Override PartName="/ppt/slides/_rels/slide28.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2.xml.rels" ContentType="application/vnd.openxmlformats-package.relationships+xml"/>
  <Override PartName="/ppt/slides/_rels/slide95.xml.rels" ContentType="application/vnd.openxmlformats-package.relationships+xml"/>
  <Override PartName="/ppt/slides/_rels/slide108.xml.rels" ContentType="application/vnd.openxmlformats-package.relationships+xml"/>
  <Override PartName="/ppt/slides/_rels/slide110.xml.rels" ContentType="application/vnd.openxmlformats-package.relationships+xml"/>
  <Override PartName="/ppt/slides/_rels/slide32.xml.rels" ContentType="application/vnd.openxmlformats-package.relationships+xml"/>
  <Override PartName="/ppt/slides/_rels/slide65.xml.rels" ContentType="application/vnd.openxmlformats-package.relationships+xml"/>
  <Override PartName="/ppt/slides/_rels/slide111.xml.rels" ContentType="application/vnd.openxmlformats-package.relationships+xml"/>
  <Override PartName="/ppt/slides/_rels/slide33.xml.rels" ContentType="application/vnd.openxmlformats-package.relationships+xml"/>
  <Override PartName="/ppt/slides/_rels/slide85.xml.rels" ContentType="application/vnd.openxmlformats-package.relationships+xml"/>
  <Override PartName="/ppt/slides/_rels/slide112.xml.rels" ContentType="application/vnd.openxmlformats-package.relationships+xml"/>
  <Override PartName="/ppt/slides/_rels/slide34.xml.rels" ContentType="application/vnd.openxmlformats-package.relationships+xml"/>
  <Override PartName="/ppt/slides/_rels/slide86.xml.rels" ContentType="application/vnd.openxmlformats-package.relationships+xml"/>
  <Override PartName="/ppt/slides/_rels/slide113.xml.rels" ContentType="application/vnd.openxmlformats-package.relationships+xml"/>
  <Override PartName="/ppt/slides/_rels/slide35.xml.rels" ContentType="application/vnd.openxmlformats-package.relationships+xml"/>
  <Override PartName="/ppt/slides/_rels/slide88.xml.rels" ContentType="application/vnd.openxmlformats-package.relationships+xml"/>
  <Override PartName="/ppt/slides/_rels/slide7.xml.rels" ContentType="application/vnd.openxmlformats-package.relationships+xml"/>
  <Override PartName="/ppt/slides/_rels/slide115.xml.rels" ContentType="application/vnd.openxmlformats-package.relationships+xml"/>
  <Override PartName="/ppt/slides/_rels/slide37.xml.rels" ContentType="application/vnd.openxmlformats-package.relationships+xml"/>
  <Override PartName="/ppt/slides/_rels/slide89.xml.rels" ContentType="application/vnd.openxmlformats-package.relationships+xml"/>
  <Override PartName="/ppt/slides/_rels/slide8.xml.rels" ContentType="application/vnd.openxmlformats-package.relationships+xml"/>
  <Override PartName="/ppt/slides/_rels/slide116.xml.rels" ContentType="application/vnd.openxmlformats-package.relationships+xml"/>
  <Override PartName="/ppt/slides/_rels/slide38.xml.rels" ContentType="application/vnd.openxmlformats-package.relationships+xml"/>
  <Override PartName="/ppt/slides/_rels/slide79.xml.rels" ContentType="application/vnd.openxmlformats-package.relationships+xml"/>
  <Override PartName="/ppt/slides/_rels/slide78.xml.rels" ContentType="application/vnd.openxmlformats-package.relationships+xml"/>
  <Override PartName="/ppt/slides/_rels/slide96.xml.rels" ContentType="application/vnd.openxmlformats-package.relationships+xml"/>
  <Override PartName="/ppt/slides/_rels/slide109.xml.rels" ContentType="application/vnd.openxmlformats-package.relationships+xml"/>
  <Override PartName="/ppt/slides/_rels/slide3.xml.rels" ContentType="application/vnd.openxmlformats-package.relationships+xml"/>
  <Override PartName="/ppt/slides/_rels/slide97.xml.rels" ContentType="application/vnd.openxmlformats-package.relationships+xml"/>
  <Override PartName="/ppt/slides/_rels/slide4.xml.rels" ContentType="application/vnd.openxmlformats-package.relationships+xml"/>
  <Override PartName="/ppt/slides/_rels/slide60.xml.rels" ContentType="application/vnd.openxmlformats-package.relationships+xml"/>
  <Override PartName="/ppt/slides/_rels/slide87.xml.rels" ContentType="application/vnd.openxmlformats-package.relationships+xml"/>
  <Override PartName="/ppt/slides/_rels/slide6.xml.rels" ContentType="application/vnd.openxmlformats-package.relationships+xml"/>
  <Override PartName="/ppt/slides/_rels/slide99.xml.rels" ContentType="application/vnd.openxmlformats-package.relationships+xml"/>
  <Override PartName="/ppt/slides/_rels/slide59.xml.rels" ContentType="application/vnd.openxmlformats-package.relationships+xml"/>
  <Override PartName="/ppt/slides/_rels/slide22.xml.rels" ContentType="application/vnd.openxmlformats-package.relationships+xml"/>
  <Override PartName="/ppt/slides/_rels/slide100.xml.rels" ContentType="application/vnd.openxmlformats-package.relationships+xml"/>
  <Override PartName="/ppt/slides/_rels/slide58.xml.rels" ContentType="application/vnd.openxmlformats-package.relationships+xml"/>
  <Override PartName="/ppt/slides/_rels/slide21.xml.rels" ContentType="application/vnd.openxmlformats-package.relationships+xml"/>
  <Override PartName="/ppt/slides/_rels/slide23.xml.rels" ContentType="application/vnd.openxmlformats-package.relationships+xml"/>
  <Override PartName="/ppt/slides/_rels/slide101.xml.rels" ContentType="application/vnd.openxmlformats-package.relationships+xml"/>
  <Override PartName="/ppt/slides/_rels/slide47.xml.rels" ContentType="application/vnd.openxmlformats-package.relationships+xml"/>
  <Override PartName="/ppt/slides/_rels/slide30.xml.rels" ContentType="application/vnd.openxmlformats-package.relationships+xml"/>
  <Override PartName="/ppt/slides/_rels/slide67.xml.rels" ContentType="application/vnd.openxmlformats-package.relationships+xml"/>
  <Override PartName="/ppt/slides/_rels/slide31.xml.rels" ContentType="application/vnd.openxmlformats-package.relationships+xml"/>
  <Override PartName="/ppt/slides/_rels/slide68.xml.rels" ContentType="application/vnd.openxmlformats-package.relationships+xml"/>
  <Override PartName="/ppt/slides/_rels/slide84.xml.rels" ContentType="application/vnd.openxmlformats-package.relationships+xml"/>
  <Override PartName="/ppt/slides/_rels/slide19.xml.rels" ContentType="application/vnd.openxmlformats-package.relationships+xml"/>
  <Override PartName="/ppt/slides/_rels/slide5.xml.rels" ContentType="application/vnd.openxmlformats-package.relationships+xml"/>
  <Override PartName="/ppt/slides/_rels/slide98.xml.rels" ContentType="application/vnd.openxmlformats-package.relationships+xml"/>
  <Override PartName="/ppt/slides/_rels/slide56.xml.rels" ContentType="application/vnd.openxmlformats-package.relationships+xml"/>
  <Override PartName="/ppt/slides/_rels/slide44.xml.rels" ContentType="application/vnd.openxmlformats-package.relationships+xml"/>
  <Override PartName="/ppt/slides/_rels/slide55.xml.rels" ContentType="application/vnd.openxmlformats-package.relationships+xml"/>
  <Override PartName="/ppt/slides/_rels/slide43.xml.rels" ContentType="application/vnd.openxmlformats-package.relationships+xml"/>
  <Override PartName="/ppt/slides/_rels/slide54.xml.rels" ContentType="application/vnd.openxmlformats-package.relationships+xml"/>
  <Override PartName="/ppt/slides/_rels/slide42.xml.rels" ContentType="application/vnd.openxmlformats-package.relationships+xml"/>
  <Override PartName="/ppt/slides/_rels/slide53.xml.rels" ContentType="application/vnd.openxmlformats-package.relationships+xml"/>
  <Override PartName="/ppt/slides/_rels/slide39.xml.rels" ContentType="application/vnd.openxmlformats-package.relationships+xml"/>
  <Override PartName="/ppt/slides/_rels/slide41.xml.rels" ContentType="application/vnd.openxmlformats-package.relationships+xml"/>
  <Override PartName="/ppt/slides/_rels/slide52.xml.rels" ContentType="application/vnd.openxmlformats-package.relationships+xml"/>
  <Override PartName="/ppt/slides/_rels/slide24.xml.rels" ContentType="application/vnd.openxmlformats-package.relationships+xml"/>
  <Override PartName="/ppt/slides/_rels/slide102.xml.rels" ContentType="application/vnd.openxmlformats-package.relationships+xml"/>
  <Override PartName="/ppt/slides/_rels/slide48.xml.rels" ContentType="application/vnd.openxmlformats-package.relationships+xml"/>
  <Override PartName="/ppt/slides/_rels/slide11.xml.rels" ContentType="application/vnd.openxmlformats-package.relationships+xml"/>
  <Override PartName="/ppt/slides/_rels/slide40.xml.rels" ContentType="application/vnd.openxmlformats-package.relationships+xml"/>
  <Override PartName="/ppt/slides/_rels/slide77.xml.rels" ContentType="application/vnd.openxmlformats-package.relationships+xml"/>
  <Override PartName="/ppt/slides/_rels/slide49.xml.rels" ContentType="application/vnd.openxmlformats-package.relationships+xml"/>
  <Override PartName="/ppt/slides/_rels/slide12.xml.rels" ContentType="application/vnd.openxmlformats-package.relationships+xml"/>
  <Override PartName="/ppt/slides/_rels/slide51.xml.rels" ContentType="application/vnd.openxmlformats-package.relationships+xml"/>
  <Override PartName="/ppt/slides/_rels/slide13.xml.rels" ContentType="application/vnd.openxmlformats-package.relationships+xml"/>
  <Override PartName="/ppt/slides/_rels/slide50.xml.rels" ContentType="application/vnd.openxmlformats-package.relationships+xml"/>
  <Override PartName="/ppt/slides/_rels/slide45.xml.rels" ContentType="application/vnd.openxmlformats-package.relationships+xml"/>
  <Override PartName="/ppt/slides/_rels/slide18.xml.rels" ContentType="application/vnd.openxmlformats-package.relationships+xml"/>
  <Override PartName="/ppt/slides/_rels/slide83.xml.rels" ContentType="application/vnd.openxmlformats-package.relationships+xml"/>
  <Override PartName="/ppt/slides/_rels/slide57.xml.rels" ContentType="application/vnd.openxmlformats-package.relationships+xml"/>
  <Override PartName="/ppt/slides/_rels/slide20.xml.rels" ContentType="application/vnd.openxmlformats-package.relationships+xml"/>
  <Override PartName="/ppt/slides/_rels/slide90.xml.rels" ContentType="application/vnd.openxmlformats-package.relationships+xml"/>
  <Override PartName="/ppt/slides/_rels/slide103.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_rels/slide17.xml.rels" ContentType="application/vnd.openxmlformats-package.relationships+xml"/>
  <Override PartName="/ppt/slides/_rels/slide82.xml.rels" ContentType="application/vnd.openxmlformats-package.relationships+xml"/>
  <Override PartName="/ppt/slides/_rels/slide66.xml.rels" ContentType="application/vnd.openxmlformats-package.relationships+xml"/>
  <Override PartName="/ppt/slides/_rels/slide70.xml.rels" ContentType="application/vnd.openxmlformats-package.relationships+xml"/>
  <Override PartName="/ppt/slides/_rels/slide69.xml.rels" ContentType="application/vnd.openxmlformats-package.relationships+xml"/>
  <Override PartName="/ppt/slides/_rels/slide71.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_rels/slide74.xml.rels" ContentType="application/vnd.openxmlformats-package.relationships+xml"/>
  <Override PartName="/ppt/slides/_rels/slide75.xml.rels" ContentType="application/vnd.openxmlformats-package.relationships+xml"/>
  <Override PartName="/ppt/slides/_rels/slide76.xml.rels" ContentType="application/vnd.openxmlformats-package.relationships+xml"/>
  <Override PartName="/ppt/slides/_rels/slide114.xml.rels" ContentType="application/vnd.openxmlformats-package.relationships+xml"/>
  <Override PartName="/ppt/slides/_rels/slide36.xml.rels" ContentType="application/vnd.openxmlformats-package.relationships+xml"/>
  <Override PartName="/ppt/slides/slide71.xml" ContentType="application/vnd.openxmlformats-officedocument.presentationml.slide+xml"/>
  <Override PartName="/ppt/slides/slide69.xml" ContentType="application/vnd.openxmlformats-officedocument.presentationml.slide+xml"/>
  <Override PartName="/ppt/slides/slide115.xml" ContentType="application/vnd.openxmlformats-officedocument.presentationml.slide+xml"/>
  <Override PartName="/ppt/slides/slide89.xml" ContentType="application/vnd.openxmlformats-officedocument.presentationml.slide+xml"/>
  <Override PartName="/ppt/slides/slide72.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3.xml" ContentType="application/vnd.openxmlformats-officedocument.presentationml.slide+xml"/>
  <Override PartName="/ppt/slides/slide116.xml" ContentType="application/vnd.openxmlformats-officedocument.presentationml.slide+xml"/>
  <Override PartName="/ppt/slides/slide112.xml" ContentType="application/vnd.openxmlformats-officedocument.presentationml.slide+xml"/>
  <Override PartName="/ppt/slides/slide66.xml" ContentType="application/vnd.openxmlformats-officedocument.presentationml.slide+xml"/>
  <Override PartName="/ppt/slides/slide109.xml" ContentType="application/vnd.openxmlformats-officedocument.presentationml.slide+xml"/>
  <Override PartName="/ppt/slides/slide46.xml" ContentType="application/vnd.openxmlformats-officedocument.presentationml.slide+xml"/>
  <Override PartName="/ppt/slides/slide108.xml" ContentType="application/vnd.openxmlformats-officedocument.presentationml.slide+xml"/>
  <Override PartName="/ppt/slides/slide107.xml" ContentType="application/vnd.openxmlformats-officedocument.presentationml.slide+xml"/>
  <Override PartName="/ppt/slides/slide79.xml" ContentType="application/vnd.openxmlformats-officedocument.presentationml.slide+xml"/>
  <Override PartName="/ppt/slides/slide106.xml" ContentType="application/vnd.openxmlformats-officedocument.presentationml.slide+xml"/>
  <Override PartName="/ppt/slides/slide78.xml" ContentType="application/vnd.openxmlformats-officedocument.presentationml.slide+xml"/>
  <Override PartName="/ppt/slides/slide95.xml" ContentType="application/vnd.openxmlformats-officedocument.presentationml.slide+xml"/>
  <Override PartName="/ppt/slides/slide8.xml" ContentType="application/vnd.openxmlformats-officedocument.presentationml.slide+xml"/>
  <Override PartName="/ppt/slides/slide85.xml" ContentType="application/vnd.openxmlformats-officedocument.presentationml.slide+xml"/>
  <Override PartName="/ppt/slides/slide111.xml" ContentType="application/vnd.openxmlformats-officedocument.presentationml.slide+xml"/>
  <Override PartName="/ppt/slides/slide65.xml" ContentType="application/vnd.openxmlformats-officedocument.presentationml.slide+xml"/>
  <Override PartName="/ppt/slides/slide110.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29.xml" ContentType="application/vnd.openxmlformats-officedocument.presentationml.slide+xml"/>
  <Override PartName="/ppt/slides/slide94.xml" ContentType="application/vnd.openxmlformats-officedocument.presentationml.slide+xml"/>
  <Override PartName="/ppt/slides/slide7.xml" ContentType="application/vnd.openxmlformats-officedocument.presentationml.slide+xml"/>
  <Override PartName="/ppt/slides/slide28.xml" ContentType="application/vnd.openxmlformats-officedocument.presentationml.slide+xml"/>
  <Override PartName="/ppt/slides/slide9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92.xml" ContentType="application/vnd.openxmlformats-officedocument.presentationml.slide+xml"/>
  <Override PartName="/ppt/slides/slide27.xml" ContentType="application/vnd.openxmlformats-officedocument.presentationml.slide+xml"/>
  <Override PartName="/ppt/slides/slide91.xml" ContentType="application/vnd.openxmlformats-officedocument.presentationml.slide+xml"/>
  <Override PartName="/ppt/slides/slide26.xml" ContentType="application/vnd.openxmlformats-officedocument.presentationml.slide+xml"/>
  <Override PartName="/ppt/slides/slide15.xml" ContentType="application/vnd.openxmlformats-officedocument.presentationml.slide+xml"/>
  <Override PartName="/ppt/slides/slide80.xml" ContentType="application/vnd.openxmlformats-officedocument.presentationml.slide+xml"/>
  <Override PartName="/ppt/slides/slide1.xml" ContentType="application/vnd.openxmlformats-officedocument.presentationml.slide+xml"/>
  <Override PartName="/ppt/slides/slide96.xml" ContentType="application/vnd.openxmlformats-officedocument.presentationml.slide+xml"/>
  <Override PartName="/ppt/slides/slide16.xml" ContentType="application/vnd.openxmlformats-officedocument.presentationml.slide+xml"/>
  <Override PartName="/ppt/slides/slide81.xml" ContentType="application/vnd.openxmlformats-officedocument.presentationml.slide+xml"/>
  <Override PartName="/ppt/slides/slide97.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Lst>
  <p:sldSz cx="9144000" cy="6858000"/>
  <p:notesSz cx="6973888" cy="9259888"/>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wmf"/>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wmf"/>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wmf"/>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wmf"/>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wmf"/>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wmf"/>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wmf"/><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Chart" preserve="1">
  <p:cSld name="Default">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body"/>
          </p:nvPr>
        </p:nvSpPr>
        <p:spPr>
          <a:xfrm>
            <a:off x="721800" y="147276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Click to edit the outline text format</a:t>
            </a:r>
            <a:endParaRPr b="0" lang="en-US" sz="2200" strike="noStrike" u="none">
              <a:solidFill>
                <a:srgbClr val="000000"/>
              </a:solidFill>
              <a:effectLst/>
              <a:uFillTx/>
              <a:latin typeface="Arial"/>
            </a:endParaRPr>
          </a:p>
          <a:p>
            <a:pPr lvl="1" marL="730080" indent="-284040">
              <a:spcBef>
                <a:spcPts val="689"/>
              </a:spcBef>
              <a:spcAft>
                <a:spcPts val="41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Second Outline Level</a:t>
            </a:r>
            <a:endParaRPr b="0" lang="en-US" sz="2200" strike="noStrike" u="none">
              <a:solidFill>
                <a:srgbClr val="000000"/>
              </a:solidFill>
              <a:effectLst/>
              <a:uFillTx/>
              <a:latin typeface="Arial"/>
            </a:endParaRPr>
          </a:p>
          <a:p>
            <a:pPr lvl="2" marL="1068480" indent="-235080">
              <a:spcBef>
                <a:spcPts val="689"/>
              </a:spcBef>
              <a:spcAft>
                <a:spcPts val="414"/>
              </a:spcAft>
              <a:buClr>
                <a:srgbClr val="cc000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Third Outline Level</a:t>
            </a:r>
            <a:endParaRPr b="0" lang="en-US" sz="2200" strike="noStrike" u="none">
              <a:solidFill>
                <a:srgbClr val="000000"/>
              </a:solidFill>
              <a:effectLst/>
              <a:uFillTx/>
              <a:latin typeface="Arial"/>
            </a:endParaRPr>
          </a:p>
          <a:p>
            <a:pPr lvl="3" marL="1450800" indent="-279360">
              <a:spcBef>
                <a:spcPts val="689"/>
              </a:spcBef>
              <a:spcAft>
                <a:spcPts val="41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Fourth Outline Level</a:t>
            </a:r>
            <a:endParaRPr b="0" lang="en-US" sz="2200" strike="noStrike" u="none">
              <a:solidFill>
                <a:srgbClr val="000000"/>
              </a:solidFill>
              <a:effectLst/>
              <a:uFillTx/>
              <a:latin typeface="Arial"/>
            </a:endParaRPr>
          </a:p>
          <a:p>
            <a:pPr lvl="4" marL="1782720" indent="-230040">
              <a:spcBef>
                <a:spcPts val="689"/>
              </a:spcBef>
              <a:spcAft>
                <a:spcPts val="41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Fifth Outline Level</a:t>
            </a:r>
            <a:endParaRPr b="0" lang="en-US" sz="2200" strike="noStrike" u="none">
              <a:solidFill>
                <a:srgbClr val="000000"/>
              </a:solidFill>
              <a:effectLst/>
              <a:uFillTx/>
              <a:latin typeface="Arial"/>
            </a:endParaRPr>
          </a:p>
          <a:p>
            <a:pPr lvl="5" marL="1782720" indent="-230040">
              <a:spcBef>
                <a:spcPts val="689"/>
              </a:spcBef>
              <a:spcAft>
                <a:spcPts val="414"/>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Sixth Outline Level</a:t>
            </a:r>
            <a:endParaRPr b="0" lang="en-US" sz="2200" strike="noStrike" u="none">
              <a:solidFill>
                <a:srgbClr val="000000"/>
              </a:solidFill>
              <a:effectLst/>
              <a:uFillTx/>
              <a:latin typeface="Arial"/>
            </a:endParaRPr>
          </a:p>
          <a:p>
            <a:pPr lvl="6" marL="1782720" indent="-230040">
              <a:spcBef>
                <a:spcPts val="689"/>
              </a:spcBef>
              <a:spcAft>
                <a:spcPts val="414"/>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Seventh Outline Level</a:t>
            </a:r>
            <a:endParaRPr b="0" lang="en-US" sz="2200" strike="noStrike" u="none">
              <a:solidFill>
                <a:srgbClr val="000000"/>
              </a:solidFill>
              <a:effectLst/>
              <a:uFillTx/>
              <a:latin typeface="Arial"/>
            </a:endParaRPr>
          </a:p>
        </p:txBody>
      </p:sp>
      <p:sp>
        <p:nvSpPr>
          <p:cNvPr id="1" name="PlaceHolder 2"/>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Click to edit the title text format</a:t>
            </a:r>
            <a:endParaRPr b="0" lang="en-US" sz="3000" strike="noStrike" u="none">
              <a:solidFill>
                <a:srgbClr val="333399"/>
              </a:solidFill>
              <a:effectLst/>
              <a:uFillTx/>
              <a:latin typeface="Arial"/>
            </a:endParaRPr>
          </a:p>
        </p:txBody>
      </p:sp>
      <p:sp>
        <p:nvSpPr>
          <p:cNvPr id="2" name="PlaceHolder 3"/>
          <p:cNvSpPr>
            <a:spLocks noGrp="1"/>
          </p:cNvSpPr>
          <p:nvPr>
            <p:ph type="sldNum" idx="1"/>
          </p:nvPr>
        </p:nvSpPr>
        <p:spPr>
          <a:xfrm>
            <a:off x="3394080" y="6359040"/>
            <a:ext cx="2463840" cy="297000"/>
          </a:xfrm>
          <a:prstGeom prst="rect">
            <a:avLst/>
          </a:prstGeom>
          <a:noFill/>
          <a:ln w="0">
            <a:noFill/>
          </a:ln>
        </p:spPr>
        <p:txBody>
          <a:bodyPr lIns="82080" rIns="82080" tIns="41040" bIns="41040" anchor="t">
            <a:noAutofit/>
          </a:bodyPr>
          <a:lstStyle>
            <a:lvl1pPr marL="216000" indent="0" algn="ctr">
              <a:buNone/>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defRPr b="0" lang="en-US" sz="900" strike="noStrike" u="none">
                <a:solidFill>
                  <a:srgbClr val="000000"/>
                </a:solidFill>
                <a:effectLst/>
                <a:uFillTx/>
                <a:latin typeface="Times New Roman"/>
              </a:defRPr>
            </a:lvl1pPr>
          </a:lstStyle>
          <a:p>
            <a:pPr marL="216000" indent="0" algn="ctr">
              <a:buNone/>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fld id="{9DEE1225-BDD7-41FF-B63C-44945672EA22}" type="slidenum">
              <a:rPr b="0" lang="en-US" sz="900" strike="noStrike" u="none">
                <a:solidFill>
                  <a:srgbClr val="000000"/>
                </a:solidFill>
                <a:effectLst/>
                <a:uFillTx/>
                <a:latin typeface="Times New Roman"/>
              </a:rPr>
              <a:t>&lt;number&gt;</a:t>
            </a:fld>
            <a:br>
              <a:rPr sz="900"/>
            </a:br>
            <a:r>
              <a:rPr b="0" lang="en-US" sz="900" strike="noStrike" u="none">
                <a:solidFill>
                  <a:srgbClr val="000000"/>
                </a:solidFill>
                <a:effectLst/>
                <a:uFillTx/>
                <a:latin typeface="Times New Roman"/>
              </a:rPr>
              <a:t> </a:t>
            </a:r>
            <a:r>
              <a:rPr b="0" i="1" lang="en-US" sz="900" strike="noStrike" u="none">
                <a:solidFill>
                  <a:srgbClr val="000000"/>
                </a:solidFill>
                <a:effectLst/>
                <a:uFillTx/>
                <a:latin typeface="Times New Roman"/>
              </a:rPr>
              <a:t>Confidential and Proprietary Data</a:t>
            </a:r>
            <a:endParaRPr b="0" lang="en-US" sz="900" strike="noStrike" u="none">
              <a:solidFill>
                <a:srgbClr val="000000"/>
              </a:solidFill>
              <a:effectLst/>
              <a:uFillTx/>
              <a:latin typeface="Times New Roman"/>
            </a:endParaRPr>
          </a:p>
        </p:txBody>
      </p:sp>
      <p:sp>
        <p:nvSpPr>
          <p:cNvPr id="3" name=""/>
          <p:cNvSpPr/>
          <p:nvPr/>
        </p:nvSpPr>
        <p:spPr>
          <a:xfrm>
            <a:off x="3646440" y="6643800"/>
            <a:ext cx="1873440" cy="125280"/>
          </a:xfrm>
          <a:prstGeom prst="rect">
            <a:avLst/>
          </a:prstGeom>
          <a:noFill/>
          <a:ln w="0">
            <a:noFill/>
          </a:ln>
        </p:spPr>
        <p:style>
          <a:lnRef idx="0"/>
          <a:fillRef idx="0"/>
          <a:effectRef idx="0"/>
          <a:fontRef idx="minor"/>
        </p:style>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pic>
        <p:nvPicPr>
          <p:cNvPr id="4" name="E_RGB_R" descr=""/>
          <p:cNvPicPr/>
          <p:nvPr/>
        </p:nvPicPr>
        <p:blipFill>
          <a:blip r:embed="rId2"/>
          <a:stretch/>
        </p:blipFill>
        <p:spPr>
          <a:xfrm>
            <a:off x="8296200" y="6010200"/>
            <a:ext cx="736560" cy="727200"/>
          </a:xfrm>
          <a:prstGeom prst="rect">
            <a:avLst/>
          </a:prstGeom>
          <a:noFill/>
          <a:ln w="0">
            <a:noFill/>
          </a:ln>
        </p:spPr>
      </p:pic>
      <p:sp>
        <p:nvSpPr>
          <p:cNvPr id="5" name=""/>
          <p:cNvSpPr/>
          <p:nvPr/>
        </p:nvSpPr>
        <p:spPr>
          <a:xfrm>
            <a:off x="1317600" y="1014480"/>
            <a:ext cx="7488360" cy="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pic>
        <p:nvPicPr>
          <p:cNvPr id="6" name="" descr=""/>
          <p:cNvPicPr/>
          <p:nvPr/>
        </p:nvPicPr>
        <p:blipFill>
          <a:blip r:embed="rId3"/>
          <a:stretch/>
        </p:blipFill>
        <p:spPr>
          <a:xfrm flipH="1" rot="10800000">
            <a:off x="114480" y="772920"/>
            <a:ext cx="1155600" cy="510840"/>
          </a:xfrm>
          <a:prstGeom prst="rect">
            <a:avLst/>
          </a:prstGeom>
          <a:noFill/>
          <a:ln w="0">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chartAndTx" preserve="1">
  <p:cSld name="Default">
    <p:bg>
      <p:bgPr>
        <a:solidFill>
          <a:srgbClr val="ffffff"/>
        </a:solidFill>
      </p:bgPr>
    </p:bg>
    <p:spTree>
      <p:nvGrpSpPr>
        <p:cNvPr id="1" name=""/>
        <p:cNvGrpSpPr/>
        <p:nvPr/>
      </p:nvGrpSpPr>
      <p:grpSpPr>
        <a:xfrm>
          <a:off x="0" y="0"/>
          <a:ext cx="0" cy="0"/>
          <a:chOff x="0" y="0"/>
          <a:chExt cx="0" cy="0"/>
        </a:xfrm>
      </p:grpSpPr>
      <p:sp>
        <p:nvSpPr>
          <p:cNvPr id="7" name="PlaceHolder 1"/>
          <p:cNvSpPr>
            <a:spLocks noGrp="1"/>
          </p:cNvSpPr>
          <p:nvPr>
            <p:ph type="body"/>
          </p:nvPr>
        </p:nvSpPr>
        <p:spPr>
          <a:xfrm>
            <a:off x="721800" y="147276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Click to edit the outline text format</a:t>
            </a:r>
            <a:endParaRPr b="0" lang="en-US" sz="2200" strike="noStrike" u="none">
              <a:solidFill>
                <a:srgbClr val="000000"/>
              </a:solidFill>
              <a:effectLst/>
              <a:uFillTx/>
              <a:latin typeface="Arial"/>
            </a:endParaRPr>
          </a:p>
          <a:p>
            <a:pPr lvl="1" marL="730080" indent="-284040">
              <a:spcBef>
                <a:spcPts val="689"/>
              </a:spcBef>
              <a:spcAft>
                <a:spcPts val="41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Second Outline Level</a:t>
            </a:r>
            <a:endParaRPr b="0" lang="en-US" sz="2200" strike="noStrike" u="none">
              <a:solidFill>
                <a:srgbClr val="000000"/>
              </a:solidFill>
              <a:effectLst/>
              <a:uFillTx/>
              <a:latin typeface="Arial"/>
            </a:endParaRPr>
          </a:p>
          <a:p>
            <a:pPr lvl="2" marL="1068480" indent="-235080">
              <a:spcBef>
                <a:spcPts val="689"/>
              </a:spcBef>
              <a:spcAft>
                <a:spcPts val="414"/>
              </a:spcAft>
              <a:buClr>
                <a:srgbClr val="cc000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Third Outline Level</a:t>
            </a:r>
            <a:endParaRPr b="0" lang="en-US" sz="2200" strike="noStrike" u="none">
              <a:solidFill>
                <a:srgbClr val="000000"/>
              </a:solidFill>
              <a:effectLst/>
              <a:uFillTx/>
              <a:latin typeface="Arial"/>
            </a:endParaRPr>
          </a:p>
          <a:p>
            <a:pPr lvl="3" marL="1450800" indent="-279360">
              <a:spcBef>
                <a:spcPts val="689"/>
              </a:spcBef>
              <a:spcAft>
                <a:spcPts val="41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Fourth Outline Level</a:t>
            </a:r>
            <a:endParaRPr b="0" lang="en-US" sz="2200" strike="noStrike" u="none">
              <a:solidFill>
                <a:srgbClr val="000000"/>
              </a:solidFill>
              <a:effectLst/>
              <a:uFillTx/>
              <a:latin typeface="Arial"/>
            </a:endParaRPr>
          </a:p>
          <a:p>
            <a:pPr lvl="4" marL="1782720" indent="-230040">
              <a:spcBef>
                <a:spcPts val="689"/>
              </a:spcBef>
              <a:spcAft>
                <a:spcPts val="41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Fifth Outline Level</a:t>
            </a:r>
            <a:endParaRPr b="0" lang="en-US" sz="2200" strike="noStrike" u="none">
              <a:solidFill>
                <a:srgbClr val="000000"/>
              </a:solidFill>
              <a:effectLst/>
              <a:uFillTx/>
              <a:latin typeface="Arial"/>
            </a:endParaRPr>
          </a:p>
          <a:p>
            <a:pPr lvl="5" marL="1782720" indent="-230040">
              <a:spcBef>
                <a:spcPts val="689"/>
              </a:spcBef>
              <a:spcAft>
                <a:spcPts val="414"/>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Sixth Outline Level</a:t>
            </a:r>
            <a:endParaRPr b="0" lang="en-US" sz="2200" strike="noStrike" u="none">
              <a:solidFill>
                <a:srgbClr val="000000"/>
              </a:solidFill>
              <a:effectLst/>
              <a:uFillTx/>
              <a:latin typeface="Arial"/>
            </a:endParaRPr>
          </a:p>
          <a:p>
            <a:pPr lvl="6" marL="1782720" indent="-230040">
              <a:spcBef>
                <a:spcPts val="689"/>
              </a:spcBef>
              <a:spcAft>
                <a:spcPts val="414"/>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Seventh Outline Level</a:t>
            </a:r>
            <a:endParaRPr b="0" lang="en-US" sz="2200" strike="noStrike" u="none">
              <a:solidFill>
                <a:srgbClr val="000000"/>
              </a:solidFill>
              <a:effectLst/>
              <a:uFillTx/>
              <a:latin typeface="Arial"/>
            </a:endParaRPr>
          </a:p>
        </p:txBody>
      </p:sp>
      <p:sp>
        <p:nvSpPr>
          <p:cNvPr id="8" name="PlaceHolder 2"/>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Click to edit the title text format</a:t>
            </a:r>
            <a:endParaRPr b="0" lang="en-US" sz="3000" strike="noStrike" u="none">
              <a:solidFill>
                <a:srgbClr val="333399"/>
              </a:solidFill>
              <a:effectLst/>
              <a:uFillTx/>
              <a:latin typeface="Arial"/>
            </a:endParaRPr>
          </a:p>
        </p:txBody>
      </p:sp>
      <p:sp>
        <p:nvSpPr>
          <p:cNvPr id="9" name="PlaceHolder 3"/>
          <p:cNvSpPr>
            <a:spLocks noGrp="1"/>
          </p:cNvSpPr>
          <p:nvPr>
            <p:ph type="sldNum" idx="2"/>
          </p:nvPr>
        </p:nvSpPr>
        <p:spPr>
          <a:xfrm>
            <a:off x="3394080" y="6359040"/>
            <a:ext cx="2463840" cy="297000"/>
          </a:xfrm>
          <a:prstGeom prst="rect">
            <a:avLst/>
          </a:prstGeom>
          <a:noFill/>
          <a:ln w="0">
            <a:noFill/>
          </a:ln>
        </p:spPr>
        <p:txBody>
          <a:bodyPr lIns="82080" rIns="82080" tIns="41040" bIns="41040" anchor="t">
            <a:noAutofit/>
          </a:bodyPr>
          <a:lstStyle>
            <a:lvl1pPr marL="216000" indent="0" algn="ctr">
              <a:buNone/>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defRPr b="0" lang="en-US" sz="900" strike="noStrike" u="none">
                <a:solidFill>
                  <a:srgbClr val="000000"/>
                </a:solidFill>
                <a:effectLst/>
                <a:uFillTx/>
                <a:latin typeface="Times New Roman"/>
              </a:defRPr>
            </a:lvl1pPr>
          </a:lstStyle>
          <a:p>
            <a:pPr marL="216000" indent="0" algn="ctr">
              <a:buNone/>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fld id="{898FE897-5764-4D1E-8A28-BBA6B4C0056F}" type="slidenum">
              <a:rPr b="0" lang="en-US" sz="900" strike="noStrike" u="none">
                <a:solidFill>
                  <a:srgbClr val="000000"/>
                </a:solidFill>
                <a:effectLst/>
                <a:uFillTx/>
                <a:latin typeface="Times New Roman"/>
              </a:rPr>
              <a:t>&lt;number&gt;</a:t>
            </a:fld>
            <a:br>
              <a:rPr sz="900"/>
            </a:br>
            <a:r>
              <a:rPr b="0" lang="en-US" sz="900" strike="noStrike" u="none">
                <a:solidFill>
                  <a:srgbClr val="000000"/>
                </a:solidFill>
                <a:effectLst/>
                <a:uFillTx/>
                <a:latin typeface="Times New Roman"/>
              </a:rPr>
              <a:t> </a:t>
            </a:r>
            <a:r>
              <a:rPr b="0" i="1" lang="en-US" sz="900" strike="noStrike" u="none">
                <a:solidFill>
                  <a:srgbClr val="000000"/>
                </a:solidFill>
                <a:effectLst/>
                <a:uFillTx/>
                <a:latin typeface="Times New Roman"/>
              </a:rPr>
              <a:t>Confidential and Proprietary Data</a:t>
            </a:r>
            <a:endParaRPr b="0" lang="en-US" sz="900" strike="noStrike" u="none">
              <a:solidFill>
                <a:srgbClr val="000000"/>
              </a:solidFill>
              <a:effectLst/>
              <a:uFillTx/>
              <a:latin typeface="Times New Roman"/>
            </a:endParaRPr>
          </a:p>
        </p:txBody>
      </p:sp>
      <p:sp>
        <p:nvSpPr>
          <p:cNvPr id="3" name=""/>
          <p:cNvSpPr/>
          <p:nvPr/>
        </p:nvSpPr>
        <p:spPr>
          <a:xfrm>
            <a:off x="3646440" y="6643800"/>
            <a:ext cx="1873440" cy="125280"/>
          </a:xfrm>
          <a:prstGeom prst="rect">
            <a:avLst/>
          </a:prstGeom>
          <a:noFill/>
          <a:ln w="0">
            <a:noFill/>
          </a:ln>
        </p:spPr>
        <p:style>
          <a:lnRef idx="0"/>
          <a:fillRef idx="0"/>
          <a:effectRef idx="0"/>
          <a:fontRef idx="minor"/>
        </p:style>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pic>
        <p:nvPicPr>
          <p:cNvPr id="10" name="E_RGB_R" descr=""/>
          <p:cNvPicPr/>
          <p:nvPr/>
        </p:nvPicPr>
        <p:blipFill>
          <a:blip r:embed="rId2"/>
          <a:stretch/>
        </p:blipFill>
        <p:spPr>
          <a:xfrm>
            <a:off x="8296200" y="6010200"/>
            <a:ext cx="736560" cy="727200"/>
          </a:xfrm>
          <a:prstGeom prst="rect">
            <a:avLst/>
          </a:prstGeom>
          <a:noFill/>
          <a:ln w="0">
            <a:noFill/>
          </a:ln>
        </p:spPr>
      </p:pic>
      <p:sp>
        <p:nvSpPr>
          <p:cNvPr id="11" name=""/>
          <p:cNvSpPr/>
          <p:nvPr/>
        </p:nvSpPr>
        <p:spPr>
          <a:xfrm>
            <a:off x="1317600" y="1014480"/>
            <a:ext cx="7488360" cy="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pic>
        <p:nvPicPr>
          <p:cNvPr id="12" name="" descr=""/>
          <p:cNvPicPr/>
          <p:nvPr/>
        </p:nvPicPr>
        <p:blipFill>
          <a:blip r:embed="rId3"/>
          <a:stretch/>
        </p:blipFill>
        <p:spPr>
          <a:xfrm flipH="1" rot="10800000">
            <a:off x="114480" y="772920"/>
            <a:ext cx="1155600" cy="510840"/>
          </a:xfrm>
          <a:prstGeom prst="rect">
            <a:avLst/>
          </a:prstGeom>
          <a:noFill/>
          <a:ln w="0">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bg>
      <p:bgPr>
        <a:solidFill>
          <a:srgbClr val="ffffff"/>
        </a:solidFill>
      </p:bgPr>
    </p:bg>
    <p:spTree>
      <p:nvGrpSpPr>
        <p:cNvPr id="1" name=""/>
        <p:cNvGrpSpPr/>
        <p:nvPr/>
      </p:nvGrpSpPr>
      <p:grpSpPr>
        <a:xfrm>
          <a:off x="0" y="0"/>
          <a:ext cx="0" cy="0"/>
          <a:chOff x="0" y="0"/>
          <a:chExt cx="0" cy="0"/>
        </a:xfrm>
      </p:grpSpPr>
      <p:sp>
        <p:nvSpPr>
          <p:cNvPr id="13" name="PlaceHolder 1"/>
          <p:cNvSpPr>
            <a:spLocks noGrp="1"/>
          </p:cNvSpPr>
          <p:nvPr>
            <p:ph type="body"/>
          </p:nvPr>
        </p:nvSpPr>
        <p:spPr>
          <a:xfrm>
            <a:off x="721800" y="147276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Click to edit the outline text format</a:t>
            </a:r>
            <a:endParaRPr b="0" lang="en-US" sz="2200" strike="noStrike" u="none">
              <a:solidFill>
                <a:srgbClr val="000000"/>
              </a:solidFill>
              <a:effectLst/>
              <a:uFillTx/>
              <a:latin typeface="Arial"/>
            </a:endParaRPr>
          </a:p>
          <a:p>
            <a:pPr lvl="1" marL="730080" indent="-284040">
              <a:spcBef>
                <a:spcPts val="689"/>
              </a:spcBef>
              <a:spcAft>
                <a:spcPts val="41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Second Outline Level</a:t>
            </a:r>
            <a:endParaRPr b="0" lang="en-US" sz="2200" strike="noStrike" u="none">
              <a:solidFill>
                <a:srgbClr val="000000"/>
              </a:solidFill>
              <a:effectLst/>
              <a:uFillTx/>
              <a:latin typeface="Arial"/>
            </a:endParaRPr>
          </a:p>
          <a:p>
            <a:pPr lvl="2" marL="1068480" indent="-235080">
              <a:spcBef>
                <a:spcPts val="689"/>
              </a:spcBef>
              <a:spcAft>
                <a:spcPts val="414"/>
              </a:spcAft>
              <a:buClr>
                <a:srgbClr val="cc000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Third Outline Level</a:t>
            </a:r>
            <a:endParaRPr b="0" lang="en-US" sz="2200" strike="noStrike" u="none">
              <a:solidFill>
                <a:srgbClr val="000000"/>
              </a:solidFill>
              <a:effectLst/>
              <a:uFillTx/>
              <a:latin typeface="Arial"/>
            </a:endParaRPr>
          </a:p>
          <a:p>
            <a:pPr lvl="3" marL="1450800" indent="-279360">
              <a:spcBef>
                <a:spcPts val="689"/>
              </a:spcBef>
              <a:spcAft>
                <a:spcPts val="41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Fourth Outline Level</a:t>
            </a:r>
            <a:endParaRPr b="0" lang="en-US" sz="2200" strike="noStrike" u="none">
              <a:solidFill>
                <a:srgbClr val="000000"/>
              </a:solidFill>
              <a:effectLst/>
              <a:uFillTx/>
              <a:latin typeface="Arial"/>
            </a:endParaRPr>
          </a:p>
          <a:p>
            <a:pPr lvl="4" marL="1782720" indent="-230040">
              <a:spcBef>
                <a:spcPts val="689"/>
              </a:spcBef>
              <a:spcAft>
                <a:spcPts val="41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Fifth Outline Level</a:t>
            </a:r>
            <a:endParaRPr b="0" lang="en-US" sz="2200" strike="noStrike" u="none">
              <a:solidFill>
                <a:srgbClr val="000000"/>
              </a:solidFill>
              <a:effectLst/>
              <a:uFillTx/>
              <a:latin typeface="Arial"/>
            </a:endParaRPr>
          </a:p>
          <a:p>
            <a:pPr lvl="5" marL="1782720" indent="-230040">
              <a:spcBef>
                <a:spcPts val="689"/>
              </a:spcBef>
              <a:spcAft>
                <a:spcPts val="414"/>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Sixth Outline Level</a:t>
            </a:r>
            <a:endParaRPr b="0" lang="en-US" sz="2200" strike="noStrike" u="none">
              <a:solidFill>
                <a:srgbClr val="000000"/>
              </a:solidFill>
              <a:effectLst/>
              <a:uFillTx/>
              <a:latin typeface="Arial"/>
            </a:endParaRPr>
          </a:p>
          <a:p>
            <a:pPr lvl="6" marL="1782720" indent="-230040">
              <a:spcBef>
                <a:spcPts val="689"/>
              </a:spcBef>
              <a:spcAft>
                <a:spcPts val="414"/>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Seventh Outline Level</a:t>
            </a:r>
            <a:endParaRPr b="0" lang="en-US" sz="2200" strike="noStrike" u="none">
              <a:solidFill>
                <a:srgbClr val="000000"/>
              </a:solidFill>
              <a:effectLst/>
              <a:uFillTx/>
              <a:latin typeface="Arial"/>
            </a:endParaRPr>
          </a:p>
        </p:txBody>
      </p:sp>
      <p:sp>
        <p:nvSpPr>
          <p:cNvPr id="14" name="PlaceHolder 2"/>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Click to edit the title text format</a:t>
            </a:r>
            <a:endParaRPr b="0" lang="en-US" sz="3000" strike="noStrike" u="none">
              <a:solidFill>
                <a:srgbClr val="333399"/>
              </a:solidFill>
              <a:effectLst/>
              <a:uFillTx/>
              <a:latin typeface="Arial"/>
            </a:endParaRPr>
          </a:p>
        </p:txBody>
      </p:sp>
      <p:sp>
        <p:nvSpPr>
          <p:cNvPr id="15" name="PlaceHolder 3"/>
          <p:cNvSpPr>
            <a:spLocks noGrp="1"/>
          </p:cNvSpPr>
          <p:nvPr>
            <p:ph type="sldNum" idx="3"/>
          </p:nvPr>
        </p:nvSpPr>
        <p:spPr>
          <a:xfrm>
            <a:off x="3394080" y="6359040"/>
            <a:ext cx="2463840" cy="297000"/>
          </a:xfrm>
          <a:prstGeom prst="rect">
            <a:avLst/>
          </a:prstGeom>
          <a:noFill/>
          <a:ln w="0">
            <a:noFill/>
          </a:ln>
        </p:spPr>
        <p:txBody>
          <a:bodyPr lIns="82080" rIns="82080" tIns="41040" bIns="41040" anchor="t">
            <a:noAutofit/>
          </a:bodyPr>
          <a:lstStyle>
            <a:lvl1pPr marL="216000" indent="0" algn="ctr">
              <a:buNone/>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defRPr b="0" lang="en-US" sz="900" strike="noStrike" u="none">
                <a:solidFill>
                  <a:srgbClr val="000000"/>
                </a:solidFill>
                <a:effectLst/>
                <a:uFillTx/>
                <a:latin typeface="Times New Roman"/>
              </a:defRPr>
            </a:lvl1pPr>
          </a:lstStyle>
          <a:p>
            <a:pPr marL="216000" indent="0" algn="ctr">
              <a:buNone/>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fld id="{1CA63981-6046-4218-B6A7-1FB2B527EB93}" type="slidenum">
              <a:rPr b="0" lang="en-US" sz="900" strike="noStrike" u="none">
                <a:solidFill>
                  <a:srgbClr val="000000"/>
                </a:solidFill>
                <a:effectLst/>
                <a:uFillTx/>
                <a:latin typeface="Times New Roman"/>
              </a:rPr>
              <a:t>&lt;number&gt;</a:t>
            </a:fld>
            <a:br>
              <a:rPr sz="900"/>
            </a:br>
            <a:r>
              <a:rPr b="0" lang="en-US" sz="900" strike="noStrike" u="none">
                <a:solidFill>
                  <a:srgbClr val="000000"/>
                </a:solidFill>
                <a:effectLst/>
                <a:uFillTx/>
                <a:latin typeface="Times New Roman"/>
              </a:rPr>
              <a:t> </a:t>
            </a:r>
            <a:r>
              <a:rPr b="0" i="1" lang="en-US" sz="900" strike="noStrike" u="none">
                <a:solidFill>
                  <a:srgbClr val="000000"/>
                </a:solidFill>
                <a:effectLst/>
                <a:uFillTx/>
                <a:latin typeface="Times New Roman"/>
              </a:rPr>
              <a:t>Confidential and Proprietary Data</a:t>
            </a:r>
            <a:endParaRPr b="0" lang="en-US" sz="900" strike="noStrike" u="none">
              <a:solidFill>
                <a:srgbClr val="000000"/>
              </a:solidFill>
              <a:effectLst/>
              <a:uFillTx/>
              <a:latin typeface="Times New Roman"/>
            </a:endParaRPr>
          </a:p>
        </p:txBody>
      </p:sp>
      <p:sp>
        <p:nvSpPr>
          <p:cNvPr id="3" name=""/>
          <p:cNvSpPr/>
          <p:nvPr/>
        </p:nvSpPr>
        <p:spPr>
          <a:xfrm>
            <a:off x="3646440" y="6643800"/>
            <a:ext cx="1873440" cy="125280"/>
          </a:xfrm>
          <a:prstGeom prst="rect">
            <a:avLst/>
          </a:prstGeom>
          <a:noFill/>
          <a:ln w="0">
            <a:noFill/>
          </a:ln>
        </p:spPr>
        <p:style>
          <a:lnRef idx="0"/>
          <a:fillRef idx="0"/>
          <a:effectRef idx="0"/>
          <a:fontRef idx="minor"/>
        </p:style>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pic>
        <p:nvPicPr>
          <p:cNvPr id="16" name="E_RGB_R" descr=""/>
          <p:cNvPicPr/>
          <p:nvPr/>
        </p:nvPicPr>
        <p:blipFill>
          <a:blip r:embed="rId2"/>
          <a:stretch/>
        </p:blipFill>
        <p:spPr>
          <a:xfrm>
            <a:off x="8296200" y="6010200"/>
            <a:ext cx="736560" cy="727200"/>
          </a:xfrm>
          <a:prstGeom prst="rect">
            <a:avLst/>
          </a:prstGeom>
          <a:noFill/>
          <a:ln w="0">
            <a:noFill/>
          </a:ln>
        </p:spPr>
      </p:pic>
      <p:sp>
        <p:nvSpPr>
          <p:cNvPr id="17" name=""/>
          <p:cNvSpPr/>
          <p:nvPr/>
        </p:nvSpPr>
        <p:spPr>
          <a:xfrm>
            <a:off x="1317600" y="1014480"/>
            <a:ext cx="7488360" cy="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pic>
        <p:nvPicPr>
          <p:cNvPr id="18" name="" descr=""/>
          <p:cNvPicPr/>
          <p:nvPr/>
        </p:nvPicPr>
        <p:blipFill>
          <a:blip r:embed="rId3"/>
          <a:stretch/>
        </p:blipFill>
        <p:spPr>
          <a:xfrm flipH="1" rot="10800000">
            <a:off x="114480" y="772920"/>
            <a:ext cx="1155600" cy="510840"/>
          </a:xfrm>
          <a:prstGeom prst="rect">
            <a:avLst/>
          </a:prstGeom>
          <a:noFill/>
          <a:ln w="0">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bg>
      <p:bgPr>
        <a:solidFill>
          <a:srgbClr val="ffffff"/>
        </a:solidFill>
      </p:bgPr>
    </p:bg>
    <p:spTree>
      <p:nvGrpSpPr>
        <p:cNvPr id="1" name=""/>
        <p:cNvGrpSpPr/>
        <p:nvPr/>
      </p:nvGrpSpPr>
      <p:grpSpPr>
        <a:xfrm>
          <a:off x="0" y="0"/>
          <a:ext cx="0" cy="0"/>
          <a:chOff x="0" y="0"/>
          <a:chExt cx="0" cy="0"/>
        </a:xfrm>
      </p:grpSpPr>
      <p:sp>
        <p:nvSpPr>
          <p:cNvPr id="19" name="PlaceHolder 1"/>
          <p:cNvSpPr>
            <a:spLocks noGrp="1"/>
          </p:cNvSpPr>
          <p:nvPr>
            <p:ph type="body"/>
          </p:nvPr>
        </p:nvSpPr>
        <p:spPr>
          <a:xfrm>
            <a:off x="721800" y="147276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Click to edit the outline text format</a:t>
            </a:r>
            <a:endParaRPr b="0" lang="en-US" sz="2200" strike="noStrike" u="none">
              <a:solidFill>
                <a:srgbClr val="000000"/>
              </a:solidFill>
              <a:effectLst/>
              <a:uFillTx/>
              <a:latin typeface="Arial"/>
            </a:endParaRPr>
          </a:p>
          <a:p>
            <a:pPr lvl="1" marL="730080" indent="-284040">
              <a:spcBef>
                <a:spcPts val="689"/>
              </a:spcBef>
              <a:spcAft>
                <a:spcPts val="41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Second Outline Level</a:t>
            </a:r>
            <a:endParaRPr b="0" lang="en-US" sz="2200" strike="noStrike" u="none">
              <a:solidFill>
                <a:srgbClr val="000000"/>
              </a:solidFill>
              <a:effectLst/>
              <a:uFillTx/>
              <a:latin typeface="Arial"/>
            </a:endParaRPr>
          </a:p>
          <a:p>
            <a:pPr lvl="2" marL="1068480" indent="-235080">
              <a:spcBef>
                <a:spcPts val="689"/>
              </a:spcBef>
              <a:spcAft>
                <a:spcPts val="414"/>
              </a:spcAft>
              <a:buClr>
                <a:srgbClr val="cc000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Third Outline Level</a:t>
            </a:r>
            <a:endParaRPr b="0" lang="en-US" sz="2200" strike="noStrike" u="none">
              <a:solidFill>
                <a:srgbClr val="000000"/>
              </a:solidFill>
              <a:effectLst/>
              <a:uFillTx/>
              <a:latin typeface="Arial"/>
            </a:endParaRPr>
          </a:p>
          <a:p>
            <a:pPr lvl="3" marL="1450800" indent="-279360">
              <a:spcBef>
                <a:spcPts val="689"/>
              </a:spcBef>
              <a:spcAft>
                <a:spcPts val="41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Fourth Outline Level</a:t>
            </a:r>
            <a:endParaRPr b="0" lang="en-US" sz="2200" strike="noStrike" u="none">
              <a:solidFill>
                <a:srgbClr val="000000"/>
              </a:solidFill>
              <a:effectLst/>
              <a:uFillTx/>
              <a:latin typeface="Arial"/>
            </a:endParaRPr>
          </a:p>
          <a:p>
            <a:pPr lvl="4" marL="1782720" indent="-230040">
              <a:spcBef>
                <a:spcPts val="689"/>
              </a:spcBef>
              <a:spcAft>
                <a:spcPts val="41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Fifth Outline Level</a:t>
            </a:r>
            <a:endParaRPr b="0" lang="en-US" sz="2200" strike="noStrike" u="none">
              <a:solidFill>
                <a:srgbClr val="000000"/>
              </a:solidFill>
              <a:effectLst/>
              <a:uFillTx/>
              <a:latin typeface="Arial"/>
            </a:endParaRPr>
          </a:p>
          <a:p>
            <a:pPr lvl="5" marL="1782720" indent="-230040">
              <a:spcBef>
                <a:spcPts val="689"/>
              </a:spcBef>
              <a:spcAft>
                <a:spcPts val="414"/>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Sixth Outline Level</a:t>
            </a:r>
            <a:endParaRPr b="0" lang="en-US" sz="2200" strike="noStrike" u="none">
              <a:solidFill>
                <a:srgbClr val="000000"/>
              </a:solidFill>
              <a:effectLst/>
              <a:uFillTx/>
              <a:latin typeface="Arial"/>
            </a:endParaRPr>
          </a:p>
          <a:p>
            <a:pPr lvl="6" marL="1782720" indent="-230040">
              <a:spcBef>
                <a:spcPts val="689"/>
              </a:spcBef>
              <a:spcAft>
                <a:spcPts val="414"/>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Seventh Outline Level</a:t>
            </a:r>
            <a:endParaRPr b="0" lang="en-US" sz="2200" strike="noStrike" u="none">
              <a:solidFill>
                <a:srgbClr val="000000"/>
              </a:solidFill>
              <a:effectLst/>
              <a:uFillTx/>
              <a:latin typeface="Arial"/>
            </a:endParaRPr>
          </a:p>
        </p:txBody>
      </p:sp>
      <p:sp>
        <p:nvSpPr>
          <p:cNvPr id="20" name="PlaceHolder 2"/>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Click to edit the title text format</a:t>
            </a:r>
            <a:endParaRPr b="0" lang="en-US" sz="3000" strike="noStrike" u="none">
              <a:solidFill>
                <a:srgbClr val="333399"/>
              </a:solidFill>
              <a:effectLst/>
              <a:uFillTx/>
              <a:latin typeface="Arial"/>
            </a:endParaRPr>
          </a:p>
        </p:txBody>
      </p:sp>
      <p:sp>
        <p:nvSpPr>
          <p:cNvPr id="21" name="PlaceHolder 3"/>
          <p:cNvSpPr>
            <a:spLocks noGrp="1"/>
          </p:cNvSpPr>
          <p:nvPr>
            <p:ph type="sldNum" idx="4"/>
          </p:nvPr>
        </p:nvSpPr>
        <p:spPr>
          <a:xfrm>
            <a:off x="3394080" y="6359040"/>
            <a:ext cx="2463840" cy="297000"/>
          </a:xfrm>
          <a:prstGeom prst="rect">
            <a:avLst/>
          </a:prstGeom>
          <a:noFill/>
          <a:ln w="0">
            <a:noFill/>
          </a:ln>
        </p:spPr>
        <p:txBody>
          <a:bodyPr lIns="82080" rIns="82080" tIns="41040" bIns="41040" anchor="t">
            <a:noAutofit/>
          </a:bodyPr>
          <a:lstStyle>
            <a:lvl1pPr marL="216000" indent="0" algn="ctr">
              <a:buNone/>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defRPr b="0" lang="en-US" sz="900" strike="noStrike" u="none">
                <a:solidFill>
                  <a:srgbClr val="000000"/>
                </a:solidFill>
                <a:effectLst/>
                <a:uFillTx/>
                <a:latin typeface="Times New Roman"/>
              </a:defRPr>
            </a:lvl1pPr>
          </a:lstStyle>
          <a:p>
            <a:pPr marL="216000" indent="0" algn="ctr">
              <a:buNone/>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fld id="{0A0AF54B-2B00-4D4D-A8C0-D09849EF135E}" type="slidenum">
              <a:rPr b="0" lang="en-US" sz="900" strike="noStrike" u="none">
                <a:solidFill>
                  <a:srgbClr val="000000"/>
                </a:solidFill>
                <a:effectLst/>
                <a:uFillTx/>
                <a:latin typeface="Times New Roman"/>
              </a:rPr>
              <a:t>&lt;number&gt;</a:t>
            </a:fld>
            <a:br>
              <a:rPr sz="900"/>
            </a:br>
            <a:r>
              <a:rPr b="0" lang="en-US" sz="900" strike="noStrike" u="none">
                <a:solidFill>
                  <a:srgbClr val="000000"/>
                </a:solidFill>
                <a:effectLst/>
                <a:uFillTx/>
                <a:latin typeface="Times New Roman"/>
              </a:rPr>
              <a:t> </a:t>
            </a:r>
            <a:r>
              <a:rPr b="0" i="1" lang="en-US" sz="900" strike="noStrike" u="none">
                <a:solidFill>
                  <a:srgbClr val="000000"/>
                </a:solidFill>
                <a:effectLst/>
                <a:uFillTx/>
                <a:latin typeface="Times New Roman"/>
              </a:rPr>
              <a:t>Confidential and Proprietary Data</a:t>
            </a:r>
            <a:endParaRPr b="0" lang="en-US" sz="900" strike="noStrike" u="none">
              <a:solidFill>
                <a:srgbClr val="000000"/>
              </a:solidFill>
              <a:effectLst/>
              <a:uFillTx/>
              <a:latin typeface="Times New Roman"/>
            </a:endParaRPr>
          </a:p>
        </p:txBody>
      </p:sp>
      <p:sp>
        <p:nvSpPr>
          <p:cNvPr id="3" name=""/>
          <p:cNvSpPr/>
          <p:nvPr/>
        </p:nvSpPr>
        <p:spPr>
          <a:xfrm>
            <a:off x="3646440" y="6643800"/>
            <a:ext cx="1873440" cy="125280"/>
          </a:xfrm>
          <a:prstGeom prst="rect">
            <a:avLst/>
          </a:prstGeom>
          <a:noFill/>
          <a:ln w="0">
            <a:noFill/>
          </a:ln>
        </p:spPr>
        <p:style>
          <a:lnRef idx="0"/>
          <a:fillRef idx="0"/>
          <a:effectRef idx="0"/>
          <a:fontRef idx="minor"/>
        </p:style>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pic>
        <p:nvPicPr>
          <p:cNvPr id="22" name="E_RGB_R" descr=""/>
          <p:cNvPicPr/>
          <p:nvPr/>
        </p:nvPicPr>
        <p:blipFill>
          <a:blip r:embed="rId2"/>
          <a:stretch/>
        </p:blipFill>
        <p:spPr>
          <a:xfrm>
            <a:off x="8296200" y="6010200"/>
            <a:ext cx="736560" cy="727200"/>
          </a:xfrm>
          <a:prstGeom prst="rect">
            <a:avLst/>
          </a:prstGeom>
          <a:noFill/>
          <a:ln w="0">
            <a:noFill/>
          </a:ln>
        </p:spPr>
      </p:pic>
      <p:sp>
        <p:nvSpPr>
          <p:cNvPr id="23" name=""/>
          <p:cNvSpPr/>
          <p:nvPr/>
        </p:nvSpPr>
        <p:spPr>
          <a:xfrm>
            <a:off x="1317600" y="1014480"/>
            <a:ext cx="7488360" cy="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pic>
        <p:nvPicPr>
          <p:cNvPr id="24" name="" descr=""/>
          <p:cNvPicPr/>
          <p:nvPr/>
        </p:nvPicPr>
        <p:blipFill>
          <a:blip r:embed="rId3"/>
          <a:stretch/>
        </p:blipFill>
        <p:spPr>
          <a:xfrm flipH="1" rot="10800000">
            <a:off x="114480" y="772920"/>
            <a:ext cx="1155600" cy="510840"/>
          </a:xfrm>
          <a:prstGeom prst="rect">
            <a:avLst/>
          </a:prstGeom>
          <a:noFill/>
          <a:ln w="0">
            <a:noFill/>
          </a:ln>
        </p:spPr>
      </p:pic>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bg>
      <p:bgPr>
        <a:solidFill>
          <a:srgbClr val="ffffff"/>
        </a:solidFill>
      </p:bgPr>
    </p:bg>
    <p:spTree>
      <p:nvGrpSpPr>
        <p:cNvPr id="1" name=""/>
        <p:cNvGrpSpPr/>
        <p:nvPr/>
      </p:nvGrpSpPr>
      <p:grpSpPr>
        <a:xfrm>
          <a:off x="0" y="0"/>
          <a:ext cx="0" cy="0"/>
          <a:chOff x="0" y="0"/>
          <a:chExt cx="0" cy="0"/>
        </a:xfrm>
      </p:grpSpPr>
      <p:sp>
        <p:nvSpPr>
          <p:cNvPr id="25" name="PlaceHolder 1"/>
          <p:cNvSpPr>
            <a:spLocks noGrp="1"/>
          </p:cNvSpPr>
          <p:nvPr>
            <p:ph type="body"/>
          </p:nvPr>
        </p:nvSpPr>
        <p:spPr>
          <a:xfrm>
            <a:off x="721800" y="147276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Click to edit the outline text format</a:t>
            </a:r>
            <a:endParaRPr b="0" lang="en-US" sz="2200" strike="noStrike" u="none">
              <a:solidFill>
                <a:srgbClr val="000000"/>
              </a:solidFill>
              <a:effectLst/>
              <a:uFillTx/>
              <a:latin typeface="Arial"/>
            </a:endParaRPr>
          </a:p>
          <a:p>
            <a:pPr lvl="1" marL="730080" indent="-284040">
              <a:spcBef>
                <a:spcPts val="689"/>
              </a:spcBef>
              <a:spcAft>
                <a:spcPts val="41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Second Outline Level</a:t>
            </a:r>
            <a:endParaRPr b="0" lang="en-US" sz="2200" strike="noStrike" u="none">
              <a:solidFill>
                <a:srgbClr val="000000"/>
              </a:solidFill>
              <a:effectLst/>
              <a:uFillTx/>
              <a:latin typeface="Arial"/>
            </a:endParaRPr>
          </a:p>
          <a:p>
            <a:pPr lvl="2" marL="1068480" indent="-235080">
              <a:spcBef>
                <a:spcPts val="689"/>
              </a:spcBef>
              <a:spcAft>
                <a:spcPts val="414"/>
              </a:spcAft>
              <a:buClr>
                <a:srgbClr val="cc000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Third Outline Level</a:t>
            </a:r>
            <a:endParaRPr b="0" lang="en-US" sz="2200" strike="noStrike" u="none">
              <a:solidFill>
                <a:srgbClr val="000000"/>
              </a:solidFill>
              <a:effectLst/>
              <a:uFillTx/>
              <a:latin typeface="Arial"/>
            </a:endParaRPr>
          </a:p>
          <a:p>
            <a:pPr lvl="3" marL="1450800" indent="-279360">
              <a:spcBef>
                <a:spcPts val="689"/>
              </a:spcBef>
              <a:spcAft>
                <a:spcPts val="41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Fourth Outline Level</a:t>
            </a:r>
            <a:endParaRPr b="0" lang="en-US" sz="2200" strike="noStrike" u="none">
              <a:solidFill>
                <a:srgbClr val="000000"/>
              </a:solidFill>
              <a:effectLst/>
              <a:uFillTx/>
              <a:latin typeface="Arial"/>
            </a:endParaRPr>
          </a:p>
          <a:p>
            <a:pPr lvl="4" marL="1782720" indent="-230040">
              <a:spcBef>
                <a:spcPts val="689"/>
              </a:spcBef>
              <a:spcAft>
                <a:spcPts val="41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Fifth Outline Level</a:t>
            </a:r>
            <a:endParaRPr b="0" lang="en-US" sz="2200" strike="noStrike" u="none">
              <a:solidFill>
                <a:srgbClr val="000000"/>
              </a:solidFill>
              <a:effectLst/>
              <a:uFillTx/>
              <a:latin typeface="Arial"/>
            </a:endParaRPr>
          </a:p>
          <a:p>
            <a:pPr lvl="5" marL="1782720" indent="-230040">
              <a:spcBef>
                <a:spcPts val="689"/>
              </a:spcBef>
              <a:spcAft>
                <a:spcPts val="414"/>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Sixth Outline Level</a:t>
            </a:r>
            <a:endParaRPr b="0" lang="en-US" sz="2200" strike="noStrike" u="none">
              <a:solidFill>
                <a:srgbClr val="000000"/>
              </a:solidFill>
              <a:effectLst/>
              <a:uFillTx/>
              <a:latin typeface="Arial"/>
            </a:endParaRPr>
          </a:p>
          <a:p>
            <a:pPr lvl="6" marL="1782720" indent="-230040">
              <a:spcBef>
                <a:spcPts val="689"/>
              </a:spcBef>
              <a:spcAft>
                <a:spcPts val="414"/>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Seventh Outline Level</a:t>
            </a:r>
            <a:endParaRPr b="0" lang="en-US" sz="2200" strike="noStrike" u="none">
              <a:solidFill>
                <a:srgbClr val="000000"/>
              </a:solidFill>
              <a:effectLst/>
              <a:uFillTx/>
              <a:latin typeface="Arial"/>
            </a:endParaRPr>
          </a:p>
        </p:txBody>
      </p:sp>
      <p:sp>
        <p:nvSpPr>
          <p:cNvPr id="26" name="PlaceHolder 2"/>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Click to edit the title text format</a:t>
            </a:r>
            <a:endParaRPr b="0" lang="en-US" sz="3000" strike="noStrike" u="none">
              <a:solidFill>
                <a:srgbClr val="333399"/>
              </a:solidFill>
              <a:effectLst/>
              <a:uFillTx/>
              <a:latin typeface="Arial"/>
            </a:endParaRPr>
          </a:p>
        </p:txBody>
      </p:sp>
      <p:sp>
        <p:nvSpPr>
          <p:cNvPr id="27" name="PlaceHolder 3"/>
          <p:cNvSpPr>
            <a:spLocks noGrp="1"/>
          </p:cNvSpPr>
          <p:nvPr>
            <p:ph type="sldNum" idx="5"/>
          </p:nvPr>
        </p:nvSpPr>
        <p:spPr>
          <a:xfrm>
            <a:off x="3394080" y="6359040"/>
            <a:ext cx="2463840" cy="297000"/>
          </a:xfrm>
          <a:prstGeom prst="rect">
            <a:avLst/>
          </a:prstGeom>
          <a:noFill/>
          <a:ln w="0">
            <a:noFill/>
          </a:ln>
        </p:spPr>
        <p:txBody>
          <a:bodyPr lIns="82080" rIns="82080" tIns="41040" bIns="41040" anchor="t">
            <a:noAutofit/>
          </a:bodyPr>
          <a:lstStyle>
            <a:lvl1pPr marL="216000" indent="0" algn="ctr">
              <a:buNone/>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defRPr b="0" lang="en-US" sz="900" strike="noStrike" u="none">
                <a:solidFill>
                  <a:srgbClr val="000000"/>
                </a:solidFill>
                <a:effectLst/>
                <a:uFillTx/>
                <a:latin typeface="Times New Roman"/>
              </a:defRPr>
            </a:lvl1pPr>
          </a:lstStyle>
          <a:p>
            <a:pPr marL="216000" indent="0" algn="ctr">
              <a:buNone/>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fld id="{223F236C-B442-4740-8DFC-B03661581A49}" type="slidenum">
              <a:rPr b="0" lang="en-US" sz="900" strike="noStrike" u="none">
                <a:solidFill>
                  <a:srgbClr val="000000"/>
                </a:solidFill>
                <a:effectLst/>
                <a:uFillTx/>
                <a:latin typeface="Times New Roman"/>
              </a:rPr>
              <a:t>&lt;number&gt;</a:t>
            </a:fld>
            <a:br>
              <a:rPr sz="900"/>
            </a:br>
            <a:r>
              <a:rPr b="0" lang="en-US" sz="900" strike="noStrike" u="none">
                <a:solidFill>
                  <a:srgbClr val="000000"/>
                </a:solidFill>
                <a:effectLst/>
                <a:uFillTx/>
                <a:latin typeface="Times New Roman"/>
              </a:rPr>
              <a:t> </a:t>
            </a:r>
            <a:r>
              <a:rPr b="0" i="1" lang="en-US" sz="900" strike="noStrike" u="none">
                <a:solidFill>
                  <a:srgbClr val="000000"/>
                </a:solidFill>
                <a:effectLst/>
                <a:uFillTx/>
                <a:latin typeface="Times New Roman"/>
              </a:rPr>
              <a:t>Confidential and Proprietary Data</a:t>
            </a:r>
            <a:endParaRPr b="0" lang="en-US" sz="900" strike="noStrike" u="none">
              <a:solidFill>
                <a:srgbClr val="000000"/>
              </a:solidFill>
              <a:effectLst/>
              <a:uFillTx/>
              <a:latin typeface="Times New Roman"/>
            </a:endParaRPr>
          </a:p>
        </p:txBody>
      </p:sp>
      <p:sp>
        <p:nvSpPr>
          <p:cNvPr id="3" name=""/>
          <p:cNvSpPr/>
          <p:nvPr/>
        </p:nvSpPr>
        <p:spPr>
          <a:xfrm>
            <a:off x="3646440" y="6643800"/>
            <a:ext cx="1873440" cy="125280"/>
          </a:xfrm>
          <a:prstGeom prst="rect">
            <a:avLst/>
          </a:prstGeom>
          <a:noFill/>
          <a:ln w="0">
            <a:noFill/>
          </a:ln>
        </p:spPr>
        <p:style>
          <a:lnRef idx="0"/>
          <a:fillRef idx="0"/>
          <a:effectRef idx="0"/>
          <a:fontRef idx="minor"/>
        </p:style>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pic>
        <p:nvPicPr>
          <p:cNvPr id="28" name="E_RGB_R" descr=""/>
          <p:cNvPicPr/>
          <p:nvPr/>
        </p:nvPicPr>
        <p:blipFill>
          <a:blip r:embed="rId2"/>
          <a:stretch/>
        </p:blipFill>
        <p:spPr>
          <a:xfrm>
            <a:off x="8296200" y="6010200"/>
            <a:ext cx="736560" cy="727200"/>
          </a:xfrm>
          <a:prstGeom prst="rect">
            <a:avLst/>
          </a:prstGeom>
          <a:noFill/>
          <a:ln w="0">
            <a:noFill/>
          </a:ln>
        </p:spPr>
      </p:pic>
      <p:sp>
        <p:nvSpPr>
          <p:cNvPr id="29" name=""/>
          <p:cNvSpPr/>
          <p:nvPr/>
        </p:nvSpPr>
        <p:spPr>
          <a:xfrm>
            <a:off x="1317600" y="1014480"/>
            <a:ext cx="7488360" cy="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pic>
        <p:nvPicPr>
          <p:cNvPr id="30" name="" descr=""/>
          <p:cNvPicPr/>
          <p:nvPr/>
        </p:nvPicPr>
        <p:blipFill>
          <a:blip r:embed="rId3"/>
          <a:stretch/>
        </p:blipFill>
        <p:spPr>
          <a:xfrm flipH="1" rot="10800000">
            <a:off x="114480" y="772920"/>
            <a:ext cx="1155600" cy="510840"/>
          </a:xfrm>
          <a:prstGeom prst="rect">
            <a:avLst/>
          </a:prstGeom>
          <a:noFill/>
          <a:ln w="0">
            <a:noFill/>
          </a:ln>
        </p:spPr>
      </p:pic>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bg>
      <p:bgPr>
        <a:solidFill>
          <a:srgbClr val="ffffff"/>
        </a:solidFill>
      </p:bgPr>
    </p:bg>
    <p:spTree>
      <p:nvGrpSpPr>
        <p:cNvPr id="1" name=""/>
        <p:cNvGrpSpPr/>
        <p:nvPr/>
      </p:nvGrpSpPr>
      <p:grpSpPr>
        <a:xfrm>
          <a:off x="0" y="0"/>
          <a:ext cx="0" cy="0"/>
          <a:chOff x="0" y="0"/>
          <a:chExt cx="0" cy="0"/>
        </a:xfrm>
      </p:grpSpPr>
      <p:sp>
        <p:nvSpPr>
          <p:cNvPr id="31" name="PlaceHolder 1"/>
          <p:cNvSpPr>
            <a:spLocks noGrp="1"/>
          </p:cNvSpPr>
          <p:nvPr>
            <p:ph type="body"/>
          </p:nvPr>
        </p:nvSpPr>
        <p:spPr>
          <a:xfrm>
            <a:off x="721800" y="147276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Click to edit the outline text format</a:t>
            </a:r>
            <a:endParaRPr b="0" lang="en-US" sz="2200" strike="noStrike" u="none">
              <a:solidFill>
                <a:srgbClr val="000000"/>
              </a:solidFill>
              <a:effectLst/>
              <a:uFillTx/>
              <a:latin typeface="Arial"/>
            </a:endParaRPr>
          </a:p>
          <a:p>
            <a:pPr lvl="1" marL="730080" indent="-284040">
              <a:spcBef>
                <a:spcPts val="689"/>
              </a:spcBef>
              <a:spcAft>
                <a:spcPts val="41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Second Outline Level</a:t>
            </a:r>
            <a:endParaRPr b="0" lang="en-US" sz="2200" strike="noStrike" u="none">
              <a:solidFill>
                <a:srgbClr val="000000"/>
              </a:solidFill>
              <a:effectLst/>
              <a:uFillTx/>
              <a:latin typeface="Arial"/>
            </a:endParaRPr>
          </a:p>
          <a:p>
            <a:pPr lvl="2" marL="1068480" indent="-235080">
              <a:spcBef>
                <a:spcPts val="689"/>
              </a:spcBef>
              <a:spcAft>
                <a:spcPts val="414"/>
              </a:spcAft>
              <a:buClr>
                <a:srgbClr val="cc000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Third Outline Level</a:t>
            </a:r>
            <a:endParaRPr b="0" lang="en-US" sz="2200" strike="noStrike" u="none">
              <a:solidFill>
                <a:srgbClr val="000000"/>
              </a:solidFill>
              <a:effectLst/>
              <a:uFillTx/>
              <a:latin typeface="Arial"/>
            </a:endParaRPr>
          </a:p>
          <a:p>
            <a:pPr lvl="3" marL="1450800" indent="-279360">
              <a:spcBef>
                <a:spcPts val="689"/>
              </a:spcBef>
              <a:spcAft>
                <a:spcPts val="41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Fourth Outline Level</a:t>
            </a:r>
            <a:endParaRPr b="0" lang="en-US" sz="2200" strike="noStrike" u="none">
              <a:solidFill>
                <a:srgbClr val="000000"/>
              </a:solidFill>
              <a:effectLst/>
              <a:uFillTx/>
              <a:latin typeface="Arial"/>
            </a:endParaRPr>
          </a:p>
          <a:p>
            <a:pPr lvl="4" marL="1782720" indent="-230040">
              <a:spcBef>
                <a:spcPts val="689"/>
              </a:spcBef>
              <a:spcAft>
                <a:spcPts val="41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Fifth Outline Level</a:t>
            </a:r>
            <a:endParaRPr b="0" lang="en-US" sz="2200" strike="noStrike" u="none">
              <a:solidFill>
                <a:srgbClr val="000000"/>
              </a:solidFill>
              <a:effectLst/>
              <a:uFillTx/>
              <a:latin typeface="Arial"/>
            </a:endParaRPr>
          </a:p>
          <a:p>
            <a:pPr lvl="5" marL="1782720" indent="-230040">
              <a:spcBef>
                <a:spcPts val="689"/>
              </a:spcBef>
              <a:spcAft>
                <a:spcPts val="414"/>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Sixth Outline Level</a:t>
            </a:r>
            <a:endParaRPr b="0" lang="en-US" sz="2200" strike="noStrike" u="none">
              <a:solidFill>
                <a:srgbClr val="000000"/>
              </a:solidFill>
              <a:effectLst/>
              <a:uFillTx/>
              <a:latin typeface="Arial"/>
            </a:endParaRPr>
          </a:p>
          <a:p>
            <a:pPr lvl="6" marL="1782720" indent="-230040">
              <a:spcBef>
                <a:spcPts val="689"/>
              </a:spcBef>
              <a:spcAft>
                <a:spcPts val="414"/>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Seventh Outline Level</a:t>
            </a:r>
            <a:endParaRPr b="0" lang="en-US" sz="2200" strike="noStrike" u="none">
              <a:solidFill>
                <a:srgbClr val="000000"/>
              </a:solidFill>
              <a:effectLst/>
              <a:uFillTx/>
              <a:latin typeface="Arial"/>
            </a:endParaRPr>
          </a:p>
        </p:txBody>
      </p:sp>
      <p:sp>
        <p:nvSpPr>
          <p:cNvPr id="32" name="PlaceHolder 2"/>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Click to edit the title text format</a:t>
            </a:r>
            <a:endParaRPr b="0" lang="en-US" sz="3000" strike="noStrike" u="none">
              <a:solidFill>
                <a:srgbClr val="333399"/>
              </a:solidFill>
              <a:effectLst/>
              <a:uFillTx/>
              <a:latin typeface="Arial"/>
            </a:endParaRPr>
          </a:p>
        </p:txBody>
      </p:sp>
      <p:sp>
        <p:nvSpPr>
          <p:cNvPr id="33" name="PlaceHolder 3"/>
          <p:cNvSpPr>
            <a:spLocks noGrp="1"/>
          </p:cNvSpPr>
          <p:nvPr>
            <p:ph type="sldNum" idx="6"/>
          </p:nvPr>
        </p:nvSpPr>
        <p:spPr>
          <a:xfrm>
            <a:off x="3394080" y="6359040"/>
            <a:ext cx="2463840" cy="297000"/>
          </a:xfrm>
          <a:prstGeom prst="rect">
            <a:avLst/>
          </a:prstGeom>
          <a:noFill/>
          <a:ln w="0">
            <a:noFill/>
          </a:ln>
        </p:spPr>
        <p:txBody>
          <a:bodyPr lIns="82080" rIns="82080" tIns="41040" bIns="41040" anchor="t">
            <a:noAutofit/>
          </a:bodyPr>
          <a:lstStyle>
            <a:lvl1pPr marL="216000" indent="0" algn="ctr">
              <a:buNone/>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defRPr b="0" lang="en-US" sz="900" strike="noStrike" u="none">
                <a:solidFill>
                  <a:srgbClr val="000000"/>
                </a:solidFill>
                <a:effectLst/>
                <a:uFillTx/>
                <a:latin typeface="Times New Roman"/>
              </a:defRPr>
            </a:lvl1pPr>
          </a:lstStyle>
          <a:p>
            <a:pPr marL="216000" indent="0" algn="ctr">
              <a:buNone/>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fld id="{40886AC4-8692-43FB-BE90-D4A1ED27F1C5}" type="slidenum">
              <a:rPr b="0" lang="en-US" sz="900" strike="noStrike" u="none">
                <a:solidFill>
                  <a:srgbClr val="000000"/>
                </a:solidFill>
                <a:effectLst/>
                <a:uFillTx/>
                <a:latin typeface="Times New Roman"/>
              </a:rPr>
              <a:t>&lt;number&gt;</a:t>
            </a:fld>
            <a:br>
              <a:rPr sz="900"/>
            </a:br>
            <a:r>
              <a:rPr b="0" lang="en-US" sz="900" strike="noStrike" u="none">
                <a:solidFill>
                  <a:srgbClr val="000000"/>
                </a:solidFill>
                <a:effectLst/>
                <a:uFillTx/>
                <a:latin typeface="Times New Roman"/>
              </a:rPr>
              <a:t> </a:t>
            </a:r>
            <a:r>
              <a:rPr b="0" i="1" lang="en-US" sz="900" strike="noStrike" u="none">
                <a:solidFill>
                  <a:srgbClr val="000000"/>
                </a:solidFill>
                <a:effectLst/>
                <a:uFillTx/>
                <a:latin typeface="Times New Roman"/>
              </a:rPr>
              <a:t>Confidential and Proprietary Data</a:t>
            </a:r>
            <a:endParaRPr b="0" lang="en-US" sz="900" strike="noStrike" u="none">
              <a:solidFill>
                <a:srgbClr val="000000"/>
              </a:solidFill>
              <a:effectLst/>
              <a:uFillTx/>
              <a:latin typeface="Times New Roman"/>
            </a:endParaRPr>
          </a:p>
        </p:txBody>
      </p:sp>
      <p:sp>
        <p:nvSpPr>
          <p:cNvPr id="3" name=""/>
          <p:cNvSpPr/>
          <p:nvPr/>
        </p:nvSpPr>
        <p:spPr>
          <a:xfrm>
            <a:off x="3646440" y="6643800"/>
            <a:ext cx="1873440" cy="125280"/>
          </a:xfrm>
          <a:prstGeom prst="rect">
            <a:avLst/>
          </a:prstGeom>
          <a:noFill/>
          <a:ln w="0">
            <a:noFill/>
          </a:ln>
        </p:spPr>
        <p:style>
          <a:lnRef idx="0"/>
          <a:fillRef idx="0"/>
          <a:effectRef idx="0"/>
          <a:fontRef idx="minor"/>
        </p:style>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pic>
        <p:nvPicPr>
          <p:cNvPr id="34" name="E_RGB_R" descr=""/>
          <p:cNvPicPr/>
          <p:nvPr/>
        </p:nvPicPr>
        <p:blipFill>
          <a:blip r:embed="rId2"/>
          <a:stretch/>
        </p:blipFill>
        <p:spPr>
          <a:xfrm>
            <a:off x="8296200" y="6010200"/>
            <a:ext cx="736560" cy="727200"/>
          </a:xfrm>
          <a:prstGeom prst="rect">
            <a:avLst/>
          </a:prstGeom>
          <a:noFill/>
          <a:ln w="0">
            <a:noFill/>
          </a:ln>
        </p:spPr>
      </p:pic>
      <p:sp>
        <p:nvSpPr>
          <p:cNvPr id="35" name=""/>
          <p:cNvSpPr/>
          <p:nvPr/>
        </p:nvSpPr>
        <p:spPr>
          <a:xfrm>
            <a:off x="1317600" y="1014480"/>
            <a:ext cx="7488360" cy="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pic>
        <p:nvPicPr>
          <p:cNvPr id="36" name="" descr=""/>
          <p:cNvPicPr/>
          <p:nvPr/>
        </p:nvPicPr>
        <p:blipFill>
          <a:blip r:embed="rId3"/>
          <a:stretch/>
        </p:blipFill>
        <p:spPr>
          <a:xfrm flipH="1" rot="10800000">
            <a:off x="114480" y="772920"/>
            <a:ext cx="1155600" cy="510840"/>
          </a:xfrm>
          <a:prstGeom prst="rect">
            <a:avLst/>
          </a:prstGeom>
          <a:noFill/>
          <a:ln w="0">
            <a:noFill/>
          </a:ln>
        </p:spPr>
      </p:pic>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1">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2869920" y="3359160"/>
            <a:ext cx="5149800" cy="1000080"/>
          </a:xfrm>
          <a:prstGeom prst="rect">
            <a:avLst/>
          </a:prstGeom>
          <a:noFill/>
          <a:ln w="0">
            <a:noFill/>
          </a:ln>
        </p:spPr>
        <p:txBody>
          <a:bodyPr lIns="92160" rIns="92160" tIns="46080" bIns="460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333399"/>
                </a:solidFill>
                <a:effectLst/>
                <a:uFillTx/>
                <a:latin typeface="Arial"/>
              </a:rPr>
              <a:t>Click to edit the title text format</a:t>
            </a:r>
            <a:endParaRPr b="0" lang="en-US" sz="3200" strike="noStrike" u="none">
              <a:solidFill>
                <a:srgbClr val="333399"/>
              </a:solidFill>
              <a:effectLst/>
              <a:uFillTx/>
              <a:latin typeface="Arial"/>
            </a:endParaRPr>
          </a:p>
        </p:txBody>
      </p:sp>
      <p:sp>
        <p:nvSpPr>
          <p:cNvPr id="38" name=""/>
          <p:cNvSpPr/>
          <p:nvPr/>
        </p:nvSpPr>
        <p:spPr>
          <a:xfrm>
            <a:off x="4508640" y="6394320"/>
            <a:ext cx="1873080" cy="125640"/>
          </a:xfrm>
          <a:prstGeom prst="rect">
            <a:avLst/>
          </a:prstGeom>
          <a:noFill/>
          <a:ln w="0">
            <a:noFill/>
          </a:ln>
        </p:spPr>
        <p:style>
          <a:lnRef idx="0"/>
          <a:fillRef idx="0"/>
          <a:effectRef idx="0"/>
          <a:fontRef idx="minor"/>
        </p:style>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900" strike="noStrike" u="none">
                <a:solidFill>
                  <a:srgbClr val="000000"/>
                </a:solidFill>
                <a:effectLst/>
                <a:uFillTx/>
                <a:latin typeface="Arial"/>
              </a:rPr>
              <a:t>Confidential and Proprietary Data</a:t>
            </a:r>
            <a:endParaRPr b="0" lang="en-US" sz="900" strike="noStrike" u="none">
              <a:solidFill>
                <a:srgbClr val="000000"/>
              </a:solidFill>
              <a:effectLst/>
              <a:uFillTx/>
              <a:latin typeface="Arial"/>
            </a:endParaRPr>
          </a:p>
        </p:txBody>
      </p:sp>
      <p:pic>
        <p:nvPicPr>
          <p:cNvPr id="39" name="E_RGB_R" descr=""/>
          <p:cNvPicPr/>
          <p:nvPr/>
        </p:nvPicPr>
        <p:blipFill>
          <a:blip r:embed="rId2"/>
          <a:stretch/>
        </p:blipFill>
        <p:spPr>
          <a:xfrm>
            <a:off x="8196120" y="5938920"/>
            <a:ext cx="736920" cy="726840"/>
          </a:xfrm>
          <a:prstGeom prst="rect">
            <a:avLst/>
          </a:prstGeom>
          <a:noFill/>
          <a:ln w="0">
            <a:noFill/>
          </a:ln>
        </p:spPr>
      </p:pic>
      <p:sp>
        <p:nvSpPr>
          <p:cNvPr id="40" name=""/>
          <p:cNvSpPr/>
          <p:nvPr/>
        </p:nvSpPr>
        <p:spPr>
          <a:xfrm>
            <a:off x="1852560" y="2487600"/>
            <a:ext cx="6808680" cy="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pic>
        <p:nvPicPr>
          <p:cNvPr id="41" name="" descr=""/>
          <p:cNvPicPr/>
          <p:nvPr/>
        </p:nvPicPr>
        <p:blipFill>
          <a:blip r:embed="rId3"/>
          <a:stretch/>
        </p:blipFill>
        <p:spPr>
          <a:xfrm flipH="1" rot="10800000">
            <a:off x="7002360" y="1477440"/>
            <a:ext cx="1602000" cy="708120"/>
          </a:xfrm>
          <a:prstGeom prst="rect">
            <a:avLst/>
          </a:prstGeom>
          <a:noFill/>
          <a:ln w="0">
            <a:noFill/>
          </a:ln>
        </p:spPr>
      </p:pic>
      <p:sp>
        <p:nvSpPr>
          <p:cNvPr id="42" name=""/>
          <p:cNvSpPr/>
          <p:nvPr/>
        </p:nvSpPr>
        <p:spPr>
          <a:xfrm>
            <a:off x="231840" y="230040"/>
            <a:ext cx="1328760" cy="6235920"/>
          </a:xfrm>
          <a:custGeom>
            <a:avLst/>
            <a:gdLst>
              <a:gd name="textAreaLeft" fmla="*/ 64800 w 1328760"/>
              <a:gd name="textAreaRight" fmla="*/ 1263960 w 1328760"/>
              <a:gd name="textAreaTop" fmla="*/ 64800 h 6235920"/>
              <a:gd name="textAreaBottom" fmla="*/ 6171120 h 6235920"/>
            </a:gdLst>
            <a:ahLst/>
            <a:cxnLst/>
            <a:rect l="textAreaLeft" t="textAreaTop" r="textAreaRight" b="textAreaBottom"/>
            <a:pathLst>
              <a:path w="21600" h="101348">
                <a:moveTo>
                  <a:pt x="3600" y="0"/>
                </a:moveTo>
                <a:arcTo wR="3600" hR="3600" stAng="16200000" swAng="-5400000"/>
                <a:lnTo>
                  <a:pt x="0" y="97748"/>
                </a:lnTo>
                <a:arcTo wR="3600" hR="3600" stAng="10800000" swAng="-5400000"/>
                <a:lnTo>
                  <a:pt x="18000" y="101348"/>
                </a:lnTo>
                <a:arcTo wR="3600" hR="3600" stAng="5400000" swAng="-5400000"/>
                <a:lnTo>
                  <a:pt x="21600" y="3600"/>
                </a:lnTo>
                <a:arcTo wR="3600" hR="3600" stAng="0" swAng="-5400000"/>
                <a:close/>
              </a:path>
            </a:pathLst>
          </a:custGeom>
          <a:blipFill rotWithShape="0">
            <a:blip r:embed="rId4"/>
            <a:srcRect/>
            <a:stretch/>
          </a:blipFill>
          <a:ln w="12600">
            <a:solidFill>
              <a:srgbClr val="3366cc"/>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grpSp>
        <p:nvGrpSpPr>
          <p:cNvPr id="43" name=""/>
          <p:cNvGrpSpPr/>
          <p:nvPr/>
        </p:nvGrpSpPr>
        <p:grpSpPr>
          <a:xfrm>
            <a:off x="1038240" y="2657520"/>
            <a:ext cx="1011240" cy="1585800"/>
            <a:chOff x="1038240" y="2657520"/>
            <a:chExt cx="1011240" cy="1585800"/>
          </a:xfrm>
        </p:grpSpPr>
        <p:sp>
          <p:nvSpPr>
            <p:cNvPr id="44" name=""/>
            <p:cNvSpPr/>
            <p:nvPr/>
          </p:nvSpPr>
          <p:spPr>
            <a:xfrm>
              <a:off x="1673280" y="2657520"/>
              <a:ext cx="376200" cy="376200"/>
            </a:xfrm>
            <a:prstGeom prst="roundRect">
              <a:avLst>
                <a:gd name="adj" fmla="val 16667"/>
              </a:avLst>
            </a:prstGeom>
            <a:solidFill>
              <a:srgbClr val="69c028"/>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5" name=""/>
            <p:cNvSpPr/>
            <p:nvPr/>
          </p:nvSpPr>
          <p:spPr>
            <a:xfrm>
              <a:off x="1673280" y="3262320"/>
              <a:ext cx="376200" cy="376200"/>
            </a:xfrm>
            <a:prstGeom prst="roundRect">
              <a:avLst>
                <a:gd name="adj" fmla="val 16667"/>
              </a:avLst>
            </a:prstGeom>
            <a:solidFill>
              <a:srgbClr val="3366cc"/>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6" name=""/>
            <p:cNvSpPr/>
            <p:nvPr/>
          </p:nvSpPr>
          <p:spPr>
            <a:xfrm>
              <a:off x="1038240" y="3262320"/>
              <a:ext cx="376200" cy="376200"/>
            </a:xfrm>
            <a:prstGeom prst="roundRect">
              <a:avLst>
                <a:gd name="adj" fmla="val 16667"/>
              </a:avLst>
            </a:prstGeom>
            <a:solidFill>
              <a:srgbClr val="cc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7" name=""/>
            <p:cNvSpPr/>
            <p:nvPr/>
          </p:nvSpPr>
          <p:spPr>
            <a:xfrm>
              <a:off x="1673280" y="3867120"/>
              <a:ext cx="376200" cy="376200"/>
            </a:xfrm>
            <a:prstGeom prst="roundRect">
              <a:avLst>
                <a:gd name="adj" fmla="val 16667"/>
              </a:avLst>
            </a:prstGeom>
            <a:solidFill>
              <a:srgbClr val="ff9933"/>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8" name=""/>
            <p:cNvSpPr/>
            <p:nvPr/>
          </p:nvSpPr>
          <p:spPr>
            <a:xfrm>
              <a:off x="1268640" y="2895480"/>
              <a:ext cx="533160" cy="504720"/>
            </a:xfrm>
            <a:prstGeom prst="roundRect">
              <a:avLst>
                <a:gd name="adj" fmla="val 16667"/>
              </a:avLst>
            </a:prstGeom>
            <a:noFill/>
            <a:ln w="12600">
              <a:solidFill>
                <a:srgbClr val="ffb20d"/>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9" name=""/>
            <p:cNvSpPr/>
            <p:nvPr/>
          </p:nvSpPr>
          <p:spPr>
            <a:xfrm>
              <a:off x="1268640" y="3500280"/>
              <a:ext cx="533160" cy="505080"/>
            </a:xfrm>
            <a:prstGeom prst="roundRect">
              <a:avLst>
                <a:gd name="adj" fmla="val 16667"/>
              </a:avLst>
            </a:prstGeom>
            <a:noFill/>
            <a:ln w="12600">
              <a:solidFill>
                <a:srgbClr val="69c028"/>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grpSp>
      <p:sp>
        <p:nvSpPr>
          <p:cNvPr id="50" name=""/>
          <p:cNvSpPr/>
          <p:nvPr/>
        </p:nvSpPr>
        <p:spPr>
          <a:xfrm>
            <a:off x="1852560" y="1057320"/>
            <a:ext cx="1330200" cy="1128600"/>
          </a:xfrm>
          <a:prstGeom prst="roundRect">
            <a:avLst>
              <a:gd name="adj" fmla="val 16667"/>
            </a:avLst>
          </a:prstGeom>
          <a:blipFill rotWithShape="0">
            <a:blip r:embed="rId5"/>
            <a:srcRect/>
            <a:stretch/>
          </a:blip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1" name=""/>
          <p:cNvSpPr/>
          <p:nvPr/>
        </p:nvSpPr>
        <p:spPr>
          <a:xfrm>
            <a:off x="3287880" y="1057320"/>
            <a:ext cx="1330200" cy="1128600"/>
          </a:xfrm>
          <a:prstGeom prst="roundRect">
            <a:avLst>
              <a:gd name="adj" fmla="val 16667"/>
            </a:avLst>
          </a:prstGeom>
          <a:blipFill rotWithShape="0">
            <a:blip r:embed="rId6"/>
            <a:srcRect/>
            <a:stretch/>
          </a:blip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2" name=""/>
          <p:cNvSpPr/>
          <p:nvPr/>
        </p:nvSpPr>
        <p:spPr>
          <a:xfrm>
            <a:off x="4724280" y="1057320"/>
            <a:ext cx="1330560" cy="1128600"/>
          </a:xfrm>
          <a:prstGeom prst="roundRect">
            <a:avLst>
              <a:gd name="adj" fmla="val 16667"/>
            </a:avLst>
          </a:prstGeom>
          <a:blipFill rotWithShape="0">
            <a:blip r:embed="rId7"/>
            <a:srcRect/>
            <a:stretch/>
          </a:blip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3"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indent="0">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cc0000"/>
                </a:solidFill>
                <a:effectLst/>
                <a:uFillTx/>
                <a:latin typeface="Arial"/>
              </a:rPr>
              <a:t>Click to edit the outline text format</a:t>
            </a:r>
            <a:endParaRPr b="1" i="1" lang="en-US" sz="1800" strike="noStrike" u="none">
              <a:solidFill>
                <a:srgbClr val="cc0000"/>
              </a:solidFill>
              <a:effectLst/>
              <a:uFillTx/>
              <a:latin typeface="Arial"/>
            </a:endParaRPr>
          </a:p>
          <a:p>
            <a:pPr lvl="1" marL="409680" indent="36360" algn="ctr">
              <a:spcBef>
                <a:spcPts val="624"/>
              </a:spcBef>
              <a:spcAft>
                <a:spcPts val="37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Second Outline Level</a:t>
            </a:r>
            <a:endParaRPr b="0" lang="en-US" sz="2000" strike="noStrike" u="none">
              <a:solidFill>
                <a:srgbClr val="000000"/>
              </a:solidFill>
              <a:effectLst/>
              <a:uFillTx/>
              <a:latin typeface="Arial"/>
            </a:endParaRPr>
          </a:p>
          <a:p>
            <a:pPr lvl="2" marL="770040" indent="63360" algn="ctr">
              <a:spcBef>
                <a:spcPts val="561"/>
              </a:spcBef>
              <a:spcAft>
                <a:spcPts val="337"/>
              </a:spcAft>
              <a:buClr>
                <a:srgbClr val="cc0000"/>
              </a:buClr>
              <a:buSzPct val="150000"/>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Third Outline Level</a:t>
            </a:r>
            <a:endParaRPr b="0" lang="en-US" sz="1800" strike="noStrike" u="none">
              <a:solidFill>
                <a:srgbClr val="000000"/>
              </a:solidFill>
              <a:effectLst/>
              <a:uFillTx/>
              <a:latin typeface="Arial"/>
            </a:endParaRPr>
          </a:p>
          <a:p>
            <a:pPr lvl="3" marL="1082520" indent="88920" algn="ctr">
              <a:spcBef>
                <a:spcPts val="499"/>
              </a:spcBef>
              <a:spcAft>
                <a:spcPts val="300"/>
              </a:spcAft>
              <a:buClr>
                <a:srgbClr val="cc0000"/>
              </a:buClr>
              <a:buFont typeface="Arial"/>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Fourth Outline Level</a:t>
            </a:r>
            <a:endParaRPr b="0" lang="en-US" sz="1600" strike="noStrike" u="none">
              <a:solidFill>
                <a:srgbClr val="000000"/>
              </a:solidFill>
              <a:effectLst/>
              <a:uFillTx/>
              <a:latin typeface="Arial"/>
            </a:endParaRPr>
          </a:p>
          <a:p>
            <a:pPr lvl="4" marL="1436760" indent="115920" algn="ctr">
              <a:spcBef>
                <a:spcPts val="437"/>
              </a:spcBef>
              <a:spcAft>
                <a:spcPts val="264"/>
              </a:spcAft>
              <a:buClr>
                <a:srgbClr val="cc0000"/>
              </a:buClr>
              <a:buFont typeface="Arial"/>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Fifth Outline Level</a:t>
            </a:r>
            <a:endParaRPr b="0" lang="en-US" sz="1400" strike="noStrike" u="none">
              <a:solidFill>
                <a:srgbClr val="000000"/>
              </a:solidFill>
              <a:effectLst/>
              <a:uFillTx/>
              <a:latin typeface="Arial"/>
            </a:endParaRPr>
          </a:p>
          <a:p>
            <a:pPr lvl="5" marL="1436760" indent="11592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Sixth Outline Level</a:t>
            </a:r>
            <a:endParaRPr b="0" lang="en-US" sz="1400" strike="noStrike" u="none">
              <a:solidFill>
                <a:srgbClr val="000000"/>
              </a:solidFill>
              <a:effectLst/>
              <a:uFillTx/>
              <a:latin typeface="Arial"/>
            </a:endParaRPr>
          </a:p>
          <a:p>
            <a:pPr lvl="6" marL="1436760" indent="11592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Seventh Outline Level</a:t>
            </a:r>
            <a:endParaRPr b="0" lang="en-US" sz="1400" strike="noStrike" u="none">
              <a:solidFill>
                <a:srgbClr val="000000"/>
              </a:solidFill>
              <a:effectLst/>
              <a:uFillTx/>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10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0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02.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10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04.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slideLayout" Target="../slideLayouts/slideLayout6.xml"/>
</Relationships>
</file>

<file path=ppt/slides/_rels/slide105.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6.xml"/>
</Relationships>
</file>

<file path=ppt/slides/_rels/slide106.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6.xml"/>
</Relationships>
</file>

<file path=ppt/slides/_rels/slide107.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slideLayout" Target="../slideLayouts/slideLayout6.xml"/>
</Relationships>
</file>

<file path=ppt/slides/_rels/slide108.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6.xml"/>
</Relationships>
</file>

<file path=ppt/slides/_rels/slide109.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6.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10.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slideLayout" Target="../slideLayouts/slideLayout6.xml"/>
</Relationships>
</file>

<file path=ppt/slides/_rels/slide111.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6.xml"/>
</Relationships>
</file>

<file path=ppt/slides/_rels/slide11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1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14.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6.xml"/>
</Relationships>
</file>

<file path=ppt/slides/_rels/slide115.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6.xml"/>
</Relationships>
</file>

<file path=ppt/slides/_rels/slide116.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6.xml"/>
</Relationships>
</file>

<file path=ppt/slides/_rels/slide1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6.xml"/>
</Relationships>
</file>

<file path=ppt/slides/_rels/slide1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6.xml"/>
</Relationships>
</file>

<file path=ppt/slides/_rels/slide1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6.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1.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2.png"/><Relationship Id="rId6" Type="http://schemas.openxmlformats.org/officeDocument/2006/relationships/image" Target="../media/image12.png"/><Relationship Id="rId7" Type="http://schemas.openxmlformats.org/officeDocument/2006/relationships/image" Target="../media/image12.png"/><Relationship Id="rId8" Type="http://schemas.openxmlformats.org/officeDocument/2006/relationships/image" Target="../media/image12.png"/><Relationship Id="rId9" Type="http://schemas.openxmlformats.org/officeDocument/2006/relationships/slideLayout" Target="../slideLayouts/slideLayout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5.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3.png"/><Relationship Id="rId3" Type="http://schemas.openxmlformats.org/officeDocument/2006/relationships/slideLayout" Target="../slideLayouts/slideLayout2.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42.xml.rels><?xml version="1.0" encoding="UTF-8"?>
<Relationships xmlns="http://schemas.openxmlformats.org/package/2006/relationships"><Relationship Id="rId1" Type="http://schemas.openxmlformats.org/officeDocument/2006/relationships/image" Target="../media/image14.wmf"/><Relationship Id="rId2" Type="http://schemas.openxmlformats.org/officeDocument/2006/relationships/slideLayout" Target="../slideLayouts/slideLayout6.xml"/>
</Relationships>
</file>

<file path=ppt/slides/_rels/slide43.xml.rels><?xml version="1.0" encoding="UTF-8"?>
<Relationships xmlns="http://schemas.openxmlformats.org/package/2006/relationships"><Relationship Id="rId1" Type="http://schemas.openxmlformats.org/officeDocument/2006/relationships/image" Target="../media/image15.wmf"/><Relationship Id="rId2" Type="http://schemas.openxmlformats.org/officeDocument/2006/relationships/slideLayout" Target="../slideLayouts/slideLayout6.xml"/>
</Relationships>
</file>

<file path=ppt/slides/_rels/slide44.xml.rels><?xml version="1.0" encoding="UTF-8"?>
<Relationships xmlns="http://schemas.openxmlformats.org/package/2006/relationships"><Relationship Id="rId1" Type="http://schemas.openxmlformats.org/officeDocument/2006/relationships/image" Target="../media/image16.wmf"/><Relationship Id="rId2" Type="http://schemas.openxmlformats.org/officeDocument/2006/relationships/slideLayout" Target="../slideLayouts/slideLayout6.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7.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3.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8.wmf"/><Relationship Id="rId3" Type="http://schemas.openxmlformats.org/officeDocument/2006/relationships/image" Target="../media/image19.jpeg"/><Relationship Id="rId4" Type="http://schemas.openxmlformats.org/officeDocument/2006/relationships/slideLayout" Target="../slideLayouts/slideLayout6.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5.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6.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73.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21.wmf"/><Relationship Id="rId3" Type="http://schemas.openxmlformats.org/officeDocument/2006/relationships/slideLayout" Target="../slideLayouts/slideLayout6.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82.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2.wmf"/><Relationship Id="rId3" Type="http://schemas.openxmlformats.org/officeDocument/2006/relationships/image" Target="../media/image23.wmf"/><Relationship Id="rId4" Type="http://schemas.openxmlformats.org/officeDocument/2006/relationships/slideLayout" Target="../slideLayouts/slideLayout6.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91.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92.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93.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94.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6.xml"/>
</Relationships>
</file>

<file path=ppt/slides/_rels/slide95.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6.xml"/>
</Relationships>
</file>

<file path=ppt/slides/_rels/slide96.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6.xml"/>
</Relationships>
</file>

<file path=ppt/slides/_rels/slide97.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6.xml"/>
</Relationships>
</file>

<file path=ppt/slides/_rels/slide98.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6.xml"/>
</Relationships>
</file>

<file path=ppt/slides/_rels/slide99.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6.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 name="PlaceHolder 1"/>
          <p:cNvSpPr>
            <a:spLocks noGrp="1"/>
          </p:cNvSpPr>
          <p:nvPr>
            <p:ph type="title"/>
          </p:nvPr>
        </p:nvSpPr>
        <p:spPr>
          <a:xfrm>
            <a:off x="2869920" y="3359160"/>
            <a:ext cx="5149800" cy="1000080"/>
          </a:xfrm>
          <a:prstGeom prst="rect">
            <a:avLst/>
          </a:prstGeom>
          <a:noFill/>
          <a:ln w="0">
            <a:noFill/>
          </a:ln>
        </p:spPr>
        <p:txBody>
          <a:bodyPr lIns="92160" rIns="92160" tIns="46080" bIns="460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333399"/>
                </a:solidFill>
                <a:effectLst/>
                <a:uFillTx/>
                <a:latin typeface="Arial"/>
              </a:rPr>
              <a:t>Overview of</a:t>
            </a:r>
            <a:br>
              <a:rPr sz="3200"/>
            </a:br>
            <a:r>
              <a:rPr b="0" lang="en-US" sz="3200" strike="noStrike" u="none">
                <a:solidFill>
                  <a:srgbClr val="333399"/>
                </a:solidFill>
                <a:effectLst/>
                <a:uFillTx/>
                <a:latin typeface="Arial"/>
              </a:rPr>
              <a:t>Enron Freight Markets</a:t>
            </a:r>
            <a:endParaRPr b="0" lang="en-US" sz="3200" strike="noStrike" u="none">
              <a:solidFill>
                <a:srgbClr val="333399"/>
              </a:solidFill>
              <a:effectLst/>
              <a:uFillTx/>
              <a:latin typeface="Arial"/>
            </a:endParaRPr>
          </a:p>
        </p:txBody>
      </p:sp>
      <p:sp>
        <p:nvSpPr>
          <p:cNvPr id="55" name="PlaceHolder 2"/>
          <p:cNvSpPr>
            <a:spLocks noGrp="1"/>
          </p:cNvSpPr>
          <p:nvPr>
            <p:ph type="subTitle"/>
          </p:nvPr>
        </p:nvSpPr>
        <p:spPr>
          <a:xfrm>
            <a:off x="2873160" y="4578120"/>
            <a:ext cx="5143320" cy="934920"/>
          </a:xfrm>
          <a:prstGeom prst="rect">
            <a:avLst/>
          </a:prstGeom>
          <a:noFill/>
          <a:ln w="0">
            <a:noFill/>
          </a:ln>
        </p:spPr>
        <p:txBody>
          <a:bodyPr lIns="92160" rIns="92160" tIns="46080" bIns="46080" anchor="t">
            <a:noAutofit/>
          </a:bodyPr>
          <a:p>
            <a:pPr indent="0">
              <a:spcBef>
                <a:spcPts val="561"/>
              </a:spcBef>
              <a:spcAft>
                <a:spcPts val="337"/>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cc0000"/>
                </a:solidFill>
                <a:effectLst/>
                <a:uFillTx/>
                <a:latin typeface="Arial"/>
              </a:rPr>
              <a:t>June 2, 2001</a:t>
            </a:r>
            <a:endParaRPr b="1" i="1" lang="en-US" sz="1800" strike="noStrike" u="none">
              <a:solidFill>
                <a:srgbClr val="cc0000"/>
              </a:solidFill>
              <a:effectLst/>
              <a:uFillTx/>
              <a:latin typeface="Arial"/>
            </a:endParaRPr>
          </a:p>
        </p:txBody>
      </p:sp>
      <p:sp>
        <p:nvSpPr>
          <p:cNvPr id="4" name="PlaceHolder 3"/>
          <p:cNvSpPr>
            <a:spLocks noGrp="1"/>
          </p:cNvSpPr>
          <p:nvPr>
            <p:ph type="sldNum" idx="1"/>
          </p:nvPr>
        </p:nvSpPr>
        <p:spPr/>
        <p:txBody>
          <a:bodyPr/>
          <a:p>
            <a:fld id="{DC12B0A8-7214-467F-A314-082CCC77B1F9}" type="slidenum">
              <a:t>1</a:t>
            </a:fld>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6" name="PlaceHolder 1"/>
          <p:cNvSpPr>
            <a:spLocks noGrp="1"/>
          </p:cNvSpPr>
          <p:nvPr>
            <p:ph type="title"/>
          </p:nvPr>
        </p:nvSpPr>
        <p:spPr>
          <a:xfrm>
            <a:off x="2869920" y="3359160"/>
            <a:ext cx="5149800" cy="1000080"/>
          </a:xfrm>
          <a:prstGeom prst="rect">
            <a:avLst/>
          </a:prstGeom>
          <a:noFill/>
          <a:ln w="0">
            <a:noFill/>
          </a:ln>
        </p:spPr>
        <p:txBody>
          <a:bodyPr lIns="92160" rIns="92160" tIns="46080" bIns="460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333399"/>
                </a:solidFill>
                <a:effectLst/>
                <a:uFillTx/>
                <a:latin typeface="Arial"/>
              </a:rPr>
              <a:t>Introduction to Basic Risk Management Concepts</a:t>
            </a:r>
            <a:endParaRPr b="0" lang="en-US" sz="3200" strike="noStrike" u="none">
              <a:solidFill>
                <a:srgbClr val="333399"/>
              </a:solidFill>
              <a:effectLst/>
              <a:uFillTx/>
              <a:latin typeface="Arial"/>
            </a:endParaRPr>
          </a:p>
        </p:txBody>
      </p:sp>
      <p:sp>
        <p:nvSpPr>
          <p:cNvPr id="167" name="PlaceHolder 2"/>
          <p:cNvSpPr>
            <a:spLocks noGrp="1"/>
          </p:cNvSpPr>
          <p:nvPr>
            <p:ph type="subTitle"/>
          </p:nvPr>
        </p:nvSpPr>
        <p:spPr>
          <a:xfrm>
            <a:off x="2873160" y="4578480"/>
            <a:ext cx="5143320" cy="1201680"/>
          </a:xfrm>
          <a:prstGeom prst="rect">
            <a:avLst/>
          </a:prstGeom>
          <a:noFill/>
          <a:ln w="0">
            <a:noFill/>
          </a:ln>
        </p:spPr>
        <p:txBody>
          <a:bodyPr lIns="92160" rIns="92160" tIns="46080" bIns="46080" anchor="t">
            <a:noAutofit/>
          </a:bodyPr>
          <a:p>
            <a:pPr marL="225360" indent="-225360">
              <a:spcBef>
                <a:spcPts val="561"/>
              </a:spcBef>
              <a:spcAft>
                <a:spcPts val="337"/>
              </a:spcAft>
              <a:buClr>
                <a:srgbClr val="cc0000"/>
              </a:buClr>
              <a:buSzPct val="7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cc0000"/>
                </a:solidFill>
                <a:effectLst/>
                <a:uFillTx/>
                <a:latin typeface="Arial"/>
              </a:rPr>
              <a:t>Forward Curves</a:t>
            </a:r>
            <a:endParaRPr b="1" i="1" lang="en-US" sz="1800" strike="noStrike" u="none">
              <a:solidFill>
                <a:srgbClr val="cc0000"/>
              </a:solidFill>
              <a:effectLst/>
              <a:uFillTx/>
              <a:latin typeface="Arial"/>
            </a:endParaRPr>
          </a:p>
          <a:p>
            <a:pPr marL="225360" indent="-225360">
              <a:spcBef>
                <a:spcPts val="561"/>
              </a:spcBef>
              <a:spcAft>
                <a:spcPts val="337"/>
              </a:spcAft>
              <a:buClr>
                <a:srgbClr val="cc0000"/>
              </a:buClr>
              <a:buSzPct val="7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cc0000"/>
                </a:solidFill>
                <a:effectLst/>
                <a:uFillTx/>
                <a:latin typeface="Arial"/>
              </a:rPr>
              <a:t>Mark to Market Accounting</a:t>
            </a:r>
            <a:endParaRPr b="1" i="1" lang="en-US" sz="1800" strike="noStrike" u="none">
              <a:solidFill>
                <a:srgbClr val="cc0000"/>
              </a:solidFill>
              <a:effectLst/>
              <a:uFillTx/>
              <a:latin typeface="Arial"/>
            </a:endParaRPr>
          </a:p>
        </p:txBody>
      </p:sp>
      <p:sp>
        <p:nvSpPr>
          <p:cNvPr id="4" name="PlaceHolder 3"/>
          <p:cNvSpPr>
            <a:spLocks noGrp="1"/>
          </p:cNvSpPr>
          <p:nvPr>
            <p:ph type="sldNum" idx="1"/>
          </p:nvPr>
        </p:nvSpPr>
        <p:spPr/>
        <p:txBody>
          <a:bodyPr/>
          <a:p>
            <a:fld id="{075E2D6F-48B1-46D4-A77E-BAEE0A2BE5BC}" type="slidenum">
              <a:t>10</a:t>
            </a:fld>
          </a:p>
        </p:txBody>
      </p:sp>
    </p:spTree>
  </p:cSld>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16"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Webmodal PCS Enhancements</a:t>
            </a:r>
            <a:endParaRPr b="0" lang="en-US" sz="3000" strike="noStrike" u="none">
              <a:solidFill>
                <a:srgbClr val="333399"/>
              </a:solidFill>
              <a:effectLst/>
              <a:uFillTx/>
              <a:latin typeface="Arial"/>
            </a:endParaRPr>
          </a:p>
        </p:txBody>
      </p:sp>
      <p:sp>
        <p:nvSpPr>
          <p:cNvPr id="1517" name="PlaceHolder 2"/>
          <p:cNvSpPr>
            <a:spLocks noGrp="1"/>
          </p:cNvSpPr>
          <p:nvPr>
            <p:ph/>
          </p:nvPr>
        </p:nvSpPr>
        <p:spPr>
          <a:xfrm>
            <a:off x="721800" y="147276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Release 2 Functionality</a:t>
            </a:r>
            <a:endParaRPr b="0" lang="en-US" sz="2200" strike="noStrike" u="none">
              <a:solidFill>
                <a:srgbClr val="000000"/>
              </a:solidFill>
              <a:effectLst/>
              <a:uFillTx/>
              <a:latin typeface="Arial"/>
            </a:endParaRPr>
          </a:p>
          <a:p>
            <a:pPr lvl="1" marL="73008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Simplified Price</a:t>
            </a:r>
            <a:endParaRPr b="0" lang="en-US" sz="2000" strike="noStrike" u="none">
              <a:solidFill>
                <a:srgbClr val="000000"/>
              </a:solidFill>
              <a:effectLst/>
              <a:uFillTx/>
              <a:latin typeface="Arial"/>
            </a:endParaRPr>
          </a:p>
          <a:p>
            <a:pPr lvl="2" marL="1068480" indent="-235080">
              <a:spcBef>
                <a:spcPts val="561"/>
              </a:spcBef>
              <a:spcAft>
                <a:spcPts val="337"/>
              </a:spcAft>
              <a:buClr>
                <a:srgbClr val="cc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Quoted Price</a:t>
            </a:r>
            <a:endParaRPr b="0" lang="en-US" sz="1800" strike="noStrike" u="none">
              <a:solidFill>
                <a:srgbClr val="000000"/>
              </a:solidFill>
              <a:effectLst/>
              <a:uFillTx/>
              <a:latin typeface="Arial"/>
            </a:endParaRPr>
          </a:p>
          <a:p>
            <a:pPr lvl="2" marL="1068480" indent="-235080">
              <a:spcBef>
                <a:spcPts val="561"/>
              </a:spcBef>
              <a:spcAft>
                <a:spcPts val="337"/>
              </a:spcAft>
              <a:buClr>
                <a:srgbClr val="cc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Dray Assignment</a:t>
            </a:r>
            <a:endParaRPr b="0" lang="en-US" sz="1800" strike="noStrike" u="none">
              <a:solidFill>
                <a:srgbClr val="000000"/>
              </a:solidFill>
              <a:effectLst/>
              <a:uFillTx/>
              <a:latin typeface="Arial"/>
            </a:endParaRPr>
          </a:p>
          <a:p>
            <a:pPr lvl="1" marL="73008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Beneficial Owner</a:t>
            </a:r>
            <a:endParaRPr b="0" lang="en-US" sz="2000" strike="noStrike" u="none">
              <a:solidFill>
                <a:srgbClr val="000000"/>
              </a:solidFill>
              <a:effectLst/>
              <a:uFillTx/>
              <a:latin typeface="Arial"/>
            </a:endParaRPr>
          </a:p>
          <a:p>
            <a:pPr lvl="1" marL="73008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Web Reports</a:t>
            </a:r>
            <a:endParaRPr b="0" lang="en-US" sz="20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9F2A232C-7448-40E1-9F66-671312F06DB4}" type="slidenum">
              <a:t>100</a:t>
            </a:fld>
          </a:p>
        </p:txBody>
      </p:sp>
    </p:spTree>
  </p:cSld>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18"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Simplified Price</a:t>
            </a:r>
            <a:endParaRPr b="0" lang="en-US" sz="3000" strike="noStrike" u="none">
              <a:solidFill>
                <a:srgbClr val="333399"/>
              </a:solidFill>
              <a:effectLst/>
              <a:uFillTx/>
              <a:latin typeface="Arial"/>
            </a:endParaRPr>
          </a:p>
        </p:txBody>
      </p:sp>
      <p:sp>
        <p:nvSpPr>
          <p:cNvPr id="1519" name="PlaceHolder 2"/>
          <p:cNvSpPr>
            <a:spLocks noGrp="1"/>
          </p:cNvSpPr>
          <p:nvPr>
            <p:ph/>
          </p:nvPr>
        </p:nvSpPr>
        <p:spPr>
          <a:xfrm>
            <a:off x="353880" y="1472760"/>
            <a:ext cx="843768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Create a synthetic dray rate for each customer city / ramp pair</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Origin</a:t>
            </a:r>
            <a:endParaRPr b="0" lang="en-US" sz="2200" strike="noStrike" u="none">
              <a:solidFill>
                <a:srgbClr val="000000"/>
              </a:solidFill>
              <a:effectLst/>
              <a:uFillTx/>
              <a:latin typeface="Arial"/>
            </a:endParaRPr>
          </a:p>
          <a:p>
            <a:pPr lvl="1" marL="73008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Average + (.68 * Standard Deviation) </a:t>
            </a:r>
            <a:endParaRPr b="0" lang="en-US" sz="20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Destination</a:t>
            </a:r>
            <a:endParaRPr b="0" lang="en-US" sz="2200" strike="noStrike" u="none">
              <a:solidFill>
                <a:srgbClr val="000000"/>
              </a:solidFill>
              <a:effectLst/>
              <a:uFillTx/>
              <a:latin typeface="Arial"/>
            </a:endParaRPr>
          </a:p>
          <a:p>
            <a:pPr lvl="1" marL="73008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Average</a:t>
            </a:r>
            <a:endParaRPr b="0" lang="en-US" sz="20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F4FD13B7-4BFC-45A1-BC8A-22E282CA18DC}" type="slidenum">
              <a:t>101</a:t>
            </a:fld>
          </a:p>
        </p:txBody>
      </p:sp>
    </p:spTree>
  </p:cSld>
</p:sld>
</file>

<file path=ppt/slides/slide1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0" name=""/>
          <p:cNvSpPr/>
          <p:nvPr/>
        </p:nvSpPr>
        <p:spPr>
          <a:xfrm>
            <a:off x="228600" y="1981080"/>
            <a:ext cx="2286000" cy="3725640"/>
          </a:xfrm>
          <a:prstGeom prst="rect">
            <a:avLst/>
          </a:prstGeom>
          <a:noFill/>
          <a:ln w="0">
            <a:noFill/>
          </a:ln>
        </p:spPr>
        <p:style>
          <a:lnRef idx="0"/>
          <a:fillRef idx="0"/>
          <a:effectRef idx="0"/>
          <a:fontRef idx="minor"/>
        </p:style>
        <p:txBody>
          <a:bodyPr lIns="90000" rIns="90000" tIns="46800" bIns="46800" anchor="t">
            <a:sp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sng">
                <a:solidFill>
                  <a:srgbClr val="000099"/>
                </a:solidFill>
                <a:effectLst/>
                <a:uFillTx/>
                <a:latin typeface="Arial"/>
              </a:rPr>
              <a:t>Origin Drays for Chicago</a:t>
            </a:r>
            <a:endParaRPr b="0" lang="en-US" sz="1800" strike="noStrike" u="none">
              <a:solidFill>
                <a:srgbClr val="000000"/>
              </a:solidFill>
              <a:effectLst/>
              <a:uFillTx/>
              <a:latin typeface="Arial"/>
            </a:endParaRPr>
          </a:p>
          <a:p>
            <a:pP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C&amp;K</a:t>
            </a:r>
            <a:endParaRPr b="0" lang="en-US" sz="1600" strike="noStrike" u="none">
              <a:solidFill>
                <a:srgbClr val="000000"/>
              </a:solidFill>
              <a:effectLst/>
              <a:uFillTx/>
              <a:latin typeface="Arial"/>
            </a:endParaRPr>
          </a:p>
          <a:p>
            <a:pP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Great Point Intermodal</a:t>
            </a:r>
            <a:endParaRPr b="0" lang="en-US" sz="1600" strike="noStrike" u="none">
              <a:solidFill>
                <a:srgbClr val="000000"/>
              </a:solidFill>
              <a:effectLst/>
              <a:uFillTx/>
              <a:latin typeface="Arial"/>
            </a:endParaRPr>
          </a:p>
          <a:p>
            <a:pP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Galaxy Transport</a:t>
            </a:r>
            <a:endParaRPr b="0" lang="en-US" sz="1600" strike="noStrike" u="none">
              <a:solidFill>
                <a:srgbClr val="000000"/>
              </a:solidFill>
              <a:effectLst/>
              <a:uFillTx/>
              <a:latin typeface="Arial"/>
            </a:endParaRPr>
          </a:p>
          <a:p>
            <a:pP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Rasmussen Transportation</a:t>
            </a:r>
            <a:endParaRPr b="0" lang="en-US" sz="1600" strike="noStrike" u="none">
              <a:solidFill>
                <a:srgbClr val="000000"/>
              </a:solidFill>
              <a:effectLst/>
              <a:uFillTx/>
              <a:latin typeface="Arial"/>
            </a:endParaRPr>
          </a:p>
          <a:p>
            <a:pP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Cushing</a:t>
            </a:r>
            <a:endParaRPr b="0" lang="en-US" sz="1600" strike="noStrike" u="none">
              <a:solidFill>
                <a:srgbClr val="000000"/>
              </a:solidFill>
              <a:effectLst/>
              <a:uFillTx/>
              <a:latin typeface="Arial"/>
            </a:endParaRPr>
          </a:p>
          <a:p>
            <a:pP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Triton Transport Services</a:t>
            </a:r>
            <a:endParaRPr b="0" lang="en-US" sz="1600" strike="noStrike" u="none">
              <a:solidFill>
                <a:srgbClr val="000000"/>
              </a:solidFill>
              <a:effectLst/>
              <a:uFillTx/>
              <a:latin typeface="Arial"/>
            </a:endParaRPr>
          </a:p>
          <a:p>
            <a:pP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p:txBody>
      </p:sp>
      <p:sp>
        <p:nvSpPr>
          <p:cNvPr id="1521" name=""/>
          <p:cNvSpPr/>
          <p:nvPr/>
        </p:nvSpPr>
        <p:spPr>
          <a:xfrm>
            <a:off x="7149960" y="2048040"/>
            <a:ext cx="2057400" cy="3227760"/>
          </a:xfrm>
          <a:prstGeom prst="rect">
            <a:avLst/>
          </a:prstGeom>
          <a:noFill/>
          <a:ln w="0">
            <a:noFill/>
          </a:ln>
        </p:spPr>
        <p:style>
          <a:lnRef idx="0"/>
          <a:fillRef idx="0"/>
          <a:effectRef idx="0"/>
          <a:fontRef idx="minor"/>
        </p:style>
        <p:txBody>
          <a:bodyPr lIns="90000" rIns="90000" tIns="46800" bIns="46800" anchor="t">
            <a:sp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sng">
                <a:solidFill>
                  <a:srgbClr val="000099"/>
                </a:solidFill>
                <a:effectLst/>
                <a:uFillTx/>
                <a:latin typeface="Arial"/>
              </a:rPr>
              <a:t>Destination Drays for Los Angeles</a:t>
            </a:r>
            <a:endParaRPr b="0" lang="en-US" sz="1800" strike="noStrike" u="none">
              <a:solidFill>
                <a:srgbClr val="000000"/>
              </a:solidFill>
              <a:effectLst/>
              <a:uFillTx/>
              <a:latin typeface="Arial"/>
            </a:endParaRPr>
          </a:p>
          <a:p>
            <a:pP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Golden Eagle Express</a:t>
            </a:r>
            <a:endParaRPr b="0" lang="en-US" sz="1600" strike="noStrike" u="none">
              <a:solidFill>
                <a:srgbClr val="000000"/>
              </a:solidFill>
              <a:effectLst/>
              <a:uFillTx/>
              <a:latin typeface="Arial"/>
            </a:endParaRPr>
          </a:p>
          <a:p>
            <a:pP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Rail Delivery Services</a:t>
            </a:r>
            <a:endParaRPr b="0" lang="en-US" sz="1600" strike="noStrike" u="none">
              <a:solidFill>
                <a:srgbClr val="000000"/>
              </a:solidFill>
              <a:effectLst/>
              <a:uFillTx/>
              <a:latin typeface="Arial"/>
            </a:endParaRPr>
          </a:p>
          <a:p>
            <a:pP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Devins &amp; Peters</a:t>
            </a:r>
            <a:endParaRPr b="0" lang="en-US" sz="1600" strike="noStrike" u="none">
              <a:solidFill>
                <a:srgbClr val="000000"/>
              </a:solidFill>
              <a:effectLst/>
              <a:uFillTx/>
              <a:latin typeface="Arial"/>
            </a:endParaRPr>
          </a:p>
          <a:p>
            <a:pP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Quality Motor Carriers</a:t>
            </a:r>
            <a:endParaRPr b="0" lang="en-US" sz="1600" strike="noStrike" u="none">
              <a:solidFill>
                <a:srgbClr val="000000"/>
              </a:solidFill>
              <a:effectLst/>
              <a:uFillTx/>
              <a:latin typeface="Arial"/>
            </a:endParaRPr>
          </a:p>
          <a:p>
            <a:pP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Pacific Rim</a:t>
            </a:r>
            <a:endParaRPr b="0" lang="en-US" sz="1600" strike="noStrike" u="none">
              <a:solidFill>
                <a:srgbClr val="000000"/>
              </a:solidFill>
              <a:effectLst/>
              <a:uFillTx/>
              <a:latin typeface="Arial"/>
            </a:endParaRPr>
          </a:p>
        </p:txBody>
      </p:sp>
      <p:sp>
        <p:nvSpPr>
          <p:cNvPr id="1522" name=""/>
          <p:cNvSpPr/>
          <p:nvPr/>
        </p:nvSpPr>
        <p:spPr>
          <a:xfrm>
            <a:off x="2790720" y="3200400"/>
            <a:ext cx="1143000" cy="1068840"/>
          </a:xfrm>
          <a:prstGeom prst="rect">
            <a:avLst/>
          </a:prstGeom>
          <a:noFill/>
          <a:ln w="0">
            <a:noFill/>
          </a:ln>
        </p:spPr>
        <p:style>
          <a:lnRef idx="0"/>
          <a:fillRef idx="0"/>
          <a:effectRef idx="0"/>
          <a:fontRef idx="minor"/>
        </p:style>
        <p:txBody>
          <a:bodyPr lIns="90000" rIns="90000" tIns="46800" bIns="46800" anchor="t">
            <a:spAutoFit/>
          </a:bodyPr>
          <a:p>
            <a:pPr algn="ct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66"/>
                </a:solidFill>
                <a:effectLst/>
                <a:uFillTx/>
                <a:latin typeface="Arial"/>
              </a:rPr>
              <a:t>Enron Provided Origin Dray</a:t>
            </a:r>
            <a:endParaRPr b="0" lang="en-US" sz="1600" strike="noStrike" u="none">
              <a:solidFill>
                <a:srgbClr val="000000"/>
              </a:solidFill>
              <a:effectLst/>
              <a:uFillTx/>
              <a:latin typeface="Arial"/>
            </a:endParaRPr>
          </a:p>
        </p:txBody>
      </p:sp>
      <p:sp>
        <p:nvSpPr>
          <p:cNvPr id="1523" name=""/>
          <p:cNvSpPr/>
          <p:nvPr/>
        </p:nvSpPr>
        <p:spPr>
          <a:xfrm>
            <a:off x="5229360" y="3200400"/>
            <a:ext cx="1295280" cy="1068840"/>
          </a:xfrm>
          <a:prstGeom prst="rect">
            <a:avLst/>
          </a:prstGeom>
          <a:noFill/>
          <a:ln w="0">
            <a:noFill/>
          </a:ln>
        </p:spPr>
        <p:style>
          <a:lnRef idx="0"/>
          <a:fillRef idx="0"/>
          <a:effectRef idx="0"/>
          <a:fontRef idx="minor"/>
        </p:style>
        <p:txBody>
          <a:bodyPr lIns="90000" rIns="90000" tIns="46800" bIns="46800" anchor="t">
            <a:spAutoFit/>
          </a:bodyPr>
          <a:p>
            <a:pPr algn="ct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66"/>
                </a:solidFill>
                <a:effectLst/>
                <a:uFillTx/>
                <a:latin typeface="Arial"/>
              </a:rPr>
              <a:t>Enron Provided Destination Dray</a:t>
            </a:r>
            <a:endParaRPr b="0" lang="en-US" sz="1600" strike="noStrike" u="none">
              <a:solidFill>
                <a:srgbClr val="000000"/>
              </a:solidFill>
              <a:effectLst/>
              <a:uFillTx/>
              <a:latin typeface="Arial"/>
            </a:endParaRPr>
          </a:p>
        </p:txBody>
      </p:sp>
      <p:sp>
        <p:nvSpPr>
          <p:cNvPr id="1524" name=""/>
          <p:cNvSpPr/>
          <p:nvPr/>
        </p:nvSpPr>
        <p:spPr>
          <a:xfrm>
            <a:off x="4010040" y="3263760"/>
            <a:ext cx="1143000" cy="862560"/>
          </a:xfrm>
          <a:prstGeom prst="rect">
            <a:avLst/>
          </a:prstGeom>
          <a:noFill/>
          <a:ln w="0">
            <a:noFill/>
          </a:ln>
        </p:spPr>
        <p:style>
          <a:lnRef idx="0"/>
          <a:fillRef idx="0"/>
          <a:effectRef idx="0"/>
          <a:fontRef idx="minor"/>
        </p:style>
        <p:txBody>
          <a:bodyPr lIns="90000" rIns="90000" tIns="46800" bIns="46800" anchor="t">
            <a:spAutoFit/>
          </a:bodyPr>
          <a:p>
            <a:pPr algn="ct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66"/>
                </a:solidFill>
                <a:effectLst/>
                <a:uFillTx/>
                <a:latin typeface="Arial"/>
              </a:rPr>
              <a:t>BNSF</a:t>
            </a:r>
            <a:endParaRPr b="0" lang="en-US" sz="2000" strike="noStrike" u="none">
              <a:solidFill>
                <a:srgbClr val="000000"/>
              </a:solidFill>
              <a:effectLst/>
              <a:uFillTx/>
              <a:latin typeface="Arial"/>
            </a:endParaRPr>
          </a:p>
          <a:p>
            <a:pPr algn="ct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66"/>
                </a:solidFill>
                <a:effectLst/>
                <a:uFillTx/>
                <a:latin typeface="Arial"/>
              </a:rPr>
              <a:t>UP</a:t>
            </a:r>
            <a:endParaRPr b="0" lang="en-US" sz="2000" strike="noStrike" u="none">
              <a:solidFill>
                <a:srgbClr val="000000"/>
              </a:solidFill>
              <a:effectLst/>
              <a:uFillTx/>
              <a:latin typeface="Arial"/>
            </a:endParaRPr>
          </a:p>
        </p:txBody>
      </p:sp>
      <p:sp>
        <p:nvSpPr>
          <p:cNvPr id="1525" name=""/>
          <p:cNvSpPr/>
          <p:nvPr/>
        </p:nvSpPr>
        <p:spPr>
          <a:xfrm>
            <a:off x="2168640" y="2133720"/>
            <a:ext cx="593640" cy="3200400"/>
          </a:xfrm>
          <a:custGeom>
            <a:avLst/>
            <a:gdLst>
              <a:gd name="textAreaLeft" fmla="*/ 0 w 593640"/>
              <a:gd name="textAreaRight" fmla="*/ 214200 w 593640"/>
              <a:gd name="textAreaTop" fmla="*/ 83160 h 3200400"/>
              <a:gd name="textAreaBottom" fmla="*/ 3117240 h 3200400"/>
              <a:gd name="GluePoint1X" fmla="*/ 0 w 21600"/>
              <a:gd name="GluePoint1Y" fmla="*/ 0 h 21600"/>
              <a:gd name="GluePoint2X" fmla="*/ 0 w 21600"/>
              <a:gd name="GluePoint2Y" fmla="*/ 21600 h 21600"/>
              <a:gd name="GluePoint3X" fmla="*/ 21600 w 21600"/>
              <a:gd name="GluePoint3Y" fmla="*/ 10800 h 21600"/>
            </a:gdLst>
            <a:ahLst/>
            <a:cxnLst>
              <a:cxn ang="0">
                <a:pos x="GluePoint1X" y="GluePoint1Y"/>
              </a:cxn>
              <a:cxn ang="0">
                <a:pos x="GluePoint2X" y="GluePoint2Y"/>
              </a:cxn>
              <a:cxn ang="0">
                <a:pos x="GluePoint3X" y="GluePoint3Y"/>
              </a:cxn>
            </a:cxnLst>
            <a:rect l="textAreaLeft" t="textAreaTop" r="textAreaRight" b="textAreaBottom"/>
            <a:pathLst>
              <a:path w="21600" h="21600">
                <a:moveTo>
                  <a:pt x="0" y="0"/>
                </a:moveTo>
                <a:cubicBezTo>
                  <a:pt x="5400" y="0"/>
                  <a:pt x="10800" y="900"/>
                  <a:pt x="10800" y="1800"/>
                </a:cubicBezTo>
                <a:lnTo>
                  <a:pt x="10800" y="9000"/>
                </a:lnTo>
                <a:cubicBezTo>
                  <a:pt x="10800" y="9900"/>
                  <a:pt x="16200" y="10800"/>
                  <a:pt x="21600" y="10800"/>
                </a:cubicBezTo>
                <a:cubicBezTo>
                  <a:pt x="16200" y="10800"/>
                  <a:pt x="10800" y="11700"/>
                  <a:pt x="10800" y="12600"/>
                </a:cubicBezTo>
                <a:lnTo>
                  <a:pt x="10800" y="19800"/>
                </a:lnTo>
                <a:cubicBezTo>
                  <a:pt x="10800" y="20700"/>
                  <a:pt x="5400" y="21600"/>
                  <a:pt x="0" y="21600"/>
                </a:cubicBezTo>
              </a:path>
            </a:pathLst>
          </a:custGeom>
          <a:noFill/>
          <a:ln w="9360">
            <a:solidFill>
              <a:srgbClr val="ff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526" name=""/>
          <p:cNvSpPr/>
          <p:nvPr/>
        </p:nvSpPr>
        <p:spPr>
          <a:xfrm flipH="1">
            <a:off x="6540480" y="2133720"/>
            <a:ext cx="595440" cy="3200400"/>
          </a:xfrm>
          <a:custGeom>
            <a:avLst/>
            <a:gdLst>
              <a:gd name="textAreaLeft" fmla="*/ 360 w 595440"/>
              <a:gd name="textAreaRight" fmla="*/ 215280 w 595440"/>
              <a:gd name="textAreaTop" fmla="*/ 83160 h 3200400"/>
              <a:gd name="textAreaBottom" fmla="*/ 3117240 h 3200400"/>
              <a:gd name="GluePoint1X" fmla="*/ 0 w 21600"/>
              <a:gd name="GluePoint1Y" fmla="*/ 0 h 21600"/>
              <a:gd name="GluePoint2X" fmla="*/ 0 w 21600"/>
              <a:gd name="GluePoint2Y" fmla="*/ 21600 h 21600"/>
              <a:gd name="GluePoint3X" fmla="*/ 21600 w 21600"/>
              <a:gd name="GluePoint3Y" fmla="*/ 10800 h 21600"/>
            </a:gdLst>
            <a:ahLst/>
            <a:cxnLst>
              <a:cxn ang="0">
                <a:pos x="GluePoint1X" y="GluePoint1Y"/>
              </a:cxn>
              <a:cxn ang="0">
                <a:pos x="GluePoint2X" y="GluePoint2Y"/>
              </a:cxn>
              <a:cxn ang="0">
                <a:pos x="GluePoint3X" y="GluePoint3Y"/>
              </a:cxn>
            </a:cxnLst>
            <a:rect l="textAreaLeft" t="textAreaTop" r="textAreaRight" b="textAreaBottom"/>
            <a:pathLst>
              <a:path w="21600" h="21600">
                <a:moveTo>
                  <a:pt x="0" y="0"/>
                </a:moveTo>
                <a:cubicBezTo>
                  <a:pt x="5400" y="0"/>
                  <a:pt x="10800" y="900"/>
                  <a:pt x="10800" y="1800"/>
                </a:cubicBezTo>
                <a:lnTo>
                  <a:pt x="10800" y="9000"/>
                </a:lnTo>
                <a:cubicBezTo>
                  <a:pt x="10800" y="9900"/>
                  <a:pt x="16200" y="10800"/>
                  <a:pt x="21600" y="10800"/>
                </a:cubicBezTo>
                <a:cubicBezTo>
                  <a:pt x="16200" y="10800"/>
                  <a:pt x="10800" y="11700"/>
                  <a:pt x="10800" y="12600"/>
                </a:cubicBezTo>
                <a:lnTo>
                  <a:pt x="10800" y="19800"/>
                </a:lnTo>
                <a:cubicBezTo>
                  <a:pt x="10800" y="20700"/>
                  <a:pt x="5400" y="21600"/>
                  <a:pt x="0" y="21600"/>
                </a:cubicBezTo>
              </a:path>
            </a:pathLst>
          </a:custGeom>
          <a:noFill/>
          <a:ln w="9360">
            <a:solidFill>
              <a:srgbClr val="ff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527" name=""/>
          <p:cNvSpPr/>
          <p:nvPr/>
        </p:nvSpPr>
        <p:spPr>
          <a:xfrm>
            <a:off x="3781440" y="3508200"/>
            <a:ext cx="38088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528" name=""/>
          <p:cNvSpPr/>
          <p:nvPr/>
        </p:nvSpPr>
        <p:spPr>
          <a:xfrm>
            <a:off x="3781440" y="3965400"/>
            <a:ext cx="38088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529" name=""/>
          <p:cNvSpPr/>
          <p:nvPr/>
        </p:nvSpPr>
        <p:spPr>
          <a:xfrm>
            <a:off x="4924440" y="3508200"/>
            <a:ext cx="38088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530" name=""/>
          <p:cNvSpPr/>
          <p:nvPr/>
        </p:nvSpPr>
        <p:spPr>
          <a:xfrm>
            <a:off x="4924440" y="3965400"/>
            <a:ext cx="38088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531"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Simplified Price – Process Flow</a:t>
            </a:r>
            <a:endParaRPr b="0" lang="en-US" sz="3000" strike="noStrike" u="none">
              <a:solidFill>
                <a:srgbClr val="333399"/>
              </a:solidFill>
              <a:effectLst/>
              <a:uFillTx/>
              <a:latin typeface="Arial"/>
            </a:endParaRPr>
          </a:p>
        </p:txBody>
      </p:sp>
      <p:sp>
        <p:nvSpPr>
          <p:cNvPr id="3" name="PlaceHolder 2"/>
          <p:cNvSpPr>
            <a:spLocks noGrp="1"/>
          </p:cNvSpPr>
          <p:nvPr>
            <p:ph type="sldNum" idx="1"/>
          </p:nvPr>
        </p:nvSpPr>
        <p:spPr/>
        <p:txBody>
          <a:bodyPr/>
          <a:p>
            <a:fld id="{B354C883-5E7C-4D39-90E6-6945E0595CAB}" type="slidenum">
              <a:t>102</a:t>
            </a:fld>
          </a:p>
        </p:txBody>
      </p:sp>
    </p:spTree>
  </p:cSld>
</p:sld>
</file>

<file path=ppt/slides/slide1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32"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Beneficial Owner</a:t>
            </a:r>
            <a:endParaRPr b="0" lang="en-US" sz="3000" strike="noStrike" u="none">
              <a:solidFill>
                <a:srgbClr val="333399"/>
              </a:solidFill>
              <a:effectLst/>
              <a:uFillTx/>
              <a:latin typeface="Arial"/>
            </a:endParaRPr>
          </a:p>
        </p:txBody>
      </p:sp>
      <p:sp>
        <p:nvSpPr>
          <p:cNvPr id="1533" name="PlaceHolder 2"/>
          <p:cNvSpPr>
            <a:spLocks noGrp="1"/>
          </p:cNvSpPr>
          <p:nvPr>
            <p:ph/>
          </p:nvPr>
        </p:nvSpPr>
        <p:spPr>
          <a:xfrm>
            <a:off x="721800" y="147276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For both dray and rail</a:t>
            </a:r>
            <a:endParaRPr b="0" lang="en-US" sz="2200" strike="noStrike" u="none">
              <a:solidFill>
                <a:srgbClr val="000000"/>
              </a:solidFill>
              <a:effectLst/>
              <a:uFillTx/>
              <a:latin typeface="Arial"/>
            </a:endParaRPr>
          </a:p>
          <a:p>
            <a:pPr lvl="1" marL="73008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Price for a specific intermediary</a:t>
            </a:r>
            <a:endParaRPr b="0" lang="en-US" sz="2000" strike="noStrike" u="none">
              <a:solidFill>
                <a:srgbClr val="000000"/>
              </a:solidFill>
              <a:effectLst/>
              <a:uFillTx/>
              <a:latin typeface="Arial"/>
            </a:endParaRPr>
          </a:p>
          <a:p>
            <a:pPr lvl="1" marL="73008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Price for a specific intermediary plus beneficial owner</a:t>
            </a:r>
            <a:endParaRPr b="0" lang="en-US" sz="20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Internal users </a:t>
            </a:r>
            <a:endParaRPr b="0" lang="en-US" sz="2200" strike="noStrike" u="none">
              <a:solidFill>
                <a:srgbClr val="000000"/>
              </a:solidFill>
              <a:effectLst/>
              <a:uFillTx/>
              <a:latin typeface="Arial"/>
            </a:endParaRPr>
          </a:p>
          <a:p>
            <a:pPr lvl="1" marL="73008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Can see all prices</a:t>
            </a:r>
            <a:endParaRPr b="0" lang="en-US" sz="2000" strike="noStrike" u="none">
              <a:solidFill>
                <a:srgbClr val="000000"/>
              </a:solidFill>
              <a:effectLst/>
              <a:uFillTx/>
              <a:latin typeface="Arial"/>
            </a:endParaRPr>
          </a:p>
          <a:p>
            <a:pPr lvl="1" marL="73008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Can filter for intermediary/beneficial owner</a:t>
            </a:r>
            <a:endParaRPr b="0" lang="en-US" sz="20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External intermediary</a:t>
            </a:r>
            <a:endParaRPr b="0" lang="en-US" sz="2200" strike="noStrike" u="none">
              <a:solidFill>
                <a:srgbClr val="000000"/>
              </a:solidFill>
              <a:effectLst/>
              <a:uFillTx/>
              <a:latin typeface="Arial"/>
            </a:endParaRPr>
          </a:p>
          <a:p>
            <a:pPr lvl="1" marL="73008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Can see “their” rates and public rates</a:t>
            </a:r>
            <a:endParaRPr b="0" lang="en-US" sz="20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BC418E96-D31C-4A56-BB8E-02E00BCBB1EF}" type="slidenum">
              <a:t>103</a:t>
            </a:fld>
          </a:p>
        </p:txBody>
      </p:sp>
    </p:spTree>
  </p:cSld>
</p:sld>
</file>

<file path=ppt/slides/slide1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534" name="" descr=""/>
          <p:cNvPicPr/>
          <p:nvPr/>
        </p:nvPicPr>
        <p:blipFill>
          <a:blip r:embed="rId1"/>
          <a:srcRect l="0" t="34173" r="0" b="0"/>
          <a:stretch/>
        </p:blipFill>
        <p:spPr>
          <a:xfrm>
            <a:off x="1328760" y="4245120"/>
            <a:ext cx="6664320" cy="2498760"/>
          </a:xfrm>
          <a:prstGeom prst="rect">
            <a:avLst/>
          </a:prstGeom>
          <a:noFill/>
          <a:ln w="0">
            <a:noFill/>
          </a:ln>
        </p:spPr>
      </p:pic>
      <p:pic>
        <p:nvPicPr>
          <p:cNvPr id="1535" name="" descr=""/>
          <p:cNvPicPr/>
          <p:nvPr/>
        </p:nvPicPr>
        <p:blipFill>
          <a:blip r:embed="rId2"/>
          <a:srcRect l="0" t="0" r="0" b="8573"/>
          <a:stretch/>
        </p:blipFill>
        <p:spPr>
          <a:xfrm>
            <a:off x="1328760" y="1050840"/>
            <a:ext cx="6664320" cy="2916360"/>
          </a:xfrm>
          <a:prstGeom prst="rect">
            <a:avLst/>
          </a:prstGeom>
          <a:noFill/>
          <a:ln w="0">
            <a:noFill/>
          </a:ln>
        </p:spPr>
      </p:pic>
      <p:sp>
        <p:nvSpPr>
          <p:cNvPr id="1536" name=""/>
          <p:cNvSpPr/>
          <p:nvPr/>
        </p:nvSpPr>
        <p:spPr>
          <a:xfrm>
            <a:off x="1328760" y="4105440"/>
            <a:ext cx="6594480" cy="0"/>
          </a:xfrm>
          <a:prstGeom prst="line">
            <a:avLst/>
          </a:prstGeom>
          <a:ln w="57240">
            <a:solidFill>
              <a:srgbClr val="000000"/>
            </a:solidFill>
            <a:prstDash val="lgDash"/>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37" name=""/>
          <p:cNvSpPr/>
          <p:nvPr/>
        </p:nvSpPr>
        <p:spPr>
          <a:xfrm>
            <a:off x="1328760" y="5702400"/>
            <a:ext cx="3470400" cy="555480"/>
          </a:xfrm>
          <a:prstGeom prst="rect">
            <a:avLst/>
          </a:prstGeom>
          <a:noFill/>
          <a:ln w="38160">
            <a:solidFill>
              <a:srgbClr val="ff33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538" name=""/>
          <p:cNvSpPr/>
          <p:nvPr/>
        </p:nvSpPr>
        <p:spPr>
          <a:xfrm>
            <a:off x="7078680" y="4856040"/>
            <a:ext cx="1567080" cy="3988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Internal only</a:t>
            </a:r>
            <a:endParaRPr b="0" lang="en-US" sz="2000" strike="noStrike" u="none">
              <a:solidFill>
                <a:srgbClr val="000000"/>
              </a:solidFill>
              <a:effectLst/>
              <a:uFillTx/>
              <a:latin typeface="Arial"/>
            </a:endParaRPr>
          </a:p>
        </p:txBody>
      </p:sp>
      <p:sp>
        <p:nvSpPr>
          <p:cNvPr id="1539" name=""/>
          <p:cNvSpPr/>
          <p:nvPr/>
        </p:nvSpPr>
        <p:spPr>
          <a:xfrm flipH="1">
            <a:off x="4868640" y="5089680"/>
            <a:ext cx="2184120" cy="890280"/>
          </a:xfrm>
          <a:prstGeom prst="line">
            <a:avLst/>
          </a:prstGeom>
          <a:ln w="9360">
            <a:solidFill>
              <a:srgbClr val="ff33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40"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Book A Load</a:t>
            </a:r>
            <a:endParaRPr b="0" lang="en-US" sz="3000" strike="noStrike" u="none">
              <a:solidFill>
                <a:srgbClr val="333399"/>
              </a:solidFill>
              <a:effectLst/>
              <a:uFillTx/>
              <a:latin typeface="Arial"/>
            </a:endParaRPr>
          </a:p>
        </p:txBody>
      </p:sp>
      <p:sp>
        <p:nvSpPr>
          <p:cNvPr id="3" name="PlaceHolder 2"/>
          <p:cNvSpPr>
            <a:spLocks noGrp="1"/>
          </p:cNvSpPr>
          <p:nvPr>
            <p:ph type="sldNum" idx="1"/>
          </p:nvPr>
        </p:nvSpPr>
        <p:spPr/>
        <p:txBody>
          <a:bodyPr/>
          <a:p>
            <a:fld id="{314D9CD7-5A9F-4DC6-BC04-202D95B085B1}" type="slidenum">
              <a:t>104</a:t>
            </a:fld>
          </a:p>
        </p:txBody>
      </p:sp>
    </p:spTree>
  </p:cSld>
</p:sld>
</file>

<file path=ppt/slides/slide1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541" name=""/>
          <p:cNvGrpSpPr/>
          <p:nvPr/>
        </p:nvGrpSpPr>
        <p:grpSpPr>
          <a:xfrm>
            <a:off x="990720" y="1981080"/>
            <a:ext cx="7162560" cy="2895480"/>
            <a:chOff x="990720" y="1981080"/>
            <a:chExt cx="7162560" cy="2895480"/>
          </a:xfrm>
        </p:grpSpPr>
        <p:pic>
          <p:nvPicPr>
            <p:cNvPr id="1542" name="" descr=""/>
            <p:cNvPicPr/>
            <p:nvPr/>
          </p:nvPicPr>
          <p:blipFill>
            <a:blip r:embed="rId1"/>
            <a:srcRect l="0" t="51908" r="34722" b="11907"/>
            <a:stretch/>
          </p:blipFill>
          <p:spPr>
            <a:xfrm>
              <a:off x="990720" y="1981080"/>
              <a:ext cx="7162560" cy="2895480"/>
            </a:xfrm>
            <a:prstGeom prst="rect">
              <a:avLst/>
            </a:prstGeom>
            <a:noFill/>
            <a:ln w="0">
              <a:noFill/>
            </a:ln>
          </p:spPr>
        </p:pic>
        <p:sp>
          <p:nvSpPr>
            <p:cNvPr id="1543" name=""/>
            <p:cNvSpPr/>
            <p:nvPr/>
          </p:nvSpPr>
          <p:spPr>
            <a:xfrm>
              <a:off x="7227720" y="2307960"/>
              <a:ext cx="685440" cy="399240"/>
            </a:xfrm>
            <a:prstGeom prst="rect">
              <a:avLst/>
            </a:prstGeom>
            <a:solidFill>
              <a:srgbClr val="0089ba"/>
            </a:solid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Narrow"/>
                </a:rPr>
                <a:t>$1,129.50</a:t>
              </a:r>
              <a:endParaRPr b="0" lang="en-US" sz="1000" strike="noStrike" u="none">
                <a:solidFill>
                  <a:srgbClr val="000000"/>
                </a:solidFill>
                <a:effectLst/>
                <a:uFillTx/>
                <a:latin typeface="Arial"/>
              </a:endParaRPr>
            </a:p>
          </p:txBody>
        </p:sp>
      </p:grpSp>
      <p:sp>
        <p:nvSpPr>
          <p:cNvPr id="1544"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External View of Public Price</a:t>
            </a:r>
            <a:endParaRPr b="0" lang="en-US" sz="3000" strike="noStrike" u="none">
              <a:solidFill>
                <a:srgbClr val="333399"/>
              </a:solidFill>
              <a:effectLst/>
              <a:uFillTx/>
              <a:latin typeface="Arial"/>
            </a:endParaRPr>
          </a:p>
        </p:txBody>
      </p:sp>
      <p:sp>
        <p:nvSpPr>
          <p:cNvPr id="3" name="PlaceHolder 2"/>
          <p:cNvSpPr>
            <a:spLocks noGrp="1"/>
          </p:cNvSpPr>
          <p:nvPr>
            <p:ph type="sldNum" idx="1"/>
          </p:nvPr>
        </p:nvSpPr>
        <p:spPr/>
        <p:txBody>
          <a:bodyPr/>
          <a:p>
            <a:fld id="{28220A0D-CDCC-4816-9906-24D20AE52CE9}" type="slidenum">
              <a:t>105</a:t>
            </a:fld>
          </a:p>
        </p:txBody>
      </p:sp>
    </p:spTree>
  </p:cSld>
</p:sld>
</file>

<file path=ppt/slides/slide1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545" name=""/>
          <p:cNvGrpSpPr/>
          <p:nvPr/>
        </p:nvGrpSpPr>
        <p:grpSpPr>
          <a:xfrm>
            <a:off x="685800" y="1571760"/>
            <a:ext cx="7162920" cy="3124080"/>
            <a:chOff x="685800" y="1571760"/>
            <a:chExt cx="7162920" cy="3124080"/>
          </a:xfrm>
        </p:grpSpPr>
        <p:pic>
          <p:nvPicPr>
            <p:cNvPr id="1546" name="" descr=""/>
            <p:cNvPicPr/>
            <p:nvPr/>
          </p:nvPicPr>
          <p:blipFill>
            <a:blip r:embed="rId1"/>
            <a:srcRect l="0" t="51908" r="34722" b="9050"/>
            <a:stretch/>
          </p:blipFill>
          <p:spPr>
            <a:xfrm>
              <a:off x="685800" y="1571760"/>
              <a:ext cx="7162920" cy="3124080"/>
            </a:xfrm>
            <a:prstGeom prst="rect">
              <a:avLst/>
            </a:prstGeom>
            <a:noFill/>
            <a:ln w="0">
              <a:noFill/>
            </a:ln>
          </p:spPr>
        </p:pic>
        <p:sp>
          <p:nvSpPr>
            <p:cNvPr id="1547" name=""/>
            <p:cNvSpPr/>
            <p:nvPr/>
          </p:nvSpPr>
          <p:spPr>
            <a:xfrm>
              <a:off x="6900840" y="1897200"/>
              <a:ext cx="685800" cy="399240"/>
            </a:xfrm>
            <a:prstGeom prst="rect">
              <a:avLst/>
            </a:prstGeom>
            <a:solidFill>
              <a:srgbClr val="0089ba"/>
            </a:solid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Narrow"/>
                </a:rPr>
                <a:t>$1,129.50</a:t>
              </a:r>
              <a:endParaRPr b="0" lang="en-US" sz="1000" strike="noStrike" u="none">
                <a:solidFill>
                  <a:srgbClr val="000000"/>
                </a:solidFill>
                <a:effectLst/>
                <a:uFillTx/>
                <a:latin typeface="Arial"/>
              </a:endParaRPr>
            </a:p>
          </p:txBody>
        </p:sp>
        <p:sp>
          <p:nvSpPr>
            <p:cNvPr id="1548" name=""/>
            <p:cNvSpPr/>
            <p:nvPr/>
          </p:nvSpPr>
          <p:spPr>
            <a:xfrm>
              <a:off x="6913440" y="2335320"/>
              <a:ext cx="565200" cy="399240"/>
            </a:xfrm>
            <a:prstGeom prst="rect">
              <a:avLst/>
            </a:prstGeom>
            <a:solidFill>
              <a:srgbClr val="c6c6c6"/>
            </a:solid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4d4d4d"/>
                  </a:solidFill>
                  <a:effectLst/>
                  <a:uFillTx/>
                  <a:latin typeface="Arial Narrow"/>
                </a:rPr>
                <a:t>$558.00</a:t>
              </a:r>
              <a:endParaRPr b="0" lang="en-US" sz="1000" strike="noStrike" u="none">
                <a:solidFill>
                  <a:srgbClr val="000000"/>
                </a:solidFill>
                <a:effectLst/>
                <a:uFillTx/>
                <a:latin typeface="Arial"/>
              </a:endParaRPr>
            </a:p>
          </p:txBody>
        </p:sp>
        <p:sp>
          <p:nvSpPr>
            <p:cNvPr id="1549" name=""/>
            <p:cNvSpPr/>
            <p:nvPr/>
          </p:nvSpPr>
          <p:spPr>
            <a:xfrm>
              <a:off x="2100240" y="3987720"/>
              <a:ext cx="533520" cy="152640"/>
            </a:xfrm>
            <a:prstGeom prst="rect">
              <a:avLst/>
            </a:prstGeom>
            <a:solidFill>
              <a:srgbClr val="f7f7f7"/>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550" name=""/>
            <p:cNvSpPr/>
            <p:nvPr/>
          </p:nvSpPr>
          <p:spPr>
            <a:xfrm>
              <a:off x="1992240" y="3933720"/>
              <a:ext cx="743400" cy="246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Narrow"/>
                </a:rPr>
                <a:t>$1,200.00</a:t>
              </a:r>
              <a:endParaRPr b="0" lang="en-US" sz="1000" strike="noStrike" u="none">
                <a:solidFill>
                  <a:srgbClr val="000000"/>
                </a:solidFill>
                <a:effectLst/>
                <a:uFillTx/>
                <a:latin typeface="Arial"/>
              </a:endParaRPr>
            </a:p>
          </p:txBody>
        </p:sp>
      </p:grpSp>
      <p:sp>
        <p:nvSpPr>
          <p:cNvPr id="1551" name=""/>
          <p:cNvSpPr/>
          <p:nvPr/>
        </p:nvSpPr>
        <p:spPr>
          <a:xfrm>
            <a:off x="1143000" y="3857760"/>
            <a:ext cx="2971800" cy="457200"/>
          </a:xfrm>
          <a:prstGeom prst="ellipse">
            <a:avLst/>
          </a:prstGeom>
          <a:noFill/>
          <a:ln w="28440">
            <a:solidFill>
              <a:srgbClr val="ff33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552" name=""/>
          <p:cNvSpPr/>
          <p:nvPr/>
        </p:nvSpPr>
        <p:spPr>
          <a:xfrm flipH="1" flipV="1">
            <a:off x="3200400" y="4314600"/>
            <a:ext cx="533520" cy="1066680"/>
          </a:xfrm>
          <a:prstGeom prst="line">
            <a:avLst/>
          </a:prstGeom>
          <a:ln w="9360">
            <a:solidFill>
              <a:srgbClr val="ff33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53" name=""/>
          <p:cNvSpPr/>
          <p:nvPr/>
        </p:nvSpPr>
        <p:spPr>
          <a:xfrm flipV="1">
            <a:off x="3733920" y="2181240"/>
            <a:ext cx="3352680" cy="3200400"/>
          </a:xfrm>
          <a:prstGeom prst="line">
            <a:avLst/>
          </a:prstGeom>
          <a:ln w="9360">
            <a:solidFill>
              <a:srgbClr val="ff33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54" name=""/>
          <p:cNvSpPr/>
          <p:nvPr/>
        </p:nvSpPr>
        <p:spPr>
          <a:xfrm>
            <a:off x="367560" y="5548320"/>
            <a:ext cx="593244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By default, Quoted Price = Simplified Price</a:t>
            </a:r>
            <a:endParaRPr b="0" lang="en-US" sz="2400" strike="noStrike" u="none">
              <a:solidFill>
                <a:srgbClr val="000000"/>
              </a:solidFill>
              <a:effectLst/>
              <a:uFillTx/>
              <a:latin typeface="Arial"/>
            </a:endParaRPr>
          </a:p>
        </p:txBody>
      </p:sp>
      <p:sp>
        <p:nvSpPr>
          <p:cNvPr id="1555" name=""/>
          <p:cNvSpPr/>
          <p:nvPr/>
        </p:nvSpPr>
        <p:spPr>
          <a:xfrm>
            <a:off x="6951600" y="3295800"/>
            <a:ext cx="412920" cy="137880"/>
          </a:xfrm>
          <a:prstGeom prst="rect">
            <a:avLst/>
          </a:prstGeom>
          <a:solidFill>
            <a:srgbClr val="c8c8c8"/>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556" name=""/>
          <p:cNvSpPr/>
          <p:nvPr/>
        </p:nvSpPr>
        <p:spPr>
          <a:xfrm>
            <a:off x="6761160" y="3233880"/>
            <a:ext cx="876240" cy="246600"/>
          </a:xfrm>
          <a:prstGeom prst="rect">
            <a:avLst/>
          </a:prstGeom>
          <a:solidFill>
            <a:srgbClr val="c8c8c8"/>
          </a:solidFill>
          <a:ln w="0">
            <a:noFill/>
          </a:ln>
        </p:spPr>
        <p:style>
          <a:lnRef idx="0"/>
          <a:fillRef idx="0"/>
          <a:effectRef idx="0"/>
          <a:fontRef idx="minor"/>
        </p:style>
        <p:txBody>
          <a:bodyPr lIns="90000" rIns="90000" tIns="46800" bIns="46800" anchor="t">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333333"/>
                </a:solidFill>
                <a:effectLst/>
                <a:uFillTx/>
                <a:latin typeface="Arial"/>
              </a:rPr>
              <a:t>$75.00</a:t>
            </a:r>
            <a:endParaRPr b="0" lang="en-US" sz="1000" strike="noStrike" u="none">
              <a:solidFill>
                <a:srgbClr val="000000"/>
              </a:solidFill>
              <a:effectLst/>
              <a:uFillTx/>
              <a:latin typeface="Arial"/>
            </a:endParaRPr>
          </a:p>
        </p:txBody>
      </p:sp>
      <p:sp>
        <p:nvSpPr>
          <p:cNvPr id="1557"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Internal View of Public Price</a:t>
            </a:r>
            <a:endParaRPr b="0" lang="en-US" sz="3000" strike="noStrike" u="none">
              <a:solidFill>
                <a:srgbClr val="333399"/>
              </a:solidFill>
              <a:effectLst/>
              <a:uFillTx/>
              <a:latin typeface="Arial"/>
            </a:endParaRPr>
          </a:p>
        </p:txBody>
      </p:sp>
      <p:sp>
        <p:nvSpPr>
          <p:cNvPr id="3" name="PlaceHolder 2"/>
          <p:cNvSpPr>
            <a:spLocks noGrp="1"/>
          </p:cNvSpPr>
          <p:nvPr>
            <p:ph type="sldNum" idx="1"/>
          </p:nvPr>
        </p:nvSpPr>
        <p:spPr/>
        <p:txBody>
          <a:bodyPr/>
          <a:p>
            <a:fld id="{1A3C5EFC-0624-4405-8074-A651F9573CD6}" type="slidenum">
              <a:t>106</a:t>
            </a:fld>
          </a:p>
        </p:txBody>
      </p:sp>
    </p:spTree>
  </p:cSld>
</p:sld>
</file>

<file path=ppt/slides/slide10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558" name=""/>
          <p:cNvGrpSpPr/>
          <p:nvPr/>
        </p:nvGrpSpPr>
        <p:grpSpPr>
          <a:xfrm>
            <a:off x="1087560" y="819000"/>
            <a:ext cx="8732520" cy="5846400"/>
            <a:chOff x="1087560" y="819000"/>
            <a:chExt cx="8732520" cy="5846400"/>
          </a:xfrm>
        </p:grpSpPr>
        <p:pic>
          <p:nvPicPr>
            <p:cNvPr id="1559" name="" descr=""/>
            <p:cNvPicPr/>
            <p:nvPr/>
          </p:nvPicPr>
          <p:blipFill>
            <a:blip r:embed="rId1"/>
            <a:srcRect l="0" t="0" r="36806" b="40478"/>
            <a:stretch/>
          </p:blipFill>
          <p:spPr>
            <a:xfrm>
              <a:off x="1087560" y="819000"/>
              <a:ext cx="6702120" cy="3324240"/>
            </a:xfrm>
            <a:prstGeom prst="rect">
              <a:avLst/>
            </a:prstGeom>
            <a:noFill/>
            <a:ln w="0">
              <a:noFill/>
            </a:ln>
          </p:spPr>
        </p:pic>
        <p:sp>
          <p:nvSpPr>
            <p:cNvPr id="1560" name=""/>
            <p:cNvSpPr/>
            <p:nvPr/>
          </p:nvSpPr>
          <p:spPr>
            <a:xfrm>
              <a:off x="2370960" y="1317960"/>
              <a:ext cx="1425600" cy="285120"/>
            </a:xfrm>
            <a:prstGeom prst="ellipse">
              <a:avLst/>
            </a:prstGeom>
            <a:noFill/>
            <a:ln w="28440">
              <a:solidFill>
                <a:srgbClr val="ff33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561" name=""/>
            <p:cNvSpPr/>
            <p:nvPr/>
          </p:nvSpPr>
          <p:spPr>
            <a:xfrm flipH="1">
              <a:off x="7004880" y="2530080"/>
              <a:ext cx="784440" cy="570600"/>
            </a:xfrm>
            <a:prstGeom prst="line">
              <a:avLst/>
            </a:prstGeom>
            <a:ln w="9360">
              <a:solidFill>
                <a:srgbClr val="ff33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62" name=""/>
            <p:cNvSpPr/>
            <p:nvPr/>
          </p:nvSpPr>
          <p:spPr>
            <a:xfrm flipH="1">
              <a:off x="5578920" y="2530080"/>
              <a:ext cx="2138760" cy="641520"/>
            </a:xfrm>
            <a:prstGeom prst="line">
              <a:avLst/>
            </a:prstGeom>
            <a:ln w="9360">
              <a:solidFill>
                <a:srgbClr val="ff33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pic>
          <p:nvPicPr>
            <p:cNvPr id="1563" name="" descr=""/>
            <p:cNvPicPr/>
            <p:nvPr/>
          </p:nvPicPr>
          <p:blipFill>
            <a:blip r:embed="rId2"/>
            <a:srcRect l="0" t="65719" r="36806" b="2858"/>
            <a:stretch/>
          </p:blipFill>
          <p:spPr>
            <a:xfrm>
              <a:off x="1087560" y="4570920"/>
              <a:ext cx="6702120" cy="2094480"/>
            </a:xfrm>
            <a:prstGeom prst="rect">
              <a:avLst/>
            </a:prstGeom>
            <a:noFill/>
            <a:ln w="0">
              <a:noFill/>
            </a:ln>
          </p:spPr>
        </p:pic>
        <p:sp>
          <p:nvSpPr>
            <p:cNvPr id="1564" name=""/>
            <p:cNvSpPr/>
            <p:nvPr/>
          </p:nvSpPr>
          <p:spPr>
            <a:xfrm>
              <a:off x="1087560" y="4384080"/>
              <a:ext cx="6702120" cy="0"/>
            </a:xfrm>
            <a:prstGeom prst="line">
              <a:avLst/>
            </a:prstGeom>
            <a:ln w="76320">
              <a:solidFill>
                <a:srgbClr val="000000"/>
              </a:solidFill>
              <a:prstDash val="lgDash"/>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65" name=""/>
            <p:cNvSpPr/>
            <p:nvPr/>
          </p:nvSpPr>
          <p:spPr>
            <a:xfrm>
              <a:off x="7789680" y="2173680"/>
              <a:ext cx="2030400" cy="7038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Simplified</a:t>
              </a:r>
              <a:endParaRPr b="0" lang="en-US" sz="20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Price</a:t>
              </a:r>
              <a:endParaRPr b="0" lang="en-US" sz="2000" strike="noStrike" u="none">
                <a:solidFill>
                  <a:srgbClr val="000000"/>
                </a:solidFill>
                <a:effectLst/>
                <a:uFillTx/>
                <a:latin typeface="Arial"/>
              </a:endParaRPr>
            </a:p>
          </p:txBody>
        </p:sp>
        <p:sp>
          <p:nvSpPr>
            <p:cNvPr id="1566" name=""/>
            <p:cNvSpPr/>
            <p:nvPr/>
          </p:nvSpPr>
          <p:spPr>
            <a:xfrm flipH="1">
              <a:off x="7004880" y="5524560"/>
              <a:ext cx="1140840" cy="641520"/>
            </a:xfrm>
            <a:prstGeom prst="line">
              <a:avLst/>
            </a:prstGeom>
            <a:ln w="9360">
              <a:solidFill>
                <a:srgbClr val="ff33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67" name=""/>
            <p:cNvSpPr/>
            <p:nvPr/>
          </p:nvSpPr>
          <p:spPr>
            <a:xfrm>
              <a:off x="8003520" y="5215680"/>
              <a:ext cx="1015560" cy="7038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Quoted</a:t>
              </a:r>
              <a:endParaRPr b="0" lang="en-US" sz="20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Price</a:t>
              </a:r>
              <a:endParaRPr b="0" lang="en-US" sz="2000" strike="noStrike" u="none">
                <a:solidFill>
                  <a:srgbClr val="000000"/>
                </a:solidFill>
                <a:effectLst/>
                <a:uFillTx/>
                <a:latin typeface="Arial"/>
              </a:endParaRPr>
            </a:p>
          </p:txBody>
        </p:sp>
        <p:sp>
          <p:nvSpPr>
            <p:cNvPr id="1568" name=""/>
            <p:cNvSpPr/>
            <p:nvPr/>
          </p:nvSpPr>
          <p:spPr>
            <a:xfrm>
              <a:off x="6365160" y="6145920"/>
              <a:ext cx="638640" cy="143640"/>
            </a:xfrm>
            <a:prstGeom prst="rect">
              <a:avLst/>
            </a:prstGeom>
            <a:solidFill>
              <a:srgbClr val="c6c6c6"/>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569" name=""/>
            <p:cNvSpPr/>
            <p:nvPr/>
          </p:nvSpPr>
          <p:spPr>
            <a:xfrm>
              <a:off x="6267240" y="6115680"/>
              <a:ext cx="743760" cy="23148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$1,200.00</a:t>
              </a:r>
              <a:endParaRPr b="0" lang="en-US" sz="900" strike="noStrike" u="none">
                <a:solidFill>
                  <a:srgbClr val="000000"/>
                </a:solidFill>
                <a:effectLst/>
                <a:uFillTx/>
                <a:latin typeface="Arial"/>
              </a:endParaRPr>
            </a:p>
          </p:txBody>
        </p:sp>
      </p:grpSp>
      <p:sp>
        <p:nvSpPr>
          <p:cNvPr id="1570"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Invoice Details</a:t>
            </a:r>
            <a:endParaRPr b="0" lang="en-US" sz="3000" strike="noStrike" u="none">
              <a:solidFill>
                <a:srgbClr val="333399"/>
              </a:solidFill>
              <a:effectLst/>
              <a:uFillTx/>
              <a:latin typeface="Arial"/>
            </a:endParaRPr>
          </a:p>
        </p:txBody>
      </p:sp>
      <p:sp>
        <p:nvSpPr>
          <p:cNvPr id="3" name="PlaceHolder 2"/>
          <p:cNvSpPr>
            <a:spLocks noGrp="1"/>
          </p:cNvSpPr>
          <p:nvPr>
            <p:ph type="sldNum" idx="1"/>
          </p:nvPr>
        </p:nvSpPr>
        <p:spPr/>
        <p:txBody>
          <a:bodyPr/>
          <a:p>
            <a:fld id="{EA589BC6-2F34-47AB-9FC1-4D3F80D43597}" type="slidenum">
              <a:t>107</a:t>
            </a:fld>
          </a:p>
        </p:txBody>
      </p:sp>
    </p:spTree>
  </p:cSld>
</p:sld>
</file>

<file path=ppt/slides/slide10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571" name=""/>
          <p:cNvGrpSpPr/>
          <p:nvPr/>
        </p:nvGrpSpPr>
        <p:grpSpPr>
          <a:xfrm>
            <a:off x="1339920" y="1076400"/>
            <a:ext cx="7473960" cy="4894200"/>
            <a:chOff x="1339920" y="1076400"/>
            <a:chExt cx="7473960" cy="4894200"/>
          </a:xfrm>
        </p:grpSpPr>
        <p:pic>
          <p:nvPicPr>
            <p:cNvPr id="1572" name="" descr=""/>
            <p:cNvPicPr/>
            <p:nvPr/>
          </p:nvPicPr>
          <p:blipFill>
            <a:blip r:embed="rId1"/>
            <a:stretch/>
          </p:blipFill>
          <p:spPr>
            <a:xfrm>
              <a:off x="1339920" y="1076400"/>
              <a:ext cx="7473960" cy="4894200"/>
            </a:xfrm>
            <a:prstGeom prst="rect">
              <a:avLst/>
            </a:prstGeom>
            <a:noFill/>
            <a:ln w="0">
              <a:noFill/>
            </a:ln>
          </p:spPr>
        </p:pic>
        <p:sp>
          <p:nvSpPr>
            <p:cNvPr id="1573" name=""/>
            <p:cNvSpPr/>
            <p:nvPr/>
          </p:nvSpPr>
          <p:spPr>
            <a:xfrm>
              <a:off x="1339920" y="3297240"/>
              <a:ext cx="1587240" cy="395280"/>
            </a:xfrm>
            <a:prstGeom prst="ellipse">
              <a:avLst/>
            </a:prstGeom>
            <a:noFill/>
            <a:ln w="38160">
              <a:solidFill>
                <a:srgbClr val="ff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574" name=""/>
            <p:cNvSpPr/>
            <p:nvPr/>
          </p:nvSpPr>
          <p:spPr>
            <a:xfrm>
              <a:off x="3522600" y="5044680"/>
              <a:ext cx="528840" cy="66240"/>
            </a:xfrm>
            <a:prstGeom prst="rect">
              <a:avLst/>
            </a:prstGeom>
            <a:solidFill>
              <a:srgbClr val="f2f2f2"/>
            </a:solidFill>
            <a:ln w="0">
              <a:noFill/>
            </a:ln>
          </p:spPr>
          <p:style>
            <a:lnRef idx="0"/>
            <a:fillRef idx="0"/>
            <a:effectRef idx="0"/>
            <a:fontRef idx="minor"/>
          </p:style>
          <p:txBody>
            <a:bodyPr wrap="none" lIns="90000" rIns="90000" tIns="19440" bIns="19440" anchor="ctr">
              <a:noAutofit/>
            </a:bodyPr>
            <a:p>
              <a:endParaRPr b="0" lang="en-US" sz="2400" strike="noStrike" u="none">
                <a:solidFill>
                  <a:srgbClr val="000000"/>
                </a:solidFill>
                <a:effectLst/>
                <a:uFillTx/>
                <a:latin typeface="Arial"/>
              </a:endParaRPr>
            </a:p>
          </p:txBody>
        </p:sp>
        <p:sp>
          <p:nvSpPr>
            <p:cNvPr id="1575" name=""/>
            <p:cNvSpPr/>
            <p:nvPr/>
          </p:nvSpPr>
          <p:spPr>
            <a:xfrm>
              <a:off x="4448160" y="5044680"/>
              <a:ext cx="595080" cy="66240"/>
            </a:xfrm>
            <a:prstGeom prst="rect">
              <a:avLst/>
            </a:prstGeom>
            <a:solidFill>
              <a:srgbClr val="f2f2f2"/>
            </a:solidFill>
            <a:ln w="0">
              <a:noFill/>
            </a:ln>
          </p:spPr>
          <p:style>
            <a:lnRef idx="0"/>
            <a:fillRef idx="0"/>
            <a:effectRef idx="0"/>
            <a:fontRef idx="minor"/>
          </p:style>
          <p:txBody>
            <a:bodyPr wrap="none" lIns="90000" rIns="90000" tIns="19440" bIns="19440" anchor="ctr">
              <a:noAutofit/>
            </a:bodyPr>
            <a:p>
              <a:endParaRPr b="0" lang="en-US" sz="2400" strike="noStrike" u="none">
                <a:solidFill>
                  <a:srgbClr val="000000"/>
                </a:solidFill>
                <a:effectLst/>
                <a:uFillTx/>
                <a:latin typeface="Arial"/>
              </a:endParaRPr>
            </a:p>
          </p:txBody>
        </p:sp>
        <p:sp>
          <p:nvSpPr>
            <p:cNvPr id="1576" name=""/>
            <p:cNvSpPr/>
            <p:nvPr/>
          </p:nvSpPr>
          <p:spPr>
            <a:xfrm>
              <a:off x="4371120" y="4997880"/>
              <a:ext cx="806040" cy="276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sng">
                  <a:solidFill>
                    <a:srgbClr val="000000"/>
                  </a:solidFill>
                  <a:effectLst/>
                  <a:uFillTx/>
                  <a:latin typeface="Rockwell"/>
                </a:rPr>
                <a:t>Enron Provided Dray</a:t>
              </a:r>
              <a:endParaRPr b="0" lang="en-US" sz="600" strike="noStrike" u="none">
                <a:solidFill>
                  <a:srgbClr val="000000"/>
                </a:solidFill>
                <a:effectLst/>
                <a:uFillTx/>
                <a:latin typeface="Arial"/>
              </a:endParaRPr>
            </a:p>
          </p:txBody>
        </p:sp>
        <p:sp>
          <p:nvSpPr>
            <p:cNvPr id="1577" name=""/>
            <p:cNvSpPr/>
            <p:nvPr/>
          </p:nvSpPr>
          <p:spPr>
            <a:xfrm>
              <a:off x="3390120" y="4997880"/>
              <a:ext cx="805680" cy="276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sng">
                  <a:solidFill>
                    <a:srgbClr val="000000"/>
                  </a:solidFill>
                  <a:effectLst/>
                  <a:uFillTx/>
                  <a:latin typeface="Rockwell"/>
                </a:rPr>
                <a:t>Enron Provided Dray</a:t>
              </a:r>
              <a:endParaRPr b="0" lang="en-US" sz="600" strike="noStrike" u="none">
                <a:solidFill>
                  <a:srgbClr val="000000"/>
                </a:solidFill>
                <a:effectLst/>
                <a:uFillTx/>
                <a:latin typeface="Arial"/>
              </a:endParaRPr>
            </a:p>
          </p:txBody>
        </p:sp>
        <p:sp>
          <p:nvSpPr>
            <p:cNvPr id="1578" name=""/>
            <p:cNvSpPr/>
            <p:nvPr/>
          </p:nvSpPr>
          <p:spPr>
            <a:xfrm>
              <a:off x="3398400" y="4946760"/>
              <a:ext cx="822600" cy="325080"/>
            </a:xfrm>
            <a:prstGeom prst="ellipse">
              <a:avLst/>
            </a:prstGeom>
            <a:noFill/>
            <a:ln w="28440">
              <a:solidFill>
                <a:srgbClr val="ff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grpSp>
      <p:sp>
        <p:nvSpPr>
          <p:cNvPr id="1579"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Load Manager</a:t>
            </a:r>
            <a:endParaRPr b="0" lang="en-US" sz="3000" strike="noStrike" u="none">
              <a:solidFill>
                <a:srgbClr val="333399"/>
              </a:solidFill>
              <a:effectLst/>
              <a:uFillTx/>
              <a:latin typeface="Arial"/>
            </a:endParaRPr>
          </a:p>
        </p:txBody>
      </p:sp>
      <p:sp>
        <p:nvSpPr>
          <p:cNvPr id="3" name="PlaceHolder 2"/>
          <p:cNvSpPr>
            <a:spLocks noGrp="1"/>
          </p:cNvSpPr>
          <p:nvPr>
            <p:ph type="sldNum" idx="1"/>
          </p:nvPr>
        </p:nvSpPr>
        <p:spPr/>
        <p:txBody>
          <a:bodyPr/>
          <a:p>
            <a:fld id="{FF52B77C-03B4-4388-9158-32934DE7FAD8}" type="slidenum">
              <a:t>108</a:t>
            </a:fld>
          </a:p>
        </p:txBody>
      </p:sp>
    </p:spTree>
  </p:cSld>
</p:sld>
</file>

<file path=ppt/slides/slide10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580" name=""/>
          <p:cNvGrpSpPr/>
          <p:nvPr/>
        </p:nvGrpSpPr>
        <p:grpSpPr>
          <a:xfrm>
            <a:off x="1265400" y="1058760"/>
            <a:ext cx="7805520" cy="4984200"/>
            <a:chOff x="1265400" y="1058760"/>
            <a:chExt cx="7805520" cy="4984200"/>
          </a:xfrm>
        </p:grpSpPr>
        <p:pic>
          <p:nvPicPr>
            <p:cNvPr id="1581" name="" descr=""/>
            <p:cNvPicPr/>
            <p:nvPr/>
          </p:nvPicPr>
          <p:blipFill>
            <a:blip r:embed="rId1"/>
            <a:srcRect l="0" t="0" r="0" b="29161"/>
            <a:stretch/>
          </p:blipFill>
          <p:spPr>
            <a:xfrm>
              <a:off x="1265400" y="1058760"/>
              <a:ext cx="7805520" cy="4435200"/>
            </a:xfrm>
            <a:prstGeom prst="rect">
              <a:avLst/>
            </a:prstGeom>
            <a:noFill/>
            <a:ln w="0">
              <a:noFill/>
            </a:ln>
          </p:spPr>
        </p:pic>
        <p:sp>
          <p:nvSpPr>
            <p:cNvPr id="1582" name=""/>
            <p:cNvSpPr/>
            <p:nvPr/>
          </p:nvSpPr>
          <p:spPr>
            <a:xfrm flipV="1">
              <a:off x="5493240" y="3594960"/>
              <a:ext cx="1105920" cy="1886040"/>
            </a:xfrm>
            <a:prstGeom prst="line">
              <a:avLst/>
            </a:prstGeom>
            <a:ln w="9360">
              <a:solidFill>
                <a:srgbClr val="ff33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83" name=""/>
            <p:cNvSpPr/>
            <p:nvPr/>
          </p:nvSpPr>
          <p:spPr>
            <a:xfrm>
              <a:off x="4517280" y="5415480"/>
              <a:ext cx="1433880" cy="3682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Target Price</a:t>
              </a:r>
              <a:endParaRPr b="0" lang="en-US" sz="1800" strike="noStrike" u="none">
                <a:solidFill>
                  <a:srgbClr val="000000"/>
                </a:solidFill>
                <a:effectLst/>
                <a:uFillTx/>
                <a:latin typeface="Arial"/>
              </a:endParaRPr>
            </a:p>
          </p:txBody>
        </p:sp>
        <p:sp>
          <p:nvSpPr>
            <p:cNvPr id="1584" name=""/>
            <p:cNvSpPr/>
            <p:nvPr/>
          </p:nvSpPr>
          <p:spPr>
            <a:xfrm flipH="1" flipV="1">
              <a:off x="1785600" y="3660480"/>
              <a:ext cx="910800" cy="1951200"/>
            </a:xfrm>
            <a:prstGeom prst="line">
              <a:avLst/>
            </a:prstGeom>
            <a:ln w="9360">
              <a:solidFill>
                <a:srgbClr val="ff33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85" name=""/>
            <p:cNvSpPr/>
            <p:nvPr/>
          </p:nvSpPr>
          <p:spPr>
            <a:xfrm>
              <a:off x="1981800" y="5674680"/>
              <a:ext cx="2404440" cy="3682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Select a different dray</a:t>
              </a:r>
              <a:endParaRPr b="0" lang="en-US" sz="1800" strike="noStrike" u="none">
                <a:solidFill>
                  <a:srgbClr val="000000"/>
                </a:solidFill>
                <a:effectLst/>
                <a:uFillTx/>
                <a:latin typeface="Arial"/>
              </a:endParaRPr>
            </a:p>
          </p:txBody>
        </p:sp>
        <p:sp>
          <p:nvSpPr>
            <p:cNvPr id="1586" name=""/>
            <p:cNvSpPr/>
            <p:nvPr/>
          </p:nvSpPr>
          <p:spPr>
            <a:xfrm flipV="1">
              <a:off x="7379640" y="3594960"/>
              <a:ext cx="650160" cy="2016360"/>
            </a:xfrm>
            <a:prstGeom prst="line">
              <a:avLst/>
            </a:prstGeom>
            <a:ln w="9360">
              <a:solidFill>
                <a:srgbClr val="ff33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87" name=""/>
            <p:cNvSpPr/>
            <p:nvPr/>
          </p:nvSpPr>
          <p:spPr>
            <a:xfrm>
              <a:off x="5949360" y="5609520"/>
              <a:ext cx="2646000" cy="3682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Negotiated rate possible</a:t>
              </a:r>
              <a:endParaRPr b="0" lang="en-US" sz="1800" strike="noStrike" u="none">
                <a:solidFill>
                  <a:srgbClr val="000000"/>
                </a:solidFill>
                <a:effectLst/>
                <a:uFillTx/>
                <a:latin typeface="Arial"/>
              </a:endParaRPr>
            </a:p>
          </p:txBody>
        </p:sp>
        <p:sp>
          <p:nvSpPr>
            <p:cNvPr id="1588" name=""/>
            <p:cNvSpPr/>
            <p:nvPr/>
          </p:nvSpPr>
          <p:spPr>
            <a:xfrm>
              <a:off x="3476880" y="2814840"/>
              <a:ext cx="1300680" cy="325080"/>
            </a:xfrm>
            <a:prstGeom prst="ellipse">
              <a:avLst/>
            </a:prstGeom>
            <a:noFill/>
            <a:ln w="28440">
              <a:solidFill>
                <a:srgbClr val="ff33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589" name=""/>
            <p:cNvSpPr/>
            <p:nvPr/>
          </p:nvSpPr>
          <p:spPr>
            <a:xfrm>
              <a:off x="6644520" y="4332600"/>
              <a:ext cx="451080" cy="200520"/>
            </a:xfrm>
            <a:prstGeom prst="rect">
              <a:avLst/>
            </a:prstGeom>
            <a:solidFill>
              <a:srgbClr val="c6c6c6"/>
            </a:solid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3333cc"/>
                  </a:solidFill>
                  <a:effectLst/>
                  <a:uFillTx/>
                  <a:latin typeface="Tahoma"/>
                </a:rPr>
                <a:t>558.00</a:t>
              </a:r>
              <a:endParaRPr b="0" lang="en-US" sz="700" strike="noStrike" u="none">
                <a:solidFill>
                  <a:srgbClr val="000000"/>
                </a:solidFill>
                <a:effectLst/>
                <a:uFillTx/>
                <a:latin typeface="Arial"/>
              </a:endParaRPr>
            </a:p>
          </p:txBody>
        </p:sp>
      </p:grpSp>
      <p:sp>
        <p:nvSpPr>
          <p:cNvPr id="1590"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Select a Dray</a:t>
            </a:r>
            <a:endParaRPr b="0" lang="en-US" sz="3000" strike="noStrike" u="none">
              <a:solidFill>
                <a:srgbClr val="333399"/>
              </a:solidFill>
              <a:effectLst/>
              <a:uFillTx/>
              <a:latin typeface="Arial"/>
            </a:endParaRPr>
          </a:p>
        </p:txBody>
      </p:sp>
      <p:sp>
        <p:nvSpPr>
          <p:cNvPr id="3" name="PlaceHolder 2"/>
          <p:cNvSpPr>
            <a:spLocks noGrp="1"/>
          </p:cNvSpPr>
          <p:nvPr>
            <p:ph type="sldNum" idx="1"/>
          </p:nvPr>
        </p:nvSpPr>
        <p:spPr/>
        <p:txBody>
          <a:bodyPr/>
          <a:p>
            <a:fld id="{91D88569-3B72-40BA-82F7-05D8963AE01E}" type="slidenum">
              <a:t>109</a:t>
            </a:fld>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8"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Risk Management Concepts: Forward Curves</a:t>
            </a:r>
            <a:endParaRPr b="0" lang="en-US" sz="3000" strike="noStrike" u="none">
              <a:solidFill>
                <a:srgbClr val="333399"/>
              </a:solidFill>
              <a:effectLst/>
              <a:uFillTx/>
              <a:latin typeface="Arial"/>
            </a:endParaRPr>
          </a:p>
        </p:txBody>
      </p:sp>
      <p:sp>
        <p:nvSpPr>
          <p:cNvPr id="169" name="PlaceHolder 2"/>
          <p:cNvSpPr>
            <a:spLocks noGrp="1"/>
          </p:cNvSpPr>
          <p:nvPr>
            <p:ph/>
          </p:nvPr>
        </p:nvSpPr>
        <p:spPr>
          <a:xfrm>
            <a:off x="721800" y="1472760"/>
            <a:ext cx="8069400" cy="1282680"/>
          </a:xfrm>
          <a:prstGeom prst="rect">
            <a:avLst/>
          </a:prstGeom>
          <a:noFill/>
          <a:ln w="0">
            <a:noFill/>
          </a:ln>
        </p:spPr>
        <p:txBody>
          <a:bodyPr lIns="90000" rIns="90000" tIns="46800" bIns="46800" anchor="t">
            <a:normAutofit/>
          </a:bodyPr>
          <a:p>
            <a:pPr marL="343080" indent="-343080">
              <a:spcBef>
                <a:spcPts val="624"/>
              </a:spcBef>
              <a:spcAft>
                <a:spcPts val="37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A </a:t>
            </a:r>
            <a:r>
              <a:rPr b="0" lang="en-US" sz="2000" strike="noStrike" u="none">
                <a:solidFill>
                  <a:srgbClr val="0033cc"/>
                </a:solidFill>
                <a:effectLst/>
                <a:uFillTx/>
                <a:latin typeface="Arial"/>
              </a:rPr>
              <a:t>Forward Curve</a:t>
            </a:r>
            <a:r>
              <a:rPr b="0" lang="en-US" sz="2000" strike="noStrike" u="none">
                <a:solidFill>
                  <a:srgbClr val="000000"/>
                </a:solidFill>
                <a:effectLst/>
                <a:uFillTx/>
                <a:latin typeface="Arial"/>
              </a:rPr>
              <a:t> is a representation of </a:t>
            </a:r>
            <a:r>
              <a:rPr b="0" lang="en-US" sz="2000" strike="noStrike" u="sng">
                <a:solidFill>
                  <a:srgbClr val="000000"/>
                </a:solidFill>
                <a:effectLst/>
                <a:uFillTx/>
                <a:latin typeface="Arial"/>
              </a:rPr>
              <a:t>actual prices</a:t>
            </a:r>
            <a:r>
              <a:rPr b="0" lang="en-US" sz="2000" strike="noStrike" u="none">
                <a:solidFill>
                  <a:srgbClr val="000000"/>
                </a:solidFill>
                <a:effectLst/>
                <a:uFillTx/>
                <a:latin typeface="Arial"/>
              </a:rPr>
              <a:t> at which counterparties are willing to transact today for delivery at some specified point in the future</a:t>
            </a:r>
            <a:endParaRPr b="0" lang="en-US" sz="2000" strike="noStrike" u="none">
              <a:solidFill>
                <a:srgbClr val="000000"/>
              </a:solidFill>
              <a:effectLst/>
              <a:uFillTx/>
              <a:latin typeface="Arial"/>
            </a:endParaRPr>
          </a:p>
        </p:txBody>
      </p:sp>
      <p:grpSp>
        <p:nvGrpSpPr>
          <p:cNvPr id="170" name=""/>
          <p:cNvGrpSpPr/>
          <p:nvPr/>
        </p:nvGrpSpPr>
        <p:grpSpPr>
          <a:xfrm>
            <a:off x="1417680" y="2928960"/>
            <a:ext cx="6213600" cy="2955960"/>
            <a:chOff x="1417680" y="2928960"/>
            <a:chExt cx="6213600" cy="2955960"/>
          </a:xfrm>
        </p:grpSpPr>
        <p:grpSp>
          <p:nvGrpSpPr>
            <p:cNvPr id="171" name=""/>
            <p:cNvGrpSpPr/>
            <p:nvPr/>
          </p:nvGrpSpPr>
          <p:grpSpPr>
            <a:xfrm>
              <a:off x="1417680" y="2928960"/>
              <a:ext cx="6213600" cy="2955960"/>
              <a:chOff x="1417680" y="2928960"/>
              <a:chExt cx="6213600" cy="2955960"/>
            </a:xfrm>
          </p:grpSpPr>
          <p:sp>
            <p:nvSpPr>
              <p:cNvPr id="172" name=""/>
              <p:cNvSpPr/>
              <p:nvPr/>
            </p:nvSpPr>
            <p:spPr>
              <a:xfrm>
                <a:off x="1417680" y="2928960"/>
                <a:ext cx="0" cy="2955960"/>
              </a:xfrm>
              <a:prstGeom prst="line">
                <a:avLst/>
              </a:prstGeom>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3" name=""/>
              <p:cNvSpPr/>
              <p:nvPr/>
            </p:nvSpPr>
            <p:spPr>
              <a:xfrm>
                <a:off x="1417680" y="5884920"/>
                <a:ext cx="6213600" cy="0"/>
              </a:xfrm>
              <a:prstGeom prst="line">
                <a:avLst/>
              </a:prstGeom>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174" name=""/>
            <p:cNvSpPr/>
            <p:nvPr/>
          </p:nvSpPr>
          <p:spPr>
            <a:xfrm>
              <a:off x="1890720" y="3084480"/>
              <a:ext cx="5688000" cy="2287800"/>
            </a:xfrm>
            <a:custGeom>
              <a:avLst/>
              <a:gdLst>
                <a:gd name="GluePoint1X" fmla="*/ 584 w 3583"/>
                <a:gd name="GluePoint1Y" fmla="*/ 1031 h 1094"/>
              </a:gdLst>
              <a:ahLst/>
              <a:cxnLst>
                <a:cxn ang="0">
                  <a:pos x="GluePoint1X" y="GluePoint1Y"/>
                </a:cxn>
              </a:cxnLst>
              <a:rect l="l" t="t" r="r" b="b"/>
              <a:pathLst>
                <a:path w="3583" h="1094">
                  <a:moveTo>
                    <a:pt x="0" y="1094"/>
                  </a:moveTo>
                  <a:cubicBezTo>
                    <a:pt x="196" y="1079"/>
                    <a:pt x="392" y="1065"/>
                    <a:pt x="584" y="1031"/>
                  </a:cubicBezTo>
                  <a:cubicBezTo>
                    <a:pt x="776" y="997"/>
                    <a:pt x="955" y="960"/>
                    <a:pt x="1152" y="889"/>
                  </a:cubicBezTo>
                  <a:cubicBezTo>
                    <a:pt x="1349" y="818"/>
                    <a:pt x="1605" y="700"/>
                    <a:pt x="1768" y="605"/>
                  </a:cubicBezTo>
                  <a:cubicBezTo>
                    <a:pt x="1931" y="510"/>
                    <a:pt x="2031" y="392"/>
                    <a:pt x="2131" y="321"/>
                  </a:cubicBezTo>
                  <a:cubicBezTo>
                    <a:pt x="2231" y="250"/>
                    <a:pt x="2268" y="229"/>
                    <a:pt x="2368" y="179"/>
                  </a:cubicBezTo>
                  <a:cubicBezTo>
                    <a:pt x="2468" y="129"/>
                    <a:pt x="2621" y="42"/>
                    <a:pt x="2731" y="21"/>
                  </a:cubicBezTo>
                  <a:cubicBezTo>
                    <a:pt x="2841" y="0"/>
                    <a:pt x="2957" y="43"/>
                    <a:pt x="3030" y="53"/>
                  </a:cubicBezTo>
                  <a:cubicBezTo>
                    <a:pt x="3103" y="63"/>
                    <a:pt x="3114" y="68"/>
                    <a:pt x="3172" y="84"/>
                  </a:cubicBezTo>
                  <a:cubicBezTo>
                    <a:pt x="3230" y="100"/>
                    <a:pt x="3309" y="122"/>
                    <a:pt x="3378" y="148"/>
                  </a:cubicBezTo>
                  <a:cubicBezTo>
                    <a:pt x="3447" y="174"/>
                    <a:pt x="3546" y="226"/>
                    <a:pt x="3583" y="242"/>
                  </a:cubicBezTo>
                </a:path>
              </a:pathLst>
            </a:custGeom>
            <a:noFill/>
            <a:ln w="19080">
              <a:solidFill>
                <a:srgbClr val="0033cc"/>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grpSp>
      <p:sp>
        <p:nvSpPr>
          <p:cNvPr id="175" name=""/>
          <p:cNvSpPr/>
          <p:nvPr/>
        </p:nvSpPr>
        <p:spPr>
          <a:xfrm>
            <a:off x="4279680" y="5927760"/>
            <a:ext cx="685800" cy="327240"/>
          </a:xfrm>
          <a:prstGeom prst="rect">
            <a:avLst/>
          </a:prstGeom>
          <a:noFill/>
          <a:ln w="0">
            <a:noFill/>
          </a:ln>
        </p:spPr>
        <p:style>
          <a:lnRef idx="0"/>
          <a:fillRef idx="0"/>
          <a:effectRef idx="0"/>
          <a:fontRef idx="minor"/>
        </p:style>
        <p:txBody>
          <a:bodyPr wrap="none" lIns="90000" rIns="90000" tIns="46800" bIns="46800" anchor="t">
            <a:spAutoFit/>
          </a:bodyPr>
          <a:p>
            <a:pPr>
              <a:lnSpc>
                <a:spcPct val="90000"/>
              </a:lnSpc>
              <a:spcBef>
                <a:spcPts val="524"/>
              </a:spcBef>
              <a:spcAft>
                <a:spcPts val="312"/>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000000"/>
                </a:solidFill>
                <a:effectLst/>
                <a:uFillTx/>
                <a:latin typeface="Arial"/>
              </a:rPr>
              <a:t>Time</a:t>
            </a:r>
            <a:endParaRPr b="0" lang="en-US" sz="1700" strike="noStrike" u="none">
              <a:solidFill>
                <a:srgbClr val="000000"/>
              </a:solidFill>
              <a:effectLst/>
              <a:uFillTx/>
              <a:latin typeface="Arial"/>
            </a:endParaRPr>
          </a:p>
        </p:txBody>
      </p:sp>
      <p:sp>
        <p:nvSpPr>
          <p:cNvPr id="176" name=""/>
          <p:cNvSpPr/>
          <p:nvPr/>
        </p:nvSpPr>
        <p:spPr>
          <a:xfrm>
            <a:off x="624240" y="4151160"/>
            <a:ext cx="710280" cy="327240"/>
          </a:xfrm>
          <a:prstGeom prst="rect">
            <a:avLst/>
          </a:prstGeom>
          <a:noFill/>
          <a:ln w="0">
            <a:noFill/>
          </a:ln>
        </p:spPr>
        <p:style>
          <a:lnRef idx="0"/>
          <a:fillRef idx="0"/>
          <a:effectRef idx="0"/>
          <a:fontRef idx="minor"/>
        </p:style>
        <p:txBody>
          <a:bodyPr wrap="none" lIns="90000" rIns="90000" tIns="46800" bIns="46800" anchor="t">
            <a:spAutoFit/>
          </a:bodyPr>
          <a:p>
            <a:pPr>
              <a:lnSpc>
                <a:spcPct val="90000"/>
              </a:lnSpc>
              <a:spcBef>
                <a:spcPts val="524"/>
              </a:spcBef>
              <a:spcAft>
                <a:spcPts val="312"/>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000000"/>
                </a:solidFill>
                <a:effectLst/>
                <a:uFillTx/>
                <a:latin typeface="Arial"/>
              </a:rPr>
              <a:t>Price</a:t>
            </a:r>
            <a:endParaRPr b="0" lang="en-US" sz="1700" strike="noStrike" u="none">
              <a:solidFill>
                <a:srgbClr val="000000"/>
              </a:solidFill>
              <a:effectLst/>
              <a:uFillTx/>
              <a:latin typeface="Arial"/>
            </a:endParaRPr>
          </a:p>
        </p:txBody>
      </p:sp>
      <p:cxnSp>
        <p:nvCxnSpPr>
          <p:cNvPr id="177" name=""/>
          <p:cNvCxnSpPr>
            <a:stCxn id="174" idx="0"/>
          </p:cNvCxnSpPr>
          <p:nvPr/>
        </p:nvCxnSpPr>
        <p:spPr>
          <a:xfrm rot="10800000">
            <a:off x="2366280" y="3083760"/>
            <a:ext cx="442080" cy="2156400"/>
          </a:xfrm>
          <a:prstGeom prst="curvedConnector5">
            <a:avLst>
              <a:gd name="adj1" fmla="val 259657"/>
              <a:gd name="adj2" fmla="val -8348"/>
              <a:gd name="adj3" fmla="val 259657"/>
            </a:avLst>
          </a:prstGeom>
          <a:ln w="0">
            <a:noFill/>
          </a:ln>
        </p:spPr>
      </p:cxnSp>
      <p:sp>
        <p:nvSpPr>
          <p:cNvPr id="178" name=""/>
          <p:cNvSpPr/>
          <p:nvPr/>
        </p:nvSpPr>
        <p:spPr>
          <a:xfrm>
            <a:off x="1890720" y="5327640"/>
            <a:ext cx="88920" cy="88920"/>
          </a:xfrm>
          <a:prstGeom prst="octagon">
            <a:avLst>
              <a:gd name="adj" fmla="val 29287"/>
            </a:avLst>
          </a:prstGeom>
          <a:solidFill>
            <a:srgbClr val="ff0000"/>
          </a:solidFill>
          <a:ln w="0">
            <a:noFill/>
          </a:ln>
        </p:spPr>
        <p:style>
          <a:lnRef idx="0"/>
          <a:fillRef idx="0"/>
          <a:effectRef idx="0"/>
          <a:fontRef idx="minor"/>
        </p:style>
        <p:txBody>
          <a:bodyPr wrap="none" lIns="90000" rIns="90000" tIns="16200" bIns="16200" anchor="ctr">
            <a:noAutofit/>
          </a:bodyPr>
          <a:p>
            <a:endParaRPr b="0" lang="en-US" sz="2400" strike="noStrike" u="none">
              <a:solidFill>
                <a:srgbClr val="000000"/>
              </a:solidFill>
              <a:effectLst/>
              <a:uFillTx/>
              <a:latin typeface="Arial"/>
            </a:endParaRPr>
          </a:p>
        </p:txBody>
      </p:sp>
      <p:sp>
        <p:nvSpPr>
          <p:cNvPr id="179" name=""/>
          <p:cNvSpPr/>
          <p:nvPr/>
        </p:nvSpPr>
        <p:spPr>
          <a:xfrm>
            <a:off x="2055960" y="5302080"/>
            <a:ext cx="88920" cy="88920"/>
          </a:xfrm>
          <a:prstGeom prst="octagon">
            <a:avLst>
              <a:gd name="adj" fmla="val 29287"/>
            </a:avLst>
          </a:prstGeom>
          <a:solidFill>
            <a:srgbClr val="ff0000"/>
          </a:solidFill>
          <a:ln w="0">
            <a:noFill/>
          </a:ln>
        </p:spPr>
        <p:style>
          <a:lnRef idx="0"/>
          <a:fillRef idx="0"/>
          <a:effectRef idx="0"/>
          <a:fontRef idx="minor"/>
        </p:style>
        <p:txBody>
          <a:bodyPr wrap="none" lIns="90000" rIns="90000" tIns="16200" bIns="16200" anchor="ctr">
            <a:noAutofit/>
          </a:bodyPr>
          <a:p>
            <a:endParaRPr b="0" lang="en-US" sz="2400" strike="noStrike" u="none">
              <a:solidFill>
                <a:srgbClr val="000000"/>
              </a:solidFill>
              <a:effectLst/>
              <a:uFillTx/>
              <a:latin typeface="Arial"/>
            </a:endParaRPr>
          </a:p>
        </p:txBody>
      </p:sp>
      <p:sp>
        <p:nvSpPr>
          <p:cNvPr id="180" name=""/>
          <p:cNvSpPr/>
          <p:nvPr/>
        </p:nvSpPr>
        <p:spPr>
          <a:xfrm>
            <a:off x="2278080" y="5283360"/>
            <a:ext cx="88920" cy="88920"/>
          </a:xfrm>
          <a:prstGeom prst="octagon">
            <a:avLst>
              <a:gd name="adj" fmla="val 29287"/>
            </a:avLst>
          </a:prstGeom>
          <a:solidFill>
            <a:srgbClr val="ff0000"/>
          </a:solidFill>
          <a:ln w="0">
            <a:noFill/>
          </a:ln>
        </p:spPr>
        <p:style>
          <a:lnRef idx="0"/>
          <a:fillRef idx="0"/>
          <a:effectRef idx="0"/>
          <a:fontRef idx="minor"/>
        </p:style>
        <p:txBody>
          <a:bodyPr wrap="none" lIns="90000" rIns="90000" tIns="16200" bIns="16200" anchor="ctr">
            <a:noAutofit/>
          </a:bodyPr>
          <a:p>
            <a:endParaRPr b="0" lang="en-US" sz="2400" strike="noStrike" u="none">
              <a:solidFill>
                <a:srgbClr val="000000"/>
              </a:solidFill>
              <a:effectLst/>
              <a:uFillTx/>
              <a:latin typeface="Arial"/>
            </a:endParaRPr>
          </a:p>
        </p:txBody>
      </p:sp>
      <p:sp>
        <p:nvSpPr>
          <p:cNvPr id="181" name=""/>
          <p:cNvSpPr/>
          <p:nvPr/>
        </p:nvSpPr>
        <p:spPr>
          <a:xfrm>
            <a:off x="2460600" y="5245200"/>
            <a:ext cx="88920" cy="88920"/>
          </a:xfrm>
          <a:prstGeom prst="octagon">
            <a:avLst>
              <a:gd name="adj" fmla="val 29287"/>
            </a:avLst>
          </a:prstGeom>
          <a:solidFill>
            <a:srgbClr val="ff0000"/>
          </a:solidFill>
          <a:ln w="0">
            <a:noFill/>
          </a:ln>
        </p:spPr>
        <p:style>
          <a:lnRef idx="0"/>
          <a:fillRef idx="0"/>
          <a:effectRef idx="0"/>
          <a:fontRef idx="minor"/>
        </p:style>
        <p:txBody>
          <a:bodyPr wrap="none" lIns="90000" rIns="90000" tIns="16200" bIns="16200" anchor="ctr">
            <a:noAutofit/>
          </a:bodyPr>
          <a:p>
            <a:endParaRPr b="0" lang="en-US" sz="2400" strike="noStrike" u="none">
              <a:solidFill>
                <a:srgbClr val="000000"/>
              </a:solidFill>
              <a:effectLst/>
              <a:uFillTx/>
              <a:latin typeface="Arial"/>
            </a:endParaRPr>
          </a:p>
        </p:txBody>
      </p:sp>
      <p:sp>
        <p:nvSpPr>
          <p:cNvPr id="182" name=""/>
          <p:cNvSpPr/>
          <p:nvPr/>
        </p:nvSpPr>
        <p:spPr>
          <a:xfrm>
            <a:off x="2862360" y="5168880"/>
            <a:ext cx="88920" cy="88920"/>
          </a:xfrm>
          <a:prstGeom prst="octagon">
            <a:avLst>
              <a:gd name="adj" fmla="val 29287"/>
            </a:avLst>
          </a:prstGeom>
          <a:solidFill>
            <a:srgbClr val="ff0000"/>
          </a:solidFill>
          <a:ln w="0">
            <a:noFill/>
          </a:ln>
        </p:spPr>
        <p:style>
          <a:lnRef idx="0"/>
          <a:fillRef idx="0"/>
          <a:effectRef idx="0"/>
          <a:fontRef idx="minor"/>
        </p:style>
        <p:txBody>
          <a:bodyPr wrap="none" lIns="90000" rIns="90000" tIns="16200" bIns="16200" anchor="ctr">
            <a:noAutofit/>
          </a:bodyPr>
          <a:p>
            <a:endParaRPr b="0" lang="en-US" sz="2400" strike="noStrike" u="none">
              <a:solidFill>
                <a:srgbClr val="000000"/>
              </a:solidFill>
              <a:effectLst/>
              <a:uFillTx/>
              <a:latin typeface="Arial"/>
            </a:endParaRPr>
          </a:p>
        </p:txBody>
      </p:sp>
      <p:sp>
        <p:nvSpPr>
          <p:cNvPr id="183" name=""/>
          <p:cNvSpPr/>
          <p:nvPr/>
        </p:nvSpPr>
        <p:spPr>
          <a:xfrm>
            <a:off x="6237360" y="3084480"/>
            <a:ext cx="88920" cy="88920"/>
          </a:xfrm>
          <a:prstGeom prst="octagon">
            <a:avLst>
              <a:gd name="adj" fmla="val 29287"/>
            </a:avLst>
          </a:prstGeom>
          <a:solidFill>
            <a:srgbClr val="ff0000"/>
          </a:solidFill>
          <a:ln w="0">
            <a:noFill/>
          </a:ln>
        </p:spPr>
        <p:style>
          <a:lnRef idx="0"/>
          <a:fillRef idx="0"/>
          <a:effectRef idx="0"/>
          <a:fontRef idx="minor"/>
        </p:style>
        <p:txBody>
          <a:bodyPr wrap="none" lIns="90000" rIns="90000" tIns="16200" bIns="16200" anchor="ctr">
            <a:noAutofit/>
          </a:bodyPr>
          <a:p>
            <a:pPr algn="ctr">
              <a:lnSpc>
                <a:spcPct val="90000"/>
              </a:lnSpc>
              <a:spcBef>
                <a:spcPts val="524"/>
              </a:spcBef>
              <a:spcAft>
                <a:spcPts val="312"/>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84" name=""/>
          <p:cNvSpPr/>
          <p:nvPr/>
        </p:nvSpPr>
        <p:spPr>
          <a:xfrm>
            <a:off x="7115040" y="3317760"/>
            <a:ext cx="88920" cy="88920"/>
          </a:xfrm>
          <a:prstGeom prst="octagon">
            <a:avLst>
              <a:gd name="adj" fmla="val 29287"/>
            </a:avLst>
          </a:prstGeom>
          <a:solidFill>
            <a:srgbClr val="ff0000"/>
          </a:solidFill>
          <a:ln w="0">
            <a:noFill/>
          </a:ln>
        </p:spPr>
        <p:style>
          <a:lnRef idx="0"/>
          <a:fillRef idx="0"/>
          <a:effectRef idx="0"/>
          <a:fontRef idx="minor"/>
        </p:style>
        <p:txBody>
          <a:bodyPr wrap="none" lIns="90000" rIns="90000" tIns="16200" bIns="16200" anchor="ctr">
            <a:noAutofit/>
          </a:bodyPr>
          <a:p>
            <a:endParaRPr b="0" lang="en-US" sz="2400" strike="noStrike" u="none">
              <a:solidFill>
                <a:srgbClr val="000000"/>
              </a:solidFill>
              <a:effectLst/>
              <a:uFillTx/>
              <a:latin typeface="Arial"/>
            </a:endParaRPr>
          </a:p>
        </p:txBody>
      </p:sp>
      <p:sp>
        <p:nvSpPr>
          <p:cNvPr id="185" name=""/>
          <p:cNvSpPr/>
          <p:nvPr/>
        </p:nvSpPr>
        <p:spPr>
          <a:xfrm>
            <a:off x="5365800" y="3591000"/>
            <a:ext cx="88920" cy="88920"/>
          </a:xfrm>
          <a:prstGeom prst="octagon">
            <a:avLst>
              <a:gd name="adj" fmla="val 29287"/>
            </a:avLst>
          </a:prstGeom>
          <a:solidFill>
            <a:srgbClr val="ff0000"/>
          </a:solidFill>
          <a:ln w="0">
            <a:noFill/>
          </a:ln>
        </p:spPr>
        <p:style>
          <a:lnRef idx="0"/>
          <a:fillRef idx="0"/>
          <a:effectRef idx="0"/>
          <a:fontRef idx="minor"/>
        </p:style>
        <p:txBody>
          <a:bodyPr wrap="none" lIns="90000" rIns="90000" tIns="16200" bIns="16200" anchor="ctr">
            <a:noAutofit/>
          </a:bodyPr>
          <a:p>
            <a:pPr algn="ctr">
              <a:lnSpc>
                <a:spcPct val="90000"/>
              </a:lnSpc>
              <a:spcBef>
                <a:spcPts val="524"/>
              </a:spcBef>
              <a:spcAft>
                <a:spcPts val="312"/>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86" name=""/>
          <p:cNvSpPr/>
          <p:nvPr/>
        </p:nvSpPr>
        <p:spPr>
          <a:xfrm>
            <a:off x="4878360" y="4113360"/>
            <a:ext cx="88920" cy="88920"/>
          </a:xfrm>
          <a:prstGeom prst="octagon">
            <a:avLst>
              <a:gd name="adj" fmla="val 29287"/>
            </a:avLst>
          </a:prstGeom>
          <a:solidFill>
            <a:srgbClr val="ff0000"/>
          </a:solidFill>
          <a:ln w="0">
            <a:noFill/>
          </a:ln>
        </p:spPr>
        <p:style>
          <a:lnRef idx="0"/>
          <a:fillRef idx="0"/>
          <a:effectRef idx="0"/>
          <a:fontRef idx="minor"/>
        </p:style>
        <p:txBody>
          <a:bodyPr wrap="none" lIns="90000" rIns="90000" tIns="16200" bIns="16200" anchor="ctr">
            <a:noAutofit/>
          </a:bodyPr>
          <a:p>
            <a:pPr algn="ctr">
              <a:lnSpc>
                <a:spcPct val="90000"/>
              </a:lnSpc>
              <a:spcBef>
                <a:spcPts val="524"/>
              </a:spcBef>
              <a:spcAft>
                <a:spcPts val="312"/>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87" name=""/>
          <p:cNvSpPr/>
          <p:nvPr/>
        </p:nvSpPr>
        <p:spPr>
          <a:xfrm>
            <a:off x="3979800" y="4773600"/>
            <a:ext cx="88920" cy="88920"/>
          </a:xfrm>
          <a:prstGeom prst="octagon">
            <a:avLst>
              <a:gd name="adj" fmla="val 29287"/>
            </a:avLst>
          </a:prstGeom>
          <a:solidFill>
            <a:srgbClr val="ff0000"/>
          </a:solidFill>
          <a:ln w="0">
            <a:noFill/>
          </a:ln>
        </p:spPr>
        <p:style>
          <a:lnRef idx="0"/>
          <a:fillRef idx="0"/>
          <a:effectRef idx="0"/>
          <a:fontRef idx="minor"/>
        </p:style>
        <p:txBody>
          <a:bodyPr wrap="none" lIns="90000" rIns="90000" tIns="16200" bIns="16200" anchor="ctr">
            <a:noAutofit/>
          </a:bodyPr>
          <a:p>
            <a:pPr algn="ctr">
              <a:lnSpc>
                <a:spcPct val="90000"/>
              </a:lnSpc>
              <a:spcBef>
                <a:spcPts val="524"/>
              </a:spcBef>
              <a:spcAft>
                <a:spcPts val="312"/>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88" name=""/>
          <p:cNvSpPr/>
          <p:nvPr/>
        </p:nvSpPr>
        <p:spPr>
          <a:xfrm>
            <a:off x="3344760" y="5041800"/>
            <a:ext cx="88920" cy="88920"/>
          </a:xfrm>
          <a:prstGeom prst="octagon">
            <a:avLst>
              <a:gd name="adj" fmla="val 29287"/>
            </a:avLst>
          </a:prstGeom>
          <a:solidFill>
            <a:srgbClr val="ff0000"/>
          </a:solidFill>
          <a:ln w="0">
            <a:noFill/>
          </a:ln>
        </p:spPr>
        <p:style>
          <a:lnRef idx="0"/>
          <a:fillRef idx="0"/>
          <a:effectRef idx="0"/>
          <a:fontRef idx="minor"/>
        </p:style>
        <p:txBody>
          <a:bodyPr wrap="none" lIns="90000" rIns="90000" tIns="16200" bIns="16200" anchor="ctr">
            <a:noAutofit/>
          </a:bodyPr>
          <a:p>
            <a:pPr algn="ctr">
              <a:lnSpc>
                <a:spcPct val="90000"/>
              </a:lnSpc>
              <a:spcBef>
                <a:spcPts val="524"/>
              </a:spcBef>
              <a:spcAft>
                <a:spcPts val="312"/>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grpSp>
        <p:nvGrpSpPr>
          <p:cNvPr id="189" name=""/>
          <p:cNvGrpSpPr/>
          <p:nvPr/>
        </p:nvGrpSpPr>
        <p:grpSpPr>
          <a:xfrm>
            <a:off x="5614920" y="4815000"/>
            <a:ext cx="2062080" cy="729720"/>
            <a:chOff x="5614920" y="4815000"/>
            <a:chExt cx="2062080" cy="729720"/>
          </a:xfrm>
        </p:grpSpPr>
        <p:grpSp>
          <p:nvGrpSpPr>
            <p:cNvPr id="190" name=""/>
            <p:cNvGrpSpPr/>
            <p:nvPr/>
          </p:nvGrpSpPr>
          <p:grpSpPr>
            <a:xfrm>
              <a:off x="5665680" y="4815000"/>
              <a:ext cx="1590480" cy="469800"/>
              <a:chOff x="5665680" y="4815000"/>
              <a:chExt cx="1590480" cy="469800"/>
            </a:xfrm>
          </p:grpSpPr>
          <p:sp>
            <p:nvSpPr>
              <p:cNvPr id="191" name=""/>
              <p:cNvSpPr/>
              <p:nvPr/>
            </p:nvSpPr>
            <p:spPr>
              <a:xfrm>
                <a:off x="5665680" y="4889520"/>
                <a:ext cx="88920" cy="88920"/>
              </a:xfrm>
              <a:prstGeom prst="octagon">
                <a:avLst>
                  <a:gd name="adj" fmla="val 29287"/>
                </a:avLst>
              </a:prstGeom>
              <a:solidFill>
                <a:srgbClr val="ff0000"/>
              </a:solidFill>
              <a:ln w="0">
                <a:noFill/>
              </a:ln>
            </p:spPr>
            <p:style>
              <a:lnRef idx="0"/>
              <a:fillRef idx="0"/>
              <a:effectRef idx="0"/>
              <a:fontRef idx="minor"/>
            </p:style>
            <p:txBody>
              <a:bodyPr wrap="none" lIns="90000" rIns="90000" tIns="16200" bIns="16200" anchor="ctr">
                <a:noAutofit/>
              </a:bodyPr>
              <a:p>
                <a:pPr algn="ctr">
                  <a:lnSpc>
                    <a:spcPct val="90000"/>
                  </a:lnSpc>
                  <a:spcBef>
                    <a:spcPts val="524"/>
                  </a:spcBef>
                  <a:spcAft>
                    <a:spcPts val="312"/>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92" name=""/>
              <p:cNvSpPr/>
              <p:nvPr/>
            </p:nvSpPr>
            <p:spPr>
              <a:xfrm>
                <a:off x="5810040" y="4815000"/>
                <a:ext cx="1446120" cy="469800"/>
              </a:xfrm>
              <a:prstGeom prst="rect">
                <a:avLst/>
              </a:prstGeom>
              <a:noFill/>
              <a:ln w="0">
                <a:noFill/>
              </a:ln>
            </p:spPr>
            <p:style>
              <a:lnRef idx="0"/>
              <a:fillRef idx="0"/>
              <a:effectRef idx="0"/>
              <a:fontRef idx="minor"/>
            </p:style>
            <p:txBody>
              <a:bodyPr lIns="90000" rIns="90000" tIns="46800" bIns="46800" anchor="t">
                <a:spAutoFit/>
              </a:bodyPr>
              <a:p>
                <a:pPr>
                  <a:lnSpc>
                    <a:spcPct val="90000"/>
                  </a:lnSpc>
                  <a:spcBef>
                    <a:spcPts val="74"/>
                  </a:spcBef>
                  <a:spcAft>
                    <a:spcPts val="7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Actual Market </a:t>
                </a:r>
                <a:endParaRPr b="0" lang="en-US" sz="1300" strike="noStrike" u="none">
                  <a:solidFill>
                    <a:srgbClr val="000000"/>
                  </a:solidFill>
                  <a:effectLst/>
                  <a:uFillTx/>
                  <a:latin typeface="Arial"/>
                </a:endParaRPr>
              </a:p>
              <a:p>
                <a:pPr>
                  <a:lnSpc>
                    <a:spcPct val="90000"/>
                  </a:lnSpc>
                  <a:spcBef>
                    <a:spcPts val="74"/>
                  </a:spcBef>
                  <a:spcAft>
                    <a:spcPts val="7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Price Indication</a:t>
                </a:r>
                <a:endParaRPr b="0" lang="en-US" sz="1300" strike="noStrike" u="none">
                  <a:solidFill>
                    <a:srgbClr val="000000"/>
                  </a:solidFill>
                  <a:effectLst/>
                  <a:uFillTx/>
                  <a:latin typeface="Arial"/>
                </a:endParaRPr>
              </a:p>
            </p:txBody>
          </p:sp>
        </p:grpSp>
        <p:grpSp>
          <p:nvGrpSpPr>
            <p:cNvPr id="193" name=""/>
            <p:cNvGrpSpPr/>
            <p:nvPr/>
          </p:nvGrpSpPr>
          <p:grpSpPr>
            <a:xfrm>
              <a:off x="5614920" y="5272200"/>
              <a:ext cx="2062080" cy="272520"/>
              <a:chOff x="5614920" y="5272200"/>
              <a:chExt cx="2062080" cy="272520"/>
            </a:xfrm>
          </p:grpSpPr>
          <p:sp>
            <p:nvSpPr>
              <p:cNvPr id="194" name=""/>
              <p:cNvSpPr/>
              <p:nvPr/>
            </p:nvSpPr>
            <p:spPr>
              <a:xfrm>
                <a:off x="5614920" y="5411880"/>
                <a:ext cx="144360" cy="0"/>
              </a:xfrm>
              <a:prstGeom prst="line">
                <a:avLst/>
              </a:prstGeom>
              <a:ln w="38160">
                <a:solidFill>
                  <a:srgbClr val="0033cc"/>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5" name=""/>
              <p:cNvSpPr/>
              <p:nvPr/>
            </p:nvSpPr>
            <p:spPr>
              <a:xfrm>
                <a:off x="5812920" y="5272200"/>
                <a:ext cx="1864080" cy="272520"/>
              </a:xfrm>
              <a:prstGeom prst="rect">
                <a:avLst/>
              </a:prstGeom>
              <a:noFill/>
              <a:ln w="0">
                <a:noFill/>
              </a:ln>
            </p:spPr>
            <p:style>
              <a:lnRef idx="0"/>
              <a:fillRef idx="0"/>
              <a:effectRef idx="0"/>
              <a:fontRef idx="minor"/>
            </p:style>
            <p:txBody>
              <a:bodyPr wrap="none" lIns="90000" rIns="90000" tIns="46800" bIns="46800" anchor="t">
                <a:spAutoFit/>
              </a:bodyPr>
              <a:p>
                <a:pPr>
                  <a:lnSpc>
                    <a:spcPct val="90000"/>
                  </a:lnSpc>
                  <a:spcBef>
                    <a:spcPts val="400"/>
                  </a:spcBef>
                  <a:spcAft>
                    <a:spcPts val="238"/>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Interpolation/Projection</a:t>
                </a:r>
                <a:endParaRPr b="0" lang="en-US" sz="1300" strike="noStrike" u="none">
                  <a:solidFill>
                    <a:srgbClr val="000000"/>
                  </a:solidFill>
                  <a:effectLst/>
                  <a:uFillTx/>
                  <a:latin typeface="Arial"/>
                </a:endParaRPr>
              </a:p>
            </p:txBody>
          </p:sp>
        </p:grpSp>
      </p:grpSp>
      <p:sp>
        <p:nvSpPr>
          <p:cNvPr id="4" name="PlaceHolder 3"/>
          <p:cNvSpPr>
            <a:spLocks noGrp="1"/>
          </p:cNvSpPr>
          <p:nvPr>
            <p:ph type="sldNum" idx="1"/>
          </p:nvPr>
        </p:nvSpPr>
        <p:spPr/>
        <p:txBody>
          <a:bodyPr/>
          <a:p>
            <a:fld id="{856E1AC9-DF26-4AF7-94A4-E5C111862EF6}" type="slidenum">
              <a:t>11</a:t>
            </a:fld>
          </a:p>
        </p:txBody>
      </p:sp>
    </p:spTree>
  </p:cSld>
</p:sld>
</file>

<file path=ppt/slides/slide1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591" name=""/>
          <p:cNvGrpSpPr/>
          <p:nvPr/>
        </p:nvGrpSpPr>
        <p:grpSpPr>
          <a:xfrm>
            <a:off x="1384200" y="1065240"/>
            <a:ext cx="7266240" cy="5609880"/>
            <a:chOff x="1384200" y="1065240"/>
            <a:chExt cx="7266240" cy="5609880"/>
          </a:xfrm>
        </p:grpSpPr>
        <p:pic>
          <p:nvPicPr>
            <p:cNvPr id="1592" name="" descr=""/>
            <p:cNvPicPr/>
            <p:nvPr/>
          </p:nvPicPr>
          <p:blipFill>
            <a:blip r:embed="rId1"/>
            <a:srcRect l="0" t="0" r="36806" b="37143"/>
            <a:stretch/>
          </p:blipFill>
          <p:spPr>
            <a:xfrm>
              <a:off x="1384200" y="1065240"/>
              <a:ext cx="5333760" cy="3451320"/>
            </a:xfrm>
            <a:prstGeom prst="rect">
              <a:avLst/>
            </a:prstGeom>
            <a:noFill/>
            <a:ln w="0">
              <a:noFill/>
            </a:ln>
          </p:spPr>
        </p:pic>
        <p:pic>
          <p:nvPicPr>
            <p:cNvPr id="1593" name="" descr=""/>
            <p:cNvPicPr/>
            <p:nvPr/>
          </p:nvPicPr>
          <p:blipFill>
            <a:blip r:embed="rId2"/>
            <a:srcRect l="0" t="64765" r="36114" b="2858"/>
            <a:stretch/>
          </p:blipFill>
          <p:spPr>
            <a:xfrm>
              <a:off x="1384200" y="4678200"/>
              <a:ext cx="5403240" cy="1996920"/>
            </a:xfrm>
            <a:prstGeom prst="rect">
              <a:avLst/>
            </a:prstGeom>
            <a:noFill/>
            <a:ln w="0">
              <a:noFill/>
            </a:ln>
          </p:spPr>
        </p:pic>
        <p:sp>
          <p:nvSpPr>
            <p:cNvPr id="1594" name=""/>
            <p:cNvSpPr/>
            <p:nvPr/>
          </p:nvSpPr>
          <p:spPr>
            <a:xfrm>
              <a:off x="2215440" y="1618920"/>
              <a:ext cx="1385280" cy="346320"/>
            </a:xfrm>
            <a:prstGeom prst="ellipse">
              <a:avLst/>
            </a:prstGeom>
            <a:noFill/>
            <a:ln w="28440">
              <a:solidFill>
                <a:srgbClr val="ff33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595" name=""/>
            <p:cNvSpPr/>
            <p:nvPr/>
          </p:nvSpPr>
          <p:spPr>
            <a:xfrm>
              <a:off x="1384200" y="4597560"/>
              <a:ext cx="5888160" cy="0"/>
            </a:xfrm>
            <a:prstGeom prst="line">
              <a:avLst/>
            </a:prstGeom>
            <a:ln w="76320">
              <a:solidFill>
                <a:srgbClr val="000000"/>
              </a:solidFill>
              <a:prstDash val="lgDash"/>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96" name=""/>
            <p:cNvSpPr/>
            <p:nvPr/>
          </p:nvSpPr>
          <p:spPr>
            <a:xfrm>
              <a:off x="7549200" y="5356440"/>
              <a:ext cx="930600" cy="642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Quoted</a:t>
              </a:r>
              <a:endParaRPr b="0" lang="en-US" sz="1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Price</a:t>
              </a:r>
              <a:endParaRPr b="0" lang="en-US" sz="1800" strike="noStrike" u="none">
                <a:solidFill>
                  <a:srgbClr val="000000"/>
                </a:solidFill>
                <a:effectLst/>
                <a:uFillTx/>
                <a:latin typeface="Arial"/>
              </a:endParaRPr>
            </a:p>
          </p:txBody>
        </p:sp>
        <p:sp>
          <p:nvSpPr>
            <p:cNvPr id="1597" name=""/>
            <p:cNvSpPr/>
            <p:nvPr/>
          </p:nvSpPr>
          <p:spPr>
            <a:xfrm flipH="1">
              <a:off x="6094440" y="2657880"/>
              <a:ext cx="1454400" cy="761760"/>
            </a:xfrm>
            <a:prstGeom prst="line">
              <a:avLst/>
            </a:prstGeom>
            <a:ln w="9360">
              <a:solidFill>
                <a:srgbClr val="ff33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98" name=""/>
            <p:cNvSpPr/>
            <p:nvPr/>
          </p:nvSpPr>
          <p:spPr>
            <a:xfrm flipH="1">
              <a:off x="4986000" y="2667960"/>
              <a:ext cx="2562840" cy="820800"/>
            </a:xfrm>
            <a:prstGeom prst="line">
              <a:avLst/>
            </a:prstGeom>
            <a:ln w="9360">
              <a:solidFill>
                <a:srgbClr val="ff33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99" name=""/>
            <p:cNvSpPr/>
            <p:nvPr/>
          </p:nvSpPr>
          <p:spPr>
            <a:xfrm flipH="1">
              <a:off x="4986000" y="2678400"/>
              <a:ext cx="2554200" cy="3165840"/>
            </a:xfrm>
            <a:prstGeom prst="line">
              <a:avLst/>
            </a:prstGeom>
            <a:ln w="9360">
              <a:solidFill>
                <a:srgbClr val="ff33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00" name=""/>
            <p:cNvSpPr/>
            <p:nvPr/>
          </p:nvSpPr>
          <p:spPr>
            <a:xfrm flipH="1">
              <a:off x="6094080" y="2657880"/>
              <a:ext cx="1456200" cy="3116520"/>
            </a:xfrm>
            <a:prstGeom prst="line">
              <a:avLst/>
            </a:prstGeom>
            <a:ln w="9360">
              <a:solidFill>
                <a:srgbClr val="ff33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01" name=""/>
            <p:cNvSpPr/>
            <p:nvPr/>
          </p:nvSpPr>
          <p:spPr>
            <a:xfrm>
              <a:off x="7605360" y="2415960"/>
              <a:ext cx="1045080" cy="642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Updated</a:t>
              </a:r>
              <a:endParaRPr b="0" lang="en-US" sz="1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Prices</a:t>
              </a:r>
              <a:endParaRPr b="0" lang="en-US" sz="1800" strike="noStrike" u="none">
                <a:solidFill>
                  <a:srgbClr val="000000"/>
                </a:solidFill>
                <a:effectLst/>
                <a:uFillTx/>
                <a:latin typeface="Arial"/>
              </a:endParaRPr>
            </a:p>
          </p:txBody>
        </p:sp>
        <p:sp>
          <p:nvSpPr>
            <p:cNvPr id="1602" name=""/>
            <p:cNvSpPr/>
            <p:nvPr/>
          </p:nvSpPr>
          <p:spPr>
            <a:xfrm flipH="1">
              <a:off x="6094080" y="5705640"/>
              <a:ext cx="1385640" cy="553680"/>
            </a:xfrm>
            <a:prstGeom prst="line">
              <a:avLst/>
            </a:prstGeom>
            <a:ln w="9360">
              <a:solidFill>
                <a:srgbClr val="ff33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03" name=""/>
            <p:cNvSpPr/>
            <p:nvPr/>
          </p:nvSpPr>
          <p:spPr>
            <a:xfrm>
              <a:off x="5590800" y="6179040"/>
              <a:ext cx="470520" cy="141120"/>
            </a:xfrm>
            <a:prstGeom prst="rect">
              <a:avLst/>
            </a:prstGeom>
            <a:solidFill>
              <a:srgbClr val="c6c6c6"/>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604" name=""/>
            <p:cNvSpPr/>
            <p:nvPr/>
          </p:nvSpPr>
          <p:spPr>
            <a:xfrm>
              <a:off x="5460840" y="6141240"/>
              <a:ext cx="702720" cy="20052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$1,200.00</a:t>
              </a:r>
              <a:endParaRPr b="0" lang="en-US" sz="700" strike="noStrike" u="none">
                <a:solidFill>
                  <a:srgbClr val="000000"/>
                </a:solidFill>
                <a:effectLst/>
                <a:uFillTx/>
                <a:latin typeface="Arial"/>
              </a:endParaRPr>
            </a:p>
          </p:txBody>
        </p:sp>
      </p:grpSp>
      <p:sp>
        <p:nvSpPr>
          <p:cNvPr id="1605"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Update Invoice Details</a:t>
            </a:r>
            <a:endParaRPr b="0" lang="en-US" sz="3000" strike="noStrike" u="none">
              <a:solidFill>
                <a:srgbClr val="333399"/>
              </a:solidFill>
              <a:effectLst/>
              <a:uFillTx/>
              <a:latin typeface="Arial"/>
            </a:endParaRPr>
          </a:p>
        </p:txBody>
      </p:sp>
      <p:sp>
        <p:nvSpPr>
          <p:cNvPr id="3" name="PlaceHolder 2"/>
          <p:cNvSpPr>
            <a:spLocks noGrp="1"/>
          </p:cNvSpPr>
          <p:nvPr>
            <p:ph type="sldNum" idx="1"/>
          </p:nvPr>
        </p:nvSpPr>
        <p:spPr/>
        <p:txBody>
          <a:bodyPr/>
          <a:p>
            <a:fld id="{7B8437C1-EF73-4D36-B4A6-2876CDEF6750}" type="slidenum">
              <a:t>110</a:t>
            </a:fld>
          </a:p>
        </p:txBody>
      </p:sp>
    </p:spTree>
  </p:cSld>
</p:sld>
</file>

<file path=ppt/slides/slide1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606" name="" descr=""/>
          <p:cNvPicPr/>
          <p:nvPr/>
        </p:nvPicPr>
        <p:blipFill>
          <a:blip r:embed="rId1"/>
          <a:srcRect l="0" t="0" r="18225" b="0"/>
          <a:stretch/>
        </p:blipFill>
        <p:spPr>
          <a:xfrm>
            <a:off x="1260360" y="1098720"/>
            <a:ext cx="5705640" cy="5421240"/>
          </a:xfrm>
          <a:prstGeom prst="rect">
            <a:avLst/>
          </a:prstGeom>
          <a:noFill/>
          <a:ln w="0">
            <a:noFill/>
          </a:ln>
        </p:spPr>
      </p:pic>
      <p:sp>
        <p:nvSpPr>
          <p:cNvPr id="1607" name=""/>
          <p:cNvSpPr/>
          <p:nvPr/>
        </p:nvSpPr>
        <p:spPr>
          <a:xfrm>
            <a:off x="7089840" y="1604880"/>
            <a:ext cx="1852560" cy="17398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Accounting updates</a:t>
            </a:r>
            <a:endParaRPr b="0" lang="en-US" sz="1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Invoice Details with</a:t>
            </a:r>
            <a:endParaRPr b="0" lang="en-US" sz="1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information from</a:t>
            </a:r>
            <a:endParaRPr b="0" lang="en-US" sz="1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Notes screen</a:t>
            </a:r>
            <a:endParaRPr b="0" lang="en-US" sz="1800" strike="noStrike" u="none">
              <a:solidFill>
                <a:srgbClr val="000000"/>
              </a:solidFill>
              <a:effectLst/>
              <a:uFillTx/>
              <a:latin typeface="Arial"/>
            </a:endParaRPr>
          </a:p>
        </p:txBody>
      </p:sp>
      <p:sp>
        <p:nvSpPr>
          <p:cNvPr id="1608" name=""/>
          <p:cNvSpPr/>
          <p:nvPr/>
        </p:nvSpPr>
        <p:spPr>
          <a:xfrm flipH="1">
            <a:off x="6829200" y="1982880"/>
            <a:ext cx="274680" cy="137880"/>
          </a:xfrm>
          <a:prstGeom prst="line">
            <a:avLst/>
          </a:prstGeom>
          <a:ln w="9360">
            <a:solidFill>
              <a:srgbClr val="ff33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09" name=""/>
          <p:cNvSpPr/>
          <p:nvPr/>
        </p:nvSpPr>
        <p:spPr>
          <a:xfrm>
            <a:off x="7165800" y="4422600"/>
            <a:ext cx="1832040" cy="9169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Total Price is</a:t>
            </a:r>
            <a:endParaRPr b="0" lang="en-US" sz="1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automatically</a:t>
            </a:r>
            <a:endParaRPr b="0" lang="en-US" sz="1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updated</a:t>
            </a:r>
            <a:endParaRPr b="0" lang="en-US" sz="1800" strike="noStrike" u="none">
              <a:solidFill>
                <a:srgbClr val="000000"/>
              </a:solidFill>
              <a:effectLst/>
              <a:uFillTx/>
              <a:latin typeface="Arial"/>
            </a:endParaRPr>
          </a:p>
        </p:txBody>
      </p:sp>
      <p:sp>
        <p:nvSpPr>
          <p:cNvPr id="1610" name=""/>
          <p:cNvSpPr/>
          <p:nvPr/>
        </p:nvSpPr>
        <p:spPr>
          <a:xfrm flipH="1">
            <a:off x="6791400" y="5145120"/>
            <a:ext cx="380880" cy="216000"/>
          </a:xfrm>
          <a:prstGeom prst="line">
            <a:avLst/>
          </a:prstGeom>
          <a:ln w="9360">
            <a:solidFill>
              <a:srgbClr val="ff33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11" name=""/>
          <p:cNvSpPr/>
          <p:nvPr/>
        </p:nvSpPr>
        <p:spPr>
          <a:xfrm>
            <a:off x="6219720" y="5738760"/>
            <a:ext cx="636840" cy="179280"/>
          </a:xfrm>
          <a:prstGeom prst="rect">
            <a:avLst/>
          </a:prstGeom>
          <a:solidFill>
            <a:srgbClr val="cccccc"/>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612" name=""/>
          <p:cNvSpPr/>
          <p:nvPr/>
        </p:nvSpPr>
        <p:spPr>
          <a:xfrm>
            <a:off x="5991120" y="5715000"/>
            <a:ext cx="995400" cy="2156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$1,200.00</a:t>
            </a:r>
            <a:endParaRPr b="0" lang="en-US" sz="800" strike="noStrike" u="none">
              <a:solidFill>
                <a:srgbClr val="000000"/>
              </a:solidFill>
              <a:effectLst/>
              <a:uFillTx/>
              <a:latin typeface="Arial"/>
            </a:endParaRPr>
          </a:p>
        </p:txBody>
      </p:sp>
      <p:sp>
        <p:nvSpPr>
          <p:cNvPr id="1613"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Update Invoice Details</a:t>
            </a:r>
            <a:endParaRPr b="0" lang="en-US" sz="3000" strike="noStrike" u="none">
              <a:solidFill>
                <a:srgbClr val="333399"/>
              </a:solidFill>
              <a:effectLst/>
              <a:uFillTx/>
              <a:latin typeface="Arial"/>
            </a:endParaRPr>
          </a:p>
        </p:txBody>
      </p:sp>
      <p:sp>
        <p:nvSpPr>
          <p:cNvPr id="3" name="PlaceHolder 2"/>
          <p:cNvSpPr>
            <a:spLocks noGrp="1"/>
          </p:cNvSpPr>
          <p:nvPr>
            <p:ph type="sldNum" idx="1"/>
          </p:nvPr>
        </p:nvSpPr>
        <p:spPr/>
        <p:txBody>
          <a:bodyPr/>
          <a:p>
            <a:fld id="{39CCFD95-5C3E-409D-B5C3-737839571F61}" type="slidenum">
              <a:t>111</a:t>
            </a:fld>
          </a:p>
        </p:txBody>
      </p:sp>
    </p:spTree>
  </p:cSld>
</p:sld>
</file>

<file path=ppt/slides/slide1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14"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Truck Brokerage</a:t>
            </a:r>
            <a:endParaRPr b="0" lang="en-US" sz="3000" strike="noStrike" u="none">
              <a:solidFill>
                <a:srgbClr val="333399"/>
              </a:solidFill>
              <a:effectLst/>
              <a:uFillTx/>
              <a:latin typeface="Arial"/>
            </a:endParaRPr>
          </a:p>
        </p:txBody>
      </p:sp>
      <p:sp>
        <p:nvSpPr>
          <p:cNvPr id="1615" name="PlaceHolder 2"/>
          <p:cNvSpPr>
            <a:spLocks noGrp="1"/>
          </p:cNvSpPr>
          <p:nvPr>
            <p:ph/>
          </p:nvPr>
        </p:nvSpPr>
        <p:spPr>
          <a:xfrm>
            <a:off x="721800" y="147276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Keypoint</a:t>
            </a:r>
            <a:endParaRPr b="0" lang="en-US" sz="2200" strike="noStrike" u="none">
              <a:solidFill>
                <a:srgbClr val="000000"/>
              </a:solidFill>
              <a:effectLst/>
              <a:uFillTx/>
              <a:latin typeface="Arial"/>
            </a:endParaRPr>
          </a:p>
          <a:p>
            <a:pPr lvl="1" marL="73008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Phase 1</a:t>
            </a:r>
            <a:endParaRPr b="0" lang="en-US" sz="2000" strike="noStrike" u="none">
              <a:solidFill>
                <a:srgbClr val="000000"/>
              </a:solidFill>
              <a:effectLst/>
              <a:uFillTx/>
              <a:latin typeface="Arial"/>
            </a:endParaRPr>
          </a:p>
          <a:p>
            <a:pPr lvl="2" marL="1068480" indent="-235080">
              <a:spcBef>
                <a:spcPts val="561"/>
              </a:spcBef>
              <a:spcAft>
                <a:spcPts val="337"/>
              </a:spcAft>
              <a:buClr>
                <a:srgbClr val="cc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Stand alone application</a:t>
            </a:r>
            <a:endParaRPr b="0" lang="en-US" sz="1800" strike="noStrike" u="none">
              <a:solidFill>
                <a:srgbClr val="000000"/>
              </a:solidFill>
              <a:effectLst/>
              <a:uFillTx/>
              <a:latin typeface="Arial"/>
            </a:endParaRPr>
          </a:p>
          <a:p>
            <a:pPr lvl="2" marL="1068480" indent="-235080">
              <a:spcBef>
                <a:spcPts val="561"/>
              </a:spcBef>
              <a:spcAft>
                <a:spcPts val="337"/>
              </a:spcAft>
              <a:buClr>
                <a:srgbClr val="cc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Functionality</a:t>
            </a:r>
            <a:endParaRPr b="0" lang="en-US" sz="1800" strike="noStrike" u="none">
              <a:solidFill>
                <a:srgbClr val="000000"/>
              </a:solidFill>
              <a:effectLst/>
              <a:uFillTx/>
              <a:latin typeface="Arial"/>
            </a:endParaRPr>
          </a:p>
          <a:p>
            <a:pPr lvl="3" marL="1450800" indent="-279360">
              <a:spcBef>
                <a:spcPts val="499"/>
              </a:spcBef>
              <a:spcAft>
                <a:spcPts val="300"/>
              </a:spcAft>
              <a:buClr>
                <a:srgbClr val="cc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Order management</a:t>
            </a:r>
            <a:endParaRPr b="0" lang="en-US" sz="1600" strike="noStrike" u="none">
              <a:solidFill>
                <a:srgbClr val="000000"/>
              </a:solidFill>
              <a:effectLst/>
              <a:uFillTx/>
              <a:latin typeface="Arial"/>
            </a:endParaRPr>
          </a:p>
          <a:p>
            <a:pPr lvl="3" marL="1450800" indent="-279360">
              <a:spcBef>
                <a:spcPts val="499"/>
              </a:spcBef>
              <a:spcAft>
                <a:spcPts val="300"/>
              </a:spcAft>
              <a:buClr>
                <a:srgbClr val="cc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Dispatch</a:t>
            </a:r>
            <a:endParaRPr b="0" lang="en-US" sz="1600" strike="noStrike" u="none">
              <a:solidFill>
                <a:srgbClr val="000000"/>
              </a:solidFill>
              <a:effectLst/>
              <a:uFillTx/>
              <a:latin typeface="Arial"/>
            </a:endParaRPr>
          </a:p>
          <a:p>
            <a:pPr lvl="3" marL="1450800" indent="-279360">
              <a:spcBef>
                <a:spcPts val="499"/>
              </a:spcBef>
              <a:spcAft>
                <a:spcPts val="300"/>
              </a:spcAft>
              <a:buClr>
                <a:srgbClr val="cc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Track and trace</a:t>
            </a:r>
            <a:endParaRPr b="0" lang="en-US" sz="1600" strike="noStrike" u="none">
              <a:solidFill>
                <a:srgbClr val="000000"/>
              </a:solidFill>
              <a:effectLst/>
              <a:uFillTx/>
              <a:latin typeface="Arial"/>
            </a:endParaRPr>
          </a:p>
          <a:p>
            <a:pPr lvl="3" marL="1450800" indent="-279360">
              <a:spcBef>
                <a:spcPts val="499"/>
              </a:spcBef>
              <a:spcAft>
                <a:spcPts val="300"/>
              </a:spcAft>
              <a:buClr>
                <a:srgbClr val="cc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Confirmation</a:t>
            </a:r>
            <a:endParaRPr b="0" lang="en-US" sz="1600" strike="noStrike" u="none">
              <a:solidFill>
                <a:srgbClr val="000000"/>
              </a:solidFill>
              <a:effectLst/>
              <a:uFillTx/>
              <a:latin typeface="Arial"/>
            </a:endParaRPr>
          </a:p>
          <a:p>
            <a:pPr lvl="1" marL="73008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Phase 2</a:t>
            </a:r>
            <a:endParaRPr b="0" lang="en-US" sz="2000" strike="noStrike" u="none">
              <a:solidFill>
                <a:srgbClr val="000000"/>
              </a:solidFill>
              <a:effectLst/>
              <a:uFillTx/>
              <a:latin typeface="Arial"/>
            </a:endParaRPr>
          </a:p>
          <a:p>
            <a:pPr lvl="2" marL="1068480" indent="-235080">
              <a:spcBef>
                <a:spcPts val="561"/>
              </a:spcBef>
              <a:spcAft>
                <a:spcPts val="337"/>
              </a:spcAft>
              <a:buClr>
                <a:srgbClr val="cc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Feed from deal capture</a:t>
            </a:r>
            <a:endParaRPr b="0" lang="en-US" sz="1800" strike="noStrike" u="none">
              <a:solidFill>
                <a:srgbClr val="000000"/>
              </a:solidFill>
              <a:effectLst/>
              <a:uFillTx/>
              <a:latin typeface="Arial"/>
            </a:endParaRPr>
          </a:p>
          <a:p>
            <a:pPr lvl="2" marL="1068480" indent="-235080">
              <a:spcBef>
                <a:spcPts val="561"/>
              </a:spcBef>
              <a:spcAft>
                <a:spcPts val="337"/>
              </a:spcAft>
              <a:buClr>
                <a:srgbClr val="cc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Feed to Liquids Accounting</a:t>
            </a:r>
            <a:endParaRPr b="0" lang="en-US" sz="18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5C645CB2-8034-43EF-808D-1274C3E370E2}" type="slidenum">
              <a:t>112</a:t>
            </a:fld>
          </a:p>
        </p:txBody>
      </p:sp>
    </p:spTree>
  </p:cSld>
</p:sld>
</file>

<file path=ppt/slides/slide1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16"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Web Reporting</a:t>
            </a:r>
            <a:endParaRPr b="0" lang="en-US" sz="3000" strike="noStrike" u="none">
              <a:solidFill>
                <a:srgbClr val="333399"/>
              </a:solidFill>
              <a:effectLst/>
              <a:uFillTx/>
              <a:latin typeface="Arial"/>
            </a:endParaRPr>
          </a:p>
        </p:txBody>
      </p:sp>
      <p:sp>
        <p:nvSpPr>
          <p:cNvPr id="1617" name="PlaceHolder 2"/>
          <p:cNvSpPr>
            <a:spLocks noGrp="1"/>
          </p:cNvSpPr>
          <p:nvPr>
            <p:ph/>
          </p:nvPr>
        </p:nvSpPr>
        <p:spPr>
          <a:xfrm>
            <a:off x="721800" y="147276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Replaces need for expert user</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Mitigate risk associated with users  having direct access to production data</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Provides real time access to live data</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Supports “Adhoc” analysis without IT support</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Replaces approximately 40 reports generated by users today</a:t>
            </a:r>
            <a:endParaRPr b="0" lang="en-US" sz="2200" strike="noStrike" u="none">
              <a:solidFill>
                <a:srgbClr val="000000"/>
              </a:solidFill>
              <a:effectLst/>
              <a:uFillTx/>
              <a:latin typeface="Arial"/>
            </a:endParaRPr>
          </a:p>
          <a:p>
            <a:pPr marL="343080" indent="0">
              <a:spcBef>
                <a:spcPts val="689"/>
              </a:spcBef>
              <a:spcAft>
                <a:spcPts val="414"/>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069DEA40-6D36-46A8-9C9D-DDCE8BAA7CEC}" type="slidenum">
              <a:t>113</a:t>
            </a:fld>
          </a:p>
        </p:txBody>
      </p:sp>
    </p:spTree>
  </p:cSld>
</p:sld>
</file>

<file path=ppt/slides/slide1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18" name=""/>
          <p:cNvSpPr/>
          <p:nvPr/>
        </p:nvSpPr>
        <p:spPr>
          <a:xfrm>
            <a:off x="1828800" y="123336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000000"/>
              </a:solidFill>
              <a:effectLst/>
              <a:uFillTx/>
              <a:latin typeface="Arial"/>
            </a:endParaRPr>
          </a:p>
        </p:txBody>
      </p:sp>
      <p:pic>
        <p:nvPicPr>
          <p:cNvPr id="1619" name="" descr=""/>
          <p:cNvPicPr/>
          <p:nvPr/>
        </p:nvPicPr>
        <p:blipFill>
          <a:blip r:embed="rId1"/>
          <a:stretch/>
        </p:blipFill>
        <p:spPr>
          <a:xfrm>
            <a:off x="1314360" y="1062000"/>
            <a:ext cx="7064640" cy="5184720"/>
          </a:xfrm>
          <a:prstGeom prst="rect">
            <a:avLst/>
          </a:prstGeom>
          <a:noFill/>
          <a:ln w="0">
            <a:noFill/>
          </a:ln>
        </p:spPr>
      </p:pic>
      <p:sp>
        <p:nvSpPr>
          <p:cNvPr id="1620"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Select from Templates and Reports</a:t>
            </a:r>
            <a:endParaRPr b="0" lang="en-US" sz="3000" strike="noStrike" u="none">
              <a:solidFill>
                <a:srgbClr val="333399"/>
              </a:solidFill>
              <a:effectLst/>
              <a:uFillTx/>
              <a:latin typeface="Arial"/>
            </a:endParaRPr>
          </a:p>
        </p:txBody>
      </p:sp>
      <p:sp>
        <p:nvSpPr>
          <p:cNvPr id="3" name="PlaceHolder 2"/>
          <p:cNvSpPr>
            <a:spLocks noGrp="1"/>
          </p:cNvSpPr>
          <p:nvPr>
            <p:ph type="sldNum" idx="1"/>
          </p:nvPr>
        </p:nvSpPr>
        <p:spPr/>
        <p:txBody>
          <a:bodyPr/>
          <a:p>
            <a:fld id="{03E2D800-A4DE-4783-B90B-0AA30F72A7E9}" type="slidenum">
              <a:t>114</a:t>
            </a:fld>
          </a:p>
        </p:txBody>
      </p:sp>
    </p:spTree>
  </p:cSld>
</p:sld>
</file>

<file path=ppt/slides/slide1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21" name=""/>
          <p:cNvSpPr/>
          <p:nvPr/>
        </p:nvSpPr>
        <p:spPr>
          <a:xfrm>
            <a:off x="1828800" y="123336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000000"/>
              </a:solidFill>
              <a:effectLst/>
              <a:uFillTx/>
              <a:latin typeface="Arial"/>
            </a:endParaRPr>
          </a:p>
        </p:txBody>
      </p:sp>
      <p:sp>
        <p:nvSpPr>
          <p:cNvPr id="1622" name=""/>
          <p:cNvSpPr/>
          <p:nvPr/>
        </p:nvSpPr>
        <p:spPr>
          <a:xfrm>
            <a:off x="1828800" y="123336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000000"/>
              </a:solidFill>
              <a:effectLst/>
              <a:uFillTx/>
              <a:latin typeface="Arial"/>
            </a:endParaRPr>
          </a:p>
        </p:txBody>
      </p:sp>
      <p:sp>
        <p:nvSpPr>
          <p:cNvPr id="1623" name=""/>
          <p:cNvSpPr/>
          <p:nvPr/>
        </p:nvSpPr>
        <p:spPr>
          <a:xfrm>
            <a:off x="1828800" y="123336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000000"/>
              </a:solidFill>
              <a:effectLst/>
              <a:uFillTx/>
              <a:latin typeface="Arial"/>
            </a:endParaRPr>
          </a:p>
        </p:txBody>
      </p:sp>
      <p:sp>
        <p:nvSpPr>
          <p:cNvPr id="1624" name=""/>
          <p:cNvSpPr/>
          <p:nvPr/>
        </p:nvSpPr>
        <p:spPr>
          <a:xfrm>
            <a:off x="1828800" y="123336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000000"/>
              </a:solidFill>
              <a:effectLst/>
              <a:uFillTx/>
              <a:latin typeface="Arial"/>
            </a:endParaRPr>
          </a:p>
        </p:txBody>
      </p:sp>
      <p:pic>
        <p:nvPicPr>
          <p:cNvPr id="1625" name="" descr=""/>
          <p:cNvPicPr/>
          <p:nvPr/>
        </p:nvPicPr>
        <p:blipFill>
          <a:blip r:embed="rId1"/>
          <a:stretch/>
        </p:blipFill>
        <p:spPr>
          <a:xfrm>
            <a:off x="1317600" y="1062000"/>
            <a:ext cx="7023240" cy="5199120"/>
          </a:xfrm>
          <a:prstGeom prst="rect">
            <a:avLst/>
          </a:prstGeom>
          <a:noFill/>
          <a:ln w="0">
            <a:noFill/>
          </a:ln>
        </p:spPr>
      </p:pic>
      <p:sp>
        <p:nvSpPr>
          <p:cNvPr id="1626"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Customize a Template</a:t>
            </a:r>
            <a:endParaRPr b="0" lang="en-US" sz="3000" strike="noStrike" u="none">
              <a:solidFill>
                <a:srgbClr val="333399"/>
              </a:solidFill>
              <a:effectLst/>
              <a:uFillTx/>
              <a:latin typeface="Arial"/>
            </a:endParaRPr>
          </a:p>
        </p:txBody>
      </p:sp>
      <p:sp>
        <p:nvSpPr>
          <p:cNvPr id="3" name="PlaceHolder 2"/>
          <p:cNvSpPr>
            <a:spLocks noGrp="1"/>
          </p:cNvSpPr>
          <p:nvPr>
            <p:ph type="sldNum" idx="1"/>
          </p:nvPr>
        </p:nvSpPr>
        <p:spPr/>
        <p:txBody>
          <a:bodyPr/>
          <a:p>
            <a:fld id="{1D567082-1D81-4939-9AF0-C285F9C866D1}" type="slidenum">
              <a:t>115</a:t>
            </a:fld>
          </a:p>
        </p:txBody>
      </p:sp>
    </p:spTree>
  </p:cSld>
</p:sld>
</file>

<file path=ppt/slides/slide1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27" name="PlaceHolder 1"/>
          <p:cNvSpPr>
            <a:spLocks noGrp="1"/>
          </p:cNvSpPr>
          <p:nvPr>
            <p:ph type="title"/>
          </p:nvPr>
        </p:nvSpPr>
        <p:spPr>
          <a:xfrm>
            <a:off x="2869920" y="3359160"/>
            <a:ext cx="5149800" cy="1000080"/>
          </a:xfrm>
          <a:prstGeom prst="rect">
            <a:avLst/>
          </a:prstGeom>
          <a:noFill/>
          <a:ln w="0">
            <a:noFill/>
          </a:ln>
        </p:spPr>
        <p:txBody>
          <a:bodyPr lIns="92160" rIns="92160" tIns="46080" bIns="460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333399"/>
                </a:solidFill>
                <a:effectLst/>
                <a:uFillTx/>
                <a:latin typeface="Arial"/>
              </a:rPr>
              <a:t>Recap and</a:t>
            </a:r>
            <a:br>
              <a:rPr sz="3200"/>
            </a:br>
            <a:r>
              <a:rPr b="0" lang="en-US" sz="3200" strike="noStrike" u="none">
                <a:solidFill>
                  <a:srgbClr val="333399"/>
                </a:solidFill>
                <a:effectLst/>
                <a:uFillTx/>
                <a:latin typeface="Arial"/>
              </a:rPr>
              <a:t>Closing Remarks</a:t>
            </a:r>
            <a:endParaRPr b="0" lang="en-US" sz="3200" strike="noStrike" u="none">
              <a:solidFill>
                <a:srgbClr val="333399"/>
              </a:solidFill>
              <a:effectLst/>
              <a:uFillTx/>
              <a:latin typeface="Arial"/>
            </a:endParaRPr>
          </a:p>
        </p:txBody>
      </p:sp>
      <p:sp>
        <p:nvSpPr>
          <p:cNvPr id="1628" name="PlaceHolder 2"/>
          <p:cNvSpPr>
            <a:spLocks noGrp="1"/>
          </p:cNvSpPr>
          <p:nvPr>
            <p:ph type="subTitle"/>
          </p:nvPr>
        </p:nvSpPr>
        <p:spPr>
          <a:xfrm>
            <a:off x="2873160" y="4578120"/>
            <a:ext cx="5143320" cy="934920"/>
          </a:xfrm>
          <a:prstGeom prst="rect">
            <a:avLst/>
          </a:prstGeom>
          <a:noFill/>
          <a:ln w="0">
            <a:noFill/>
          </a:ln>
        </p:spPr>
        <p:txBody>
          <a:bodyPr lIns="92160" rIns="92160" tIns="46080" bIns="46080" anchor="t">
            <a:noAutofit/>
          </a:bodyPr>
          <a:p>
            <a:pPr indent="0">
              <a:spcBef>
                <a:spcPts val="561"/>
              </a:spcBef>
              <a:spcAft>
                <a:spcPts val="337"/>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cc0000"/>
                </a:solidFill>
                <a:effectLst/>
                <a:uFillTx/>
                <a:latin typeface="Arial"/>
              </a:rPr>
              <a:t>Dan Reck</a:t>
            </a:r>
            <a:endParaRPr b="1" i="1" lang="en-US" sz="1800" strike="noStrike" u="none">
              <a:solidFill>
                <a:srgbClr val="cc0000"/>
              </a:solidFill>
              <a:effectLst/>
              <a:uFillTx/>
              <a:latin typeface="Arial"/>
            </a:endParaRPr>
          </a:p>
        </p:txBody>
      </p:sp>
      <p:sp>
        <p:nvSpPr>
          <p:cNvPr id="4" name="PlaceHolder 3"/>
          <p:cNvSpPr>
            <a:spLocks noGrp="1"/>
          </p:cNvSpPr>
          <p:nvPr>
            <p:ph type="sldNum" idx="1"/>
          </p:nvPr>
        </p:nvSpPr>
        <p:spPr/>
        <p:txBody>
          <a:bodyPr/>
          <a:p>
            <a:fld id="{509283D5-BF32-43E3-BC2C-8D505E5D095A}" type="slidenum">
              <a:t>116</a:t>
            </a:fld>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6"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Mark to Market vs Accrual Accounting</a:t>
            </a:r>
            <a:endParaRPr b="0" lang="en-US" sz="3000" strike="noStrike" u="none">
              <a:solidFill>
                <a:srgbClr val="333399"/>
              </a:solidFill>
              <a:effectLst/>
              <a:uFillTx/>
              <a:latin typeface="Arial"/>
            </a:endParaRPr>
          </a:p>
        </p:txBody>
      </p:sp>
      <p:sp>
        <p:nvSpPr>
          <p:cNvPr id="197" name="PlaceHolder 2"/>
          <p:cNvSpPr>
            <a:spLocks noGrp="1"/>
          </p:cNvSpPr>
          <p:nvPr>
            <p:ph/>
          </p:nvPr>
        </p:nvSpPr>
        <p:spPr>
          <a:xfrm>
            <a:off x="721800" y="1472760"/>
            <a:ext cx="8069400" cy="4443480"/>
          </a:xfrm>
          <a:prstGeom prst="rect">
            <a:avLst/>
          </a:prstGeom>
          <a:noFill/>
          <a:ln w="0">
            <a:noFill/>
          </a:ln>
        </p:spPr>
        <p:txBody>
          <a:bodyPr lIns="90000" rIns="90000" tIns="46800" bIns="46800" anchor="t">
            <a:normAutofit/>
          </a:bodyPr>
          <a:p>
            <a:pPr marL="343080" indent="-343080">
              <a:lnSpc>
                <a:spcPct val="90000"/>
              </a:lnSpc>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Accrual Accounting</a:t>
            </a:r>
            <a:endParaRPr b="0" lang="en-US" sz="2200" strike="noStrike" u="none">
              <a:solidFill>
                <a:srgbClr val="000000"/>
              </a:solidFill>
              <a:effectLst/>
              <a:uFillTx/>
              <a:latin typeface="Arial"/>
            </a:endParaRPr>
          </a:p>
          <a:p>
            <a:pPr lvl="1" marL="730080" indent="-284040">
              <a:lnSpc>
                <a:spcPct val="90000"/>
              </a:lnSpc>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Company recognizes net revenues as they come in the door</a:t>
            </a:r>
            <a:endParaRPr b="0" lang="en-US" sz="2000" strike="noStrike" u="none">
              <a:solidFill>
                <a:srgbClr val="000000"/>
              </a:solidFill>
              <a:effectLst/>
              <a:uFillTx/>
              <a:latin typeface="Arial"/>
            </a:endParaRPr>
          </a:p>
          <a:p>
            <a:pPr marL="343080" indent="-343080">
              <a:lnSpc>
                <a:spcPct val="90000"/>
              </a:lnSpc>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Mark-to-Market Accounting</a:t>
            </a:r>
            <a:endParaRPr b="0" lang="en-US" sz="2200" strike="noStrike" u="none">
              <a:solidFill>
                <a:srgbClr val="000000"/>
              </a:solidFill>
              <a:effectLst/>
              <a:uFillTx/>
              <a:latin typeface="Arial"/>
            </a:endParaRPr>
          </a:p>
          <a:p>
            <a:pPr lvl="1" marL="730080" indent="-284040">
              <a:lnSpc>
                <a:spcPct val="90000"/>
              </a:lnSpc>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Company recognizes the net present value of future revenue streams on day one</a:t>
            </a:r>
            <a:endParaRPr b="0" lang="en-US" sz="2000" strike="noStrike" u="none">
              <a:solidFill>
                <a:srgbClr val="000000"/>
              </a:solidFill>
              <a:effectLst/>
              <a:uFillTx/>
              <a:latin typeface="Arial"/>
            </a:endParaRPr>
          </a:p>
          <a:p>
            <a:pPr marL="343080" indent="-343080">
              <a:lnSpc>
                <a:spcPct val="90000"/>
              </a:lnSpc>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Advantages of MTM accounting</a:t>
            </a:r>
            <a:endParaRPr b="0" lang="en-US" sz="2200" strike="noStrike" u="none">
              <a:solidFill>
                <a:srgbClr val="000000"/>
              </a:solidFill>
              <a:effectLst/>
              <a:uFillTx/>
              <a:latin typeface="Arial"/>
            </a:endParaRPr>
          </a:p>
          <a:p>
            <a:pPr lvl="1" marL="730080" indent="-284040">
              <a:lnSpc>
                <a:spcPct val="90000"/>
              </a:lnSpc>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Allows future profit streams to be recognized upon contract execution</a:t>
            </a:r>
            <a:endParaRPr b="0" lang="en-US" sz="2000" strike="noStrike" u="none">
              <a:solidFill>
                <a:srgbClr val="000000"/>
              </a:solidFill>
              <a:effectLst/>
              <a:uFillTx/>
              <a:latin typeface="Arial"/>
            </a:endParaRPr>
          </a:p>
          <a:p>
            <a:pPr lvl="1" marL="730080" indent="-284040">
              <a:lnSpc>
                <a:spcPct val="90000"/>
              </a:lnSpc>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Physical assets can be valued and traded like financial products</a:t>
            </a:r>
            <a:endParaRPr b="0" lang="en-US" sz="2000" strike="noStrike" u="none">
              <a:solidFill>
                <a:srgbClr val="000000"/>
              </a:solidFill>
              <a:effectLst/>
              <a:uFillTx/>
              <a:latin typeface="Arial"/>
            </a:endParaRPr>
          </a:p>
          <a:p>
            <a:pPr lvl="1" marL="730080" indent="-284040">
              <a:lnSpc>
                <a:spcPct val="90000"/>
              </a:lnSpc>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Facilitates active management of open positions</a:t>
            </a:r>
            <a:endParaRPr b="0" lang="en-US" sz="2000" strike="noStrike" u="none">
              <a:solidFill>
                <a:srgbClr val="000000"/>
              </a:solidFill>
              <a:effectLst/>
              <a:uFillTx/>
              <a:latin typeface="Arial"/>
            </a:endParaRPr>
          </a:p>
          <a:p>
            <a:pPr lvl="1" marL="730080" indent="0">
              <a:lnSpc>
                <a:spcPct val="90000"/>
              </a:lnSpc>
              <a:spcBef>
                <a:spcPts val="624"/>
              </a:spcBef>
              <a:spcAft>
                <a:spcPts val="374"/>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7D1FF5A8-1002-42CB-AF38-24DC4AA4335A}" type="slidenum">
              <a:t>12</a:t>
            </a:fld>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8"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MTM Accounting Requirements</a:t>
            </a:r>
            <a:endParaRPr b="0" lang="en-US" sz="3000" strike="noStrike" u="none">
              <a:solidFill>
                <a:srgbClr val="333399"/>
              </a:solidFill>
              <a:effectLst/>
              <a:uFillTx/>
              <a:latin typeface="Arial"/>
            </a:endParaRPr>
          </a:p>
        </p:txBody>
      </p:sp>
      <p:sp>
        <p:nvSpPr>
          <p:cNvPr id="199" name="PlaceHolder 2"/>
          <p:cNvSpPr>
            <a:spLocks noGrp="1"/>
          </p:cNvSpPr>
          <p:nvPr>
            <p:ph/>
          </p:nvPr>
        </p:nvSpPr>
        <p:spPr>
          <a:xfrm>
            <a:off x="721800" y="147276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MTM treatment requires a that a transaction be governed by a firm contract that guarantees a payment stream under ordinary market conditions.</a:t>
            </a:r>
            <a:endParaRPr b="0" lang="en-US" sz="2200" strike="noStrike" u="none">
              <a:solidFill>
                <a:srgbClr val="000000"/>
              </a:solidFill>
              <a:effectLst/>
              <a:uFillTx/>
              <a:latin typeface="Arial"/>
            </a:endParaRPr>
          </a:p>
          <a:p>
            <a:pPr marL="343080" indent="-343080">
              <a:spcBef>
                <a:spcPts val="312"/>
              </a:spcBef>
              <a:spcAft>
                <a:spcPts val="187"/>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Contractual requirements include:</a:t>
            </a:r>
            <a:endParaRPr b="0" lang="en-US" sz="2200" strike="noStrike" u="none">
              <a:solidFill>
                <a:srgbClr val="000000"/>
              </a:solidFill>
              <a:effectLst/>
              <a:uFillTx/>
              <a:latin typeface="Arial"/>
            </a:endParaRPr>
          </a:p>
          <a:p>
            <a:pPr lvl="2" marL="1068480" indent="-235080">
              <a:spcBef>
                <a:spcPts val="561"/>
              </a:spcBef>
              <a:spcAft>
                <a:spcPts val="337"/>
              </a:spcAft>
              <a:buClr>
                <a:srgbClr val="cc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Liquidated damages / take or pay provisions</a:t>
            </a:r>
            <a:endParaRPr b="0" lang="en-US" sz="1800" strike="noStrike" u="none">
              <a:solidFill>
                <a:srgbClr val="000000"/>
              </a:solidFill>
              <a:effectLst/>
              <a:uFillTx/>
              <a:latin typeface="Arial"/>
            </a:endParaRPr>
          </a:p>
          <a:p>
            <a:pPr lvl="2" marL="1068480" indent="-235080">
              <a:spcBef>
                <a:spcPts val="561"/>
              </a:spcBef>
              <a:spcAft>
                <a:spcPts val="337"/>
              </a:spcAft>
              <a:buClr>
                <a:srgbClr val="cc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Narrowly defined force majeure</a:t>
            </a:r>
            <a:endParaRPr b="0" lang="en-US" sz="1800" strike="noStrike" u="none">
              <a:solidFill>
                <a:srgbClr val="000000"/>
              </a:solidFill>
              <a:effectLst/>
              <a:uFillTx/>
              <a:latin typeface="Arial"/>
            </a:endParaRPr>
          </a:p>
          <a:p>
            <a:pPr lvl="2" marL="1068480" indent="-235080">
              <a:spcBef>
                <a:spcPts val="561"/>
              </a:spcBef>
              <a:spcAft>
                <a:spcPts val="337"/>
              </a:spcAft>
              <a:buClr>
                <a:srgbClr val="cc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Fixed volume</a:t>
            </a:r>
            <a:endParaRPr b="0" lang="en-US" sz="1800" strike="noStrike" u="none">
              <a:solidFill>
                <a:srgbClr val="000000"/>
              </a:solidFill>
              <a:effectLst/>
              <a:uFillTx/>
              <a:latin typeface="Arial"/>
            </a:endParaRPr>
          </a:p>
          <a:p>
            <a:pPr lvl="2" marL="1068480" indent="-235080">
              <a:spcBef>
                <a:spcPts val="561"/>
              </a:spcBef>
              <a:spcAft>
                <a:spcPts val="337"/>
              </a:spcAft>
              <a:buClr>
                <a:srgbClr val="cc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Fixed term</a:t>
            </a:r>
            <a:endParaRPr b="0" lang="en-US" sz="1800" strike="noStrike" u="none">
              <a:solidFill>
                <a:srgbClr val="000000"/>
              </a:solidFill>
              <a:effectLst/>
              <a:uFillTx/>
              <a:latin typeface="Arial"/>
            </a:endParaRPr>
          </a:p>
          <a:p>
            <a:pPr lvl="2" marL="1068480" indent="-235080">
              <a:spcBef>
                <a:spcPts val="561"/>
              </a:spcBef>
              <a:spcAft>
                <a:spcPts val="337"/>
              </a:spcAft>
              <a:buClr>
                <a:srgbClr val="cc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Fixed price</a:t>
            </a:r>
            <a:endParaRPr b="0" lang="en-US" sz="18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F631B758-D23D-43A9-947B-AC7AC1FBF5B9}" type="slidenum">
              <a:t>13</a:t>
            </a:fld>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0"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MTM Example of Forward Freight Transaction</a:t>
            </a:r>
            <a:endParaRPr b="0" lang="en-US" sz="3000" strike="noStrike" u="none">
              <a:solidFill>
                <a:srgbClr val="333399"/>
              </a:solidFill>
              <a:effectLst/>
              <a:uFillTx/>
              <a:latin typeface="Arial"/>
            </a:endParaRPr>
          </a:p>
        </p:txBody>
      </p:sp>
      <p:sp>
        <p:nvSpPr>
          <p:cNvPr id="201" name="PlaceHolder 2"/>
          <p:cNvSpPr>
            <a:spLocks noGrp="1"/>
          </p:cNvSpPr>
          <p:nvPr>
            <p:ph/>
          </p:nvPr>
        </p:nvSpPr>
        <p:spPr>
          <a:xfrm>
            <a:off x="721800" y="1320480"/>
            <a:ext cx="8069400" cy="4815000"/>
          </a:xfrm>
          <a:prstGeom prst="rect">
            <a:avLst/>
          </a:prstGeom>
          <a:noFill/>
          <a:ln w="0">
            <a:noFill/>
          </a:ln>
        </p:spPr>
        <p:txBody>
          <a:bodyPr lIns="90000" rIns="90000" tIns="46800" bIns="46800" anchor="t">
            <a:normAutofit/>
          </a:bodyPr>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EFM sells one year of firm truck capacity:</a:t>
            </a:r>
            <a:endParaRPr b="0" lang="en-US" sz="2200" strike="noStrike" u="none">
              <a:solidFill>
                <a:srgbClr val="000000"/>
              </a:solidFill>
              <a:effectLst/>
              <a:uFillTx/>
              <a:latin typeface="Arial"/>
            </a:endParaRPr>
          </a:p>
          <a:p>
            <a:pPr marL="343080" indent="-343080">
              <a:spcBef>
                <a:spcPts val="56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Origin:</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Los Angeles</a:t>
            </a:r>
            <a:endParaRPr b="0" lang="en-US" sz="1800" strike="noStrike" u="none">
              <a:solidFill>
                <a:srgbClr val="000000"/>
              </a:solidFill>
              <a:effectLst/>
              <a:uFillTx/>
              <a:latin typeface="Arial"/>
            </a:endParaRPr>
          </a:p>
          <a:p>
            <a:pPr marL="343080" indent="-34308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Destination:</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Chicago</a:t>
            </a:r>
            <a:endParaRPr b="0" lang="en-US" sz="1800" strike="noStrike" u="none">
              <a:solidFill>
                <a:srgbClr val="000000"/>
              </a:solidFill>
              <a:effectLst/>
              <a:uFillTx/>
              <a:latin typeface="Arial"/>
            </a:endParaRPr>
          </a:p>
          <a:p>
            <a:pPr marL="343080" indent="-34308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Term:</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January 02 – December 02</a:t>
            </a:r>
            <a:endParaRPr b="0" lang="en-US" sz="1800" strike="noStrike" u="none">
              <a:solidFill>
                <a:srgbClr val="000000"/>
              </a:solidFill>
              <a:effectLst/>
              <a:uFillTx/>
              <a:latin typeface="Arial"/>
            </a:endParaRPr>
          </a:p>
          <a:p>
            <a:pPr marL="343080" indent="-34308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Volume:</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5 loads/week</a:t>
            </a:r>
            <a:endParaRPr b="0" lang="en-US" sz="1800" strike="noStrike" u="none">
              <a:solidFill>
                <a:srgbClr val="000000"/>
              </a:solidFill>
              <a:effectLst/>
              <a:uFillTx/>
              <a:latin typeface="Arial"/>
            </a:endParaRPr>
          </a:p>
          <a:p>
            <a:pPr marL="343080" indent="-343080">
              <a:spcBef>
                <a:spcPts val="337"/>
              </a:spcBef>
              <a:spcAft>
                <a:spcPts val="337"/>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Price:</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$1.08/mile fixed</a:t>
            </a:r>
            <a:endParaRPr b="0" lang="en-US" sz="1800" strike="noStrike" u="none">
              <a:solidFill>
                <a:srgbClr val="000000"/>
              </a:solidFill>
              <a:effectLst/>
              <a:uFillTx/>
              <a:latin typeface="Arial"/>
            </a:endParaRPr>
          </a:p>
          <a:p>
            <a:pPr marL="343080" indent="-343080">
              <a:spcBef>
                <a:spcPts val="1375"/>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At deal closure, transaction is valued against forward curve and EFM recognizes the present value of the cumulative projected gain/loss over the entire term.</a:t>
            </a:r>
            <a:endParaRPr b="0" lang="en-US" sz="2200" strike="noStrike" u="none">
              <a:solidFill>
                <a:srgbClr val="000000"/>
              </a:solidFill>
              <a:effectLst/>
              <a:uFillTx/>
              <a:latin typeface="Arial"/>
            </a:endParaRPr>
          </a:p>
          <a:p>
            <a:pPr marL="343080" indent="-343080">
              <a:spcBef>
                <a:spcPts val="1375"/>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As market prices change, the forward curve shifts and EFM’s P&amp;L is adjusted according to a daily revaluation of the remaining open position.</a:t>
            </a:r>
            <a:endParaRPr b="0" lang="en-US" sz="2200" strike="noStrike" u="none">
              <a:solidFill>
                <a:srgbClr val="000000"/>
              </a:solidFill>
              <a:effectLst/>
              <a:uFillTx/>
              <a:latin typeface="Arial"/>
            </a:endParaRPr>
          </a:p>
          <a:p>
            <a:pPr marL="343080" indent="0">
              <a:spcBef>
                <a:spcPts val="689"/>
              </a:spcBef>
              <a:spcAft>
                <a:spcPts val="414"/>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8D13632B-5732-4142-B203-C288AD10A11C}" type="slidenum">
              <a:t>14</a:t>
            </a:fld>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2" name=""/>
          <p:cNvSpPr/>
          <p:nvPr/>
        </p:nvSpPr>
        <p:spPr>
          <a:xfrm>
            <a:off x="5205240" y="2271600"/>
            <a:ext cx="3092760" cy="1135080"/>
          </a:xfrm>
          <a:custGeom>
            <a:avLst/>
            <a:gdLst/>
            <a:ahLst/>
            <a:rect l="l" t="t" r="r" b="b"/>
            <a:pathLst>
              <a:path w="1948" h="715">
                <a:moveTo>
                  <a:pt x="0" y="452"/>
                </a:moveTo>
                <a:lnTo>
                  <a:pt x="395" y="296"/>
                </a:lnTo>
                <a:lnTo>
                  <a:pt x="781" y="205"/>
                </a:lnTo>
                <a:lnTo>
                  <a:pt x="1159" y="58"/>
                </a:lnTo>
                <a:lnTo>
                  <a:pt x="1562" y="0"/>
                </a:lnTo>
                <a:lnTo>
                  <a:pt x="1800" y="460"/>
                </a:lnTo>
                <a:lnTo>
                  <a:pt x="1948" y="715"/>
                </a:lnTo>
                <a:lnTo>
                  <a:pt x="1948" y="468"/>
                </a:lnTo>
                <a:lnTo>
                  <a:pt x="0" y="452"/>
                </a:lnTo>
                <a:close/>
              </a:path>
            </a:pathLst>
          </a:custGeom>
          <a:blipFill rotWithShape="0">
            <a:blip r:embed="rId1"/>
            <a:srcRect/>
            <a:tile tx="0" ty="0" sx="100000" sy="100000" algn="ctr"/>
          </a:blipFill>
          <a:ln w="0">
            <a:noFill/>
          </a:ln>
        </p:spPr>
        <p:style>
          <a:lnRef idx="0"/>
          <a:fillRef idx="0"/>
          <a:effectRef idx="0"/>
          <a:fontRef idx="minor"/>
        </p:style>
        <p:txBody>
          <a:bodyPr wrap="none" anchor="ctr">
            <a:noAutofit/>
          </a:bodyPr>
          <a:p>
            <a:endParaRPr b="0" lang="en-US" sz="2400" strike="noStrike" u="none">
              <a:solidFill>
                <a:srgbClr val="000000"/>
              </a:solidFill>
              <a:effectLst/>
              <a:uFillTx/>
              <a:latin typeface="Arial"/>
            </a:endParaRPr>
          </a:p>
        </p:txBody>
      </p:sp>
      <p:sp>
        <p:nvSpPr>
          <p:cNvPr id="203" name=""/>
          <p:cNvSpPr/>
          <p:nvPr/>
        </p:nvSpPr>
        <p:spPr>
          <a:xfrm>
            <a:off x="1220760" y="2720880"/>
            <a:ext cx="738504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204" name=""/>
          <p:cNvSpPr/>
          <p:nvPr/>
        </p:nvSpPr>
        <p:spPr>
          <a:xfrm>
            <a:off x="1500120" y="3002040"/>
            <a:ext cx="3692520" cy="1722240"/>
          </a:xfrm>
          <a:custGeom>
            <a:avLst/>
            <a:gdLst/>
            <a:ahLst/>
            <a:rect l="l" t="t" r="r" b="b"/>
            <a:pathLst>
              <a:path w="2326" h="1085">
                <a:moveTo>
                  <a:pt x="0" y="8"/>
                </a:moveTo>
                <a:lnTo>
                  <a:pt x="0" y="502"/>
                </a:lnTo>
                <a:lnTo>
                  <a:pt x="386" y="584"/>
                </a:lnTo>
                <a:lnTo>
                  <a:pt x="781" y="1085"/>
                </a:lnTo>
                <a:lnTo>
                  <a:pt x="1175" y="921"/>
                </a:lnTo>
                <a:lnTo>
                  <a:pt x="1562" y="666"/>
                </a:lnTo>
                <a:lnTo>
                  <a:pt x="1940" y="255"/>
                </a:lnTo>
                <a:lnTo>
                  <a:pt x="2326" y="0"/>
                </a:lnTo>
                <a:lnTo>
                  <a:pt x="0" y="8"/>
                </a:lnTo>
                <a:close/>
              </a:path>
            </a:pathLst>
          </a:custGeom>
          <a:blipFill rotWithShape="0">
            <a:blip r:embed="rId2"/>
            <a:srcRect/>
            <a:tile tx="0" ty="0" sx="100000" sy="100000" algn="ctr"/>
          </a:blipFill>
          <a:ln w="0">
            <a:noFill/>
          </a:ln>
        </p:spPr>
        <p:style>
          <a:lnRef idx="0"/>
          <a:fillRef idx="0"/>
          <a:effectRef idx="0"/>
          <a:fontRef idx="minor"/>
        </p:style>
        <p:txBody>
          <a:bodyPr wrap="none" anchor="ctr">
            <a:noAutofit/>
          </a:bodyPr>
          <a:p>
            <a:endParaRPr b="0" lang="en-US" sz="2400" strike="noStrike" u="none">
              <a:solidFill>
                <a:srgbClr val="000000"/>
              </a:solidFill>
              <a:effectLst/>
              <a:uFillTx/>
              <a:latin typeface="Arial"/>
            </a:endParaRPr>
          </a:p>
        </p:txBody>
      </p:sp>
      <p:sp>
        <p:nvSpPr>
          <p:cNvPr id="205"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700" strike="noStrike" u="none">
                <a:solidFill>
                  <a:srgbClr val="333399"/>
                </a:solidFill>
                <a:effectLst/>
                <a:uFillTx/>
                <a:latin typeface="Arial"/>
              </a:rPr>
              <a:t>MTM Example: Fixed Price Short vs. Forward Curve</a:t>
            </a:r>
            <a:endParaRPr b="0" lang="en-US" sz="2700" strike="noStrike" u="none">
              <a:solidFill>
                <a:srgbClr val="333399"/>
              </a:solidFill>
              <a:effectLst/>
              <a:uFillTx/>
              <a:latin typeface="Arial"/>
            </a:endParaRPr>
          </a:p>
        </p:txBody>
      </p:sp>
      <p:sp>
        <p:nvSpPr>
          <p:cNvPr id="206" name=""/>
          <p:cNvSpPr/>
          <p:nvPr/>
        </p:nvSpPr>
        <p:spPr>
          <a:xfrm>
            <a:off x="6564240" y="2567160"/>
            <a:ext cx="1143000" cy="298440"/>
          </a:xfrm>
          <a:prstGeom prst="roundRect">
            <a:avLst>
              <a:gd name="adj" fmla="val 50000"/>
            </a:avLst>
          </a:prstGeom>
          <a:solidFill>
            <a:srgbClr val="ffffff"/>
          </a:solidFill>
          <a:ln w="0">
            <a:noFill/>
          </a:ln>
        </p:spPr>
        <p:style>
          <a:lnRef idx="0"/>
          <a:fillRef idx="0"/>
          <a:effectRef idx="0"/>
          <a:fontRef idx="minor"/>
        </p:style>
        <p:txBody>
          <a:bodyPr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EFM Loss</a:t>
            </a:r>
            <a:endParaRPr b="0" lang="en-US" sz="1800" strike="noStrike" u="none">
              <a:solidFill>
                <a:srgbClr val="000000"/>
              </a:solidFill>
              <a:effectLst/>
              <a:uFillTx/>
              <a:latin typeface="Arial"/>
            </a:endParaRPr>
          </a:p>
        </p:txBody>
      </p:sp>
      <p:sp>
        <p:nvSpPr>
          <p:cNvPr id="207" name=""/>
          <p:cNvSpPr/>
          <p:nvPr/>
        </p:nvSpPr>
        <p:spPr>
          <a:xfrm>
            <a:off x="2522520" y="3506760"/>
            <a:ext cx="1212840" cy="289080"/>
          </a:xfrm>
          <a:prstGeom prst="roundRect">
            <a:avLst>
              <a:gd name="adj" fmla="val 50000"/>
            </a:avLst>
          </a:prstGeom>
          <a:solidFill>
            <a:srgbClr val="ffffff"/>
          </a:solidFill>
          <a:ln w="0">
            <a:noFill/>
          </a:ln>
        </p:spPr>
        <p:style>
          <a:lnRef idx="0"/>
          <a:fillRef idx="0"/>
          <a:effectRef idx="0"/>
          <a:fontRef idx="minor"/>
        </p:style>
        <p:txBody>
          <a:bodyPr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EFM Gain</a:t>
            </a:r>
            <a:endParaRPr b="0" lang="en-US" sz="1800" strike="noStrike" u="none">
              <a:solidFill>
                <a:srgbClr val="000000"/>
              </a:solidFill>
              <a:effectLst/>
              <a:uFillTx/>
              <a:latin typeface="Arial"/>
            </a:endParaRPr>
          </a:p>
        </p:txBody>
      </p:sp>
      <p:sp>
        <p:nvSpPr>
          <p:cNvPr id="208" name=""/>
          <p:cNvSpPr/>
          <p:nvPr/>
        </p:nvSpPr>
        <p:spPr>
          <a:xfrm>
            <a:off x="1982520" y="2161440"/>
            <a:ext cx="1018440" cy="509400"/>
          </a:xfrm>
          <a:prstGeom prst="roundRect">
            <a:avLst>
              <a:gd name="adj" fmla="val 16667"/>
            </a:avLst>
          </a:prstGeom>
          <a:no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200" strike="noStrike" u="none">
                <a:solidFill>
                  <a:srgbClr val="000000"/>
                </a:solidFill>
                <a:effectLst/>
                <a:uFillTx/>
                <a:latin typeface="Arial"/>
              </a:rPr>
              <a:t>$1.08/mile</a:t>
            </a:r>
            <a:br>
              <a:rPr sz="1200"/>
            </a:br>
            <a:r>
              <a:rPr b="1" i="1" lang="en-US" sz="1200" strike="noStrike" u="none">
                <a:solidFill>
                  <a:srgbClr val="000000"/>
                </a:solidFill>
                <a:effectLst/>
                <a:uFillTx/>
                <a:latin typeface="Arial"/>
              </a:rPr>
              <a:t>sales price</a:t>
            </a:r>
            <a:endParaRPr b="0" lang="en-US" sz="1200" strike="noStrike" u="none">
              <a:solidFill>
                <a:srgbClr val="000000"/>
              </a:solidFill>
              <a:effectLst/>
              <a:uFillTx/>
              <a:latin typeface="Arial"/>
            </a:endParaRPr>
          </a:p>
        </p:txBody>
      </p:sp>
      <p:sp>
        <p:nvSpPr>
          <p:cNvPr id="209" name=""/>
          <p:cNvSpPr/>
          <p:nvPr/>
        </p:nvSpPr>
        <p:spPr>
          <a:xfrm>
            <a:off x="1220760" y="4711680"/>
            <a:ext cx="738504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10" name=""/>
          <p:cNvSpPr/>
          <p:nvPr/>
        </p:nvSpPr>
        <p:spPr>
          <a:xfrm>
            <a:off x="1220760" y="4044960"/>
            <a:ext cx="738504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11" name=""/>
          <p:cNvSpPr/>
          <p:nvPr/>
        </p:nvSpPr>
        <p:spPr>
          <a:xfrm>
            <a:off x="1220760" y="3387600"/>
            <a:ext cx="738504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212" name=""/>
          <p:cNvSpPr/>
          <p:nvPr/>
        </p:nvSpPr>
        <p:spPr>
          <a:xfrm>
            <a:off x="1220760" y="2065320"/>
            <a:ext cx="738504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13" name=""/>
          <p:cNvSpPr/>
          <p:nvPr/>
        </p:nvSpPr>
        <p:spPr>
          <a:xfrm>
            <a:off x="1220760" y="2065320"/>
            <a:ext cx="1440" cy="3301920"/>
          </a:xfrm>
          <a:prstGeom prst="line">
            <a:avLst/>
          </a:prstGeom>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14" name=""/>
          <p:cNvSpPr/>
          <p:nvPr/>
        </p:nvSpPr>
        <p:spPr>
          <a:xfrm>
            <a:off x="1157400" y="5367240"/>
            <a:ext cx="6336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215" name=""/>
          <p:cNvSpPr/>
          <p:nvPr/>
        </p:nvSpPr>
        <p:spPr>
          <a:xfrm>
            <a:off x="1157400" y="4711680"/>
            <a:ext cx="6336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16" name=""/>
          <p:cNvSpPr/>
          <p:nvPr/>
        </p:nvSpPr>
        <p:spPr>
          <a:xfrm>
            <a:off x="1157400" y="4044960"/>
            <a:ext cx="6336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17" name=""/>
          <p:cNvSpPr/>
          <p:nvPr/>
        </p:nvSpPr>
        <p:spPr>
          <a:xfrm>
            <a:off x="1157400" y="3387600"/>
            <a:ext cx="6336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218" name=""/>
          <p:cNvSpPr/>
          <p:nvPr/>
        </p:nvSpPr>
        <p:spPr>
          <a:xfrm>
            <a:off x="1157400" y="2720880"/>
            <a:ext cx="6336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219" name=""/>
          <p:cNvSpPr/>
          <p:nvPr/>
        </p:nvSpPr>
        <p:spPr>
          <a:xfrm>
            <a:off x="1157400" y="2065320"/>
            <a:ext cx="6336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20" name=""/>
          <p:cNvSpPr/>
          <p:nvPr/>
        </p:nvSpPr>
        <p:spPr>
          <a:xfrm>
            <a:off x="1220760" y="5367240"/>
            <a:ext cx="738504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221" name=""/>
          <p:cNvSpPr/>
          <p:nvPr/>
        </p:nvSpPr>
        <p:spPr>
          <a:xfrm flipV="1">
            <a:off x="1220760" y="5366880"/>
            <a:ext cx="144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222" name=""/>
          <p:cNvSpPr/>
          <p:nvPr/>
        </p:nvSpPr>
        <p:spPr>
          <a:xfrm flipV="1">
            <a:off x="1838160" y="5366880"/>
            <a:ext cx="180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223" name=""/>
          <p:cNvSpPr/>
          <p:nvPr/>
        </p:nvSpPr>
        <p:spPr>
          <a:xfrm flipV="1">
            <a:off x="2454120" y="5366880"/>
            <a:ext cx="180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224" name=""/>
          <p:cNvSpPr/>
          <p:nvPr/>
        </p:nvSpPr>
        <p:spPr>
          <a:xfrm flipV="1">
            <a:off x="3071880" y="5366880"/>
            <a:ext cx="144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225" name=""/>
          <p:cNvSpPr/>
          <p:nvPr/>
        </p:nvSpPr>
        <p:spPr>
          <a:xfrm flipV="1">
            <a:off x="3678120" y="5366880"/>
            <a:ext cx="180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226" name=""/>
          <p:cNvSpPr/>
          <p:nvPr/>
        </p:nvSpPr>
        <p:spPr>
          <a:xfrm flipV="1">
            <a:off x="4295880" y="5366880"/>
            <a:ext cx="144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227" name=""/>
          <p:cNvSpPr/>
          <p:nvPr/>
        </p:nvSpPr>
        <p:spPr>
          <a:xfrm flipV="1">
            <a:off x="4913280" y="5366880"/>
            <a:ext cx="180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228" name=""/>
          <p:cNvSpPr/>
          <p:nvPr/>
        </p:nvSpPr>
        <p:spPr>
          <a:xfrm flipV="1">
            <a:off x="5529240" y="5366880"/>
            <a:ext cx="144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229" name=""/>
          <p:cNvSpPr/>
          <p:nvPr/>
        </p:nvSpPr>
        <p:spPr>
          <a:xfrm flipV="1">
            <a:off x="6146640" y="5366880"/>
            <a:ext cx="180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230" name=""/>
          <p:cNvSpPr/>
          <p:nvPr/>
        </p:nvSpPr>
        <p:spPr>
          <a:xfrm flipV="1">
            <a:off x="6764400" y="5366880"/>
            <a:ext cx="144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231" name=""/>
          <p:cNvSpPr/>
          <p:nvPr/>
        </p:nvSpPr>
        <p:spPr>
          <a:xfrm flipV="1">
            <a:off x="7370640" y="5366880"/>
            <a:ext cx="180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232" name=""/>
          <p:cNvSpPr/>
          <p:nvPr/>
        </p:nvSpPr>
        <p:spPr>
          <a:xfrm flipV="1">
            <a:off x="7988400" y="5366880"/>
            <a:ext cx="144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233" name=""/>
          <p:cNvSpPr/>
          <p:nvPr/>
        </p:nvSpPr>
        <p:spPr>
          <a:xfrm flipV="1">
            <a:off x="8605800" y="5366880"/>
            <a:ext cx="180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grpSp>
        <p:nvGrpSpPr>
          <p:cNvPr id="234" name=""/>
          <p:cNvGrpSpPr/>
          <p:nvPr/>
        </p:nvGrpSpPr>
        <p:grpSpPr>
          <a:xfrm>
            <a:off x="1523880" y="3002040"/>
            <a:ext cx="6778800" cy="1440"/>
            <a:chOff x="1523880" y="3002040"/>
            <a:chExt cx="6778800" cy="1440"/>
          </a:xfrm>
        </p:grpSpPr>
        <p:sp>
          <p:nvSpPr>
            <p:cNvPr id="235" name=""/>
            <p:cNvSpPr/>
            <p:nvPr/>
          </p:nvSpPr>
          <p:spPr>
            <a:xfrm>
              <a:off x="1523880" y="3002040"/>
              <a:ext cx="617760" cy="1440"/>
            </a:xfrm>
            <a:prstGeom prst="line">
              <a:avLst/>
            </a:prstGeom>
            <a:ln w="3816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36" name=""/>
            <p:cNvSpPr/>
            <p:nvPr/>
          </p:nvSpPr>
          <p:spPr>
            <a:xfrm>
              <a:off x="2141640" y="3002040"/>
              <a:ext cx="615960" cy="1440"/>
            </a:xfrm>
            <a:prstGeom prst="line">
              <a:avLst/>
            </a:prstGeom>
            <a:ln w="3816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37" name=""/>
            <p:cNvSpPr/>
            <p:nvPr/>
          </p:nvSpPr>
          <p:spPr>
            <a:xfrm>
              <a:off x="2757600" y="3002040"/>
              <a:ext cx="617400" cy="1440"/>
            </a:xfrm>
            <a:prstGeom prst="line">
              <a:avLst/>
            </a:prstGeom>
            <a:ln w="3816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38" name=""/>
            <p:cNvSpPr/>
            <p:nvPr/>
          </p:nvSpPr>
          <p:spPr>
            <a:xfrm>
              <a:off x="3375000" y="3002040"/>
              <a:ext cx="617400" cy="1440"/>
            </a:xfrm>
            <a:prstGeom prst="line">
              <a:avLst/>
            </a:prstGeom>
            <a:ln w="3816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39" name=""/>
            <p:cNvSpPr/>
            <p:nvPr/>
          </p:nvSpPr>
          <p:spPr>
            <a:xfrm>
              <a:off x="3992400" y="3002040"/>
              <a:ext cx="617760" cy="1440"/>
            </a:xfrm>
            <a:prstGeom prst="line">
              <a:avLst/>
            </a:prstGeom>
            <a:ln w="3816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40" name=""/>
            <p:cNvSpPr/>
            <p:nvPr/>
          </p:nvSpPr>
          <p:spPr>
            <a:xfrm>
              <a:off x="4610160" y="3002040"/>
              <a:ext cx="606240" cy="1440"/>
            </a:xfrm>
            <a:prstGeom prst="line">
              <a:avLst/>
            </a:prstGeom>
            <a:ln w="3816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41" name=""/>
            <p:cNvSpPr/>
            <p:nvPr/>
          </p:nvSpPr>
          <p:spPr>
            <a:xfrm>
              <a:off x="5216400" y="3002040"/>
              <a:ext cx="617760" cy="1440"/>
            </a:xfrm>
            <a:prstGeom prst="line">
              <a:avLst/>
            </a:prstGeom>
            <a:ln w="3816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42" name=""/>
            <p:cNvSpPr/>
            <p:nvPr/>
          </p:nvSpPr>
          <p:spPr>
            <a:xfrm>
              <a:off x="5834160" y="3002040"/>
              <a:ext cx="615960" cy="1440"/>
            </a:xfrm>
            <a:prstGeom prst="line">
              <a:avLst/>
            </a:prstGeom>
            <a:ln w="3816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43" name=""/>
            <p:cNvSpPr/>
            <p:nvPr/>
          </p:nvSpPr>
          <p:spPr>
            <a:xfrm>
              <a:off x="6450120" y="3002040"/>
              <a:ext cx="617400" cy="1440"/>
            </a:xfrm>
            <a:prstGeom prst="line">
              <a:avLst/>
            </a:prstGeom>
            <a:ln w="3816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44" name=""/>
            <p:cNvSpPr/>
            <p:nvPr/>
          </p:nvSpPr>
          <p:spPr>
            <a:xfrm>
              <a:off x="7067520" y="3002040"/>
              <a:ext cx="617400" cy="1440"/>
            </a:xfrm>
            <a:prstGeom prst="line">
              <a:avLst/>
            </a:prstGeom>
            <a:ln w="3816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45" name=""/>
            <p:cNvSpPr/>
            <p:nvPr/>
          </p:nvSpPr>
          <p:spPr>
            <a:xfrm>
              <a:off x="7684920" y="3002040"/>
              <a:ext cx="617760" cy="1440"/>
            </a:xfrm>
            <a:prstGeom prst="line">
              <a:avLst/>
            </a:prstGeom>
            <a:ln w="3816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grpSp>
      <p:sp>
        <p:nvSpPr>
          <p:cNvPr id="246" name=""/>
          <p:cNvSpPr/>
          <p:nvPr/>
        </p:nvSpPr>
        <p:spPr>
          <a:xfrm>
            <a:off x="488880" y="5249880"/>
            <a:ext cx="5079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$0.90</a:t>
            </a:r>
            <a:endParaRPr b="0" lang="en-US" sz="1600" strike="noStrike" u="none">
              <a:solidFill>
                <a:srgbClr val="000000"/>
              </a:solidFill>
              <a:effectLst/>
              <a:uFillTx/>
              <a:latin typeface="Arial"/>
            </a:endParaRPr>
          </a:p>
        </p:txBody>
      </p:sp>
      <p:sp>
        <p:nvSpPr>
          <p:cNvPr id="247" name=""/>
          <p:cNvSpPr/>
          <p:nvPr/>
        </p:nvSpPr>
        <p:spPr>
          <a:xfrm>
            <a:off x="488880" y="4592520"/>
            <a:ext cx="5079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$0.95</a:t>
            </a:r>
            <a:endParaRPr b="0" lang="en-US" sz="1600" strike="noStrike" u="none">
              <a:solidFill>
                <a:srgbClr val="000000"/>
              </a:solidFill>
              <a:effectLst/>
              <a:uFillTx/>
              <a:latin typeface="Arial"/>
            </a:endParaRPr>
          </a:p>
        </p:txBody>
      </p:sp>
      <p:sp>
        <p:nvSpPr>
          <p:cNvPr id="248" name=""/>
          <p:cNvSpPr/>
          <p:nvPr/>
        </p:nvSpPr>
        <p:spPr>
          <a:xfrm>
            <a:off x="488880" y="3925800"/>
            <a:ext cx="5079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$1.00</a:t>
            </a:r>
            <a:endParaRPr b="0" lang="en-US" sz="1600" strike="noStrike" u="none">
              <a:solidFill>
                <a:srgbClr val="000000"/>
              </a:solidFill>
              <a:effectLst/>
              <a:uFillTx/>
              <a:latin typeface="Arial"/>
            </a:endParaRPr>
          </a:p>
        </p:txBody>
      </p:sp>
      <p:sp>
        <p:nvSpPr>
          <p:cNvPr id="249" name=""/>
          <p:cNvSpPr/>
          <p:nvPr/>
        </p:nvSpPr>
        <p:spPr>
          <a:xfrm>
            <a:off x="488880" y="3270240"/>
            <a:ext cx="5079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$1.05</a:t>
            </a:r>
            <a:endParaRPr b="0" lang="en-US" sz="1600" strike="noStrike" u="none">
              <a:solidFill>
                <a:srgbClr val="000000"/>
              </a:solidFill>
              <a:effectLst/>
              <a:uFillTx/>
              <a:latin typeface="Arial"/>
            </a:endParaRPr>
          </a:p>
        </p:txBody>
      </p:sp>
      <p:sp>
        <p:nvSpPr>
          <p:cNvPr id="250" name=""/>
          <p:cNvSpPr/>
          <p:nvPr/>
        </p:nvSpPr>
        <p:spPr>
          <a:xfrm>
            <a:off x="488880" y="2602080"/>
            <a:ext cx="5079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$1.10</a:t>
            </a:r>
            <a:endParaRPr b="0" lang="en-US" sz="1600" strike="noStrike" u="none">
              <a:solidFill>
                <a:srgbClr val="000000"/>
              </a:solidFill>
              <a:effectLst/>
              <a:uFillTx/>
              <a:latin typeface="Arial"/>
            </a:endParaRPr>
          </a:p>
        </p:txBody>
      </p:sp>
      <p:sp>
        <p:nvSpPr>
          <p:cNvPr id="251" name=""/>
          <p:cNvSpPr/>
          <p:nvPr/>
        </p:nvSpPr>
        <p:spPr>
          <a:xfrm>
            <a:off x="488880" y="1946160"/>
            <a:ext cx="5079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$1.15</a:t>
            </a:r>
            <a:endParaRPr b="0" lang="en-US" sz="1600" strike="noStrike" u="none">
              <a:solidFill>
                <a:srgbClr val="000000"/>
              </a:solidFill>
              <a:effectLst/>
              <a:uFillTx/>
              <a:latin typeface="Arial"/>
            </a:endParaRPr>
          </a:p>
        </p:txBody>
      </p:sp>
      <p:sp>
        <p:nvSpPr>
          <p:cNvPr id="252" name=""/>
          <p:cNvSpPr/>
          <p:nvPr/>
        </p:nvSpPr>
        <p:spPr>
          <a:xfrm>
            <a:off x="1346040" y="5549760"/>
            <a:ext cx="34992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Jan</a:t>
            </a:r>
            <a:endParaRPr b="0" lang="en-US" sz="1600" strike="noStrike" u="none">
              <a:solidFill>
                <a:srgbClr val="000000"/>
              </a:solidFill>
              <a:effectLst/>
              <a:uFillTx/>
              <a:latin typeface="Arial"/>
            </a:endParaRPr>
          </a:p>
        </p:txBody>
      </p:sp>
      <p:sp>
        <p:nvSpPr>
          <p:cNvPr id="253" name=""/>
          <p:cNvSpPr/>
          <p:nvPr/>
        </p:nvSpPr>
        <p:spPr>
          <a:xfrm>
            <a:off x="1963440" y="5549760"/>
            <a:ext cx="36108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Feb</a:t>
            </a:r>
            <a:endParaRPr b="0" lang="en-US" sz="1600" strike="noStrike" u="none">
              <a:solidFill>
                <a:srgbClr val="000000"/>
              </a:solidFill>
              <a:effectLst/>
              <a:uFillTx/>
              <a:latin typeface="Arial"/>
            </a:endParaRPr>
          </a:p>
        </p:txBody>
      </p:sp>
      <p:sp>
        <p:nvSpPr>
          <p:cNvPr id="254" name=""/>
          <p:cNvSpPr/>
          <p:nvPr/>
        </p:nvSpPr>
        <p:spPr>
          <a:xfrm>
            <a:off x="2570400" y="5549760"/>
            <a:ext cx="36108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Mar</a:t>
            </a:r>
            <a:endParaRPr b="0" lang="en-US" sz="1600" strike="noStrike" u="none">
              <a:solidFill>
                <a:srgbClr val="000000"/>
              </a:solidFill>
              <a:effectLst/>
              <a:uFillTx/>
              <a:latin typeface="Arial"/>
            </a:endParaRPr>
          </a:p>
        </p:txBody>
      </p:sp>
      <p:sp>
        <p:nvSpPr>
          <p:cNvPr id="255" name=""/>
          <p:cNvSpPr/>
          <p:nvPr/>
        </p:nvSpPr>
        <p:spPr>
          <a:xfrm>
            <a:off x="3207960" y="5549760"/>
            <a:ext cx="34992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Apr</a:t>
            </a:r>
            <a:endParaRPr b="0" lang="en-US" sz="1600" strike="noStrike" u="none">
              <a:solidFill>
                <a:srgbClr val="000000"/>
              </a:solidFill>
              <a:effectLst/>
              <a:uFillTx/>
              <a:latin typeface="Arial"/>
            </a:endParaRPr>
          </a:p>
        </p:txBody>
      </p:sp>
      <p:sp>
        <p:nvSpPr>
          <p:cNvPr id="256" name=""/>
          <p:cNvSpPr/>
          <p:nvPr/>
        </p:nvSpPr>
        <p:spPr>
          <a:xfrm>
            <a:off x="3794040" y="5549760"/>
            <a:ext cx="39492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May</a:t>
            </a:r>
            <a:endParaRPr b="0" lang="en-US" sz="1600" strike="noStrike" u="none">
              <a:solidFill>
                <a:srgbClr val="000000"/>
              </a:solidFill>
              <a:effectLst/>
              <a:uFillTx/>
              <a:latin typeface="Arial"/>
            </a:endParaRPr>
          </a:p>
        </p:txBody>
      </p:sp>
      <p:sp>
        <p:nvSpPr>
          <p:cNvPr id="257" name=""/>
          <p:cNvSpPr/>
          <p:nvPr/>
        </p:nvSpPr>
        <p:spPr>
          <a:xfrm>
            <a:off x="4431960" y="5549760"/>
            <a:ext cx="36108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Jun</a:t>
            </a:r>
            <a:endParaRPr b="0" lang="en-US" sz="1600" strike="noStrike" u="none">
              <a:solidFill>
                <a:srgbClr val="000000"/>
              </a:solidFill>
              <a:effectLst/>
              <a:uFillTx/>
              <a:latin typeface="Arial"/>
            </a:endParaRPr>
          </a:p>
        </p:txBody>
      </p:sp>
      <p:sp>
        <p:nvSpPr>
          <p:cNvPr id="258" name=""/>
          <p:cNvSpPr/>
          <p:nvPr/>
        </p:nvSpPr>
        <p:spPr>
          <a:xfrm>
            <a:off x="5070600" y="5549760"/>
            <a:ext cx="29340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Jul</a:t>
            </a:r>
            <a:endParaRPr b="0" lang="en-US" sz="1600" strike="noStrike" u="none">
              <a:solidFill>
                <a:srgbClr val="000000"/>
              </a:solidFill>
              <a:effectLst/>
              <a:uFillTx/>
              <a:latin typeface="Arial"/>
            </a:endParaRPr>
          </a:p>
        </p:txBody>
      </p:sp>
      <p:sp>
        <p:nvSpPr>
          <p:cNvPr id="259" name=""/>
          <p:cNvSpPr/>
          <p:nvPr/>
        </p:nvSpPr>
        <p:spPr>
          <a:xfrm>
            <a:off x="5644800" y="5549760"/>
            <a:ext cx="3945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Aug</a:t>
            </a:r>
            <a:endParaRPr b="0" lang="en-US" sz="1600" strike="noStrike" u="none">
              <a:solidFill>
                <a:srgbClr val="000000"/>
              </a:solidFill>
              <a:effectLst/>
              <a:uFillTx/>
              <a:latin typeface="Arial"/>
            </a:endParaRPr>
          </a:p>
        </p:txBody>
      </p:sp>
      <p:sp>
        <p:nvSpPr>
          <p:cNvPr id="260" name=""/>
          <p:cNvSpPr/>
          <p:nvPr/>
        </p:nvSpPr>
        <p:spPr>
          <a:xfrm>
            <a:off x="6262200" y="5549760"/>
            <a:ext cx="37260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Sep</a:t>
            </a:r>
            <a:endParaRPr b="0" lang="en-US" sz="1600" strike="noStrike" u="none">
              <a:solidFill>
                <a:srgbClr val="000000"/>
              </a:solidFill>
              <a:effectLst/>
              <a:uFillTx/>
              <a:latin typeface="Arial"/>
            </a:endParaRPr>
          </a:p>
        </p:txBody>
      </p:sp>
      <p:sp>
        <p:nvSpPr>
          <p:cNvPr id="261" name=""/>
          <p:cNvSpPr/>
          <p:nvPr/>
        </p:nvSpPr>
        <p:spPr>
          <a:xfrm>
            <a:off x="6901200" y="5549760"/>
            <a:ext cx="3387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Oct</a:t>
            </a:r>
            <a:endParaRPr b="0" lang="en-US" sz="1600" strike="noStrike" u="none">
              <a:solidFill>
                <a:srgbClr val="000000"/>
              </a:solidFill>
              <a:effectLst/>
              <a:uFillTx/>
              <a:latin typeface="Arial"/>
            </a:endParaRPr>
          </a:p>
        </p:txBody>
      </p:sp>
      <p:sp>
        <p:nvSpPr>
          <p:cNvPr id="262" name=""/>
          <p:cNvSpPr/>
          <p:nvPr/>
        </p:nvSpPr>
        <p:spPr>
          <a:xfrm>
            <a:off x="7495560" y="5549760"/>
            <a:ext cx="3837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Nov</a:t>
            </a:r>
            <a:endParaRPr b="0" lang="en-US" sz="1600" strike="noStrike" u="none">
              <a:solidFill>
                <a:srgbClr val="000000"/>
              </a:solidFill>
              <a:effectLst/>
              <a:uFillTx/>
              <a:latin typeface="Arial"/>
            </a:endParaRPr>
          </a:p>
        </p:txBody>
      </p:sp>
      <p:sp>
        <p:nvSpPr>
          <p:cNvPr id="263" name=""/>
          <p:cNvSpPr/>
          <p:nvPr/>
        </p:nvSpPr>
        <p:spPr>
          <a:xfrm>
            <a:off x="8113320" y="5549760"/>
            <a:ext cx="37260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Dec</a:t>
            </a:r>
            <a:endParaRPr b="0" lang="en-US" sz="1600" strike="noStrike" u="none">
              <a:solidFill>
                <a:srgbClr val="000000"/>
              </a:solidFill>
              <a:effectLst/>
              <a:uFillTx/>
              <a:latin typeface="Arial"/>
            </a:endParaRPr>
          </a:p>
        </p:txBody>
      </p:sp>
      <p:grpSp>
        <p:nvGrpSpPr>
          <p:cNvPr id="264" name=""/>
          <p:cNvGrpSpPr/>
          <p:nvPr/>
        </p:nvGrpSpPr>
        <p:grpSpPr>
          <a:xfrm>
            <a:off x="1523880" y="2258640"/>
            <a:ext cx="6778800" cy="2453040"/>
            <a:chOff x="1523880" y="2258640"/>
            <a:chExt cx="6778800" cy="2453040"/>
          </a:xfrm>
        </p:grpSpPr>
        <p:sp>
          <p:nvSpPr>
            <p:cNvPr id="265" name=""/>
            <p:cNvSpPr/>
            <p:nvPr/>
          </p:nvSpPr>
          <p:spPr>
            <a:xfrm flipV="1">
              <a:off x="7067520" y="2258640"/>
              <a:ext cx="617400" cy="74520"/>
            </a:xfrm>
            <a:prstGeom prst="line">
              <a:avLst/>
            </a:prstGeom>
            <a:ln w="38160">
              <a:solidFill>
                <a:srgbClr val="0000ff"/>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grpSp>
          <p:nvGrpSpPr>
            <p:cNvPr id="266" name=""/>
            <p:cNvGrpSpPr/>
            <p:nvPr/>
          </p:nvGrpSpPr>
          <p:grpSpPr>
            <a:xfrm>
              <a:off x="1523880" y="2259000"/>
              <a:ext cx="6778800" cy="2452680"/>
              <a:chOff x="1523880" y="2259000"/>
              <a:chExt cx="6778800" cy="2452680"/>
            </a:xfrm>
          </p:grpSpPr>
          <p:sp>
            <p:nvSpPr>
              <p:cNvPr id="267" name=""/>
              <p:cNvSpPr/>
              <p:nvPr/>
            </p:nvSpPr>
            <p:spPr>
              <a:xfrm>
                <a:off x="1523880" y="3786120"/>
                <a:ext cx="617760" cy="128520"/>
              </a:xfrm>
              <a:prstGeom prst="line">
                <a:avLst/>
              </a:prstGeom>
              <a:ln w="381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68" name=""/>
              <p:cNvSpPr/>
              <p:nvPr/>
            </p:nvSpPr>
            <p:spPr>
              <a:xfrm>
                <a:off x="2141640" y="3914640"/>
                <a:ext cx="615960" cy="797040"/>
              </a:xfrm>
              <a:prstGeom prst="line">
                <a:avLst/>
              </a:prstGeom>
              <a:ln w="381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69" name=""/>
              <p:cNvSpPr/>
              <p:nvPr/>
            </p:nvSpPr>
            <p:spPr>
              <a:xfrm flipV="1">
                <a:off x="3375000" y="4044960"/>
                <a:ext cx="617400" cy="396720"/>
              </a:xfrm>
              <a:prstGeom prst="line">
                <a:avLst/>
              </a:prstGeom>
              <a:ln w="381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0" name=""/>
              <p:cNvSpPr/>
              <p:nvPr/>
            </p:nvSpPr>
            <p:spPr>
              <a:xfrm flipV="1">
                <a:off x="4610160" y="2989440"/>
                <a:ext cx="606240" cy="398160"/>
              </a:xfrm>
              <a:prstGeom prst="line">
                <a:avLst/>
              </a:prstGeom>
              <a:ln w="381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1" name=""/>
              <p:cNvSpPr/>
              <p:nvPr/>
            </p:nvSpPr>
            <p:spPr>
              <a:xfrm flipV="1">
                <a:off x="5216400" y="2720880"/>
                <a:ext cx="617760" cy="268560"/>
              </a:xfrm>
              <a:prstGeom prst="line">
                <a:avLst/>
              </a:prstGeom>
              <a:ln w="381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2" name=""/>
              <p:cNvSpPr/>
              <p:nvPr/>
            </p:nvSpPr>
            <p:spPr>
              <a:xfrm flipV="1">
                <a:off x="5834160" y="2592000"/>
                <a:ext cx="615960" cy="128520"/>
              </a:xfrm>
              <a:prstGeom prst="line">
                <a:avLst/>
              </a:prstGeom>
              <a:ln w="381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3" name=""/>
              <p:cNvSpPr/>
              <p:nvPr/>
            </p:nvSpPr>
            <p:spPr>
              <a:xfrm flipV="1">
                <a:off x="6450120" y="2333160"/>
                <a:ext cx="617400" cy="258840"/>
              </a:xfrm>
              <a:prstGeom prst="line">
                <a:avLst/>
              </a:prstGeom>
              <a:ln w="381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4" name=""/>
              <p:cNvSpPr/>
              <p:nvPr/>
            </p:nvSpPr>
            <p:spPr>
              <a:xfrm>
                <a:off x="7684920" y="2259000"/>
                <a:ext cx="617760" cy="1128600"/>
              </a:xfrm>
              <a:prstGeom prst="line">
                <a:avLst/>
              </a:prstGeom>
              <a:ln w="381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cxnSp>
            <p:nvCxnSpPr>
              <p:cNvPr id="275" name=""/>
              <p:cNvCxnSpPr>
                <a:stCxn id="268" idx="0"/>
                <a:endCxn id="269" idx="0"/>
              </p:cNvCxnSpPr>
              <p:nvPr/>
            </p:nvCxnSpPr>
            <p:spPr>
              <a:xfrm flipV="1">
                <a:off x="2757240" y="4441320"/>
                <a:ext cx="618120" cy="270720"/>
              </a:xfrm>
              <a:prstGeom prst="straightConnector1">
                <a:avLst/>
              </a:prstGeom>
              <a:ln w="38160">
                <a:solidFill>
                  <a:srgbClr val="0033cc"/>
                </a:solidFill>
                <a:miter/>
              </a:ln>
            </p:spPr>
          </p:cxnSp>
          <p:cxnSp>
            <p:nvCxnSpPr>
              <p:cNvPr id="276" name=""/>
              <p:cNvCxnSpPr>
                <a:stCxn id="269" idx="1"/>
                <a:endCxn id="270" idx="0"/>
              </p:cNvCxnSpPr>
              <p:nvPr/>
            </p:nvCxnSpPr>
            <p:spPr>
              <a:xfrm flipV="1">
                <a:off x="3990960" y="3388680"/>
                <a:ext cx="619920" cy="656280"/>
              </a:xfrm>
              <a:prstGeom prst="straightConnector1">
                <a:avLst/>
              </a:prstGeom>
              <a:ln w="38160">
                <a:solidFill>
                  <a:srgbClr val="0033cc"/>
                </a:solidFill>
                <a:miter/>
              </a:ln>
            </p:spPr>
          </p:cxnSp>
        </p:grpSp>
      </p:grpSp>
      <p:sp>
        <p:nvSpPr>
          <p:cNvPr id="277" name=""/>
          <p:cNvSpPr/>
          <p:nvPr/>
        </p:nvSpPr>
        <p:spPr>
          <a:xfrm>
            <a:off x="2967120" y="2567160"/>
            <a:ext cx="407880" cy="29844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278" name=""/>
          <p:cNvGrpSpPr/>
          <p:nvPr/>
        </p:nvGrpSpPr>
        <p:grpSpPr>
          <a:xfrm>
            <a:off x="2276640" y="1436760"/>
            <a:ext cx="4790880" cy="404640"/>
            <a:chOff x="2276640" y="1436760"/>
            <a:chExt cx="4790880" cy="404640"/>
          </a:xfrm>
        </p:grpSpPr>
        <p:sp>
          <p:nvSpPr>
            <p:cNvPr id="279" name=""/>
            <p:cNvSpPr/>
            <p:nvPr/>
          </p:nvSpPr>
          <p:spPr>
            <a:xfrm>
              <a:off x="2276640" y="1436760"/>
              <a:ext cx="4790880" cy="404640"/>
            </a:xfrm>
            <a:prstGeom prst="roundRect">
              <a:avLst>
                <a:gd name="adj" fmla="val 50000"/>
              </a:avLst>
            </a:prstGeom>
            <a:noFill/>
            <a:ln w="19080">
              <a:solidFill>
                <a:srgbClr val="ffcc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80" name=""/>
            <p:cNvSpPr/>
            <p:nvPr/>
          </p:nvSpPr>
          <p:spPr>
            <a:xfrm>
              <a:off x="2631960" y="1633680"/>
              <a:ext cx="282600" cy="0"/>
            </a:xfrm>
            <a:prstGeom prst="line">
              <a:avLst/>
            </a:prstGeom>
            <a:ln w="28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1" name=""/>
            <p:cNvSpPr/>
            <p:nvPr/>
          </p:nvSpPr>
          <p:spPr>
            <a:xfrm>
              <a:off x="2968200" y="1504800"/>
              <a:ext cx="10821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Fixed Price</a:t>
              </a:r>
              <a:endParaRPr b="0" lang="en-US" sz="1600" strike="noStrike" u="none">
                <a:solidFill>
                  <a:srgbClr val="000000"/>
                </a:solidFill>
                <a:effectLst/>
                <a:uFillTx/>
                <a:latin typeface="Arial"/>
              </a:endParaRPr>
            </a:p>
          </p:txBody>
        </p:sp>
        <p:sp>
          <p:nvSpPr>
            <p:cNvPr id="282" name=""/>
            <p:cNvSpPr/>
            <p:nvPr/>
          </p:nvSpPr>
          <p:spPr>
            <a:xfrm>
              <a:off x="4441680" y="1633680"/>
              <a:ext cx="282600" cy="0"/>
            </a:xfrm>
            <a:prstGeom prst="line">
              <a:avLst/>
            </a:prstGeom>
            <a:ln w="1908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3" name=""/>
            <p:cNvSpPr/>
            <p:nvPr/>
          </p:nvSpPr>
          <p:spPr>
            <a:xfrm>
              <a:off x="4778640" y="1504800"/>
              <a:ext cx="191520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EFM Forward Curve</a:t>
              </a:r>
              <a:endParaRPr b="0" lang="en-US" sz="1600" strike="noStrike" u="none">
                <a:solidFill>
                  <a:srgbClr val="000000"/>
                </a:solidFill>
                <a:effectLst/>
                <a:uFillTx/>
                <a:latin typeface="Arial"/>
              </a:endParaRPr>
            </a:p>
          </p:txBody>
        </p:sp>
      </p:grpSp>
      <p:sp>
        <p:nvSpPr>
          <p:cNvPr id="3" name="PlaceHolder 2"/>
          <p:cNvSpPr>
            <a:spLocks noGrp="1"/>
          </p:cNvSpPr>
          <p:nvPr>
            <p:ph type="sldNum" idx="1"/>
          </p:nvPr>
        </p:nvSpPr>
        <p:spPr/>
        <p:txBody>
          <a:bodyPr/>
          <a:p>
            <a:fld id="{3BA1C44A-6450-4DDD-A7F7-A1B5CE6073CA}" type="slidenum">
              <a:t>15</a:t>
            </a:fld>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4" name=""/>
          <p:cNvSpPr/>
          <p:nvPr/>
        </p:nvSpPr>
        <p:spPr>
          <a:xfrm>
            <a:off x="1523880" y="2989440"/>
            <a:ext cx="6774120" cy="501480"/>
          </a:xfrm>
          <a:prstGeom prst="rect">
            <a:avLst/>
          </a:prstGeom>
          <a:blipFill rotWithShape="0">
            <a:blip r:embed="rId1"/>
            <a:srcRect/>
            <a:tile tx="0" ty="0" sx="100000" sy="100000" algn="ctr"/>
          </a:blipFill>
          <a:ln w="0">
            <a:noFill/>
          </a:ln>
        </p:spPr>
        <p:style>
          <a:lnRef idx="0"/>
          <a:fillRef idx="0"/>
          <a:effectRef idx="0"/>
          <a:fontRef idx="minor"/>
        </p:style>
        <p:txBody>
          <a:bodyPr wrap="none" lIns="90000" rIns="90000" tIns="46800" bIns="46800" anchor="ctr">
            <a:noAutofit/>
          </a:bodyPr>
          <a:p>
            <a:pPr>
              <a:lnSpc>
                <a:spcPct val="90000"/>
              </a:lnSpc>
              <a:spcBef>
                <a:spcPts val="524"/>
              </a:spcBef>
              <a:spcAft>
                <a:spcPts val="312"/>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285" name=""/>
          <p:cNvSpPr/>
          <p:nvPr/>
        </p:nvSpPr>
        <p:spPr>
          <a:xfrm>
            <a:off x="1220760" y="2720880"/>
            <a:ext cx="738504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286"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MTM Example: Projected Term P&amp;L</a:t>
            </a:r>
            <a:endParaRPr b="0" lang="en-US" sz="3000" strike="noStrike" u="none">
              <a:solidFill>
                <a:srgbClr val="333399"/>
              </a:solidFill>
              <a:effectLst/>
              <a:uFillTx/>
              <a:latin typeface="Arial"/>
            </a:endParaRPr>
          </a:p>
        </p:txBody>
      </p:sp>
      <p:sp>
        <p:nvSpPr>
          <p:cNvPr id="287" name=""/>
          <p:cNvSpPr/>
          <p:nvPr/>
        </p:nvSpPr>
        <p:spPr>
          <a:xfrm>
            <a:off x="1336680" y="1424160"/>
            <a:ext cx="7080120" cy="404640"/>
          </a:xfrm>
          <a:prstGeom prst="roundRect">
            <a:avLst>
              <a:gd name="adj" fmla="val 50000"/>
            </a:avLst>
          </a:prstGeom>
          <a:noFill/>
          <a:ln w="19080">
            <a:solidFill>
              <a:srgbClr val="ffcc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88" name=""/>
          <p:cNvSpPr/>
          <p:nvPr/>
        </p:nvSpPr>
        <p:spPr>
          <a:xfrm>
            <a:off x="1875600" y="2102400"/>
            <a:ext cx="1158840" cy="577080"/>
          </a:xfrm>
          <a:prstGeom prst="roundRect">
            <a:avLst>
              <a:gd name="adj" fmla="val 16667"/>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0000"/>
                </a:solidFill>
                <a:effectLst/>
                <a:uFillTx/>
                <a:latin typeface="Arial"/>
              </a:rPr>
              <a:t>$1.08/mile</a:t>
            </a:r>
            <a:br>
              <a:rPr sz="1400"/>
            </a:br>
            <a:r>
              <a:rPr b="1" i="1" lang="en-US" sz="1400" strike="noStrike" u="none">
                <a:solidFill>
                  <a:srgbClr val="000000"/>
                </a:solidFill>
                <a:effectLst/>
                <a:uFillTx/>
                <a:latin typeface="Arial"/>
              </a:rPr>
              <a:t>sales price</a:t>
            </a:r>
            <a:endParaRPr b="0" lang="en-US" sz="1400" strike="noStrike" u="none">
              <a:solidFill>
                <a:srgbClr val="000000"/>
              </a:solidFill>
              <a:effectLst/>
              <a:uFillTx/>
              <a:latin typeface="Arial"/>
            </a:endParaRPr>
          </a:p>
        </p:txBody>
      </p:sp>
      <p:sp>
        <p:nvSpPr>
          <p:cNvPr id="289" name=""/>
          <p:cNvSpPr/>
          <p:nvPr/>
        </p:nvSpPr>
        <p:spPr>
          <a:xfrm>
            <a:off x="1220760" y="4044960"/>
            <a:ext cx="738504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90" name=""/>
          <p:cNvSpPr/>
          <p:nvPr/>
        </p:nvSpPr>
        <p:spPr>
          <a:xfrm>
            <a:off x="1220760" y="3387600"/>
            <a:ext cx="738504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291" name=""/>
          <p:cNvSpPr/>
          <p:nvPr/>
        </p:nvSpPr>
        <p:spPr>
          <a:xfrm>
            <a:off x="1220760" y="2065320"/>
            <a:ext cx="738504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92" name=""/>
          <p:cNvSpPr/>
          <p:nvPr/>
        </p:nvSpPr>
        <p:spPr>
          <a:xfrm>
            <a:off x="1220760" y="2065320"/>
            <a:ext cx="1440" cy="3301920"/>
          </a:xfrm>
          <a:prstGeom prst="line">
            <a:avLst/>
          </a:prstGeom>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3" name=""/>
          <p:cNvSpPr/>
          <p:nvPr/>
        </p:nvSpPr>
        <p:spPr>
          <a:xfrm>
            <a:off x="1157400" y="5367240"/>
            <a:ext cx="6336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294" name=""/>
          <p:cNvSpPr/>
          <p:nvPr/>
        </p:nvSpPr>
        <p:spPr>
          <a:xfrm>
            <a:off x="1157400" y="4711680"/>
            <a:ext cx="6336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95" name=""/>
          <p:cNvSpPr/>
          <p:nvPr/>
        </p:nvSpPr>
        <p:spPr>
          <a:xfrm>
            <a:off x="1157400" y="4044960"/>
            <a:ext cx="6336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96" name=""/>
          <p:cNvSpPr/>
          <p:nvPr/>
        </p:nvSpPr>
        <p:spPr>
          <a:xfrm>
            <a:off x="1157400" y="3387600"/>
            <a:ext cx="6336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297" name=""/>
          <p:cNvSpPr/>
          <p:nvPr/>
        </p:nvSpPr>
        <p:spPr>
          <a:xfrm>
            <a:off x="1157400" y="2720880"/>
            <a:ext cx="6336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298" name=""/>
          <p:cNvSpPr/>
          <p:nvPr/>
        </p:nvSpPr>
        <p:spPr>
          <a:xfrm>
            <a:off x="1157400" y="2065320"/>
            <a:ext cx="6336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99" name=""/>
          <p:cNvSpPr/>
          <p:nvPr/>
        </p:nvSpPr>
        <p:spPr>
          <a:xfrm>
            <a:off x="1220760" y="5367240"/>
            <a:ext cx="738504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300" name=""/>
          <p:cNvSpPr/>
          <p:nvPr/>
        </p:nvSpPr>
        <p:spPr>
          <a:xfrm flipV="1">
            <a:off x="1220760" y="5366880"/>
            <a:ext cx="144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301" name=""/>
          <p:cNvSpPr/>
          <p:nvPr/>
        </p:nvSpPr>
        <p:spPr>
          <a:xfrm flipV="1">
            <a:off x="1838160" y="5366880"/>
            <a:ext cx="180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302" name=""/>
          <p:cNvSpPr/>
          <p:nvPr/>
        </p:nvSpPr>
        <p:spPr>
          <a:xfrm flipV="1">
            <a:off x="2454120" y="5366880"/>
            <a:ext cx="180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303" name=""/>
          <p:cNvSpPr/>
          <p:nvPr/>
        </p:nvSpPr>
        <p:spPr>
          <a:xfrm flipV="1">
            <a:off x="3071880" y="5366880"/>
            <a:ext cx="144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304" name=""/>
          <p:cNvSpPr/>
          <p:nvPr/>
        </p:nvSpPr>
        <p:spPr>
          <a:xfrm flipV="1">
            <a:off x="3678120" y="5366880"/>
            <a:ext cx="180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305" name=""/>
          <p:cNvSpPr/>
          <p:nvPr/>
        </p:nvSpPr>
        <p:spPr>
          <a:xfrm flipV="1">
            <a:off x="4295880" y="5366880"/>
            <a:ext cx="144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306" name=""/>
          <p:cNvSpPr/>
          <p:nvPr/>
        </p:nvSpPr>
        <p:spPr>
          <a:xfrm flipV="1">
            <a:off x="4913280" y="5366880"/>
            <a:ext cx="180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307" name=""/>
          <p:cNvSpPr/>
          <p:nvPr/>
        </p:nvSpPr>
        <p:spPr>
          <a:xfrm flipV="1">
            <a:off x="5529240" y="5366880"/>
            <a:ext cx="144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308" name=""/>
          <p:cNvSpPr/>
          <p:nvPr/>
        </p:nvSpPr>
        <p:spPr>
          <a:xfrm flipV="1">
            <a:off x="6146640" y="5366880"/>
            <a:ext cx="180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309" name=""/>
          <p:cNvSpPr/>
          <p:nvPr/>
        </p:nvSpPr>
        <p:spPr>
          <a:xfrm flipV="1">
            <a:off x="6764400" y="5366880"/>
            <a:ext cx="144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310" name=""/>
          <p:cNvSpPr/>
          <p:nvPr/>
        </p:nvSpPr>
        <p:spPr>
          <a:xfrm flipV="1">
            <a:off x="7370640" y="5366880"/>
            <a:ext cx="180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311" name=""/>
          <p:cNvSpPr/>
          <p:nvPr/>
        </p:nvSpPr>
        <p:spPr>
          <a:xfrm flipV="1">
            <a:off x="7988400" y="5366880"/>
            <a:ext cx="144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312" name=""/>
          <p:cNvSpPr/>
          <p:nvPr/>
        </p:nvSpPr>
        <p:spPr>
          <a:xfrm flipV="1">
            <a:off x="8605800" y="5366880"/>
            <a:ext cx="180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grpSp>
        <p:nvGrpSpPr>
          <p:cNvPr id="313" name=""/>
          <p:cNvGrpSpPr/>
          <p:nvPr/>
        </p:nvGrpSpPr>
        <p:grpSpPr>
          <a:xfrm>
            <a:off x="1523880" y="3002040"/>
            <a:ext cx="6778800" cy="1440"/>
            <a:chOff x="1523880" y="3002040"/>
            <a:chExt cx="6778800" cy="1440"/>
          </a:xfrm>
        </p:grpSpPr>
        <p:sp>
          <p:nvSpPr>
            <p:cNvPr id="314" name=""/>
            <p:cNvSpPr/>
            <p:nvPr/>
          </p:nvSpPr>
          <p:spPr>
            <a:xfrm>
              <a:off x="1523880" y="3002040"/>
              <a:ext cx="617760" cy="1440"/>
            </a:xfrm>
            <a:prstGeom prst="line">
              <a:avLst/>
            </a:prstGeom>
            <a:ln w="3816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15" name=""/>
            <p:cNvSpPr/>
            <p:nvPr/>
          </p:nvSpPr>
          <p:spPr>
            <a:xfrm>
              <a:off x="2141640" y="3002040"/>
              <a:ext cx="615960" cy="1440"/>
            </a:xfrm>
            <a:prstGeom prst="line">
              <a:avLst/>
            </a:prstGeom>
            <a:ln w="3816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16" name=""/>
            <p:cNvSpPr/>
            <p:nvPr/>
          </p:nvSpPr>
          <p:spPr>
            <a:xfrm>
              <a:off x="2757600" y="3002040"/>
              <a:ext cx="617400" cy="1440"/>
            </a:xfrm>
            <a:prstGeom prst="line">
              <a:avLst/>
            </a:prstGeom>
            <a:ln w="3816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17" name=""/>
            <p:cNvSpPr/>
            <p:nvPr/>
          </p:nvSpPr>
          <p:spPr>
            <a:xfrm>
              <a:off x="3375000" y="3002040"/>
              <a:ext cx="617400" cy="1440"/>
            </a:xfrm>
            <a:prstGeom prst="line">
              <a:avLst/>
            </a:prstGeom>
            <a:ln w="3816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18" name=""/>
            <p:cNvSpPr/>
            <p:nvPr/>
          </p:nvSpPr>
          <p:spPr>
            <a:xfrm>
              <a:off x="3992400" y="3002040"/>
              <a:ext cx="617760" cy="1440"/>
            </a:xfrm>
            <a:prstGeom prst="line">
              <a:avLst/>
            </a:prstGeom>
            <a:ln w="3816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19" name=""/>
            <p:cNvSpPr/>
            <p:nvPr/>
          </p:nvSpPr>
          <p:spPr>
            <a:xfrm>
              <a:off x="4610160" y="3002040"/>
              <a:ext cx="606240" cy="1440"/>
            </a:xfrm>
            <a:prstGeom prst="line">
              <a:avLst/>
            </a:prstGeom>
            <a:ln w="3816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20" name=""/>
            <p:cNvSpPr/>
            <p:nvPr/>
          </p:nvSpPr>
          <p:spPr>
            <a:xfrm>
              <a:off x="5216400" y="3002040"/>
              <a:ext cx="617760" cy="1440"/>
            </a:xfrm>
            <a:prstGeom prst="line">
              <a:avLst/>
            </a:prstGeom>
            <a:ln w="3816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21" name=""/>
            <p:cNvSpPr/>
            <p:nvPr/>
          </p:nvSpPr>
          <p:spPr>
            <a:xfrm>
              <a:off x="5834160" y="3002040"/>
              <a:ext cx="615960" cy="1440"/>
            </a:xfrm>
            <a:prstGeom prst="line">
              <a:avLst/>
            </a:prstGeom>
            <a:ln w="3816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22" name=""/>
            <p:cNvSpPr/>
            <p:nvPr/>
          </p:nvSpPr>
          <p:spPr>
            <a:xfrm>
              <a:off x="6450120" y="3002040"/>
              <a:ext cx="617400" cy="1440"/>
            </a:xfrm>
            <a:prstGeom prst="line">
              <a:avLst/>
            </a:prstGeom>
            <a:ln w="3816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23" name=""/>
            <p:cNvSpPr/>
            <p:nvPr/>
          </p:nvSpPr>
          <p:spPr>
            <a:xfrm>
              <a:off x="7067520" y="3002040"/>
              <a:ext cx="617400" cy="1440"/>
            </a:xfrm>
            <a:prstGeom prst="line">
              <a:avLst/>
            </a:prstGeom>
            <a:ln w="3816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24" name=""/>
            <p:cNvSpPr/>
            <p:nvPr/>
          </p:nvSpPr>
          <p:spPr>
            <a:xfrm>
              <a:off x="7684920" y="3002040"/>
              <a:ext cx="617760" cy="1440"/>
            </a:xfrm>
            <a:prstGeom prst="line">
              <a:avLst/>
            </a:prstGeom>
            <a:ln w="3816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grpSp>
      <p:sp>
        <p:nvSpPr>
          <p:cNvPr id="325" name=""/>
          <p:cNvSpPr/>
          <p:nvPr/>
        </p:nvSpPr>
        <p:spPr>
          <a:xfrm>
            <a:off x="488880" y="5249880"/>
            <a:ext cx="5079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$0.90</a:t>
            </a:r>
            <a:endParaRPr b="0" lang="en-US" sz="1600" strike="noStrike" u="none">
              <a:solidFill>
                <a:srgbClr val="000000"/>
              </a:solidFill>
              <a:effectLst/>
              <a:uFillTx/>
              <a:latin typeface="Arial"/>
            </a:endParaRPr>
          </a:p>
        </p:txBody>
      </p:sp>
      <p:sp>
        <p:nvSpPr>
          <p:cNvPr id="326" name=""/>
          <p:cNvSpPr/>
          <p:nvPr/>
        </p:nvSpPr>
        <p:spPr>
          <a:xfrm>
            <a:off x="488880" y="4592520"/>
            <a:ext cx="5079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$0.95</a:t>
            </a:r>
            <a:endParaRPr b="0" lang="en-US" sz="1600" strike="noStrike" u="none">
              <a:solidFill>
                <a:srgbClr val="000000"/>
              </a:solidFill>
              <a:effectLst/>
              <a:uFillTx/>
              <a:latin typeface="Arial"/>
            </a:endParaRPr>
          </a:p>
        </p:txBody>
      </p:sp>
      <p:sp>
        <p:nvSpPr>
          <p:cNvPr id="327" name=""/>
          <p:cNvSpPr/>
          <p:nvPr/>
        </p:nvSpPr>
        <p:spPr>
          <a:xfrm>
            <a:off x="488880" y="3925800"/>
            <a:ext cx="5079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$1.00</a:t>
            </a:r>
            <a:endParaRPr b="0" lang="en-US" sz="1600" strike="noStrike" u="none">
              <a:solidFill>
                <a:srgbClr val="000000"/>
              </a:solidFill>
              <a:effectLst/>
              <a:uFillTx/>
              <a:latin typeface="Arial"/>
            </a:endParaRPr>
          </a:p>
        </p:txBody>
      </p:sp>
      <p:sp>
        <p:nvSpPr>
          <p:cNvPr id="328" name=""/>
          <p:cNvSpPr/>
          <p:nvPr/>
        </p:nvSpPr>
        <p:spPr>
          <a:xfrm>
            <a:off x="488880" y="3270240"/>
            <a:ext cx="5079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$1.05</a:t>
            </a:r>
            <a:endParaRPr b="0" lang="en-US" sz="1600" strike="noStrike" u="none">
              <a:solidFill>
                <a:srgbClr val="000000"/>
              </a:solidFill>
              <a:effectLst/>
              <a:uFillTx/>
              <a:latin typeface="Arial"/>
            </a:endParaRPr>
          </a:p>
        </p:txBody>
      </p:sp>
      <p:sp>
        <p:nvSpPr>
          <p:cNvPr id="329" name=""/>
          <p:cNvSpPr/>
          <p:nvPr/>
        </p:nvSpPr>
        <p:spPr>
          <a:xfrm>
            <a:off x="488880" y="2602080"/>
            <a:ext cx="5079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$1.10</a:t>
            </a:r>
            <a:endParaRPr b="0" lang="en-US" sz="1600" strike="noStrike" u="none">
              <a:solidFill>
                <a:srgbClr val="000000"/>
              </a:solidFill>
              <a:effectLst/>
              <a:uFillTx/>
              <a:latin typeface="Arial"/>
            </a:endParaRPr>
          </a:p>
        </p:txBody>
      </p:sp>
      <p:sp>
        <p:nvSpPr>
          <p:cNvPr id="330" name=""/>
          <p:cNvSpPr/>
          <p:nvPr/>
        </p:nvSpPr>
        <p:spPr>
          <a:xfrm>
            <a:off x="488880" y="1946160"/>
            <a:ext cx="5079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$1.15</a:t>
            </a:r>
            <a:endParaRPr b="0" lang="en-US" sz="1600" strike="noStrike" u="none">
              <a:solidFill>
                <a:srgbClr val="000000"/>
              </a:solidFill>
              <a:effectLst/>
              <a:uFillTx/>
              <a:latin typeface="Arial"/>
            </a:endParaRPr>
          </a:p>
        </p:txBody>
      </p:sp>
      <p:sp>
        <p:nvSpPr>
          <p:cNvPr id="331" name=""/>
          <p:cNvSpPr/>
          <p:nvPr/>
        </p:nvSpPr>
        <p:spPr>
          <a:xfrm>
            <a:off x="1346040" y="5549760"/>
            <a:ext cx="34992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Jan</a:t>
            </a:r>
            <a:endParaRPr b="0" lang="en-US" sz="1600" strike="noStrike" u="none">
              <a:solidFill>
                <a:srgbClr val="000000"/>
              </a:solidFill>
              <a:effectLst/>
              <a:uFillTx/>
              <a:latin typeface="Arial"/>
            </a:endParaRPr>
          </a:p>
        </p:txBody>
      </p:sp>
      <p:sp>
        <p:nvSpPr>
          <p:cNvPr id="332" name=""/>
          <p:cNvSpPr/>
          <p:nvPr/>
        </p:nvSpPr>
        <p:spPr>
          <a:xfrm>
            <a:off x="1963440" y="5549760"/>
            <a:ext cx="36108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Feb</a:t>
            </a:r>
            <a:endParaRPr b="0" lang="en-US" sz="1600" strike="noStrike" u="none">
              <a:solidFill>
                <a:srgbClr val="000000"/>
              </a:solidFill>
              <a:effectLst/>
              <a:uFillTx/>
              <a:latin typeface="Arial"/>
            </a:endParaRPr>
          </a:p>
        </p:txBody>
      </p:sp>
      <p:sp>
        <p:nvSpPr>
          <p:cNvPr id="333" name=""/>
          <p:cNvSpPr/>
          <p:nvPr/>
        </p:nvSpPr>
        <p:spPr>
          <a:xfrm>
            <a:off x="2570400" y="5549760"/>
            <a:ext cx="36108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Mar</a:t>
            </a:r>
            <a:endParaRPr b="0" lang="en-US" sz="1600" strike="noStrike" u="none">
              <a:solidFill>
                <a:srgbClr val="000000"/>
              </a:solidFill>
              <a:effectLst/>
              <a:uFillTx/>
              <a:latin typeface="Arial"/>
            </a:endParaRPr>
          </a:p>
        </p:txBody>
      </p:sp>
      <p:sp>
        <p:nvSpPr>
          <p:cNvPr id="334" name=""/>
          <p:cNvSpPr/>
          <p:nvPr/>
        </p:nvSpPr>
        <p:spPr>
          <a:xfrm>
            <a:off x="3207960" y="5549760"/>
            <a:ext cx="34992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Apr</a:t>
            </a:r>
            <a:endParaRPr b="0" lang="en-US" sz="1600" strike="noStrike" u="none">
              <a:solidFill>
                <a:srgbClr val="000000"/>
              </a:solidFill>
              <a:effectLst/>
              <a:uFillTx/>
              <a:latin typeface="Arial"/>
            </a:endParaRPr>
          </a:p>
        </p:txBody>
      </p:sp>
      <p:sp>
        <p:nvSpPr>
          <p:cNvPr id="335" name=""/>
          <p:cNvSpPr/>
          <p:nvPr/>
        </p:nvSpPr>
        <p:spPr>
          <a:xfrm>
            <a:off x="3794040" y="5549760"/>
            <a:ext cx="39492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May</a:t>
            </a:r>
            <a:endParaRPr b="0" lang="en-US" sz="1600" strike="noStrike" u="none">
              <a:solidFill>
                <a:srgbClr val="000000"/>
              </a:solidFill>
              <a:effectLst/>
              <a:uFillTx/>
              <a:latin typeface="Arial"/>
            </a:endParaRPr>
          </a:p>
        </p:txBody>
      </p:sp>
      <p:sp>
        <p:nvSpPr>
          <p:cNvPr id="336" name=""/>
          <p:cNvSpPr/>
          <p:nvPr/>
        </p:nvSpPr>
        <p:spPr>
          <a:xfrm>
            <a:off x="4431960" y="5549760"/>
            <a:ext cx="36108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Jun</a:t>
            </a:r>
            <a:endParaRPr b="0" lang="en-US" sz="1600" strike="noStrike" u="none">
              <a:solidFill>
                <a:srgbClr val="000000"/>
              </a:solidFill>
              <a:effectLst/>
              <a:uFillTx/>
              <a:latin typeface="Arial"/>
            </a:endParaRPr>
          </a:p>
        </p:txBody>
      </p:sp>
      <p:sp>
        <p:nvSpPr>
          <p:cNvPr id="337" name=""/>
          <p:cNvSpPr/>
          <p:nvPr/>
        </p:nvSpPr>
        <p:spPr>
          <a:xfrm>
            <a:off x="5070600" y="5549760"/>
            <a:ext cx="29340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Jul</a:t>
            </a:r>
            <a:endParaRPr b="0" lang="en-US" sz="1600" strike="noStrike" u="none">
              <a:solidFill>
                <a:srgbClr val="000000"/>
              </a:solidFill>
              <a:effectLst/>
              <a:uFillTx/>
              <a:latin typeface="Arial"/>
            </a:endParaRPr>
          </a:p>
        </p:txBody>
      </p:sp>
      <p:sp>
        <p:nvSpPr>
          <p:cNvPr id="338" name=""/>
          <p:cNvSpPr/>
          <p:nvPr/>
        </p:nvSpPr>
        <p:spPr>
          <a:xfrm>
            <a:off x="5644800" y="5549760"/>
            <a:ext cx="3945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Aug</a:t>
            </a:r>
            <a:endParaRPr b="0" lang="en-US" sz="1600" strike="noStrike" u="none">
              <a:solidFill>
                <a:srgbClr val="000000"/>
              </a:solidFill>
              <a:effectLst/>
              <a:uFillTx/>
              <a:latin typeface="Arial"/>
            </a:endParaRPr>
          </a:p>
        </p:txBody>
      </p:sp>
      <p:sp>
        <p:nvSpPr>
          <p:cNvPr id="339" name=""/>
          <p:cNvSpPr/>
          <p:nvPr/>
        </p:nvSpPr>
        <p:spPr>
          <a:xfrm>
            <a:off x="6262200" y="5549760"/>
            <a:ext cx="37260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Sep</a:t>
            </a:r>
            <a:endParaRPr b="0" lang="en-US" sz="1600" strike="noStrike" u="none">
              <a:solidFill>
                <a:srgbClr val="000000"/>
              </a:solidFill>
              <a:effectLst/>
              <a:uFillTx/>
              <a:latin typeface="Arial"/>
            </a:endParaRPr>
          </a:p>
        </p:txBody>
      </p:sp>
      <p:sp>
        <p:nvSpPr>
          <p:cNvPr id="340" name=""/>
          <p:cNvSpPr/>
          <p:nvPr/>
        </p:nvSpPr>
        <p:spPr>
          <a:xfrm>
            <a:off x="6901200" y="5549760"/>
            <a:ext cx="3387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Oct</a:t>
            </a:r>
            <a:endParaRPr b="0" lang="en-US" sz="1600" strike="noStrike" u="none">
              <a:solidFill>
                <a:srgbClr val="000000"/>
              </a:solidFill>
              <a:effectLst/>
              <a:uFillTx/>
              <a:latin typeface="Arial"/>
            </a:endParaRPr>
          </a:p>
        </p:txBody>
      </p:sp>
      <p:sp>
        <p:nvSpPr>
          <p:cNvPr id="341" name=""/>
          <p:cNvSpPr/>
          <p:nvPr/>
        </p:nvSpPr>
        <p:spPr>
          <a:xfrm>
            <a:off x="7495560" y="5549760"/>
            <a:ext cx="3837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Nov</a:t>
            </a:r>
            <a:endParaRPr b="0" lang="en-US" sz="1600" strike="noStrike" u="none">
              <a:solidFill>
                <a:srgbClr val="000000"/>
              </a:solidFill>
              <a:effectLst/>
              <a:uFillTx/>
              <a:latin typeface="Arial"/>
            </a:endParaRPr>
          </a:p>
        </p:txBody>
      </p:sp>
      <p:sp>
        <p:nvSpPr>
          <p:cNvPr id="342" name=""/>
          <p:cNvSpPr/>
          <p:nvPr/>
        </p:nvSpPr>
        <p:spPr>
          <a:xfrm>
            <a:off x="8113320" y="5549760"/>
            <a:ext cx="37260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Dec</a:t>
            </a:r>
            <a:endParaRPr b="0" lang="en-US" sz="1600" strike="noStrike" u="none">
              <a:solidFill>
                <a:srgbClr val="000000"/>
              </a:solidFill>
              <a:effectLst/>
              <a:uFillTx/>
              <a:latin typeface="Arial"/>
            </a:endParaRPr>
          </a:p>
        </p:txBody>
      </p:sp>
      <p:sp>
        <p:nvSpPr>
          <p:cNvPr id="343" name=""/>
          <p:cNvSpPr/>
          <p:nvPr/>
        </p:nvSpPr>
        <p:spPr>
          <a:xfrm>
            <a:off x="1641600" y="1633680"/>
            <a:ext cx="282600" cy="0"/>
          </a:xfrm>
          <a:prstGeom prst="line">
            <a:avLst/>
          </a:prstGeom>
          <a:ln w="28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44" name=""/>
          <p:cNvSpPr/>
          <p:nvPr/>
        </p:nvSpPr>
        <p:spPr>
          <a:xfrm>
            <a:off x="1977480" y="1504800"/>
            <a:ext cx="10821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Fixed Price</a:t>
            </a:r>
            <a:endParaRPr b="0" lang="en-US" sz="1600" strike="noStrike" u="none">
              <a:solidFill>
                <a:srgbClr val="000000"/>
              </a:solidFill>
              <a:effectLst/>
              <a:uFillTx/>
              <a:latin typeface="Arial"/>
            </a:endParaRPr>
          </a:p>
        </p:txBody>
      </p:sp>
      <p:sp>
        <p:nvSpPr>
          <p:cNvPr id="345" name=""/>
          <p:cNvSpPr/>
          <p:nvPr/>
        </p:nvSpPr>
        <p:spPr>
          <a:xfrm>
            <a:off x="3349800" y="1633680"/>
            <a:ext cx="282240" cy="0"/>
          </a:xfrm>
          <a:prstGeom prst="line">
            <a:avLst/>
          </a:prstGeom>
          <a:ln w="381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46" name=""/>
          <p:cNvSpPr/>
          <p:nvPr/>
        </p:nvSpPr>
        <p:spPr>
          <a:xfrm>
            <a:off x="3762720" y="1504800"/>
            <a:ext cx="191520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EFM Forward Curve</a:t>
            </a:r>
            <a:endParaRPr b="0" lang="en-US" sz="1600" strike="noStrike" u="none">
              <a:solidFill>
                <a:srgbClr val="000000"/>
              </a:solidFill>
              <a:effectLst/>
              <a:uFillTx/>
              <a:latin typeface="Arial"/>
            </a:endParaRPr>
          </a:p>
        </p:txBody>
      </p:sp>
      <p:grpSp>
        <p:nvGrpSpPr>
          <p:cNvPr id="347" name=""/>
          <p:cNvGrpSpPr/>
          <p:nvPr/>
        </p:nvGrpSpPr>
        <p:grpSpPr>
          <a:xfrm>
            <a:off x="1523880" y="2258640"/>
            <a:ext cx="6778800" cy="2453040"/>
            <a:chOff x="1523880" y="2258640"/>
            <a:chExt cx="6778800" cy="2453040"/>
          </a:xfrm>
        </p:grpSpPr>
        <p:sp>
          <p:nvSpPr>
            <p:cNvPr id="348" name=""/>
            <p:cNvSpPr/>
            <p:nvPr/>
          </p:nvSpPr>
          <p:spPr>
            <a:xfrm flipV="1">
              <a:off x="7067520" y="2258640"/>
              <a:ext cx="617400" cy="74520"/>
            </a:xfrm>
            <a:prstGeom prst="line">
              <a:avLst/>
            </a:prstGeom>
            <a:ln w="38160">
              <a:solidFill>
                <a:srgbClr val="0000ff"/>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grpSp>
          <p:nvGrpSpPr>
            <p:cNvPr id="349" name=""/>
            <p:cNvGrpSpPr/>
            <p:nvPr/>
          </p:nvGrpSpPr>
          <p:grpSpPr>
            <a:xfrm>
              <a:off x="1523880" y="2259000"/>
              <a:ext cx="6778800" cy="2452680"/>
              <a:chOff x="1523880" y="2259000"/>
              <a:chExt cx="6778800" cy="2452680"/>
            </a:xfrm>
          </p:grpSpPr>
          <p:sp>
            <p:nvSpPr>
              <p:cNvPr id="350" name=""/>
              <p:cNvSpPr/>
              <p:nvPr/>
            </p:nvSpPr>
            <p:spPr>
              <a:xfrm>
                <a:off x="1523880" y="3786120"/>
                <a:ext cx="617760" cy="128520"/>
              </a:xfrm>
              <a:prstGeom prst="line">
                <a:avLst/>
              </a:prstGeom>
              <a:ln w="381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51" name=""/>
              <p:cNvSpPr/>
              <p:nvPr/>
            </p:nvSpPr>
            <p:spPr>
              <a:xfrm>
                <a:off x="2141640" y="3914640"/>
                <a:ext cx="615960" cy="797040"/>
              </a:xfrm>
              <a:prstGeom prst="line">
                <a:avLst/>
              </a:prstGeom>
              <a:ln w="381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52" name=""/>
              <p:cNvSpPr/>
              <p:nvPr/>
            </p:nvSpPr>
            <p:spPr>
              <a:xfrm flipV="1">
                <a:off x="3375000" y="4044960"/>
                <a:ext cx="617400" cy="396720"/>
              </a:xfrm>
              <a:prstGeom prst="line">
                <a:avLst/>
              </a:prstGeom>
              <a:ln w="381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53" name=""/>
              <p:cNvSpPr/>
              <p:nvPr/>
            </p:nvSpPr>
            <p:spPr>
              <a:xfrm flipV="1">
                <a:off x="4610160" y="2989440"/>
                <a:ext cx="606240" cy="398160"/>
              </a:xfrm>
              <a:prstGeom prst="line">
                <a:avLst/>
              </a:prstGeom>
              <a:ln w="381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54" name=""/>
              <p:cNvSpPr/>
              <p:nvPr/>
            </p:nvSpPr>
            <p:spPr>
              <a:xfrm flipV="1">
                <a:off x="5216400" y="2720880"/>
                <a:ext cx="617760" cy="268560"/>
              </a:xfrm>
              <a:prstGeom prst="line">
                <a:avLst/>
              </a:prstGeom>
              <a:ln w="381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55" name=""/>
              <p:cNvSpPr/>
              <p:nvPr/>
            </p:nvSpPr>
            <p:spPr>
              <a:xfrm flipV="1">
                <a:off x="5834160" y="2592000"/>
                <a:ext cx="615960" cy="128520"/>
              </a:xfrm>
              <a:prstGeom prst="line">
                <a:avLst/>
              </a:prstGeom>
              <a:ln w="381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56" name=""/>
              <p:cNvSpPr/>
              <p:nvPr/>
            </p:nvSpPr>
            <p:spPr>
              <a:xfrm flipV="1">
                <a:off x="6450120" y="2333160"/>
                <a:ext cx="617400" cy="258840"/>
              </a:xfrm>
              <a:prstGeom prst="line">
                <a:avLst/>
              </a:prstGeom>
              <a:ln w="381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57" name=""/>
              <p:cNvSpPr/>
              <p:nvPr/>
            </p:nvSpPr>
            <p:spPr>
              <a:xfrm>
                <a:off x="7684920" y="2259000"/>
                <a:ext cx="617760" cy="1128600"/>
              </a:xfrm>
              <a:prstGeom prst="line">
                <a:avLst/>
              </a:prstGeom>
              <a:ln w="381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cxnSp>
            <p:nvCxnSpPr>
              <p:cNvPr id="358" name=""/>
              <p:cNvCxnSpPr>
                <a:stCxn id="351" idx="0"/>
                <a:endCxn id="352" idx="0"/>
              </p:cNvCxnSpPr>
              <p:nvPr/>
            </p:nvCxnSpPr>
            <p:spPr>
              <a:xfrm flipV="1">
                <a:off x="2757240" y="4441320"/>
                <a:ext cx="618120" cy="270720"/>
              </a:xfrm>
              <a:prstGeom prst="straightConnector1">
                <a:avLst/>
              </a:prstGeom>
              <a:ln w="38160">
                <a:solidFill>
                  <a:srgbClr val="0033cc"/>
                </a:solidFill>
                <a:miter/>
              </a:ln>
            </p:spPr>
          </p:cxnSp>
          <p:cxnSp>
            <p:nvCxnSpPr>
              <p:cNvPr id="359" name=""/>
              <p:cNvCxnSpPr>
                <a:stCxn id="352" idx="1"/>
                <a:endCxn id="353" idx="0"/>
              </p:cNvCxnSpPr>
              <p:nvPr/>
            </p:nvCxnSpPr>
            <p:spPr>
              <a:xfrm flipV="1">
                <a:off x="3990960" y="3388680"/>
                <a:ext cx="619920" cy="656280"/>
              </a:xfrm>
              <a:prstGeom prst="straightConnector1">
                <a:avLst/>
              </a:prstGeom>
              <a:ln w="38160">
                <a:solidFill>
                  <a:srgbClr val="0033cc"/>
                </a:solidFill>
                <a:miter/>
              </a:ln>
            </p:spPr>
          </p:cxnSp>
        </p:grpSp>
      </p:grpSp>
      <p:sp>
        <p:nvSpPr>
          <p:cNvPr id="360" name=""/>
          <p:cNvSpPr/>
          <p:nvPr/>
        </p:nvSpPr>
        <p:spPr>
          <a:xfrm>
            <a:off x="2967120" y="2567160"/>
            <a:ext cx="407880" cy="29844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1" name=""/>
          <p:cNvSpPr/>
          <p:nvPr/>
        </p:nvSpPr>
        <p:spPr>
          <a:xfrm>
            <a:off x="1500120" y="3490920"/>
            <a:ext cx="6797880" cy="0"/>
          </a:xfrm>
          <a:prstGeom prst="line">
            <a:avLst/>
          </a:prstGeom>
          <a:ln w="38160">
            <a:solidFill>
              <a:srgbClr val="003399"/>
            </a:solidFill>
            <a:prstDash val="dash"/>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2" name=""/>
          <p:cNvSpPr/>
          <p:nvPr/>
        </p:nvSpPr>
        <p:spPr>
          <a:xfrm>
            <a:off x="6646320" y="4107240"/>
            <a:ext cx="2050560" cy="577080"/>
          </a:xfrm>
          <a:prstGeom prst="roundRect">
            <a:avLst>
              <a:gd name="adj" fmla="val 16667"/>
            </a:avLst>
          </a:prstGeom>
          <a:solidFill>
            <a:srgbClr val="ffffff"/>
          </a:solid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0000"/>
                </a:solidFill>
                <a:effectLst/>
                <a:uFillTx/>
                <a:latin typeface="Arial"/>
              </a:rPr>
              <a:t>$1.04/mile average </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0000"/>
                </a:solidFill>
                <a:effectLst/>
                <a:uFillTx/>
                <a:latin typeface="Arial"/>
              </a:rPr>
              <a:t>curve price over term</a:t>
            </a:r>
            <a:endParaRPr b="0" lang="en-US" sz="1400" strike="noStrike" u="none">
              <a:solidFill>
                <a:srgbClr val="000000"/>
              </a:solidFill>
              <a:effectLst/>
              <a:uFillTx/>
              <a:latin typeface="Arial"/>
            </a:endParaRPr>
          </a:p>
        </p:txBody>
      </p:sp>
      <p:sp>
        <p:nvSpPr>
          <p:cNvPr id="363" name=""/>
          <p:cNvSpPr/>
          <p:nvPr/>
        </p:nvSpPr>
        <p:spPr>
          <a:xfrm>
            <a:off x="6021360" y="1633680"/>
            <a:ext cx="485640" cy="0"/>
          </a:xfrm>
          <a:prstGeom prst="line">
            <a:avLst/>
          </a:prstGeom>
          <a:ln w="28440">
            <a:solidFill>
              <a:srgbClr val="003399"/>
            </a:solidFill>
            <a:prstDash val="dash"/>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4" name=""/>
          <p:cNvSpPr/>
          <p:nvPr/>
        </p:nvSpPr>
        <p:spPr>
          <a:xfrm>
            <a:off x="6612480" y="1522440"/>
            <a:ext cx="156672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Avg Curve Price</a:t>
            </a:r>
            <a:endParaRPr b="0" lang="en-US" sz="1600" strike="noStrike" u="none">
              <a:solidFill>
                <a:srgbClr val="000000"/>
              </a:solidFill>
              <a:effectLst/>
              <a:uFillTx/>
              <a:latin typeface="Arial"/>
            </a:endParaRPr>
          </a:p>
        </p:txBody>
      </p:sp>
      <p:sp>
        <p:nvSpPr>
          <p:cNvPr id="365" name=""/>
          <p:cNvSpPr/>
          <p:nvPr/>
        </p:nvSpPr>
        <p:spPr>
          <a:xfrm>
            <a:off x="4214880" y="3942360"/>
            <a:ext cx="2517840" cy="1523160"/>
          </a:xfrm>
          <a:prstGeom prst="roundRect">
            <a:avLst>
              <a:gd name="adj" fmla="val 16667"/>
            </a:avLst>
          </a:prstGeom>
          <a:solidFill>
            <a:srgbClr val="ffffff"/>
          </a:solidFill>
          <a:ln w="0">
            <a:noFill/>
          </a:ln>
        </p:spPr>
        <p:style>
          <a:lnRef idx="0"/>
          <a:fillRef idx="0"/>
          <a:effectRef idx="0"/>
          <a:fontRef idx="minor"/>
        </p:style>
        <p:txBody>
          <a:bodyPr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8000"/>
                </a:solidFill>
                <a:effectLst/>
                <a:uFillTx/>
                <a:latin typeface="Arial"/>
              </a:rPr>
              <a:t>$0.04/mile projected</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8000"/>
                </a:solidFill>
                <a:effectLst/>
                <a:uFillTx/>
                <a:latin typeface="Arial"/>
              </a:rPr>
              <a:t>profit over term</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8000"/>
                </a:solidFill>
                <a:effectLst/>
                <a:uFillTx/>
                <a:latin typeface="Arial"/>
              </a:rPr>
              <a:t>MTM value is the PV of</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8000"/>
                </a:solidFill>
                <a:effectLst/>
                <a:uFillTx/>
                <a:latin typeface="Arial"/>
              </a:rPr>
              <a:t>this income stream ($19K)</a:t>
            </a:r>
            <a:endParaRPr b="0" lang="en-US" sz="1400" strike="noStrike" u="none">
              <a:solidFill>
                <a:srgbClr val="000000"/>
              </a:solidFill>
              <a:effectLst/>
              <a:uFillTx/>
              <a:latin typeface="Arial"/>
            </a:endParaRPr>
          </a:p>
        </p:txBody>
      </p:sp>
      <p:sp>
        <p:nvSpPr>
          <p:cNvPr id="366" name=""/>
          <p:cNvSpPr/>
          <p:nvPr/>
        </p:nvSpPr>
        <p:spPr>
          <a:xfrm>
            <a:off x="1220760" y="4711680"/>
            <a:ext cx="738504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67" name=""/>
          <p:cNvSpPr/>
          <p:nvPr/>
        </p:nvSpPr>
        <p:spPr>
          <a:xfrm flipV="1">
            <a:off x="7684920" y="3630240"/>
            <a:ext cx="304920" cy="482760"/>
          </a:xfrm>
          <a:prstGeom prst="line">
            <a:avLst/>
          </a:prstGeom>
          <a:ln w="3816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 name="PlaceHolder 2"/>
          <p:cNvSpPr>
            <a:spLocks noGrp="1"/>
          </p:cNvSpPr>
          <p:nvPr>
            <p:ph type="sldNum" idx="1"/>
          </p:nvPr>
        </p:nvSpPr>
        <p:spPr/>
        <p:txBody>
          <a:bodyPr/>
          <a:p>
            <a:fld id="{E0EABCFE-02BA-40D7-AC5F-8C24B8CE0F7C}" type="slidenum">
              <a:t>16</a:t>
            </a:fld>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8" name=""/>
          <p:cNvSpPr/>
          <p:nvPr/>
        </p:nvSpPr>
        <p:spPr>
          <a:xfrm>
            <a:off x="1523880" y="3490920"/>
            <a:ext cx="6774120" cy="546120"/>
          </a:xfrm>
          <a:prstGeom prst="rect">
            <a:avLst/>
          </a:prstGeom>
          <a:blipFill rotWithShape="0">
            <a:blip r:embed="rId1"/>
            <a:srcRect/>
            <a:tile tx="0" ty="0" sx="100000" sy="100000" algn="ctr"/>
          </a:blipFill>
          <a:ln w="0">
            <a:noFill/>
          </a:ln>
        </p:spPr>
        <p:style>
          <a:lnRef idx="0"/>
          <a:fillRef idx="0"/>
          <a:effectRef idx="0"/>
          <a:fontRef idx="minor"/>
        </p:style>
        <p:txBody>
          <a:bodyPr wrap="none" lIns="90000" rIns="90000" tIns="46800" bIns="46800" anchor="ctr">
            <a:noAutofit/>
          </a:bodyPr>
          <a:p>
            <a:pPr>
              <a:lnSpc>
                <a:spcPct val="90000"/>
              </a:lnSpc>
              <a:spcBef>
                <a:spcPts val="524"/>
              </a:spcBef>
              <a:spcAft>
                <a:spcPts val="312"/>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369" name=""/>
          <p:cNvSpPr/>
          <p:nvPr/>
        </p:nvSpPr>
        <p:spPr>
          <a:xfrm>
            <a:off x="1220760" y="2720880"/>
            <a:ext cx="738504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370"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MTM Example: Positive Curve Shift</a:t>
            </a:r>
            <a:endParaRPr b="0" lang="en-US" sz="3000" strike="noStrike" u="none">
              <a:solidFill>
                <a:srgbClr val="333399"/>
              </a:solidFill>
              <a:effectLst/>
              <a:uFillTx/>
              <a:latin typeface="Arial"/>
            </a:endParaRPr>
          </a:p>
        </p:txBody>
      </p:sp>
      <p:sp>
        <p:nvSpPr>
          <p:cNvPr id="371" name=""/>
          <p:cNvSpPr/>
          <p:nvPr/>
        </p:nvSpPr>
        <p:spPr>
          <a:xfrm>
            <a:off x="1336680" y="1424160"/>
            <a:ext cx="7080120" cy="404640"/>
          </a:xfrm>
          <a:prstGeom prst="roundRect">
            <a:avLst>
              <a:gd name="adj" fmla="val 50000"/>
            </a:avLst>
          </a:prstGeom>
          <a:noFill/>
          <a:ln w="19080">
            <a:solidFill>
              <a:srgbClr val="ffcc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72" name=""/>
          <p:cNvSpPr/>
          <p:nvPr/>
        </p:nvSpPr>
        <p:spPr>
          <a:xfrm>
            <a:off x="1220760" y="4044960"/>
            <a:ext cx="738504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73" name=""/>
          <p:cNvSpPr/>
          <p:nvPr/>
        </p:nvSpPr>
        <p:spPr>
          <a:xfrm>
            <a:off x="1220760" y="3387600"/>
            <a:ext cx="738504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374" name=""/>
          <p:cNvSpPr/>
          <p:nvPr/>
        </p:nvSpPr>
        <p:spPr>
          <a:xfrm>
            <a:off x="1220760" y="2065320"/>
            <a:ext cx="738504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75" name=""/>
          <p:cNvSpPr/>
          <p:nvPr/>
        </p:nvSpPr>
        <p:spPr>
          <a:xfrm>
            <a:off x="1220760" y="2065320"/>
            <a:ext cx="1440" cy="3301920"/>
          </a:xfrm>
          <a:prstGeom prst="line">
            <a:avLst/>
          </a:prstGeom>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6" name=""/>
          <p:cNvSpPr/>
          <p:nvPr/>
        </p:nvSpPr>
        <p:spPr>
          <a:xfrm>
            <a:off x="1157400" y="5367240"/>
            <a:ext cx="6336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377" name=""/>
          <p:cNvSpPr/>
          <p:nvPr/>
        </p:nvSpPr>
        <p:spPr>
          <a:xfrm>
            <a:off x="1157400" y="4711680"/>
            <a:ext cx="6336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78" name=""/>
          <p:cNvSpPr/>
          <p:nvPr/>
        </p:nvSpPr>
        <p:spPr>
          <a:xfrm>
            <a:off x="1157400" y="4044960"/>
            <a:ext cx="6336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79" name=""/>
          <p:cNvSpPr/>
          <p:nvPr/>
        </p:nvSpPr>
        <p:spPr>
          <a:xfrm>
            <a:off x="1157400" y="3387600"/>
            <a:ext cx="6336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380" name=""/>
          <p:cNvSpPr/>
          <p:nvPr/>
        </p:nvSpPr>
        <p:spPr>
          <a:xfrm>
            <a:off x="1157400" y="2720880"/>
            <a:ext cx="6336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381" name=""/>
          <p:cNvSpPr/>
          <p:nvPr/>
        </p:nvSpPr>
        <p:spPr>
          <a:xfrm>
            <a:off x="1157400" y="2065320"/>
            <a:ext cx="6336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82" name=""/>
          <p:cNvSpPr/>
          <p:nvPr/>
        </p:nvSpPr>
        <p:spPr>
          <a:xfrm>
            <a:off x="1220760" y="5367240"/>
            <a:ext cx="738504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383" name=""/>
          <p:cNvSpPr/>
          <p:nvPr/>
        </p:nvSpPr>
        <p:spPr>
          <a:xfrm flipV="1">
            <a:off x="1220760" y="5366880"/>
            <a:ext cx="144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384" name=""/>
          <p:cNvSpPr/>
          <p:nvPr/>
        </p:nvSpPr>
        <p:spPr>
          <a:xfrm flipV="1">
            <a:off x="1838160" y="5366880"/>
            <a:ext cx="180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385" name=""/>
          <p:cNvSpPr/>
          <p:nvPr/>
        </p:nvSpPr>
        <p:spPr>
          <a:xfrm flipV="1">
            <a:off x="2454120" y="5366880"/>
            <a:ext cx="180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386" name=""/>
          <p:cNvSpPr/>
          <p:nvPr/>
        </p:nvSpPr>
        <p:spPr>
          <a:xfrm flipV="1">
            <a:off x="3071880" y="5366880"/>
            <a:ext cx="144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387" name=""/>
          <p:cNvSpPr/>
          <p:nvPr/>
        </p:nvSpPr>
        <p:spPr>
          <a:xfrm flipV="1">
            <a:off x="3678120" y="5366880"/>
            <a:ext cx="180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388" name=""/>
          <p:cNvSpPr/>
          <p:nvPr/>
        </p:nvSpPr>
        <p:spPr>
          <a:xfrm flipV="1">
            <a:off x="4295880" y="5366880"/>
            <a:ext cx="144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389" name=""/>
          <p:cNvSpPr/>
          <p:nvPr/>
        </p:nvSpPr>
        <p:spPr>
          <a:xfrm flipV="1">
            <a:off x="4913280" y="5366880"/>
            <a:ext cx="180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390" name=""/>
          <p:cNvSpPr/>
          <p:nvPr/>
        </p:nvSpPr>
        <p:spPr>
          <a:xfrm flipV="1">
            <a:off x="5529240" y="5366880"/>
            <a:ext cx="144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391" name=""/>
          <p:cNvSpPr/>
          <p:nvPr/>
        </p:nvSpPr>
        <p:spPr>
          <a:xfrm flipV="1">
            <a:off x="6146640" y="5366880"/>
            <a:ext cx="180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392" name=""/>
          <p:cNvSpPr/>
          <p:nvPr/>
        </p:nvSpPr>
        <p:spPr>
          <a:xfrm flipV="1">
            <a:off x="6764400" y="5366880"/>
            <a:ext cx="144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393" name=""/>
          <p:cNvSpPr/>
          <p:nvPr/>
        </p:nvSpPr>
        <p:spPr>
          <a:xfrm flipV="1">
            <a:off x="7370640" y="5366880"/>
            <a:ext cx="180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394" name=""/>
          <p:cNvSpPr/>
          <p:nvPr/>
        </p:nvSpPr>
        <p:spPr>
          <a:xfrm flipV="1">
            <a:off x="7988400" y="5366880"/>
            <a:ext cx="144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395" name=""/>
          <p:cNvSpPr/>
          <p:nvPr/>
        </p:nvSpPr>
        <p:spPr>
          <a:xfrm flipV="1">
            <a:off x="8605800" y="5366880"/>
            <a:ext cx="180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396" name=""/>
          <p:cNvSpPr/>
          <p:nvPr/>
        </p:nvSpPr>
        <p:spPr>
          <a:xfrm>
            <a:off x="488880" y="5249880"/>
            <a:ext cx="5079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$0.90</a:t>
            </a:r>
            <a:endParaRPr b="0" lang="en-US" sz="1600" strike="noStrike" u="none">
              <a:solidFill>
                <a:srgbClr val="000000"/>
              </a:solidFill>
              <a:effectLst/>
              <a:uFillTx/>
              <a:latin typeface="Arial"/>
            </a:endParaRPr>
          </a:p>
        </p:txBody>
      </p:sp>
      <p:sp>
        <p:nvSpPr>
          <p:cNvPr id="397" name=""/>
          <p:cNvSpPr/>
          <p:nvPr/>
        </p:nvSpPr>
        <p:spPr>
          <a:xfrm>
            <a:off x="488880" y="4592520"/>
            <a:ext cx="5079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$0.95</a:t>
            </a:r>
            <a:endParaRPr b="0" lang="en-US" sz="1600" strike="noStrike" u="none">
              <a:solidFill>
                <a:srgbClr val="000000"/>
              </a:solidFill>
              <a:effectLst/>
              <a:uFillTx/>
              <a:latin typeface="Arial"/>
            </a:endParaRPr>
          </a:p>
        </p:txBody>
      </p:sp>
      <p:sp>
        <p:nvSpPr>
          <p:cNvPr id="398" name=""/>
          <p:cNvSpPr/>
          <p:nvPr/>
        </p:nvSpPr>
        <p:spPr>
          <a:xfrm>
            <a:off x="488880" y="3925800"/>
            <a:ext cx="5079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$1.00</a:t>
            </a:r>
            <a:endParaRPr b="0" lang="en-US" sz="1600" strike="noStrike" u="none">
              <a:solidFill>
                <a:srgbClr val="000000"/>
              </a:solidFill>
              <a:effectLst/>
              <a:uFillTx/>
              <a:latin typeface="Arial"/>
            </a:endParaRPr>
          </a:p>
        </p:txBody>
      </p:sp>
      <p:sp>
        <p:nvSpPr>
          <p:cNvPr id="399" name=""/>
          <p:cNvSpPr/>
          <p:nvPr/>
        </p:nvSpPr>
        <p:spPr>
          <a:xfrm>
            <a:off x="488880" y="3270240"/>
            <a:ext cx="5079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$1.05</a:t>
            </a:r>
            <a:endParaRPr b="0" lang="en-US" sz="1600" strike="noStrike" u="none">
              <a:solidFill>
                <a:srgbClr val="000000"/>
              </a:solidFill>
              <a:effectLst/>
              <a:uFillTx/>
              <a:latin typeface="Arial"/>
            </a:endParaRPr>
          </a:p>
        </p:txBody>
      </p:sp>
      <p:sp>
        <p:nvSpPr>
          <p:cNvPr id="400" name=""/>
          <p:cNvSpPr/>
          <p:nvPr/>
        </p:nvSpPr>
        <p:spPr>
          <a:xfrm>
            <a:off x="488880" y="2602080"/>
            <a:ext cx="5079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$1.10</a:t>
            </a:r>
            <a:endParaRPr b="0" lang="en-US" sz="1600" strike="noStrike" u="none">
              <a:solidFill>
                <a:srgbClr val="000000"/>
              </a:solidFill>
              <a:effectLst/>
              <a:uFillTx/>
              <a:latin typeface="Arial"/>
            </a:endParaRPr>
          </a:p>
        </p:txBody>
      </p:sp>
      <p:sp>
        <p:nvSpPr>
          <p:cNvPr id="401" name=""/>
          <p:cNvSpPr/>
          <p:nvPr/>
        </p:nvSpPr>
        <p:spPr>
          <a:xfrm>
            <a:off x="488880" y="1946160"/>
            <a:ext cx="5079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$1.15</a:t>
            </a:r>
            <a:endParaRPr b="0" lang="en-US" sz="1600" strike="noStrike" u="none">
              <a:solidFill>
                <a:srgbClr val="000000"/>
              </a:solidFill>
              <a:effectLst/>
              <a:uFillTx/>
              <a:latin typeface="Arial"/>
            </a:endParaRPr>
          </a:p>
        </p:txBody>
      </p:sp>
      <p:sp>
        <p:nvSpPr>
          <p:cNvPr id="402" name=""/>
          <p:cNvSpPr/>
          <p:nvPr/>
        </p:nvSpPr>
        <p:spPr>
          <a:xfrm>
            <a:off x="1346040" y="5549760"/>
            <a:ext cx="34992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Jan</a:t>
            </a:r>
            <a:endParaRPr b="0" lang="en-US" sz="1600" strike="noStrike" u="none">
              <a:solidFill>
                <a:srgbClr val="000000"/>
              </a:solidFill>
              <a:effectLst/>
              <a:uFillTx/>
              <a:latin typeface="Arial"/>
            </a:endParaRPr>
          </a:p>
        </p:txBody>
      </p:sp>
      <p:sp>
        <p:nvSpPr>
          <p:cNvPr id="403" name=""/>
          <p:cNvSpPr/>
          <p:nvPr/>
        </p:nvSpPr>
        <p:spPr>
          <a:xfrm>
            <a:off x="1963440" y="5549760"/>
            <a:ext cx="36108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Feb</a:t>
            </a:r>
            <a:endParaRPr b="0" lang="en-US" sz="1600" strike="noStrike" u="none">
              <a:solidFill>
                <a:srgbClr val="000000"/>
              </a:solidFill>
              <a:effectLst/>
              <a:uFillTx/>
              <a:latin typeface="Arial"/>
            </a:endParaRPr>
          </a:p>
        </p:txBody>
      </p:sp>
      <p:sp>
        <p:nvSpPr>
          <p:cNvPr id="404" name=""/>
          <p:cNvSpPr/>
          <p:nvPr/>
        </p:nvSpPr>
        <p:spPr>
          <a:xfrm>
            <a:off x="2570400" y="5549760"/>
            <a:ext cx="36108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Mar</a:t>
            </a:r>
            <a:endParaRPr b="0" lang="en-US" sz="1600" strike="noStrike" u="none">
              <a:solidFill>
                <a:srgbClr val="000000"/>
              </a:solidFill>
              <a:effectLst/>
              <a:uFillTx/>
              <a:latin typeface="Arial"/>
            </a:endParaRPr>
          </a:p>
        </p:txBody>
      </p:sp>
      <p:sp>
        <p:nvSpPr>
          <p:cNvPr id="405" name=""/>
          <p:cNvSpPr/>
          <p:nvPr/>
        </p:nvSpPr>
        <p:spPr>
          <a:xfrm>
            <a:off x="3207960" y="5549760"/>
            <a:ext cx="34992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Apr</a:t>
            </a:r>
            <a:endParaRPr b="0" lang="en-US" sz="1600" strike="noStrike" u="none">
              <a:solidFill>
                <a:srgbClr val="000000"/>
              </a:solidFill>
              <a:effectLst/>
              <a:uFillTx/>
              <a:latin typeface="Arial"/>
            </a:endParaRPr>
          </a:p>
        </p:txBody>
      </p:sp>
      <p:sp>
        <p:nvSpPr>
          <p:cNvPr id="406" name=""/>
          <p:cNvSpPr/>
          <p:nvPr/>
        </p:nvSpPr>
        <p:spPr>
          <a:xfrm>
            <a:off x="3794040" y="5549760"/>
            <a:ext cx="39492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May</a:t>
            </a:r>
            <a:endParaRPr b="0" lang="en-US" sz="1600" strike="noStrike" u="none">
              <a:solidFill>
                <a:srgbClr val="000000"/>
              </a:solidFill>
              <a:effectLst/>
              <a:uFillTx/>
              <a:latin typeface="Arial"/>
            </a:endParaRPr>
          </a:p>
        </p:txBody>
      </p:sp>
      <p:sp>
        <p:nvSpPr>
          <p:cNvPr id="407" name=""/>
          <p:cNvSpPr/>
          <p:nvPr/>
        </p:nvSpPr>
        <p:spPr>
          <a:xfrm>
            <a:off x="4431960" y="5549760"/>
            <a:ext cx="36108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Jun</a:t>
            </a:r>
            <a:endParaRPr b="0" lang="en-US" sz="1600" strike="noStrike" u="none">
              <a:solidFill>
                <a:srgbClr val="000000"/>
              </a:solidFill>
              <a:effectLst/>
              <a:uFillTx/>
              <a:latin typeface="Arial"/>
            </a:endParaRPr>
          </a:p>
        </p:txBody>
      </p:sp>
      <p:sp>
        <p:nvSpPr>
          <p:cNvPr id="408" name=""/>
          <p:cNvSpPr/>
          <p:nvPr/>
        </p:nvSpPr>
        <p:spPr>
          <a:xfrm>
            <a:off x="5070600" y="5549760"/>
            <a:ext cx="29340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Jul</a:t>
            </a:r>
            <a:endParaRPr b="0" lang="en-US" sz="1600" strike="noStrike" u="none">
              <a:solidFill>
                <a:srgbClr val="000000"/>
              </a:solidFill>
              <a:effectLst/>
              <a:uFillTx/>
              <a:latin typeface="Arial"/>
            </a:endParaRPr>
          </a:p>
        </p:txBody>
      </p:sp>
      <p:sp>
        <p:nvSpPr>
          <p:cNvPr id="409" name=""/>
          <p:cNvSpPr/>
          <p:nvPr/>
        </p:nvSpPr>
        <p:spPr>
          <a:xfrm>
            <a:off x="5644800" y="5549760"/>
            <a:ext cx="3945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Aug</a:t>
            </a:r>
            <a:endParaRPr b="0" lang="en-US" sz="1600" strike="noStrike" u="none">
              <a:solidFill>
                <a:srgbClr val="000000"/>
              </a:solidFill>
              <a:effectLst/>
              <a:uFillTx/>
              <a:latin typeface="Arial"/>
            </a:endParaRPr>
          </a:p>
        </p:txBody>
      </p:sp>
      <p:sp>
        <p:nvSpPr>
          <p:cNvPr id="410" name=""/>
          <p:cNvSpPr/>
          <p:nvPr/>
        </p:nvSpPr>
        <p:spPr>
          <a:xfrm>
            <a:off x="6262200" y="5549760"/>
            <a:ext cx="37260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Sep</a:t>
            </a:r>
            <a:endParaRPr b="0" lang="en-US" sz="1600" strike="noStrike" u="none">
              <a:solidFill>
                <a:srgbClr val="000000"/>
              </a:solidFill>
              <a:effectLst/>
              <a:uFillTx/>
              <a:latin typeface="Arial"/>
            </a:endParaRPr>
          </a:p>
        </p:txBody>
      </p:sp>
      <p:sp>
        <p:nvSpPr>
          <p:cNvPr id="411" name=""/>
          <p:cNvSpPr/>
          <p:nvPr/>
        </p:nvSpPr>
        <p:spPr>
          <a:xfrm>
            <a:off x="6901200" y="5549760"/>
            <a:ext cx="3387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Oct</a:t>
            </a:r>
            <a:endParaRPr b="0" lang="en-US" sz="1600" strike="noStrike" u="none">
              <a:solidFill>
                <a:srgbClr val="000000"/>
              </a:solidFill>
              <a:effectLst/>
              <a:uFillTx/>
              <a:latin typeface="Arial"/>
            </a:endParaRPr>
          </a:p>
        </p:txBody>
      </p:sp>
      <p:sp>
        <p:nvSpPr>
          <p:cNvPr id="412" name=""/>
          <p:cNvSpPr/>
          <p:nvPr/>
        </p:nvSpPr>
        <p:spPr>
          <a:xfrm>
            <a:off x="7495560" y="5549760"/>
            <a:ext cx="3837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Nov</a:t>
            </a:r>
            <a:endParaRPr b="0" lang="en-US" sz="1600" strike="noStrike" u="none">
              <a:solidFill>
                <a:srgbClr val="000000"/>
              </a:solidFill>
              <a:effectLst/>
              <a:uFillTx/>
              <a:latin typeface="Arial"/>
            </a:endParaRPr>
          </a:p>
        </p:txBody>
      </p:sp>
      <p:sp>
        <p:nvSpPr>
          <p:cNvPr id="413" name=""/>
          <p:cNvSpPr/>
          <p:nvPr/>
        </p:nvSpPr>
        <p:spPr>
          <a:xfrm>
            <a:off x="8113320" y="5549760"/>
            <a:ext cx="37260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Dec</a:t>
            </a:r>
            <a:endParaRPr b="0" lang="en-US" sz="1600" strike="noStrike" u="none">
              <a:solidFill>
                <a:srgbClr val="000000"/>
              </a:solidFill>
              <a:effectLst/>
              <a:uFillTx/>
              <a:latin typeface="Arial"/>
            </a:endParaRPr>
          </a:p>
        </p:txBody>
      </p:sp>
      <p:sp>
        <p:nvSpPr>
          <p:cNvPr id="414" name=""/>
          <p:cNvSpPr/>
          <p:nvPr/>
        </p:nvSpPr>
        <p:spPr>
          <a:xfrm>
            <a:off x="1474920" y="1633680"/>
            <a:ext cx="282600" cy="0"/>
          </a:xfrm>
          <a:prstGeom prst="line">
            <a:avLst/>
          </a:prstGeom>
          <a:ln w="381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15" name=""/>
          <p:cNvSpPr/>
          <p:nvPr/>
        </p:nvSpPr>
        <p:spPr>
          <a:xfrm>
            <a:off x="1887120" y="1504800"/>
            <a:ext cx="143100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Forward Curve</a:t>
            </a:r>
            <a:endParaRPr b="0" lang="en-US" sz="1600" strike="noStrike" u="none">
              <a:solidFill>
                <a:srgbClr val="000000"/>
              </a:solidFill>
              <a:effectLst/>
              <a:uFillTx/>
              <a:latin typeface="Arial"/>
            </a:endParaRPr>
          </a:p>
        </p:txBody>
      </p:sp>
      <p:grpSp>
        <p:nvGrpSpPr>
          <p:cNvPr id="416" name=""/>
          <p:cNvGrpSpPr/>
          <p:nvPr/>
        </p:nvGrpSpPr>
        <p:grpSpPr>
          <a:xfrm>
            <a:off x="1523880" y="2817360"/>
            <a:ext cx="6778800" cy="2453040"/>
            <a:chOff x="1523880" y="2817360"/>
            <a:chExt cx="6778800" cy="2453040"/>
          </a:xfrm>
        </p:grpSpPr>
        <p:sp>
          <p:nvSpPr>
            <p:cNvPr id="417" name=""/>
            <p:cNvSpPr/>
            <p:nvPr/>
          </p:nvSpPr>
          <p:spPr>
            <a:xfrm flipV="1">
              <a:off x="7067520" y="2817360"/>
              <a:ext cx="617400" cy="74520"/>
            </a:xfrm>
            <a:prstGeom prst="line">
              <a:avLst/>
            </a:prstGeom>
            <a:ln w="38160">
              <a:solidFill>
                <a:srgbClr val="0000ff"/>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grpSp>
          <p:nvGrpSpPr>
            <p:cNvPr id="418" name=""/>
            <p:cNvGrpSpPr/>
            <p:nvPr/>
          </p:nvGrpSpPr>
          <p:grpSpPr>
            <a:xfrm>
              <a:off x="1523880" y="2817720"/>
              <a:ext cx="6778800" cy="2452680"/>
              <a:chOff x="1523880" y="2817720"/>
              <a:chExt cx="6778800" cy="2452680"/>
            </a:xfrm>
          </p:grpSpPr>
          <p:sp>
            <p:nvSpPr>
              <p:cNvPr id="419" name=""/>
              <p:cNvSpPr/>
              <p:nvPr/>
            </p:nvSpPr>
            <p:spPr>
              <a:xfrm>
                <a:off x="1523880" y="4344840"/>
                <a:ext cx="617760" cy="128520"/>
              </a:xfrm>
              <a:prstGeom prst="line">
                <a:avLst/>
              </a:prstGeom>
              <a:ln w="381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20" name=""/>
              <p:cNvSpPr/>
              <p:nvPr/>
            </p:nvSpPr>
            <p:spPr>
              <a:xfrm>
                <a:off x="2141640" y="4473360"/>
                <a:ext cx="615960" cy="797040"/>
              </a:xfrm>
              <a:prstGeom prst="line">
                <a:avLst/>
              </a:prstGeom>
              <a:ln w="381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21" name=""/>
              <p:cNvSpPr/>
              <p:nvPr/>
            </p:nvSpPr>
            <p:spPr>
              <a:xfrm flipV="1">
                <a:off x="3375000" y="4603680"/>
                <a:ext cx="617400" cy="396720"/>
              </a:xfrm>
              <a:prstGeom prst="line">
                <a:avLst/>
              </a:prstGeom>
              <a:ln w="381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22" name=""/>
              <p:cNvSpPr/>
              <p:nvPr/>
            </p:nvSpPr>
            <p:spPr>
              <a:xfrm flipV="1">
                <a:off x="4610160" y="3548160"/>
                <a:ext cx="606240" cy="398160"/>
              </a:xfrm>
              <a:prstGeom prst="line">
                <a:avLst/>
              </a:prstGeom>
              <a:ln w="381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23" name=""/>
              <p:cNvSpPr/>
              <p:nvPr/>
            </p:nvSpPr>
            <p:spPr>
              <a:xfrm flipV="1">
                <a:off x="5216400" y="3279600"/>
                <a:ext cx="617760" cy="268560"/>
              </a:xfrm>
              <a:prstGeom prst="line">
                <a:avLst/>
              </a:prstGeom>
              <a:ln w="381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24" name=""/>
              <p:cNvSpPr/>
              <p:nvPr/>
            </p:nvSpPr>
            <p:spPr>
              <a:xfrm flipV="1">
                <a:off x="5834160" y="3150720"/>
                <a:ext cx="615960" cy="128520"/>
              </a:xfrm>
              <a:prstGeom prst="line">
                <a:avLst/>
              </a:prstGeom>
              <a:ln w="381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25" name=""/>
              <p:cNvSpPr/>
              <p:nvPr/>
            </p:nvSpPr>
            <p:spPr>
              <a:xfrm flipV="1">
                <a:off x="6450120" y="2891880"/>
                <a:ext cx="617400" cy="258840"/>
              </a:xfrm>
              <a:prstGeom prst="line">
                <a:avLst/>
              </a:prstGeom>
              <a:ln w="381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26" name=""/>
              <p:cNvSpPr/>
              <p:nvPr/>
            </p:nvSpPr>
            <p:spPr>
              <a:xfrm>
                <a:off x="7684920" y="2817720"/>
                <a:ext cx="617760" cy="1128600"/>
              </a:xfrm>
              <a:prstGeom prst="line">
                <a:avLst/>
              </a:prstGeom>
              <a:ln w="381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cxnSp>
            <p:nvCxnSpPr>
              <p:cNvPr id="427" name=""/>
              <p:cNvCxnSpPr>
                <a:stCxn id="420" idx="0"/>
                <a:endCxn id="421" idx="0"/>
              </p:cNvCxnSpPr>
              <p:nvPr/>
            </p:nvCxnSpPr>
            <p:spPr>
              <a:xfrm flipV="1">
                <a:off x="2757240" y="5000040"/>
                <a:ext cx="618120" cy="270720"/>
              </a:xfrm>
              <a:prstGeom prst="straightConnector1">
                <a:avLst/>
              </a:prstGeom>
              <a:ln w="38160">
                <a:solidFill>
                  <a:srgbClr val="0033cc"/>
                </a:solidFill>
                <a:miter/>
              </a:ln>
            </p:spPr>
          </p:cxnSp>
          <p:cxnSp>
            <p:nvCxnSpPr>
              <p:cNvPr id="428" name=""/>
              <p:cNvCxnSpPr>
                <a:stCxn id="421" idx="1"/>
                <a:endCxn id="422" idx="0"/>
              </p:cNvCxnSpPr>
              <p:nvPr/>
            </p:nvCxnSpPr>
            <p:spPr>
              <a:xfrm flipV="1">
                <a:off x="3990960" y="3947400"/>
                <a:ext cx="619920" cy="656280"/>
              </a:xfrm>
              <a:prstGeom prst="straightConnector1">
                <a:avLst/>
              </a:prstGeom>
              <a:ln w="38160">
                <a:solidFill>
                  <a:srgbClr val="0033cc"/>
                </a:solidFill>
                <a:miter/>
              </a:ln>
            </p:spPr>
          </p:cxnSp>
        </p:grpSp>
      </p:grpSp>
      <p:sp>
        <p:nvSpPr>
          <p:cNvPr id="429" name=""/>
          <p:cNvSpPr/>
          <p:nvPr/>
        </p:nvSpPr>
        <p:spPr>
          <a:xfrm>
            <a:off x="1500120" y="4037040"/>
            <a:ext cx="6797880" cy="0"/>
          </a:xfrm>
          <a:prstGeom prst="line">
            <a:avLst/>
          </a:prstGeom>
          <a:ln w="38160">
            <a:solidFill>
              <a:srgbClr val="003399"/>
            </a:solidFill>
            <a:prstDash val="dash"/>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30" name=""/>
          <p:cNvSpPr/>
          <p:nvPr/>
        </p:nvSpPr>
        <p:spPr>
          <a:xfrm>
            <a:off x="5754600" y="1633680"/>
            <a:ext cx="486000" cy="0"/>
          </a:xfrm>
          <a:prstGeom prst="line">
            <a:avLst/>
          </a:prstGeom>
          <a:ln w="38160">
            <a:solidFill>
              <a:srgbClr val="003399"/>
            </a:solidFill>
            <a:prstDash val="dash"/>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31" name=""/>
          <p:cNvSpPr/>
          <p:nvPr/>
        </p:nvSpPr>
        <p:spPr>
          <a:xfrm>
            <a:off x="6334200" y="1522440"/>
            <a:ext cx="20397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New Avg Curve Price</a:t>
            </a:r>
            <a:endParaRPr b="0" lang="en-US" sz="1600" strike="noStrike" u="none">
              <a:solidFill>
                <a:srgbClr val="000000"/>
              </a:solidFill>
              <a:effectLst/>
              <a:uFillTx/>
              <a:latin typeface="Arial"/>
            </a:endParaRPr>
          </a:p>
        </p:txBody>
      </p:sp>
      <p:sp>
        <p:nvSpPr>
          <p:cNvPr id="432" name=""/>
          <p:cNvSpPr/>
          <p:nvPr/>
        </p:nvSpPr>
        <p:spPr>
          <a:xfrm>
            <a:off x="1919160" y="2433600"/>
            <a:ext cx="2451240" cy="827280"/>
          </a:xfrm>
          <a:prstGeom prst="roundRect">
            <a:avLst>
              <a:gd name="adj" fmla="val 16667"/>
            </a:avLst>
          </a:prstGeom>
          <a:noFill/>
          <a:ln w="0">
            <a:noFill/>
          </a:ln>
        </p:spPr>
        <p:style>
          <a:lnRef idx="0"/>
          <a:fillRef idx="0"/>
          <a:effectRef idx="0"/>
          <a:fontRef idx="minor"/>
        </p:style>
        <p:txBody>
          <a:bodyPr lIns="90000" rIns="90000" tIns="46800" bIns="46800" anchor="t">
            <a:noAutofit/>
          </a:bodyPr>
          <a:p>
            <a:pPr>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8000"/>
                </a:solidFill>
                <a:effectLst/>
                <a:uFillTx/>
                <a:latin typeface="Arial"/>
              </a:rPr>
              <a:t>P&amp;L effect of curve shift is a positive $0.04 per mile, or $19K.</a:t>
            </a:r>
            <a:endParaRPr b="0" lang="en-US" sz="1400" strike="noStrike" u="none">
              <a:solidFill>
                <a:srgbClr val="000000"/>
              </a:solidFill>
              <a:effectLst/>
              <a:uFillTx/>
              <a:latin typeface="Arial"/>
            </a:endParaRPr>
          </a:p>
        </p:txBody>
      </p:sp>
      <p:sp>
        <p:nvSpPr>
          <p:cNvPr id="433" name=""/>
          <p:cNvSpPr/>
          <p:nvPr/>
        </p:nvSpPr>
        <p:spPr>
          <a:xfrm>
            <a:off x="1220760" y="4711680"/>
            <a:ext cx="738504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grpSp>
        <p:nvGrpSpPr>
          <p:cNvPr id="434" name=""/>
          <p:cNvGrpSpPr/>
          <p:nvPr/>
        </p:nvGrpSpPr>
        <p:grpSpPr>
          <a:xfrm>
            <a:off x="1523880" y="2258640"/>
            <a:ext cx="6778800" cy="2453040"/>
            <a:chOff x="1523880" y="2258640"/>
            <a:chExt cx="6778800" cy="2453040"/>
          </a:xfrm>
        </p:grpSpPr>
        <p:sp>
          <p:nvSpPr>
            <p:cNvPr id="435" name=""/>
            <p:cNvSpPr/>
            <p:nvPr/>
          </p:nvSpPr>
          <p:spPr>
            <a:xfrm flipV="1">
              <a:off x="7067520" y="2258640"/>
              <a:ext cx="617400" cy="74520"/>
            </a:xfrm>
            <a:prstGeom prst="line">
              <a:avLst/>
            </a:prstGeom>
            <a:ln w="9360">
              <a:solidFill>
                <a:srgbClr val="000099"/>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grpSp>
          <p:nvGrpSpPr>
            <p:cNvPr id="436" name=""/>
            <p:cNvGrpSpPr/>
            <p:nvPr/>
          </p:nvGrpSpPr>
          <p:grpSpPr>
            <a:xfrm>
              <a:off x="1523880" y="2259000"/>
              <a:ext cx="6778800" cy="2452680"/>
              <a:chOff x="1523880" y="2259000"/>
              <a:chExt cx="6778800" cy="2452680"/>
            </a:xfrm>
          </p:grpSpPr>
          <p:sp>
            <p:nvSpPr>
              <p:cNvPr id="437" name=""/>
              <p:cNvSpPr/>
              <p:nvPr/>
            </p:nvSpPr>
            <p:spPr>
              <a:xfrm>
                <a:off x="1523880" y="3786120"/>
                <a:ext cx="617760" cy="128520"/>
              </a:xfrm>
              <a:prstGeom prst="line">
                <a:avLst/>
              </a:prstGeom>
              <a:ln w="9360">
                <a:solidFill>
                  <a:srgbClr val="0000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38" name=""/>
              <p:cNvSpPr/>
              <p:nvPr/>
            </p:nvSpPr>
            <p:spPr>
              <a:xfrm>
                <a:off x="2141640" y="3914640"/>
                <a:ext cx="615960" cy="797040"/>
              </a:xfrm>
              <a:prstGeom prst="line">
                <a:avLst/>
              </a:prstGeom>
              <a:ln w="9360">
                <a:solidFill>
                  <a:srgbClr val="0000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39" name=""/>
              <p:cNvSpPr/>
              <p:nvPr/>
            </p:nvSpPr>
            <p:spPr>
              <a:xfrm flipV="1">
                <a:off x="3375000" y="4044960"/>
                <a:ext cx="617400" cy="396720"/>
              </a:xfrm>
              <a:prstGeom prst="line">
                <a:avLst/>
              </a:prstGeom>
              <a:ln w="9360">
                <a:solidFill>
                  <a:srgbClr val="0000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0" name=""/>
              <p:cNvSpPr/>
              <p:nvPr/>
            </p:nvSpPr>
            <p:spPr>
              <a:xfrm flipV="1">
                <a:off x="4610160" y="2989440"/>
                <a:ext cx="606240" cy="398160"/>
              </a:xfrm>
              <a:prstGeom prst="line">
                <a:avLst/>
              </a:prstGeom>
              <a:ln w="9360">
                <a:solidFill>
                  <a:srgbClr val="0000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1" name=""/>
              <p:cNvSpPr/>
              <p:nvPr/>
            </p:nvSpPr>
            <p:spPr>
              <a:xfrm flipV="1">
                <a:off x="5216400" y="2720880"/>
                <a:ext cx="617760" cy="268560"/>
              </a:xfrm>
              <a:prstGeom prst="line">
                <a:avLst/>
              </a:prstGeom>
              <a:ln w="9360">
                <a:solidFill>
                  <a:srgbClr val="0000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2" name=""/>
              <p:cNvSpPr/>
              <p:nvPr/>
            </p:nvSpPr>
            <p:spPr>
              <a:xfrm flipV="1">
                <a:off x="5834160" y="2592000"/>
                <a:ext cx="615960" cy="128520"/>
              </a:xfrm>
              <a:prstGeom prst="line">
                <a:avLst/>
              </a:prstGeom>
              <a:ln w="9360">
                <a:solidFill>
                  <a:srgbClr val="0000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3" name=""/>
              <p:cNvSpPr/>
              <p:nvPr/>
            </p:nvSpPr>
            <p:spPr>
              <a:xfrm flipV="1">
                <a:off x="6450120" y="2333160"/>
                <a:ext cx="617400" cy="258840"/>
              </a:xfrm>
              <a:prstGeom prst="line">
                <a:avLst/>
              </a:prstGeom>
              <a:ln w="9360">
                <a:solidFill>
                  <a:srgbClr val="0000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4" name=""/>
              <p:cNvSpPr/>
              <p:nvPr/>
            </p:nvSpPr>
            <p:spPr>
              <a:xfrm>
                <a:off x="7684920" y="2259000"/>
                <a:ext cx="617760" cy="1128600"/>
              </a:xfrm>
              <a:prstGeom prst="line">
                <a:avLst/>
              </a:prstGeom>
              <a:ln w="9360">
                <a:solidFill>
                  <a:srgbClr val="0000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cxnSp>
            <p:nvCxnSpPr>
              <p:cNvPr id="445" name=""/>
              <p:cNvCxnSpPr>
                <a:stCxn id="438" idx="0"/>
                <a:endCxn id="439" idx="0"/>
              </p:cNvCxnSpPr>
              <p:nvPr/>
            </p:nvCxnSpPr>
            <p:spPr>
              <a:xfrm flipV="1">
                <a:off x="2757240" y="4441320"/>
                <a:ext cx="618120" cy="270720"/>
              </a:xfrm>
              <a:prstGeom prst="straightConnector1">
                <a:avLst/>
              </a:prstGeom>
              <a:ln w="9360">
                <a:solidFill>
                  <a:srgbClr val="000099"/>
                </a:solidFill>
                <a:miter/>
              </a:ln>
            </p:spPr>
          </p:cxnSp>
          <p:cxnSp>
            <p:nvCxnSpPr>
              <p:cNvPr id="446" name=""/>
              <p:cNvCxnSpPr>
                <a:stCxn id="439" idx="1"/>
                <a:endCxn id="440" idx="0"/>
              </p:cNvCxnSpPr>
              <p:nvPr/>
            </p:nvCxnSpPr>
            <p:spPr>
              <a:xfrm flipV="1">
                <a:off x="3990960" y="3388680"/>
                <a:ext cx="619920" cy="656280"/>
              </a:xfrm>
              <a:prstGeom prst="straightConnector1">
                <a:avLst/>
              </a:prstGeom>
              <a:ln w="9360">
                <a:solidFill>
                  <a:srgbClr val="000099"/>
                </a:solidFill>
                <a:miter/>
              </a:ln>
            </p:spPr>
          </p:cxnSp>
        </p:grpSp>
      </p:grpSp>
      <p:sp>
        <p:nvSpPr>
          <p:cNvPr id="447" name=""/>
          <p:cNvSpPr/>
          <p:nvPr/>
        </p:nvSpPr>
        <p:spPr>
          <a:xfrm>
            <a:off x="1587600" y="3887640"/>
            <a:ext cx="171360" cy="419400"/>
          </a:xfrm>
          <a:prstGeom prst="downArrow">
            <a:avLst>
              <a:gd name="adj1" fmla="val 50000"/>
              <a:gd name="adj2" fmla="val 61187"/>
            </a:avLst>
          </a:prstGeom>
          <a:solidFill>
            <a:srgbClr val="ffffff"/>
          </a:solidFill>
          <a:ln w="2844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48" name=""/>
          <p:cNvSpPr/>
          <p:nvPr/>
        </p:nvSpPr>
        <p:spPr>
          <a:xfrm>
            <a:off x="7240680" y="2392200"/>
            <a:ext cx="171360" cy="419400"/>
          </a:xfrm>
          <a:prstGeom prst="downArrow">
            <a:avLst>
              <a:gd name="adj1" fmla="val 50000"/>
              <a:gd name="adj2" fmla="val 61187"/>
            </a:avLst>
          </a:prstGeom>
          <a:solidFill>
            <a:srgbClr val="ffffff"/>
          </a:solidFill>
          <a:ln w="2844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49" name=""/>
          <p:cNvSpPr/>
          <p:nvPr/>
        </p:nvSpPr>
        <p:spPr>
          <a:xfrm>
            <a:off x="1500120" y="3490920"/>
            <a:ext cx="6797880" cy="0"/>
          </a:xfrm>
          <a:prstGeom prst="line">
            <a:avLst/>
          </a:prstGeom>
          <a:ln w="38160">
            <a:solidFill>
              <a:srgbClr val="000099"/>
            </a:solidFill>
            <a:prstDash val="sysDot"/>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50" name=""/>
          <p:cNvSpPr/>
          <p:nvPr/>
        </p:nvSpPr>
        <p:spPr>
          <a:xfrm>
            <a:off x="3570120" y="1633680"/>
            <a:ext cx="282600" cy="0"/>
          </a:xfrm>
          <a:prstGeom prst="line">
            <a:avLst/>
          </a:prstGeom>
          <a:ln w="38160">
            <a:solidFill>
              <a:srgbClr val="000099"/>
            </a:solidFill>
            <a:prstDash val="sysDot"/>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51" name=""/>
          <p:cNvSpPr/>
          <p:nvPr/>
        </p:nvSpPr>
        <p:spPr>
          <a:xfrm>
            <a:off x="3906360" y="1504800"/>
            <a:ext cx="154404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Prior Curve Avg</a:t>
            </a:r>
            <a:endParaRPr b="0" lang="en-US" sz="1600" strike="noStrike" u="none">
              <a:solidFill>
                <a:srgbClr val="000000"/>
              </a:solidFill>
              <a:effectLst/>
              <a:uFillTx/>
              <a:latin typeface="Arial"/>
            </a:endParaRPr>
          </a:p>
        </p:txBody>
      </p:sp>
      <p:sp>
        <p:nvSpPr>
          <p:cNvPr id="3" name="PlaceHolder 2"/>
          <p:cNvSpPr>
            <a:spLocks noGrp="1"/>
          </p:cNvSpPr>
          <p:nvPr>
            <p:ph type="sldNum" idx="1"/>
          </p:nvPr>
        </p:nvSpPr>
        <p:spPr/>
        <p:txBody>
          <a:bodyPr/>
          <a:p>
            <a:fld id="{2458780B-DD0D-4AF0-8065-8F2E28DBAF89}" type="slidenum">
              <a:t>17</a:t>
            </a:fld>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2" name=""/>
          <p:cNvSpPr/>
          <p:nvPr/>
        </p:nvSpPr>
        <p:spPr>
          <a:xfrm>
            <a:off x="1523880" y="3408480"/>
            <a:ext cx="6774120" cy="636480"/>
          </a:xfrm>
          <a:prstGeom prst="rect">
            <a:avLst/>
          </a:prstGeom>
          <a:blipFill rotWithShape="0">
            <a:blip r:embed="rId1"/>
            <a:srcRect/>
            <a:tile tx="0" ty="0" sx="100000" sy="100000" algn="ctr"/>
          </a:blipFill>
          <a:ln w="0">
            <a:noFill/>
          </a:ln>
        </p:spPr>
        <p:style>
          <a:lnRef idx="0"/>
          <a:fillRef idx="0"/>
          <a:effectRef idx="0"/>
          <a:fontRef idx="minor"/>
        </p:style>
        <p:txBody>
          <a:bodyPr wrap="none" lIns="90000" rIns="90000" tIns="46800" bIns="46800" anchor="ctr">
            <a:noAutofit/>
          </a:bodyPr>
          <a:p>
            <a:pPr>
              <a:lnSpc>
                <a:spcPct val="90000"/>
              </a:lnSpc>
              <a:spcBef>
                <a:spcPts val="524"/>
              </a:spcBef>
              <a:spcAft>
                <a:spcPts val="312"/>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453" name=""/>
          <p:cNvSpPr/>
          <p:nvPr/>
        </p:nvSpPr>
        <p:spPr>
          <a:xfrm>
            <a:off x="1220760" y="2720880"/>
            <a:ext cx="738504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454"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MTM Example: Negative Curve Shift</a:t>
            </a:r>
            <a:endParaRPr b="0" lang="en-US" sz="3000" strike="noStrike" u="none">
              <a:solidFill>
                <a:srgbClr val="333399"/>
              </a:solidFill>
              <a:effectLst/>
              <a:uFillTx/>
              <a:latin typeface="Arial"/>
            </a:endParaRPr>
          </a:p>
        </p:txBody>
      </p:sp>
      <p:sp>
        <p:nvSpPr>
          <p:cNvPr id="455" name=""/>
          <p:cNvSpPr/>
          <p:nvPr/>
        </p:nvSpPr>
        <p:spPr>
          <a:xfrm>
            <a:off x="1336680" y="1424160"/>
            <a:ext cx="7080120" cy="404640"/>
          </a:xfrm>
          <a:prstGeom prst="roundRect">
            <a:avLst>
              <a:gd name="adj" fmla="val 50000"/>
            </a:avLst>
          </a:prstGeom>
          <a:noFill/>
          <a:ln w="19080">
            <a:solidFill>
              <a:srgbClr val="ffcc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56" name=""/>
          <p:cNvSpPr/>
          <p:nvPr/>
        </p:nvSpPr>
        <p:spPr>
          <a:xfrm>
            <a:off x="1220760" y="4044960"/>
            <a:ext cx="738504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57" name=""/>
          <p:cNvSpPr/>
          <p:nvPr/>
        </p:nvSpPr>
        <p:spPr>
          <a:xfrm>
            <a:off x="1220760" y="3387600"/>
            <a:ext cx="738504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458" name=""/>
          <p:cNvSpPr/>
          <p:nvPr/>
        </p:nvSpPr>
        <p:spPr>
          <a:xfrm>
            <a:off x="1220760" y="2065320"/>
            <a:ext cx="738504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59" name=""/>
          <p:cNvSpPr/>
          <p:nvPr/>
        </p:nvSpPr>
        <p:spPr>
          <a:xfrm>
            <a:off x="1220760" y="2065320"/>
            <a:ext cx="1440" cy="3301920"/>
          </a:xfrm>
          <a:prstGeom prst="line">
            <a:avLst/>
          </a:prstGeom>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60" name=""/>
          <p:cNvSpPr/>
          <p:nvPr/>
        </p:nvSpPr>
        <p:spPr>
          <a:xfrm>
            <a:off x="1157400" y="5367240"/>
            <a:ext cx="6336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461" name=""/>
          <p:cNvSpPr/>
          <p:nvPr/>
        </p:nvSpPr>
        <p:spPr>
          <a:xfrm>
            <a:off x="1157400" y="4711680"/>
            <a:ext cx="6336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62" name=""/>
          <p:cNvSpPr/>
          <p:nvPr/>
        </p:nvSpPr>
        <p:spPr>
          <a:xfrm>
            <a:off x="1157400" y="4044960"/>
            <a:ext cx="6336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63" name=""/>
          <p:cNvSpPr/>
          <p:nvPr/>
        </p:nvSpPr>
        <p:spPr>
          <a:xfrm>
            <a:off x="1157400" y="3387600"/>
            <a:ext cx="6336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464" name=""/>
          <p:cNvSpPr/>
          <p:nvPr/>
        </p:nvSpPr>
        <p:spPr>
          <a:xfrm>
            <a:off x="1157400" y="2720880"/>
            <a:ext cx="6336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465" name=""/>
          <p:cNvSpPr/>
          <p:nvPr/>
        </p:nvSpPr>
        <p:spPr>
          <a:xfrm>
            <a:off x="1157400" y="2065320"/>
            <a:ext cx="6336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66" name=""/>
          <p:cNvSpPr/>
          <p:nvPr/>
        </p:nvSpPr>
        <p:spPr>
          <a:xfrm>
            <a:off x="1220760" y="5367240"/>
            <a:ext cx="738504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467" name=""/>
          <p:cNvSpPr/>
          <p:nvPr/>
        </p:nvSpPr>
        <p:spPr>
          <a:xfrm flipV="1">
            <a:off x="1220760" y="5366880"/>
            <a:ext cx="144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468" name=""/>
          <p:cNvSpPr/>
          <p:nvPr/>
        </p:nvSpPr>
        <p:spPr>
          <a:xfrm flipV="1">
            <a:off x="1838160" y="5366880"/>
            <a:ext cx="180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469" name=""/>
          <p:cNvSpPr/>
          <p:nvPr/>
        </p:nvSpPr>
        <p:spPr>
          <a:xfrm flipV="1">
            <a:off x="2454120" y="5366880"/>
            <a:ext cx="180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470" name=""/>
          <p:cNvSpPr/>
          <p:nvPr/>
        </p:nvSpPr>
        <p:spPr>
          <a:xfrm flipV="1">
            <a:off x="3071880" y="5366880"/>
            <a:ext cx="144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471" name=""/>
          <p:cNvSpPr/>
          <p:nvPr/>
        </p:nvSpPr>
        <p:spPr>
          <a:xfrm flipV="1">
            <a:off x="3678120" y="5366880"/>
            <a:ext cx="180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472" name=""/>
          <p:cNvSpPr/>
          <p:nvPr/>
        </p:nvSpPr>
        <p:spPr>
          <a:xfrm flipV="1">
            <a:off x="4295880" y="5366880"/>
            <a:ext cx="144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473" name=""/>
          <p:cNvSpPr/>
          <p:nvPr/>
        </p:nvSpPr>
        <p:spPr>
          <a:xfrm flipV="1">
            <a:off x="4913280" y="5366880"/>
            <a:ext cx="180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474" name=""/>
          <p:cNvSpPr/>
          <p:nvPr/>
        </p:nvSpPr>
        <p:spPr>
          <a:xfrm flipV="1">
            <a:off x="5529240" y="5366880"/>
            <a:ext cx="144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475" name=""/>
          <p:cNvSpPr/>
          <p:nvPr/>
        </p:nvSpPr>
        <p:spPr>
          <a:xfrm flipV="1">
            <a:off x="6146640" y="5366880"/>
            <a:ext cx="180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476" name=""/>
          <p:cNvSpPr/>
          <p:nvPr/>
        </p:nvSpPr>
        <p:spPr>
          <a:xfrm flipV="1">
            <a:off x="6764400" y="5366880"/>
            <a:ext cx="144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477" name=""/>
          <p:cNvSpPr/>
          <p:nvPr/>
        </p:nvSpPr>
        <p:spPr>
          <a:xfrm flipV="1">
            <a:off x="7370640" y="5366880"/>
            <a:ext cx="180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478" name=""/>
          <p:cNvSpPr/>
          <p:nvPr/>
        </p:nvSpPr>
        <p:spPr>
          <a:xfrm flipV="1">
            <a:off x="7988400" y="5366880"/>
            <a:ext cx="144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479" name=""/>
          <p:cNvSpPr/>
          <p:nvPr/>
        </p:nvSpPr>
        <p:spPr>
          <a:xfrm flipV="1">
            <a:off x="8605800" y="5366880"/>
            <a:ext cx="1800" cy="65160"/>
          </a:xfrm>
          <a:prstGeom prst="line">
            <a:avLst/>
          </a:prstGeom>
          <a:ln w="0">
            <a:solidFill>
              <a:srgbClr val="000000"/>
            </a:solid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grpSp>
        <p:nvGrpSpPr>
          <p:cNvPr id="480" name=""/>
          <p:cNvGrpSpPr/>
          <p:nvPr/>
        </p:nvGrpSpPr>
        <p:grpSpPr>
          <a:xfrm>
            <a:off x="1523880" y="3002040"/>
            <a:ext cx="6778800" cy="1440"/>
            <a:chOff x="1523880" y="3002040"/>
            <a:chExt cx="6778800" cy="1440"/>
          </a:xfrm>
        </p:grpSpPr>
        <p:sp>
          <p:nvSpPr>
            <p:cNvPr id="481" name=""/>
            <p:cNvSpPr/>
            <p:nvPr/>
          </p:nvSpPr>
          <p:spPr>
            <a:xfrm>
              <a:off x="1523880" y="3002040"/>
              <a:ext cx="617760" cy="1440"/>
            </a:xfrm>
            <a:prstGeom prst="line">
              <a:avLst/>
            </a:prstGeom>
            <a:ln w="1260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82" name=""/>
            <p:cNvSpPr/>
            <p:nvPr/>
          </p:nvSpPr>
          <p:spPr>
            <a:xfrm>
              <a:off x="2141640" y="3002040"/>
              <a:ext cx="615960" cy="1440"/>
            </a:xfrm>
            <a:prstGeom prst="line">
              <a:avLst/>
            </a:prstGeom>
            <a:ln w="1260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83" name=""/>
            <p:cNvSpPr/>
            <p:nvPr/>
          </p:nvSpPr>
          <p:spPr>
            <a:xfrm>
              <a:off x="2757600" y="3002040"/>
              <a:ext cx="617400" cy="1440"/>
            </a:xfrm>
            <a:prstGeom prst="line">
              <a:avLst/>
            </a:prstGeom>
            <a:ln w="1260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84" name=""/>
            <p:cNvSpPr/>
            <p:nvPr/>
          </p:nvSpPr>
          <p:spPr>
            <a:xfrm>
              <a:off x="3375000" y="3002040"/>
              <a:ext cx="617400" cy="1440"/>
            </a:xfrm>
            <a:prstGeom prst="line">
              <a:avLst/>
            </a:prstGeom>
            <a:ln w="1260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85" name=""/>
            <p:cNvSpPr/>
            <p:nvPr/>
          </p:nvSpPr>
          <p:spPr>
            <a:xfrm>
              <a:off x="3992400" y="3002040"/>
              <a:ext cx="617760" cy="1440"/>
            </a:xfrm>
            <a:prstGeom prst="line">
              <a:avLst/>
            </a:prstGeom>
            <a:ln w="1260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86" name=""/>
            <p:cNvSpPr/>
            <p:nvPr/>
          </p:nvSpPr>
          <p:spPr>
            <a:xfrm>
              <a:off x="4610160" y="3002040"/>
              <a:ext cx="606240" cy="1440"/>
            </a:xfrm>
            <a:prstGeom prst="line">
              <a:avLst/>
            </a:prstGeom>
            <a:ln w="1260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87" name=""/>
            <p:cNvSpPr/>
            <p:nvPr/>
          </p:nvSpPr>
          <p:spPr>
            <a:xfrm>
              <a:off x="5216400" y="3002040"/>
              <a:ext cx="617760" cy="1440"/>
            </a:xfrm>
            <a:prstGeom prst="line">
              <a:avLst/>
            </a:prstGeom>
            <a:ln w="1260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88" name=""/>
            <p:cNvSpPr/>
            <p:nvPr/>
          </p:nvSpPr>
          <p:spPr>
            <a:xfrm>
              <a:off x="5834160" y="3002040"/>
              <a:ext cx="615960" cy="1440"/>
            </a:xfrm>
            <a:prstGeom prst="line">
              <a:avLst/>
            </a:prstGeom>
            <a:ln w="1260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89" name=""/>
            <p:cNvSpPr/>
            <p:nvPr/>
          </p:nvSpPr>
          <p:spPr>
            <a:xfrm>
              <a:off x="6450120" y="3002040"/>
              <a:ext cx="617400" cy="1440"/>
            </a:xfrm>
            <a:prstGeom prst="line">
              <a:avLst/>
            </a:prstGeom>
            <a:ln w="1260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90" name=""/>
            <p:cNvSpPr/>
            <p:nvPr/>
          </p:nvSpPr>
          <p:spPr>
            <a:xfrm>
              <a:off x="7067520" y="3002040"/>
              <a:ext cx="617400" cy="1440"/>
            </a:xfrm>
            <a:prstGeom prst="line">
              <a:avLst/>
            </a:prstGeom>
            <a:ln w="1260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91" name=""/>
            <p:cNvSpPr/>
            <p:nvPr/>
          </p:nvSpPr>
          <p:spPr>
            <a:xfrm>
              <a:off x="7684920" y="3002040"/>
              <a:ext cx="617760" cy="1440"/>
            </a:xfrm>
            <a:prstGeom prst="line">
              <a:avLst/>
            </a:prstGeom>
            <a:ln w="1260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grpSp>
      <p:sp>
        <p:nvSpPr>
          <p:cNvPr id="492" name=""/>
          <p:cNvSpPr/>
          <p:nvPr/>
        </p:nvSpPr>
        <p:spPr>
          <a:xfrm>
            <a:off x="488880" y="5249880"/>
            <a:ext cx="5079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$0.90</a:t>
            </a:r>
            <a:endParaRPr b="0" lang="en-US" sz="1600" strike="noStrike" u="none">
              <a:solidFill>
                <a:srgbClr val="000000"/>
              </a:solidFill>
              <a:effectLst/>
              <a:uFillTx/>
              <a:latin typeface="Arial"/>
            </a:endParaRPr>
          </a:p>
        </p:txBody>
      </p:sp>
      <p:sp>
        <p:nvSpPr>
          <p:cNvPr id="493" name=""/>
          <p:cNvSpPr/>
          <p:nvPr/>
        </p:nvSpPr>
        <p:spPr>
          <a:xfrm>
            <a:off x="488880" y="4592520"/>
            <a:ext cx="5079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$0.95</a:t>
            </a:r>
            <a:endParaRPr b="0" lang="en-US" sz="1600" strike="noStrike" u="none">
              <a:solidFill>
                <a:srgbClr val="000000"/>
              </a:solidFill>
              <a:effectLst/>
              <a:uFillTx/>
              <a:latin typeface="Arial"/>
            </a:endParaRPr>
          </a:p>
        </p:txBody>
      </p:sp>
      <p:sp>
        <p:nvSpPr>
          <p:cNvPr id="494" name=""/>
          <p:cNvSpPr/>
          <p:nvPr/>
        </p:nvSpPr>
        <p:spPr>
          <a:xfrm>
            <a:off x="488880" y="3925800"/>
            <a:ext cx="5079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$1.00</a:t>
            </a:r>
            <a:endParaRPr b="0" lang="en-US" sz="1600" strike="noStrike" u="none">
              <a:solidFill>
                <a:srgbClr val="000000"/>
              </a:solidFill>
              <a:effectLst/>
              <a:uFillTx/>
              <a:latin typeface="Arial"/>
            </a:endParaRPr>
          </a:p>
        </p:txBody>
      </p:sp>
      <p:sp>
        <p:nvSpPr>
          <p:cNvPr id="495" name=""/>
          <p:cNvSpPr/>
          <p:nvPr/>
        </p:nvSpPr>
        <p:spPr>
          <a:xfrm>
            <a:off x="488880" y="3270240"/>
            <a:ext cx="5079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$1.05</a:t>
            </a:r>
            <a:endParaRPr b="0" lang="en-US" sz="1600" strike="noStrike" u="none">
              <a:solidFill>
                <a:srgbClr val="000000"/>
              </a:solidFill>
              <a:effectLst/>
              <a:uFillTx/>
              <a:latin typeface="Arial"/>
            </a:endParaRPr>
          </a:p>
        </p:txBody>
      </p:sp>
      <p:sp>
        <p:nvSpPr>
          <p:cNvPr id="496" name=""/>
          <p:cNvSpPr/>
          <p:nvPr/>
        </p:nvSpPr>
        <p:spPr>
          <a:xfrm>
            <a:off x="488880" y="2602080"/>
            <a:ext cx="5079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$1.10</a:t>
            </a:r>
            <a:endParaRPr b="0" lang="en-US" sz="1600" strike="noStrike" u="none">
              <a:solidFill>
                <a:srgbClr val="000000"/>
              </a:solidFill>
              <a:effectLst/>
              <a:uFillTx/>
              <a:latin typeface="Arial"/>
            </a:endParaRPr>
          </a:p>
        </p:txBody>
      </p:sp>
      <p:sp>
        <p:nvSpPr>
          <p:cNvPr id="497" name=""/>
          <p:cNvSpPr/>
          <p:nvPr/>
        </p:nvSpPr>
        <p:spPr>
          <a:xfrm>
            <a:off x="488880" y="1946160"/>
            <a:ext cx="5079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$1.15</a:t>
            </a:r>
            <a:endParaRPr b="0" lang="en-US" sz="1600" strike="noStrike" u="none">
              <a:solidFill>
                <a:srgbClr val="000000"/>
              </a:solidFill>
              <a:effectLst/>
              <a:uFillTx/>
              <a:latin typeface="Arial"/>
            </a:endParaRPr>
          </a:p>
        </p:txBody>
      </p:sp>
      <p:sp>
        <p:nvSpPr>
          <p:cNvPr id="498" name=""/>
          <p:cNvSpPr/>
          <p:nvPr/>
        </p:nvSpPr>
        <p:spPr>
          <a:xfrm>
            <a:off x="1346040" y="5549760"/>
            <a:ext cx="34992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Jan</a:t>
            </a:r>
            <a:endParaRPr b="0" lang="en-US" sz="1600" strike="noStrike" u="none">
              <a:solidFill>
                <a:srgbClr val="000000"/>
              </a:solidFill>
              <a:effectLst/>
              <a:uFillTx/>
              <a:latin typeface="Arial"/>
            </a:endParaRPr>
          </a:p>
        </p:txBody>
      </p:sp>
      <p:sp>
        <p:nvSpPr>
          <p:cNvPr id="499" name=""/>
          <p:cNvSpPr/>
          <p:nvPr/>
        </p:nvSpPr>
        <p:spPr>
          <a:xfrm>
            <a:off x="1963440" y="5549760"/>
            <a:ext cx="36108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Feb</a:t>
            </a:r>
            <a:endParaRPr b="0" lang="en-US" sz="1600" strike="noStrike" u="none">
              <a:solidFill>
                <a:srgbClr val="000000"/>
              </a:solidFill>
              <a:effectLst/>
              <a:uFillTx/>
              <a:latin typeface="Arial"/>
            </a:endParaRPr>
          </a:p>
        </p:txBody>
      </p:sp>
      <p:sp>
        <p:nvSpPr>
          <p:cNvPr id="500" name=""/>
          <p:cNvSpPr/>
          <p:nvPr/>
        </p:nvSpPr>
        <p:spPr>
          <a:xfrm>
            <a:off x="2570400" y="5549760"/>
            <a:ext cx="36108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Mar</a:t>
            </a:r>
            <a:endParaRPr b="0" lang="en-US" sz="1600" strike="noStrike" u="none">
              <a:solidFill>
                <a:srgbClr val="000000"/>
              </a:solidFill>
              <a:effectLst/>
              <a:uFillTx/>
              <a:latin typeface="Arial"/>
            </a:endParaRPr>
          </a:p>
        </p:txBody>
      </p:sp>
      <p:sp>
        <p:nvSpPr>
          <p:cNvPr id="501" name=""/>
          <p:cNvSpPr/>
          <p:nvPr/>
        </p:nvSpPr>
        <p:spPr>
          <a:xfrm>
            <a:off x="3207960" y="5549760"/>
            <a:ext cx="34992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Apr</a:t>
            </a:r>
            <a:endParaRPr b="0" lang="en-US" sz="1600" strike="noStrike" u="none">
              <a:solidFill>
                <a:srgbClr val="000000"/>
              </a:solidFill>
              <a:effectLst/>
              <a:uFillTx/>
              <a:latin typeface="Arial"/>
            </a:endParaRPr>
          </a:p>
        </p:txBody>
      </p:sp>
      <p:sp>
        <p:nvSpPr>
          <p:cNvPr id="502" name=""/>
          <p:cNvSpPr/>
          <p:nvPr/>
        </p:nvSpPr>
        <p:spPr>
          <a:xfrm>
            <a:off x="3794040" y="5549760"/>
            <a:ext cx="39492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May</a:t>
            </a:r>
            <a:endParaRPr b="0" lang="en-US" sz="1600" strike="noStrike" u="none">
              <a:solidFill>
                <a:srgbClr val="000000"/>
              </a:solidFill>
              <a:effectLst/>
              <a:uFillTx/>
              <a:latin typeface="Arial"/>
            </a:endParaRPr>
          </a:p>
        </p:txBody>
      </p:sp>
      <p:sp>
        <p:nvSpPr>
          <p:cNvPr id="503" name=""/>
          <p:cNvSpPr/>
          <p:nvPr/>
        </p:nvSpPr>
        <p:spPr>
          <a:xfrm>
            <a:off x="4431960" y="5549760"/>
            <a:ext cx="36108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Jun</a:t>
            </a:r>
            <a:endParaRPr b="0" lang="en-US" sz="1600" strike="noStrike" u="none">
              <a:solidFill>
                <a:srgbClr val="000000"/>
              </a:solidFill>
              <a:effectLst/>
              <a:uFillTx/>
              <a:latin typeface="Arial"/>
            </a:endParaRPr>
          </a:p>
        </p:txBody>
      </p:sp>
      <p:sp>
        <p:nvSpPr>
          <p:cNvPr id="504" name=""/>
          <p:cNvSpPr/>
          <p:nvPr/>
        </p:nvSpPr>
        <p:spPr>
          <a:xfrm>
            <a:off x="5070600" y="5549760"/>
            <a:ext cx="29340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Jul</a:t>
            </a:r>
            <a:endParaRPr b="0" lang="en-US" sz="1600" strike="noStrike" u="none">
              <a:solidFill>
                <a:srgbClr val="000000"/>
              </a:solidFill>
              <a:effectLst/>
              <a:uFillTx/>
              <a:latin typeface="Arial"/>
            </a:endParaRPr>
          </a:p>
        </p:txBody>
      </p:sp>
      <p:sp>
        <p:nvSpPr>
          <p:cNvPr id="505" name=""/>
          <p:cNvSpPr/>
          <p:nvPr/>
        </p:nvSpPr>
        <p:spPr>
          <a:xfrm>
            <a:off x="5644800" y="5549760"/>
            <a:ext cx="3945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Aug</a:t>
            </a:r>
            <a:endParaRPr b="0" lang="en-US" sz="1600" strike="noStrike" u="none">
              <a:solidFill>
                <a:srgbClr val="000000"/>
              </a:solidFill>
              <a:effectLst/>
              <a:uFillTx/>
              <a:latin typeface="Arial"/>
            </a:endParaRPr>
          </a:p>
        </p:txBody>
      </p:sp>
      <p:sp>
        <p:nvSpPr>
          <p:cNvPr id="506" name=""/>
          <p:cNvSpPr/>
          <p:nvPr/>
        </p:nvSpPr>
        <p:spPr>
          <a:xfrm>
            <a:off x="6262200" y="5549760"/>
            <a:ext cx="37260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Sep</a:t>
            </a:r>
            <a:endParaRPr b="0" lang="en-US" sz="1600" strike="noStrike" u="none">
              <a:solidFill>
                <a:srgbClr val="000000"/>
              </a:solidFill>
              <a:effectLst/>
              <a:uFillTx/>
              <a:latin typeface="Arial"/>
            </a:endParaRPr>
          </a:p>
        </p:txBody>
      </p:sp>
      <p:sp>
        <p:nvSpPr>
          <p:cNvPr id="507" name=""/>
          <p:cNvSpPr/>
          <p:nvPr/>
        </p:nvSpPr>
        <p:spPr>
          <a:xfrm>
            <a:off x="6901200" y="5549760"/>
            <a:ext cx="3387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Oct</a:t>
            </a:r>
            <a:endParaRPr b="0" lang="en-US" sz="1600" strike="noStrike" u="none">
              <a:solidFill>
                <a:srgbClr val="000000"/>
              </a:solidFill>
              <a:effectLst/>
              <a:uFillTx/>
              <a:latin typeface="Arial"/>
            </a:endParaRPr>
          </a:p>
        </p:txBody>
      </p:sp>
      <p:sp>
        <p:nvSpPr>
          <p:cNvPr id="508" name=""/>
          <p:cNvSpPr/>
          <p:nvPr/>
        </p:nvSpPr>
        <p:spPr>
          <a:xfrm>
            <a:off x="7495560" y="5549760"/>
            <a:ext cx="3837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Nov</a:t>
            </a:r>
            <a:endParaRPr b="0" lang="en-US" sz="1600" strike="noStrike" u="none">
              <a:solidFill>
                <a:srgbClr val="000000"/>
              </a:solidFill>
              <a:effectLst/>
              <a:uFillTx/>
              <a:latin typeface="Arial"/>
            </a:endParaRPr>
          </a:p>
        </p:txBody>
      </p:sp>
      <p:sp>
        <p:nvSpPr>
          <p:cNvPr id="509" name=""/>
          <p:cNvSpPr/>
          <p:nvPr/>
        </p:nvSpPr>
        <p:spPr>
          <a:xfrm>
            <a:off x="8113320" y="5549760"/>
            <a:ext cx="37260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Dec</a:t>
            </a:r>
            <a:endParaRPr b="0" lang="en-US" sz="1600" strike="noStrike" u="none">
              <a:solidFill>
                <a:srgbClr val="000000"/>
              </a:solidFill>
              <a:effectLst/>
              <a:uFillTx/>
              <a:latin typeface="Arial"/>
            </a:endParaRPr>
          </a:p>
        </p:txBody>
      </p:sp>
      <p:sp>
        <p:nvSpPr>
          <p:cNvPr id="510" name=""/>
          <p:cNvSpPr/>
          <p:nvPr/>
        </p:nvSpPr>
        <p:spPr>
          <a:xfrm>
            <a:off x="1641600" y="1633680"/>
            <a:ext cx="282600" cy="0"/>
          </a:xfrm>
          <a:prstGeom prst="line">
            <a:avLst/>
          </a:prstGeom>
          <a:ln w="28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11" name=""/>
          <p:cNvSpPr/>
          <p:nvPr/>
        </p:nvSpPr>
        <p:spPr>
          <a:xfrm>
            <a:off x="1977480" y="1504800"/>
            <a:ext cx="108216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Fixed Price</a:t>
            </a:r>
            <a:endParaRPr b="0" lang="en-US" sz="1600" strike="noStrike" u="none">
              <a:solidFill>
                <a:srgbClr val="000000"/>
              </a:solidFill>
              <a:effectLst/>
              <a:uFillTx/>
              <a:latin typeface="Arial"/>
            </a:endParaRPr>
          </a:p>
        </p:txBody>
      </p:sp>
      <p:sp>
        <p:nvSpPr>
          <p:cNvPr id="512" name=""/>
          <p:cNvSpPr/>
          <p:nvPr/>
        </p:nvSpPr>
        <p:spPr>
          <a:xfrm>
            <a:off x="3349800" y="1633680"/>
            <a:ext cx="282240" cy="0"/>
          </a:xfrm>
          <a:prstGeom prst="line">
            <a:avLst/>
          </a:prstGeom>
          <a:ln w="381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13" name=""/>
          <p:cNvSpPr/>
          <p:nvPr/>
        </p:nvSpPr>
        <p:spPr>
          <a:xfrm>
            <a:off x="3762720" y="1504800"/>
            <a:ext cx="191520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EFM Forward Curve</a:t>
            </a:r>
            <a:endParaRPr b="0" lang="en-US" sz="1600" strike="noStrike" u="none">
              <a:solidFill>
                <a:srgbClr val="000000"/>
              </a:solidFill>
              <a:effectLst/>
              <a:uFillTx/>
              <a:latin typeface="Arial"/>
            </a:endParaRPr>
          </a:p>
        </p:txBody>
      </p:sp>
      <p:grpSp>
        <p:nvGrpSpPr>
          <p:cNvPr id="514" name=""/>
          <p:cNvGrpSpPr/>
          <p:nvPr/>
        </p:nvGrpSpPr>
        <p:grpSpPr>
          <a:xfrm>
            <a:off x="1523880" y="2817360"/>
            <a:ext cx="6778800" cy="2453040"/>
            <a:chOff x="1523880" y="2817360"/>
            <a:chExt cx="6778800" cy="2453040"/>
          </a:xfrm>
        </p:grpSpPr>
        <p:sp>
          <p:nvSpPr>
            <p:cNvPr id="515" name=""/>
            <p:cNvSpPr/>
            <p:nvPr/>
          </p:nvSpPr>
          <p:spPr>
            <a:xfrm flipV="1">
              <a:off x="7067520" y="2817360"/>
              <a:ext cx="617400" cy="74520"/>
            </a:xfrm>
            <a:prstGeom prst="line">
              <a:avLst/>
            </a:prstGeom>
            <a:ln w="12600">
              <a:solidFill>
                <a:srgbClr val="000099"/>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grpSp>
          <p:nvGrpSpPr>
            <p:cNvPr id="516" name=""/>
            <p:cNvGrpSpPr/>
            <p:nvPr/>
          </p:nvGrpSpPr>
          <p:grpSpPr>
            <a:xfrm>
              <a:off x="1523880" y="2817720"/>
              <a:ext cx="6778800" cy="2452680"/>
              <a:chOff x="1523880" y="2817720"/>
              <a:chExt cx="6778800" cy="2452680"/>
            </a:xfrm>
          </p:grpSpPr>
          <p:sp>
            <p:nvSpPr>
              <p:cNvPr id="517" name=""/>
              <p:cNvSpPr/>
              <p:nvPr/>
            </p:nvSpPr>
            <p:spPr>
              <a:xfrm>
                <a:off x="1523880" y="4344840"/>
                <a:ext cx="617760" cy="128520"/>
              </a:xfrm>
              <a:prstGeom prst="line">
                <a:avLst/>
              </a:prstGeom>
              <a:ln w="12600">
                <a:solidFill>
                  <a:srgbClr val="0000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18" name=""/>
              <p:cNvSpPr/>
              <p:nvPr/>
            </p:nvSpPr>
            <p:spPr>
              <a:xfrm>
                <a:off x="2141640" y="4473360"/>
                <a:ext cx="615960" cy="797040"/>
              </a:xfrm>
              <a:prstGeom prst="line">
                <a:avLst/>
              </a:prstGeom>
              <a:ln w="12600">
                <a:solidFill>
                  <a:srgbClr val="0000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19" name=""/>
              <p:cNvSpPr/>
              <p:nvPr/>
            </p:nvSpPr>
            <p:spPr>
              <a:xfrm flipV="1">
                <a:off x="3375000" y="4603680"/>
                <a:ext cx="617400" cy="396720"/>
              </a:xfrm>
              <a:prstGeom prst="line">
                <a:avLst/>
              </a:prstGeom>
              <a:ln w="12600">
                <a:solidFill>
                  <a:srgbClr val="0000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0" name=""/>
              <p:cNvSpPr/>
              <p:nvPr/>
            </p:nvSpPr>
            <p:spPr>
              <a:xfrm flipV="1">
                <a:off x="4610160" y="3548160"/>
                <a:ext cx="606240" cy="398160"/>
              </a:xfrm>
              <a:prstGeom prst="line">
                <a:avLst/>
              </a:prstGeom>
              <a:ln w="12600">
                <a:solidFill>
                  <a:srgbClr val="0000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1" name=""/>
              <p:cNvSpPr/>
              <p:nvPr/>
            </p:nvSpPr>
            <p:spPr>
              <a:xfrm flipV="1">
                <a:off x="5216400" y="3279600"/>
                <a:ext cx="617760" cy="268560"/>
              </a:xfrm>
              <a:prstGeom prst="line">
                <a:avLst/>
              </a:prstGeom>
              <a:ln w="12600">
                <a:solidFill>
                  <a:srgbClr val="0000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2" name=""/>
              <p:cNvSpPr/>
              <p:nvPr/>
            </p:nvSpPr>
            <p:spPr>
              <a:xfrm flipV="1">
                <a:off x="5834160" y="3150720"/>
                <a:ext cx="615960" cy="128520"/>
              </a:xfrm>
              <a:prstGeom prst="line">
                <a:avLst/>
              </a:prstGeom>
              <a:ln w="12600">
                <a:solidFill>
                  <a:srgbClr val="0000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3" name=""/>
              <p:cNvSpPr/>
              <p:nvPr/>
            </p:nvSpPr>
            <p:spPr>
              <a:xfrm flipV="1">
                <a:off x="6450120" y="2891880"/>
                <a:ext cx="617400" cy="258840"/>
              </a:xfrm>
              <a:prstGeom prst="line">
                <a:avLst/>
              </a:prstGeom>
              <a:ln w="12600">
                <a:solidFill>
                  <a:srgbClr val="0000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4" name=""/>
              <p:cNvSpPr/>
              <p:nvPr/>
            </p:nvSpPr>
            <p:spPr>
              <a:xfrm>
                <a:off x="7684920" y="2817720"/>
                <a:ext cx="617760" cy="1128600"/>
              </a:xfrm>
              <a:prstGeom prst="line">
                <a:avLst/>
              </a:prstGeom>
              <a:ln w="12600">
                <a:solidFill>
                  <a:srgbClr val="0000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cxnSp>
            <p:nvCxnSpPr>
              <p:cNvPr id="525" name=""/>
              <p:cNvCxnSpPr>
                <a:stCxn id="518" idx="0"/>
                <a:endCxn id="519" idx="0"/>
              </p:cNvCxnSpPr>
              <p:nvPr/>
            </p:nvCxnSpPr>
            <p:spPr>
              <a:xfrm flipV="1">
                <a:off x="2757240" y="5000040"/>
                <a:ext cx="618120" cy="270720"/>
              </a:xfrm>
              <a:prstGeom prst="straightConnector1">
                <a:avLst/>
              </a:prstGeom>
              <a:ln w="12600">
                <a:solidFill>
                  <a:srgbClr val="000099"/>
                </a:solidFill>
                <a:miter/>
              </a:ln>
            </p:spPr>
          </p:cxnSp>
          <p:cxnSp>
            <p:nvCxnSpPr>
              <p:cNvPr id="526" name=""/>
              <p:cNvCxnSpPr>
                <a:stCxn id="519" idx="1"/>
                <a:endCxn id="520" idx="0"/>
              </p:cNvCxnSpPr>
              <p:nvPr/>
            </p:nvCxnSpPr>
            <p:spPr>
              <a:xfrm flipV="1">
                <a:off x="3990960" y="3947400"/>
                <a:ext cx="619920" cy="656280"/>
              </a:xfrm>
              <a:prstGeom prst="straightConnector1">
                <a:avLst/>
              </a:prstGeom>
              <a:ln w="12600">
                <a:solidFill>
                  <a:srgbClr val="000099"/>
                </a:solidFill>
                <a:miter/>
              </a:ln>
            </p:spPr>
          </p:cxnSp>
        </p:grpSp>
      </p:grpSp>
      <p:sp>
        <p:nvSpPr>
          <p:cNvPr id="527" name=""/>
          <p:cNvSpPr/>
          <p:nvPr/>
        </p:nvSpPr>
        <p:spPr>
          <a:xfrm>
            <a:off x="1500120" y="3376440"/>
            <a:ext cx="6797880" cy="0"/>
          </a:xfrm>
          <a:prstGeom prst="line">
            <a:avLst/>
          </a:prstGeom>
          <a:ln w="38160">
            <a:solidFill>
              <a:srgbClr val="003399"/>
            </a:solidFill>
            <a:prstDash val="dash"/>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8" name=""/>
          <p:cNvSpPr/>
          <p:nvPr/>
        </p:nvSpPr>
        <p:spPr>
          <a:xfrm>
            <a:off x="6021360" y="1633680"/>
            <a:ext cx="485640" cy="0"/>
          </a:xfrm>
          <a:prstGeom prst="line">
            <a:avLst/>
          </a:prstGeom>
          <a:ln w="28440">
            <a:solidFill>
              <a:srgbClr val="003399"/>
            </a:solidFill>
            <a:prstDash val="dash"/>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9" name=""/>
          <p:cNvSpPr/>
          <p:nvPr/>
        </p:nvSpPr>
        <p:spPr>
          <a:xfrm>
            <a:off x="6612480" y="1522440"/>
            <a:ext cx="1566720" cy="219600"/>
          </a:xfrm>
          <a:prstGeom prst="rect">
            <a:avLst/>
          </a:prstGeom>
          <a:noFill/>
          <a:ln w="0">
            <a:noFill/>
          </a:ln>
        </p:spPr>
        <p:style>
          <a:lnRef idx="0"/>
          <a:fillRef idx="0"/>
          <a:effectRef idx="0"/>
          <a:fontRef idx="minor"/>
        </p:style>
        <p:txBody>
          <a:bodyPr wrap="none" lIns="0" rIns="0" tIns="0" bIns="0" anchor="t">
            <a:spAutoFit/>
          </a:bodyPr>
          <a:p>
            <a:pP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Avg Curve Price</a:t>
            </a:r>
            <a:endParaRPr b="0" lang="en-US" sz="1600" strike="noStrike" u="none">
              <a:solidFill>
                <a:srgbClr val="000000"/>
              </a:solidFill>
              <a:effectLst/>
              <a:uFillTx/>
              <a:latin typeface="Arial"/>
            </a:endParaRPr>
          </a:p>
        </p:txBody>
      </p:sp>
      <p:sp>
        <p:nvSpPr>
          <p:cNvPr id="530" name=""/>
          <p:cNvSpPr/>
          <p:nvPr/>
        </p:nvSpPr>
        <p:spPr>
          <a:xfrm>
            <a:off x="1868400" y="2179800"/>
            <a:ext cx="2779920" cy="750600"/>
          </a:xfrm>
          <a:prstGeom prst="roundRect">
            <a:avLst>
              <a:gd name="adj" fmla="val 16667"/>
            </a:avLst>
          </a:prstGeom>
          <a:noFill/>
          <a:ln w="0">
            <a:noFill/>
          </a:ln>
        </p:spPr>
        <p:style>
          <a:lnRef idx="0"/>
          <a:fillRef idx="0"/>
          <a:effectRef idx="0"/>
          <a:fontRef idx="minor"/>
        </p:style>
        <p:txBody>
          <a:bodyPr lIns="90000" rIns="90000" tIns="46800" bIns="46800" anchor="t">
            <a:noAutofit/>
          </a:bodyPr>
          <a:p>
            <a:pPr>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ff0000"/>
                </a:solidFill>
                <a:effectLst/>
                <a:uFillTx/>
                <a:latin typeface="Arial"/>
              </a:rPr>
              <a:t>P&amp;L effect of curve shift is a negative $0.05 per mile.</a:t>
            </a:r>
            <a:endParaRPr b="0" lang="en-US" sz="1400" strike="noStrike" u="none">
              <a:solidFill>
                <a:srgbClr val="000000"/>
              </a:solidFill>
              <a:effectLst/>
              <a:uFillTx/>
              <a:latin typeface="Arial"/>
            </a:endParaRPr>
          </a:p>
        </p:txBody>
      </p:sp>
      <p:sp>
        <p:nvSpPr>
          <p:cNvPr id="531" name=""/>
          <p:cNvSpPr/>
          <p:nvPr/>
        </p:nvSpPr>
        <p:spPr>
          <a:xfrm>
            <a:off x="1220760" y="4699080"/>
            <a:ext cx="738504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32" name=""/>
          <p:cNvSpPr/>
          <p:nvPr/>
        </p:nvSpPr>
        <p:spPr>
          <a:xfrm>
            <a:off x="1641600" y="6113520"/>
            <a:ext cx="485640" cy="976320"/>
          </a:xfrm>
          <a:prstGeom prst="upArrow">
            <a:avLst>
              <a:gd name="adj1" fmla="val 50000"/>
              <a:gd name="adj2" fmla="val 50259"/>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grpSp>
        <p:nvGrpSpPr>
          <p:cNvPr id="533" name=""/>
          <p:cNvGrpSpPr/>
          <p:nvPr/>
        </p:nvGrpSpPr>
        <p:grpSpPr>
          <a:xfrm>
            <a:off x="1503360" y="2817720"/>
            <a:ext cx="6799680" cy="1129320"/>
            <a:chOff x="1503360" y="2817720"/>
            <a:chExt cx="6799680" cy="1129320"/>
          </a:xfrm>
        </p:grpSpPr>
        <p:sp>
          <p:nvSpPr>
            <p:cNvPr id="534" name=""/>
            <p:cNvSpPr/>
            <p:nvPr/>
          </p:nvSpPr>
          <p:spPr>
            <a:xfrm>
              <a:off x="1503360" y="3081240"/>
              <a:ext cx="5110200" cy="858960"/>
            </a:xfrm>
            <a:custGeom>
              <a:avLst/>
              <a:gdLst>
                <a:gd name="GluePoint1X" fmla="*/ 3219 w 3219"/>
                <a:gd name="GluePoint1Y" fmla="*/ 0 h 541"/>
              </a:gdLst>
              <a:ahLst/>
              <a:cxnLst>
                <a:cxn ang="0">
                  <a:pos x="GluePoint1X" y="GluePoint1Y"/>
                </a:cxn>
              </a:cxnLst>
              <a:rect l="l" t="t" r="r" b="b"/>
              <a:pathLst>
                <a:path w="3219" h="541">
                  <a:moveTo>
                    <a:pt x="0" y="158"/>
                  </a:moveTo>
                  <a:cubicBezTo>
                    <a:pt x="149" y="181"/>
                    <a:pt x="299" y="205"/>
                    <a:pt x="473" y="268"/>
                  </a:cubicBezTo>
                  <a:cubicBezTo>
                    <a:pt x="647" y="331"/>
                    <a:pt x="828" y="541"/>
                    <a:pt x="1041" y="536"/>
                  </a:cubicBezTo>
                  <a:cubicBezTo>
                    <a:pt x="1254" y="531"/>
                    <a:pt x="1528" y="311"/>
                    <a:pt x="1752" y="237"/>
                  </a:cubicBezTo>
                  <a:cubicBezTo>
                    <a:pt x="1976" y="163"/>
                    <a:pt x="2139" y="134"/>
                    <a:pt x="2383" y="95"/>
                  </a:cubicBezTo>
                  <a:cubicBezTo>
                    <a:pt x="2627" y="56"/>
                    <a:pt x="2923" y="28"/>
                    <a:pt x="3219" y="0"/>
                  </a:cubicBezTo>
                </a:path>
              </a:pathLst>
            </a:custGeom>
            <a:noFill/>
            <a:ln w="38160">
              <a:solidFill>
                <a:srgbClr val="000099"/>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cxnSp>
          <p:nvCxnSpPr>
            <p:cNvPr id="535" name=""/>
            <p:cNvCxnSpPr>
              <a:stCxn id="534" idx="0"/>
              <a:endCxn id="523" idx="0"/>
            </p:cNvCxnSpPr>
            <p:nvPr/>
          </p:nvCxnSpPr>
          <p:spPr>
            <a:xfrm flipV="1">
              <a:off x="6632640" y="2893680"/>
              <a:ext cx="434160" cy="187920"/>
            </a:xfrm>
            <a:prstGeom prst="straightConnector1">
              <a:avLst/>
            </a:prstGeom>
            <a:ln w="38160">
              <a:solidFill>
                <a:srgbClr val="000099"/>
              </a:solidFill>
              <a:miter/>
            </a:ln>
          </p:spPr>
        </p:cxnSp>
        <p:cxnSp>
          <p:nvCxnSpPr>
            <p:cNvPr id="536" name=""/>
            <p:cNvCxnSpPr>
              <a:stCxn id="523" idx="1"/>
              <a:endCxn id="524" idx="0"/>
            </p:cNvCxnSpPr>
            <p:nvPr/>
          </p:nvCxnSpPr>
          <p:spPr>
            <a:xfrm flipV="1">
              <a:off x="7065720" y="2817720"/>
              <a:ext cx="619560" cy="76680"/>
            </a:xfrm>
            <a:prstGeom prst="straightConnector1">
              <a:avLst/>
            </a:prstGeom>
            <a:ln w="38160">
              <a:solidFill>
                <a:srgbClr val="000099"/>
              </a:solidFill>
              <a:miter/>
            </a:ln>
          </p:spPr>
        </p:cxnSp>
        <p:cxnSp>
          <p:nvCxnSpPr>
            <p:cNvPr id="537" name=""/>
            <p:cNvCxnSpPr>
              <a:stCxn id="524" idx="0"/>
              <a:endCxn id="524" idx="1"/>
            </p:cNvCxnSpPr>
            <p:nvPr/>
          </p:nvCxnSpPr>
          <p:spPr>
            <a:xfrm>
              <a:off x="7684920" y="2817720"/>
              <a:ext cx="618480" cy="1129680"/>
            </a:xfrm>
            <a:prstGeom prst="straightConnector1">
              <a:avLst/>
            </a:prstGeom>
            <a:ln w="38160">
              <a:solidFill>
                <a:srgbClr val="000099"/>
              </a:solidFill>
              <a:miter/>
            </a:ln>
          </p:spPr>
        </p:cxnSp>
      </p:grpSp>
      <p:sp>
        <p:nvSpPr>
          <p:cNvPr id="538" name=""/>
          <p:cNvSpPr/>
          <p:nvPr/>
        </p:nvSpPr>
        <p:spPr>
          <a:xfrm>
            <a:off x="1695600" y="3490920"/>
            <a:ext cx="142560" cy="853920"/>
          </a:xfrm>
          <a:prstGeom prst="upArrow">
            <a:avLst>
              <a:gd name="adj1" fmla="val 50000"/>
              <a:gd name="adj2" fmla="val 149747"/>
            </a:avLst>
          </a:prstGeom>
          <a:solidFill>
            <a:srgbClr val="ffffff"/>
          </a:solidFill>
          <a:ln w="190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39" name=""/>
          <p:cNvSpPr/>
          <p:nvPr/>
        </p:nvSpPr>
        <p:spPr>
          <a:xfrm>
            <a:off x="3760920" y="3738600"/>
            <a:ext cx="142920" cy="853920"/>
          </a:xfrm>
          <a:prstGeom prst="upArrow">
            <a:avLst>
              <a:gd name="adj1" fmla="val 50000"/>
              <a:gd name="adj2" fmla="val 149370"/>
            </a:avLst>
          </a:prstGeom>
          <a:solidFill>
            <a:srgbClr val="ffffff"/>
          </a:solidFill>
          <a:ln w="190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40" name=""/>
          <p:cNvSpPr/>
          <p:nvPr/>
        </p:nvSpPr>
        <p:spPr>
          <a:xfrm>
            <a:off x="1500120" y="4049640"/>
            <a:ext cx="6797880" cy="0"/>
          </a:xfrm>
          <a:prstGeom prst="line">
            <a:avLst/>
          </a:prstGeom>
          <a:ln w="38160">
            <a:solidFill>
              <a:srgbClr val="000099"/>
            </a:solidFill>
            <a:prstDash val="sysDot"/>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1" name=""/>
          <p:cNvSpPr/>
          <p:nvPr/>
        </p:nvSpPr>
        <p:spPr>
          <a:xfrm>
            <a:off x="4881600" y="4227480"/>
            <a:ext cx="3459240" cy="1220760"/>
          </a:xfrm>
          <a:prstGeom prst="rect">
            <a:avLst/>
          </a:prstGeom>
          <a:noFill/>
          <a:ln w="0">
            <a:noFill/>
          </a:ln>
        </p:spPr>
        <p:style>
          <a:lnRef idx="0"/>
          <a:fillRef idx="0"/>
          <a:effectRef idx="0"/>
          <a:fontRef idx="minor"/>
        </p:style>
        <p:txBody>
          <a:bodyPr lIns="90000" rIns="90000" tIns="46800" bIns="46800" anchor="t">
            <a:noAutofit/>
          </a:bodyPr>
          <a:p>
            <a:pPr>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ff0000"/>
                </a:solidFill>
                <a:effectLst/>
                <a:uFillTx/>
                <a:latin typeface="Arial"/>
              </a:rPr>
              <a:t>Although original transaction is still in the money, EFM suffers $22K MTM loss on previously recognized earnings.</a:t>
            </a:r>
            <a:endParaRPr b="0" lang="en-US" sz="1400" strike="noStrike" u="none">
              <a:solidFill>
                <a:srgbClr val="000000"/>
              </a:solidFill>
              <a:effectLst/>
              <a:uFillTx/>
              <a:latin typeface="Arial"/>
            </a:endParaRPr>
          </a:p>
        </p:txBody>
      </p:sp>
      <p:sp>
        <p:nvSpPr>
          <p:cNvPr id="3" name="PlaceHolder 2"/>
          <p:cNvSpPr>
            <a:spLocks noGrp="1"/>
          </p:cNvSpPr>
          <p:nvPr>
            <p:ph type="sldNum" idx="1"/>
          </p:nvPr>
        </p:nvSpPr>
        <p:spPr/>
        <p:txBody>
          <a:bodyPr/>
          <a:p>
            <a:fld id="{1EB37897-4DBA-4830-B201-46F4E97A2EA2}" type="slidenum">
              <a:t>18</a:t>
            </a:fld>
          </a:p>
        </p:txBody>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2"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Review of Risk Management Concepts</a:t>
            </a:r>
            <a:endParaRPr b="0" lang="en-US" sz="3000" strike="noStrike" u="none">
              <a:solidFill>
                <a:srgbClr val="333399"/>
              </a:solidFill>
              <a:effectLst/>
              <a:uFillTx/>
              <a:latin typeface="Arial"/>
            </a:endParaRPr>
          </a:p>
        </p:txBody>
      </p:sp>
      <p:sp>
        <p:nvSpPr>
          <p:cNvPr id="543" name="PlaceHolder 2"/>
          <p:cNvSpPr>
            <a:spLocks noGrp="1"/>
          </p:cNvSpPr>
          <p:nvPr>
            <p:ph/>
          </p:nvPr>
        </p:nvSpPr>
        <p:spPr>
          <a:xfrm>
            <a:off x="721800" y="1358640"/>
            <a:ext cx="8069400" cy="4443480"/>
          </a:xfrm>
          <a:prstGeom prst="rect">
            <a:avLst/>
          </a:prstGeom>
          <a:noFill/>
          <a:ln w="0">
            <a:noFill/>
          </a:ln>
        </p:spPr>
        <p:txBody>
          <a:bodyPr lIns="90000" rIns="90000" tIns="46800" bIns="46800" anchor="t">
            <a:normAutofit/>
          </a:bodyPr>
          <a:p>
            <a:pPr marL="343080" indent="-343080">
              <a:spcBef>
                <a:spcPts val="689"/>
              </a:spcBef>
              <a:spcAft>
                <a:spcPts val="96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Firm commodity transactions receive MTM accounting treatment, allowing projected future income streams to be recognized up front.</a:t>
            </a:r>
            <a:endParaRPr b="0" lang="en-US" sz="2200" strike="noStrike" u="none">
              <a:solidFill>
                <a:srgbClr val="000000"/>
              </a:solidFill>
              <a:effectLst/>
              <a:uFillTx/>
              <a:latin typeface="Arial"/>
            </a:endParaRPr>
          </a:p>
          <a:p>
            <a:pPr marL="343080" indent="-343080">
              <a:spcBef>
                <a:spcPts val="689"/>
              </a:spcBef>
              <a:spcAft>
                <a:spcPts val="96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Once a deal is booked as a MTM position, the original transaction price becomes immaterial.  As positions are liquidated, they settle against the current curve price.</a:t>
            </a:r>
            <a:endParaRPr b="0" lang="en-US" sz="2200" strike="noStrike" u="none">
              <a:solidFill>
                <a:srgbClr val="000000"/>
              </a:solidFill>
              <a:effectLst/>
              <a:uFillTx/>
              <a:latin typeface="Arial"/>
            </a:endParaRPr>
          </a:p>
          <a:p>
            <a:pPr marL="343080" indent="-343080">
              <a:spcBef>
                <a:spcPts val="689"/>
              </a:spcBef>
              <a:spcAft>
                <a:spcPts val="96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Traders maintain curves by monitoring changes in spot and forward markets</a:t>
            </a:r>
            <a:endParaRPr b="0" lang="en-US" sz="2200" strike="noStrike" u="none">
              <a:solidFill>
                <a:srgbClr val="000000"/>
              </a:solidFill>
              <a:effectLst/>
              <a:uFillTx/>
              <a:latin typeface="Arial"/>
            </a:endParaRPr>
          </a:p>
          <a:p>
            <a:pPr marL="343080" indent="-343080">
              <a:spcBef>
                <a:spcPts val="689"/>
              </a:spcBef>
              <a:spcAft>
                <a:spcPts val="96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All EFM forward positions are revalued daily against forward curves</a:t>
            </a:r>
            <a:endParaRPr b="0" lang="en-US" sz="22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E1837405-D06C-4AC8-B941-0FD887B5A4D6}" type="slidenum">
              <a:t>19</a:t>
            </a:fld>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 name="PlaceHolder 1"/>
          <p:cNvSpPr>
            <a:spLocks noGrp="1"/>
          </p:cNvSpPr>
          <p:nvPr>
            <p:ph type="title"/>
          </p:nvPr>
        </p:nvSpPr>
        <p:spPr>
          <a:xfrm>
            <a:off x="2869920" y="3359160"/>
            <a:ext cx="5149800" cy="1000080"/>
          </a:xfrm>
          <a:prstGeom prst="rect">
            <a:avLst/>
          </a:prstGeom>
          <a:noFill/>
          <a:ln w="0">
            <a:noFill/>
          </a:ln>
        </p:spPr>
        <p:txBody>
          <a:bodyPr lIns="92160" rIns="92160" tIns="46080" bIns="460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333399"/>
                </a:solidFill>
                <a:effectLst/>
                <a:uFillTx/>
                <a:latin typeface="Arial"/>
              </a:rPr>
              <a:t>History and Objectives</a:t>
            </a:r>
            <a:endParaRPr b="0" lang="en-US" sz="3200" strike="noStrike" u="none">
              <a:solidFill>
                <a:srgbClr val="333399"/>
              </a:solidFill>
              <a:effectLst/>
              <a:uFillTx/>
              <a:latin typeface="Arial"/>
            </a:endParaRPr>
          </a:p>
        </p:txBody>
      </p:sp>
      <p:sp>
        <p:nvSpPr>
          <p:cNvPr id="57" name="PlaceHolder 2"/>
          <p:cNvSpPr>
            <a:spLocks noGrp="1"/>
          </p:cNvSpPr>
          <p:nvPr>
            <p:ph type="subTitle"/>
          </p:nvPr>
        </p:nvSpPr>
        <p:spPr>
          <a:xfrm>
            <a:off x="2873160" y="4578120"/>
            <a:ext cx="5143320" cy="934920"/>
          </a:xfrm>
          <a:prstGeom prst="rect">
            <a:avLst/>
          </a:prstGeom>
          <a:noFill/>
          <a:ln w="0">
            <a:noFill/>
          </a:ln>
        </p:spPr>
        <p:txBody>
          <a:bodyPr lIns="92160" rIns="92160" tIns="46080" bIns="46080" anchor="t">
            <a:noAutofit/>
          </a:bodyPr>
          <a:p>
            <a:pPr indent="0">
              <a:spcBef>
                <a:spcPts val="561"/>
              </a:spcBef>
              <a:spcAft>
                <a:spcPts val="337"/>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cc0000"/>
                </a:solidFill>
                <a:effectLst/>
                <a:uFillTx/>
                <a:latin typeface="Arial"/>
              </a:rPr>
              <a:t>Dan Reck</a:t>
            </a:r>
            <a:endParaRPr b="1" i="1" lang="en-US" sz="1800" strike="noStrike" u="none">
              <a:solidFill>
                <a:srgbClr val="cc0000"/>
              </a:solidFill>
              <a:effectLst/>
              <a:uFillTx/>
              <a:latin typeface="Arial"/>
            </a:endParaRPr>
          </a:p>
        </p:txBody>
      </p:sp>
      <p:sp>
        <p:nvSpPr>
          <p:cNvPr id="4" name="PlaceHolder 3"/>
          <p:cNvSpPr>
            <a:spLocks noGrp="1"/>
          </p:cNvSpPr>
          <p:nvPr>
            <p:ph type="sldNum" idx="1"/>
          </p:nvPr>
        </p:nvSpPr>
        <p:spPr/>
        <p:txBody>
          <a:bodyPr/>
          <a:p>
            <a:fld id="{8061B850-ADBF-410A-B4FC-878483E17CB3}" type="slidenum">
              <a:t>2</a:t>
            </a:fld>
          </a:p>
        </p:txBody>
      </p:sp>
    </p:spTree>
  </p:cSld>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4" name="PlaceHolder 1"/>
          <p:cNvSpPr>
            <a:spLocks noGrp="1"/>
          </p:cNvSpPr>
          <p:nvPr>
            <p:ph type="title"/>
          </p:nvPr>
        </p:nvSpPr>
        <p:spPr>
          <a:xfrm>
            <a:off x="2869920" y="3359160"/>
            <a:ext cx="5149800" cy="1000080"/>
          </a:xfrm>
          <a:prstGeom prst="rect">
            <a:avLst/>
          </a:prstGeom>
          <a:noFill/>
          <a:ln w="0">
            <a:noFill/>
          </a:ln>
        </p:spPr>
        <p:txBody>
          <a:bodyPr lIns="92160" rIns="92160" tIns="46080" bIns="460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333399"/>
                </a:solidFill>
                <a:effectLst/>
                <a:uFillTx/>
                <a:latin typeface="Arial"/>
              </a:rPr>
              <a:t>Risk Management Methodology</a:t>
            </a:r>
            <a:endParaRPr b="0" lang="en-US" sz="3200" strike="noStrike" u="none">
              <a:solidFill>
                <a:srgbClr val="333399"/>
              </a:solidFill>
              <a:effectLst/>
              <a:uFillTx/>
              <a:latin typeface="Arial"/>
            </a:endParaRPr>
          </a:p>
        </p:txBody>
      </p:sp>
      <p:sp>
        <p:nvSpPr>
          <p:cNvPr id="545" name="PlaceHolder 2"/>
          <p:cNvSpPr>
            <a:spLocks noGrp="1"/>
          </p:cNvSpPr>
          <p:nvPr>
            <p:ph type="subTitle"/>
          </p:nvPr>
        </p:nvSpPr>
        <p:spPr>
          <a:xfrm>
            <a:off x="2873160" y="4578480"/>
            <a:ext cx="5143320" cy="1201680"/>
          </a:xfrm>
          <a:prstGeom prst="rect">
            <a:avLst/>
          </a:prstGeom>
          <a:noFill/>
          <a:ln w="0">
            <a:noFill/>
          </a:ln>
        </p:spPr>
        <p:txBody>
          <a:bodyPr lIns="92160" rIns="92160" tIns="46080" bIns="46080" anchor="t">
            <a:noAutofit/>
          </a:bodyPr>
          <a:p>
            <a:pPr marL="225360" indent="-225360">
              <a:spcBef>
                <a:spcPts val="561"/>
              </a:spcBef>
              <a:spcAft>
                <a:spcPts val="337"/>
              </a:spcAft>
              <a:buClr>
                <a:srgbClr val="cc0000"/>
              </a:buClr>
              <a:buSzPct val="7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cc0000"/>
                </a:solidFill>
                <a:effectLst/>
                <a:uFillTx/>
                <a:latin typeface="Arial"/>
              </a:rPr>
              <a:t>Risk Identification and Disaggregation</a:t>
            </a:r>
            <a:endParaRPr b="1" i="1" lang="en-US" sz="1800" strike="noStrike" u="none">
              <a:solidFill>
                <a:srgbClr val="cc0000"/>
              </a:solidFill>
              <a:effectLst/>
              <a:uFillTx/>
              <a:latin typeface="Arial"/>
            </a:endParaRPr>
          </a:p>
          <a:p>
            <a:pPr marL="225360" indent="-225360">
              <a:spcBef>
                <a:spcPts val="561"/>
              </a:spcBef>
              <a:spcAft>
                <a:spcPts val="337"/>
              </a:spcAft>
              <a:buClr>
                <a:srgbClr val="cc0000"/>
              </a:buClr>
              <a:buSzPct val="7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cc0000"/>
                </a:solidFill>
                <a:effectLst/>
                <a:uFillTx/>
                <a:latin typeface="Arial"/>
              </a:rPr>
              <a:t>Truck Capacity Risk Components</a:t>
            </a:r>
            <a:endParaRPr b="1" i="1" lang="en-US" sz="1800" strike="noStrike" u="none">
              <a:solidFill>
                <a:srgbClr val="cc0000"/>
              </a:solidFill>
              <a:effectLst/>
              <a:uFillTx/>
              <a:latin typeface="Arial"/>
            </a:endParaRPr>
          </a:p>
        </p:txBody>
      </p:sp>
      <p:sp>
        <p:nvSpPr>
          <p:cNvPr id="4" name="PlaceHolder 3"/>
          <p:cNvSpPr>
            <a:spLocks noGrp="1"/>
          </p:cNvSpPr>
          <p:nvPr>
            <p:ph type="sldNum" idx="1"/>
          </p:nvPr>
        </p:nvSpPr>
        <p:spPr/>
        <p:txBody>
          <a:bodyPr/>
          <a:p>
            <a:fld id="{A2D8E61C-F6C5-4C3B-97F6-A7569A6AC83B}" type="slidenum">
              <a:t>20</a:t>
            </a:fld>
          </a:p>
        </p:txBody>
      </p:sp>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6" name="PlaceHolder 1"/>
          <p:cNvSpPr>
            <a:spLocks noGrp="1"/>
          </p:cNvSpPr>
          <p:nvPr>
            <p:ph/>
          </p:nvPr>
        </p:nvSpPr>
        <p:spPr>
          <a:xfrm>
            <a:off x="721800" y="1282680"/>
            <a:ext cx="8069400" cy="2486160"/>
          </a:xfrm>
          <a:prstGeom prst="rect">
            <a:avLst/>
          </a:prstGeom>
          <a:noFill/>
          <a:ln w="0">
            <a:noFill/>
          </a:ln>
        </p:spPr>
        <p:txBody>
          <a:bodyPr lIns="90000" rIns="90000" tIns="46800" bIns="46800" anchor="t">
            <a:normAutofit/>
          </a:bodyPr>
          <a:p>
            <a:pPr marL="343080" indent="-343080">
              <a:lnSpc>
                <a:spcPct val="90000"/>
              </a:lnSpc>
              <a:spcBef>
                <a:spcPts val="624"/>
              </a:spcBef>
              <a:spcAft>
                <a:spcPts val="37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Identify risks in any transaction </a:t>
            </a:r>
            <a:endParaRPr b="0" lang="en-US" sz="2000" strike="noStrike" u="none">
              <a:solidFill>
                <a:srgbClr val="000000"/>
              </a:solidFill>
              <a:effectLst/>
              <a:uFillTx/>
              <a:latin typeface="Arial"/>
            </a:endParaRPr>
          </a:p>
          <a:p>
            <a:pPr marL="343080" indent="-343080">
              <a:lnSpc>
                <a:spcPct val="90000"/>
              </a:lnSpc>
              <a:spcBef>
                <a:spcPts val="624"/>
              </a:spcBef>
              <a:spcAft>
                <a:spcPts val="37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Break overall risk into component parts</a:t>
            </a:r>
            <a:endParaRPr b="0" lang="en-US" sz="2000" strike="noStrike" u="none">
              <a:solidFill>
                <a:srgbClr val="000000"/>
              </a:solidFill>
              <a:effectLst/>
              <a:uFillTx/>
              <a:latin typeface="Arial"/>
            </a:endParaRPr>
          </a:p>
          <a:p>
            <a:pPr marL="343080" indent="-343080">
              <a:lnSpc>
                <a:spcPct val="90000"/>
              </a:lnSpc>
              <a:spcBef>
                <a:spcPts val="624"/>
              </a:spcBef>
              <a:spcAft>
                <a:spcPts val="37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Assign risks to parties best qualified to manage them</a:t>
            </a:r>
            <a:endParaRPr b="0" lang="en-US" sz="2000" strike="noStrike" u="none">
              <a:solidFill>
                <a:srgbClr val="000000"/>
              </a:solidFill>
              <a:effectLst/>
              <a:uFillTx/>
              <a:latin typeface="Arial"/>
            </a:endParaRPr>
          </a:p>
          <a:p>
            <a:pPr lvl="1" marL="730080" indent="-284040">
              <a:lnSpc>
                <a:spcPct val="90000"/>
              </a:lnSpc>
              <a:spcBef>
                <a:spcPts val="561"/>
              </a:spcBef>
              <a:spcAft>
                <a:spcPts val="337"/>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Internal “books” managed by traders</a:t>
            </a:r>
            <a:endParaRPr b="0" lang="en-US" sz="1800" strike="noStrike" u="none">
              <a:solidFill>
                <a:srgbClr val="000000"/>
              </a:solidFill>
              <a:effectLst/>
              <a:uFillTx/>
              <a:latin typeface="Arial"/>
            </a:endParaRPr>
          </a:p>
          <a:p>
            <a:pPr lvl="1" marL="730080" indent="-284040">
              <a:lnSpc>
                <a:spcPct val="90000"/>
              </a:lnSpc>
              <a:spcBef>
                <a:spcPts val="561"/>
              </a:spcBef>
              <a:spcAft>
                <a:spcPts val="337"/>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Unwanted risks transferred to external counterparties</a:t>
            </a:r>
            <a:endParaRPr b="0" lang="en-US" sz="1800" strike="noStrike" u="none">
              <a:solidFill>
                <a:srgbClr val="000000"/>
              </a:solidFill>
              <a:effectLst/>
              <a:uFillTx/>
              <a:latin typeface="Arial"/>
            </a:endParaRPr>
          </a:p>
          <a:p>
            <a:pPr marL="343080" indent="-343080">
              <a:lnSpc>
                <a:spcPct val="90000"/>
              </a:lnSpc>
              <a:spcBef>
                <a:spcPts val="624"/>
              </a:spcBef>
              <a:spcAft>
                <a:spcPts val="37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Gas Trading Example:</a:t>
            </a:r>
            <a:endParaRPr b="0" lang="en-US" sz="2000" strike="noStrike" u="none">
              <a:solidFill>
                <a:srgbClr val="000000"/>
              </a:solidFill>
              <a:effectLst/>
              <a:uFillTx/>
              <a:latin typeface="Arial"/>
            </a:endParaRPr>
          </a:p>
          <a:p>
            <a:pPr marL="343080" indent="0">
              <a:lnSpc>
                <a:spcPct val="90000"/>
              </a:lnSpc>
              <a:spcBef>
                <a:spcPts val="624"/>
              </a:spcBef>
              <a:spcAft>
                <a:spcPts val="374"/>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p:txBody>
      </p:sp>
      <p:sp>
        <p:nvSpPr>
          <p:cNvPr id="547" name=""/>
          <p:cNvSpPr/>
          <p:nvPr/>
        </p:nvSpPr>
        <p:spPr>
          <a:xfrm>
            <a:off x="5775480" y="3844800"/>
            <a:ext cx="2862000" cy="1101960"/>
          </a:xfrm>
          <a:prstGeom prst="roundRect">
            <a:avLst>
              <a:gd name="adj" fmla="val 16667"/>
            </a:avLst>
          </a:prstGeom>
          <a:solidFill>
            <a:srgbClr val="ffab57"/>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48" name="PlaceHolder 2"/>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Overview of Enron Risk Management Process</a:t>
            </a:r>
            <a:endParaRPr b="0" lang="en-US" sz="3000" strike="noStrike" u="none">
              <a:solidFill>
                <a:srgbClr val="333399"/>
              </a:solidFill>
              <a:effectLst/>
              <a:uFillTx/>
              <a:latin typeface="Arial"/>
            </a:endParaRPr>
          </a:p>
        </p:txBody>
      </p:sp>
      <p:sp>
        <p:nvSpPr>
          <p:cNvPr id="549" name=""/>
          <p:cNvSpPr/>
          <p:nvPr/>
        </p:nvSpPr>
        <p:spPr>
          <a:xfrm>
            <a:off x="4003560" y="4130640"/>
            <a:ext cx="1130400" cy="585720"/>
          </a:xfrm>
          <a:prstGeom prst="rect">
            <a:avLst/>
          </a:prstGeom>
          <a:solidFill>
            <a:srgbClr val="ccccff"/>
          </a:solidFill>
          <a:ln w="9360">
            <a:solidFill>
              <a:srgbClr val="000000"/>
            </a:solidFill>
            <a:miter/>
          </a:ln>
        </p:spPr>
        <p:style>
          <a:lnRef idx="0"/>
          <a:fillRef idx="0"/>
          <a:effectRef idx="0"/>
          <a:fontRef idx="minor"/>
        </p:style>
        <p:txBody>
          <a:bodyPr lIns="90000" rIns="90000" tIns="46800" bIns="46800" anchor="ctr" anchorCtr="1">
            <a:noAutofit/>
          </a:bodyPr>
          <a:p>
            <a:pPr algn="ctr">
              <a:spcBef>
                <a:spcPts val="99"/>
              </a:spcBef>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ENA</a:t>
            </a:r>
            <a:endParaRPr b="0" lang="en-US" sz="1700" strike="noStrike" u="none">
              <a:solidFill>
                <a:srgbClr val="000000"/>
              </a:solidFill>
              <a:effectLst/>
              <a:uFillTx/>
              <a:latin typeface="Arial"/>
            </a:endParaRPr>
          </a:p>
        </p:txBody>
      </p:sp>
      <p:sp>
        <p:nvSpPr>
          <p:cNvPr id="550" name=""/>
          <p:cNvSpPr/>
          <p:nvPr/>
        </p:nvSpPr>
        <p:spPr>
          <a:xfrm>
            <a:off x="3241800" y="5718240"/>
            <a:ext cx="1130040" cy="619200"/>
          </a:xfrm>
          <a:prstGeom prst="rect">
            <a:avLst/>
          </a:prstGeom>
          <a:solidFill>
            <a:srgbClr val="ffffcc"/>
          </a:solidFill>
          <a:ln w="9360">
            <a:solidFill>
              <a:srgbClr val="000000"/>
            </a:solidFill>
            <a:miter/>
          </a:ln>
        </p:spPr>
        <p:style>
          <a:lnRef idx="0"/>
          <a:fillRef idx="0"/>
          <a:effectRef idx="0"/>
          <a:fontRef idx="minor"/>
        </p:style>
        <p:txBody>
          <a:bodyPr lIns="90000" rIns="90000" tIns="46800" bIns="46800" anchor="ctr" anchorCtr="1">
            <a:noAutofit/>
          </a:bodyPr>
          <a:p>
            <a:pPr algn="ctr">
              <a:spcBef>
                <a:spcPts val="99"/>
              </a:spcBef>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Interest</a:t>
            </a:r>
            <a:endParaRPr b="0" lang="en-US" sz="1700" strike="noStrike" u="none">
              <a:solidFill>
                <a:srgbClr val="000000"/>
              </a:solidFill>
              <a:effectLst/>
              <a:uFillTx/>
              <a:latin typeface="Arial"/>
            </a:endParaRPr>
          </a:p>
          <a:p>
            <a:pPr algn="ctr">
              <a:spcBef>
                <a:spcPts val="99"/>
              </a:spcBef>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Rate</a:t>
            </a:r>
            <a:endParaRPr b="0" lang="en-US" sz="1700" strike="noStrike" u="none">
              <a:solidFill>
                <a:srgbClr val="000000"/>
              </a:solidFill>
              <a:effectLst/>
              <a:uFillTx/>
              <a:latin typeface="Arial"/>
            </a:endParaRPr>
          </a:p>
        </p:txBody>
      </p:sp>
      <p:sp>
        <p:nvSpPr>
          <p:cNvPr id="551" name=""/>
          <p:cNvSpPr/>
          <p:nvPr/>
        </p:nvSpPr>
        <p:spPr>
          <a:xfrm>
            <a:off x="1641600" y="5718240"/>
            <a:ext cx="1130040" cy="619200"/>
          </a:xfrm>
          <a:prstGeom prst="rect">
            <a:avLst/>
          </a:prstGeom>
          <a:solidFill>
            <a:srgbClr val="ffffcc"/>
          </a:solidFill>
          <a:ln w="9360">
            <a:solidFill>
              <a:srgbClr val="000000"/>
            </a:solidFill>
            <a:miter/>
          </a:ln>
        </p:spPr>
        <p:style>
          <a:lnRef idx="0"/>
          <a:fillRef idx="0"/>
          <a:effectRef idx="0"/>
          <a:fontRef idx="minor"/>
        </p:style>
        <p:txBody>
          <a:bodyPr lIns="90000" rIns="90000" tIns="46800" bIns="46800" anchor="ctr" anchorCtr="1">
            <a:noAutofit/>
          </a:bodyPr>
          <a:p>
            <a:pPr algn="ctr">
              <a:lnSpc>
                <a:spcPct val="90000"/>
              </a:lnSpc>
              <a:spcBef>
                <a:spcPts val="524"/>
              </a:spcBef>
              <a:spcAft>
                <a:spcPts val="312"/>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Credit</a:t>
            </a:r>
            <a:endParaRPr b="0" lang="en-US" sz="1700" strike="noStrike" u="none">
              <a:solidFill>
                <a:srgbClr val="000000"/>
              </a:solidFill>
              <a:effectLst/>
              <a:uFillTx/>
              <a:latin typeface="Arial"/>
            </a:endParaRPr>
          </a:p>
        </p:txBody>
      </p:sp>
      <p:sp>
        <p:nvSpPr>
          <p:cNvPr id="552" name=""/>
          <p:cNvSpPr/>
          <p:nvPr/>
        </p:nvSpPr>
        <p:spPr>
          <a:xfrm>
            <a:off x="4791240" y="5718240"/>
            <a:ext cx="1130040" cy="619200"/>
          </a:xfrm>
          <a:prstGeom prst="rect">
            <a:avLst/>
          </a:prstGeom>
          <a:solidFill>
            <a:srgbClr val="ffffcc"/>
          </a:solidFill>
          <a:ln w="9360">
            <a:solidFill>
              <a:srgbClr val="000000"/>
            </a:solidFill>
            <a:miter/>
          </a:ln>
        </p:spPr>
        <p:style>
          <a:lnRef idx="0"/>
          <a:fillRef idx="0"/>
          <a:effectRef idx="0"/>
          <a:fontRef idx="minor"/>
        </p:style>
        <p:txBody>
          <a:bodyPr lIns="90000" rIns="90000" tIns="46800" bIns="46800" anchor="ctr" anchorCtr="1">
            <a:noAutofit/>
          </a:bodyPr>
          <a:p>
            <a:pPr algn="ctr">
              <a:spcBef>
                <a:spcPts val="99"/>
              </a:spcBef>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NYMEX</a:t>
            </a:r>
            <a:endParaRPr b="0" lang="en-US" sz="1700" strike="noStrike" u="none">
              <a:solidFill>
                <a:srgbClr val="000000"/>
              </a:solidFill>
              <a:effectLst/>
              <a:uFillTx/>
              <a:latin typeface="Arial"/>
            </a:endParaRPr>
          </a:p>
          <a:p>
            <a:pPr algn="ctr">
              <a:spcBef>
                <a:spcPts val="99"/>
              </a:spcBef>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Nat Gas</a:t>
            </a:r>
            <a:endParaRPr b="0" lang="en-US" sz="1700" strike="noStrike" u="none">
              <a:solidFill>
                <a:srgbClr val="000000"/>
              </a:solidFill>
              <a:effectLst/>
              <a:uFillTx/>
              <a:latin typeface="Arial"/>
            </a:endParaRPr>
          </a:p>
        </p:txBody>
      </p:sp>
      <p:sp>
        <p:nvSpPr>
          <p:cNvPr id="553" name=""/>
          <p:cNvSpPr/>
          <p:nvPr/>
        </p:nvSpPr>
        <p:spPr>
          <a:xfrm>
            <a:off x="6353280" y="5718240"/>
            <a:ext cx="1130040" cy="619200"/>
          </a:xfrm>
          <a:prstGeom prst="rect">
            <a:avLst/>
          </a:prstGeom>
          <a:solidFill>
            <a:srgbClr val="ffffcc"/>
          </a:solidFill>
          <a:ln w="9360">
            <a:solidFill>
              <a:srgbClr val="000000"/>
            </a:solidFill>
            <a:miter/>
          </a:ln>
        </p:spPr>
        <p:style>
          <a:lnRef idx="0"/>
          <a:fillRef idx="0"/>
          <a:effectRef idx="0"/>
          <a:fontRef idx="minor"/>
        </p:style>
        <p:txBody>
          <a:bodyPr lIns="90000" rIns="90000" tIns="46800" bIns="46800" anchor="ctr" anchorCtr="1">
            <a:noAutofit/>
          </a:bodyPr>
          <a:p>
            <a:pPr algn="ctr">
              <a:spcBef>
                <a:spcPts val="99"/>
              </a:spcBef>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Chicago</a:t>
            </a:r>
            <a:endParaRPr b="0" lang="en-US" sz="1700" strike="noStrike" u="none">
              <a:solidFill>
                <a:srgbClr val="000000"/>
              </a:solidFill>
              <a:effectLst/>
              <a:uFillTx/>
              <a:latin typeface="Arial"/>
            </a:endParaRPr>
          </a:p>
          <a:p>
            <a:pPr algn="ctr">
              <a:spcBef>
                <a:spcPts val="99"/>
              </a:spcBef>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Basis</a:t>
            </a:r>
            <a:endParaRPr b="0" lang="en-US" sz="1700" strike="noStrike" u="none">
              <a:solidFill>
                <a:srgbClr val="000000"/>
              </a:solidFill>
              <a:effectLst/>
              <a:uFillTx/>
              <a:latin typeface="Arial"/>
            </a:endParaRPr>
          </a:p>
        </p:txBody>
      </p:sp>
      <p:sp>
        <p:nvSpPr>
          <p:cNvPr id="554" name=""/>
          <p:cNvSpPr/>
          <p:nvPr/>
        </p:nvSpPr>
        <p:spPr>
          <a:xfrm flipH="1">
            <a:off x="2241360" y="4729320"/>
            <a:ext cx="2330280" cy="841320"/>
          </a:xfrm>
          <a:prstGeom prst="line">
            <a:avLst/>
          </a:prstGeom>
          <a:ln w="9360">
            <a:solidFill>
              <a:srgbClr val="000000"/>
            </a:solidFill>
            <a:prstDash val="lgDash"/>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5" name=""/>
          <p:cNvSpPr/>
          <p:nvPr/>
        </p:nvSpPr>
        <p:spPr>
          <a:xfrm flipH="1">
            <a:off x="3844800" y="4729320"/>
            <a:ext cx="727200" cy="841320"/>
          </a:xfrm>
          <a:prstGeom prst="line">
            <a:avLst/>
          </a:prstGeom>
          <a:ln w="9360">
            <a:solidFill>
              <a:srgbClr val="000000"/>
            </a:solidFill>
            <a:prstDash val="lgDash"/>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6" name=""/>
          <p:cNvSpPr/>
          <p:nvPr/>
        </p:nvSpPr>
        <p:spPr>
          <a:xfrm>
            <a:off x="4572720" y="4743720"/>
            <a:ext cx="2340360" cy="812160"/>
          </a:xfrm>
          <a:prstGeom prst="line">
            <a:avLst/>
          </a:prstGeom>
          <a:ln w="9360">
            <a:solidFill>
              <a:srgbClr val="000000"/>
            </a:solidFill>
            <a:prstDash val="lgDash"/>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7" name=""/>
          <p:cNvSpPr/>
          <p:nvPr/>
        </p:nvSpPr>
        <p:spPr>
          <a:xfrm>
            <a:off x="4566240" y="4720320"/>
            <a:ext cx="706320" cy="858960"/>
          </a:xfrm>
          <a:prstGeom prst="line">
            <a:avLst/>
          </a:prstGeom>
          <a:ln w="9360">
            <a:solidFill>
              <a:srgbClr val="000000"/>
            </a:solidFill>
            <a:prstDash val="lgDash"/>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8" name=""/>
          <p:cNvSpPr/>
          <p:nvPr/>
        </p:nvSpPr>
        <p:spPr>
          <a:xfrm>
            <a:off x="1641600" y="4130640"/>
            <a:ext cx="1130040" cy="585720"/>
          </a:xfrm>
          <a:prstGeom prst="rect">
            <a:avLst/>
          </a:prstGeom>
          <a:solidFill>
            <a:srgbClr val="ccffcc"/>
          </a:solidFill>
          <a:ln w="9360">
            <a:solidFill>
              <a:srgbClr val="000000"/>
            </a:solidFill>
            <a:miter/>
          </a:ln>
        </p:spPr>
        <p:style>
          <a:lnRef idx="0"/>
          <a:fillRef idx="0"/>
          <a:effectRef idx="0"/>
          <a:fontRef idx="minor"/>
        </p:style>
        <p:txBody>
          <a:bodyPr lIns="90000" rIns="90000" tIns="46800" bIns="46800" anchor="ctr" anchorCtr="1">
            <a:noAutofit/>
          </a:bodyPr>
          <a:p>
            <a:pPr algn="ctr">
              <a:spcBef>
                <a:spcPts val="99"/>
              </a:spcBef>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Customer</a:t>
            </a:r>
            <a:endParaRPr b="0" lang="en-US" sz="1700" strike="noStrike" u="none">
              <a:solidFill>
                <a:srgbClr val="000000"/>
              </a:solidFill>
              <a:effectLst/>
              <a:uFillTx/>
              <a:latin typeface="Arial"/>
            </a:endParaRPr>
          </a:p>
        </p:txBody>
      </p:sp>
      <p:sp>
        <p:nvSpPr>
          <p:cNvPr id="559" name=""/>
          <p:cNvSpPr/>
          <p:nvPr/>
        </p:nvSpPr>
        <p:spPr>
          <a:xfrm>
            <a:off x="2867040" y="4268880"/>
            <a:ext cx="106056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60" name=""/>
          <p:cNvSpPr/>
          <p:nvPr/>
        </p:nvSpPr>
        <p:spPr>
          <a:xfrm>
            <a:off x="2867040" y="4573440"/>
            <a:ext cx="1060560" cy="0"/>
          </a:xfrm>
          <a:prstGeom prst="line">
            <a:avLst/>
          </a:prstGeom>
          <a:ln w="9360">
            <a:solidFill>
              <a:srgbClr val="000000"/>
            </a:solidFill>
            <a:miter/>
            <a:head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61" name=""/>
          <p:cNvSpPr/>
          <p:nvPr/>
        </p:nvSpPr>
        <p:spPr>
          <a:xfrm>
            <a:off x="3227760" y="3970440"/>
            <a:ext cx="300960" cy="327240"/>
          </a:xfrm>
          <a:prstGeom prst="rect">
            <a:avLst/>
          </a:prstGeom>
          <a:noFill/>
          <a:ln w="0">
            <a:noFill/>
          </a:ln>
        </p:spPr>
        <p:style>
          <a:lnRef idx="0"/>
          <a:fillRef idx="0"/>
          <a:effectRef idx="0"/>
          <a:fontRef idx="minor"/>
        </p:style>
        <p:txBody>
          <a:bodyPr wrap="none" lIns="90000" rIns="90000" tIns="46800" bIns="46800" anchor="t">
            <a:spAutoFit/>
          </a:bodyPr>
          <a:p>
            <a:pPr>
              <a:lnSpc>
                <a:spcPct val="90000"/>
              </a:lnSpc>
              <a:spcBef>
                <a:spcPts val="524"/>
              </a:spcBef>
              <a:spcAft>
                <a:spcPts val="312"/>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a:t>
            </a:r>
            <a:endParaRPr b="0" lang="en-US" sz="1700" strike="noStrike" u="none">
              <a:solidFill>
                <a:srgbClr val="000000"/>
              </a:solidFill>
              <a:effectLst/>
              <a:uFillTx/>
              <a:latin typeface="Arial"/>
            </a:endParaRPr>
          </a:p>
        </p:txBody>
      </p:sp>
      <p:sp>
        <p:nvSpPr>
          <p:cNvPr id="562" name=""/>
          <p:cNvSpPr/>
          <p:nvPr/>
        </p:nvSpPr>
        <p:spPr>
          <a:xfrm>
            <a:off x="2857680" y="4579920"/>
            <a:ext cx="1145880" cy="480960"/>
          </a:xfrm>
          <a:prstGeom prst="rect">
            <a:avLst/>
          </a:prstGeom>
          <a:noFill/>
          <a:ln w="0">
            <a:noFill/>
          </a:ln>
        </p:spPr>
        <p:style>
          <a:lnRef idx="0"/>
          <a:fillRef idx="0"/>
          <a:effectRef idx="0"/>
          <a:fontRef idx="minor"/>
        </p:style>
        <p:txBody>
          <a:bodyPr wrap="none" lIns="90000" rIns="90000" tIns="46800" bIns="46800" anchor="t">
            <a:noAutofit/>
          </a:bodyPr>
          <a:p>
            <a:pPr algn="ctr">
              <a:lnSpc>
                <a:spcPct val="90000"/>
              </a:lnSpc>
              <a:spcBef>
                <a:spcPts val="437"/>
              </a:spcBef>
              <a:spcAft>
                <a:spcPts val="26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NG</a:t>
            </a:r>
            <a:endParaRPr b="0" lang="en-US" sz="1400" strike="noStrike" u="none">
              <a:solidFill>
                <a:srgbClr val="000000"/>
              </a:solidFill>
              <a:effectLst/>
              <a:uFillTx/>
              <a:latin typeface="Arial"/>
            </a:endParaRPr>
          </a:p>
        </p:txBody>
      </p:sp>
      <p:sp>
        <p:nvSpPr>
          <p:cNvPr id="563" name=""/>
          <p:cNvSpPr/>
          <p:nvPr/>
        </p:nvSpPr>
        <p:spPr>
          <a:xfrm>
            <a:off x="5624640" y="3919680"/>
            <a:ext cx="3012840" cy="1027080"/>
          </a:xfrm>
          <a:prstGeom prst="rect">
            <a:avLst/>
          </a:prstGeom>
          <a:noFill/>
          <a:ln w="0">
            <a:noFill/>
          </a:ln>
        </p:spPr>
        <p:style>
          <a:lnRef idx="0"/>
          <a:fillRef idx="0"/>
          <a:effectRef idx="0"/>
          <a:fontRef idx="minor"/>
        </p:style>
        <p:txBody>
          <a:bodyPr lIns="0" rIns="90000" tIns="46800" bIns="46800" anchor="t">
            <a:noAutofit/>
          </a:bodyPr>
          <a:p>
            <a:pPr marL="341280" indent="-3240">
              <a:lnSpc>
                <a:spcPct val="90000"/>
              </a:lnSpc>
              <a:spcBef>
                <a:spcPts val="400"/>
              </a:spcBef>
              <a:spcAft>
                <a:spcPts val="238"/>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Enron sells fixed price natural gas at Chicago City Gate.</a:t>
            </a:r>
            <a:endParaRPr b="0" lang="en-US" sz="1300" strike="noStrike" u="none">
              <a:solidFill>
                <a:srgbClr val="000000"/>
              </a:solidFill>
              <a:effectLst/>
              <a:uFillTx/>
              <a:latin typeface="Arial"/>
            </a:endParaRPr>
          </a:p>
          <a:p>
            <a:pPr marL="341280" indent="-3240">
              <a:lnSpc>
                <a:spcPct val="90000"/>
              </a:lnSpc>
              <a:spcBef>
                <a:spcPts val="400"/>
              </a:spcBef>
              <a:spcAft>
                <a:spcPts val="238"/>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Components of short position are managed by four risk books.</a:t>
            </a:r>
            <a:endParaRPr b="0" lang="en-US" sz="13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4ACA3F16-C15E-42C1-BDB3-B0EA04F12CA2}" type="slidenum">
              <a:t>21</a:t>
            </a:fld>
          </a:p>
        </p:txBody>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4"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900" strike="noStrike" u="none">
                <a:solidFill>
                  <a:srgbClr val="333399"/>
                </a:solidFill>
                <a:effectLst/>
                <a:uFillTx/>
                <a:latin typeface="Arial"/>
              </a:rPr>
              <a:t>Derivation of Truck Capacity Risk Components</a:t>
            </a:r>
            <a:endParaRPr b="0" lang="en-US" sz="2900" strike="noStrike" u="none">
              <a:solidFill>
                <a:srgbClr val="333399"/>
              </a:solidFill>
              <a:effectLst/>
              <a:uFillTx/>
              <a:latin typeface="Arial"/>
            </a:endParaRPr>
          </a:p>
        </p:txBody>
      </p:sp>
      <p:sp>
        <p:nvSpPr>
          <p:cNvPr id="565" name="PlaceHolder 2"/>
          <p:cNvSpPr>
            <a:spLocks noGrp="1"/>
          </p:cNvSpPr>
          <p:nvPr>
            <p:ph/>
          </p:nvPr>
        </p:nvSpPr>
        <p:spPr>
          <a:xfrm>
            <a:off x="721800" y="1371240"/>
            <a:ext cx="8069400" cy="4443480"/>
          </a:xfrm>
          <a:prstGeom prst="rect">
            <a:avLst/>
          </a:prstGeom>
          <a:noFill/>
          <a:ln w="0">
            <a:noFill/>
          </a:ln>
        </p:spPr>
        <p:txBody>
          <a:bodyPr lIns="90000" rIns="90000" tIns="46800" bIns="46800" anchor="t">
            <a:normAutofit/>
          </a:bodyPr>
          <a:p>
            <a:pPr marL="343080" indent="-343080">
              <a:lnSpc>
                <a:spcPct val="90000"/>
              </a:lnSpc>
              <a:spcBef>
                <a:spcPts val="689"/>
              </a:spcBef>
              <a:spcAft>
                <a:spcPts val="414"/>
              </a:spcAft>
              <a:buClr>
                <a:srgbClr val="cc0000"/>
              </a:buClr>
              <a:buSzPct val="75000"/>
              <a:buFont typeface="Wingdings" charset="2"/>
              <a:buChar char=""/>
              <a:tabLst>
                <a:tab algn="l" pos="1830240"/>
                <a:tab algn="l" pos="2681280"/>
                <a:tab algn="l" pos="319572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Pricing theory:  Assume that the underlying cost of operating a truck is independent of the lane in which it travels.</a:t>
            </a:r>
            <a:endParaRPr b="0" lang="en-US" sz="2200" strike="noStrike" u="none">
              <a:solidFill>
                <a:srgbClr val="000000"/>
              </a:solidFill>
              <a:effectLst/>
              <a:uFillTx/>
              <a:latin typeface="Arial"/>
            </a:endParaRPr>
          </a:p>
          <a:p>
            <a:pPr marL="343080" indent="-343080">
              <a:spcBef>
                <a:spcPts val="964"/>
              </a:spcBef>
              <a:spcAft>
                <a:spcPts val="1375"/>
              </a:spcAft>
              <a:buClr>
                <a:srgbClr val="cc0000"/>
              </a:buClr>
              <a:buSzPct val="75000"/>
              <a:buFont typeface="Wingdings" charset="2"/>
              <a:buChar char=""/>
              <a:tabLst>
                <a:tab algn="l" pos="1830240"/>
                <a:tab algn="l" pos="2681280"/>
                <a:tab algn="l" pos="319572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It follows that all market trucking rates (for a specific class of service) can be described by the following equation:</a:t>
            </a:r>
            <a:endParaRPr b="0" lang="en-US" sz="2200" strike="noStrike" u="none">
              <a:solidFill>
                <a:srgbClr val="000000"/>
              </a:solidFill>
              <a:effectLst/>
              <a:uFillTx/>
              <a:latin typeface="Arial"/>
            </a:endParaRPr>
          </a:p>
          <a:p>
            <a:pPr marL="343080" indent="-343080" algn="ctr">
              <a:buNone/>
              <a:tabLst>
                <a:tab algn="l" pos="0"/>
                <a:tab algn="l" pos="1830240"/>
                <a:tab algn="l" pos="2681280"/>
                <a:tab algn="l" pos="3195720"/>
                <a:tab algn="l" pos="3657600"/>
                <a:tab algn="l" pos="4572000"/>
                <a:tab algn="l" pos="5486400"/>
                <a:tab algn="l" pos="6400800"/>
                <a:tab algn="l" pos="7315200"/>
                <a:tab algn="l" pos="8229600"/>
                <a:tab algn="l" pos="9144000"/>
                <a:tab algn="l" pos="10058400"/>
              </a:tabLst>
            </a:pPr>
            <a:r>
              <a:rPr b="0" i="1" lang="en-US" sz="3200" strike="noStrike" u="none">
                <a:solidFill>
                  <a:srgbClr val="0033cc"/>
                </a:solidFill>
                <a:effectLst/>
                <a:uFillTx/>
                <a:latin typeface="Arial"/>
              </a:rPr>
              <a:t>P = UCF + IB + OB + F</a:t>
            </a:r>
            <a:endParaRPr b="0" lang="en-US" sz="3200" strike="noStrike" u="none">
              <a:solidFill>
                <a:srgbClr val="000000"/>
              </a:solidFill>
              <a:effectLst/>
              <a:uFillTx/>
              <a:latin typeface="Arial"/>
            </a:endParaRPr>
          </a:p>
          <a:p>
            <a:pPr marL="343080" indent="-343080">
              <a:buNone/>
              <a:tabLst>
                <a:tab algn="l" pos="0"/>
                <a:tab algn="l" pos="1830240"/>
                <a:tab algn="l" pos="2681280"/>
                <a:tab algn="l" pos="319572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Arial"/>
            </a:endParaRPr>
          </a:p>
          <a:p>
            <a:pPr marL="343080" indent="-343080">
              <a:lnSpc>
                <a:spcPct val="90000"/>
              </a:lnSpc>
              <a:spcBef>
                <a:spcPts val="561"/>
              </a:spcBef>
              <a:spcAft>
                <a:spcPts val="337"/>
              </a:spcAft>
              <a:buNone/>
              <a:tabLst>
                <a:tab algn="l" pos="0"/>
                <a:tab algn="l" pos="1830240"/>
                <a:tab algn="l" pos="2681280"/>
                <a:tab algn="l" pos="319572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where:</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P = Price</a:t>
            </a:r>
            <a:endParaRPr b="0" lang="en-US" sz="1800" strike="noStrike" u="none">
              <a:solidFill>
                <a:srgbClr val="000000"/>
              </a:solidFill>
              <a:effectLst/>
              <a:uFillTx/>
              <a:latin typeface="Arial"/>
            </a:endParaRPr>
          </a:p>
          <a:p>
            <a:pPr marL="343080" indent="-343080">
              <a:lnSpc>
                <a:spcPct val="90000"/>
              </a:lnSpc>
              <a:spcBef>
                <a:spcPts val="561"/>
              </a:spcBef>
              <a:spcAft>
                <a:spcPts val="337"/>
              </a:spcAft>
              <a:buNone/>
              <a:tabLst>
                <a:tab algn="l" pos="0"/>
                <a:tab algn="l" pos="1830240"/>
                <a:tab algn="l" pos="2681280"/>
                <a:tab algn="l" pos="319572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UCF = Universal Cost Function</a:t>
            </a:r>
            <a:endParaRPr b="0" lang="en-US" sz="1800" strike="noStrike" u="none">
              <a:solidFill>
                <a:srgbClr val="000000"/>
              </a:solidFill>
              <a:effectLst/>
              <a:uFillTx/>
              <a:latin typeface="Arial"/>
            </a:endParaRPr>
          </a:p>
          <a:p>
            <a:pPr marL="343080" indent="-343080">
              <a:lnSpc>
                <a:spcPct val="90000"/>
              </a:lnSpc>
              <a:spcBef>
                <a:spcPts val="561"/>
              </a:spcBef>
              <a:spcAft>
                <a:spcPts val="337"/>
              </a:spcAft>
              <a:buNone/>
              <a:tabLst>
                <a:tab algn="l" pos="0"/>
                <a:tab algn="l" pos="1830240"/>
                <a:tab algn="l" pos="2681280"/>
                <a:tab algn="l" pos="319572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IB = Inbound Basis</a:t>
            </a:r>
            <a:endParaRPr b="0" lang="en-US" sz="1800" strike="noStrike" u="none">
              <a:solidFill>
                <a:srgbClr val="000000"/>
              </a:solidFill>
              <a:effectLst/>
              <a:uFillTx/>
              <a:latin typeface="Arial"/>
            </a:endParaRPr>
          </a:p>
          <a:p>
            <a:pPr marL="343080" indent="-343080">
              <a:lnSpc>
                <a:spcPct val="90000"/>
              </a:lnSpc>
              <a:spcBef>
                <a:spcPts val="561"/>
              </a:spcBef>
              <a:spcAft>
                <a:spcPts val="337"/>
              </a:spcAft>
              <a:buNone/>
              <a:tabLst>
                <a:tab algn="l" pos="0"/>
                <a:tab algn="l" pos="1830240"/>
                <a:tab algn="l" pos="2681280"/>
                <a:tab algn="l" pos="319572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OB = Outbound Basis</a:t>
            </a:r>
            <a:endParaRPr b="0" lang="en-US" sz="1800" strike="noStrike" u="none">
              <a:solidFill>
                <a:srgbClr val="000000"/>
              </a:solidFill>
              <a:effectLst/>
              <a:uFillTx/>
              <a:latin typeface="Arial"/>
            </a:endParaRPr>
          </a:p>
          <a:p>
            <a:pPr marL="343080" indent="-343080">
              <a:lnSpc>
                <a:spcPct val="90000"/>
              </a:lnSpc>
              <a:spcBef>
                <a:spcPts val="561"/>
              </a:spcBef>
              <a:spcAft>
                <a:spcPts val="337"/>
              </a:spcAft>
              <a:buNone/>
              <a:tabLst>
                <a:tab algn="l" pos="0"/>
                <a:tab algn="l" pos="1830240"/>
                <a:tab algn="l" pos="2681280"/>
                <a:tab algn="l" pos="319572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F = Fuel Cost</a:t>
            </a:r>
            <a:endParaRPr b="0" lang="en-US" sz="18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F687BAAD-1741-4EC2-B805-321BD919A2F8}" type="slidenum">
              <a:t>22</a:t>
            </a:fld>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6"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Definition of Truck Capacity Risk Components</a:t>
            </a:r>
            <a:endParaRPr b="0" lang="en-US" sz="3000" strike="noStrike" u="none">
              <a:solidFill>
                <a:srgbClr val="333399"/>
              </a:solidFill>
              <a:effectLst/>
              <a:uFillTx/>
              <a:latin typeface="Arial"/>
            </a:endParaRPr>
          </a:p>
        </p:txBody>
      </p:sp>
      <p:sp>
        <p:nvSpPr>
          <p:cNvPr id="567" name="PlaceHolder 2"/>
          <p:cNvSpPr>
            <a:spLocks noGrp="1"/>
          </p:cNvSpPr>
          <p:nvPr>
            <p:ph/>
          </p:nvPr>
        </p:nvSpPr>
        <p:spPr>
          <a:xfrm>
            <a:off x="632880" y="1345680"/>
            <a:ext cx="8069400" cy="4853160"/>
          </a:xfrm>
          <a:prstGeom prst="rect">
            <a:avLst/>
          </a:prstGeom>
          <a:noFill/>
          <a:ln w="0">
            <a:noFill/>
          </a:ln>
        </p:spPr>
        <p:txBody>
          <a:bodyPr lIns="90000" rIns="90000" tIns="46800" bIns="46800" anchor="t">
            <a:normAutofit/>
          </a:bodyPr>
          <a:p>
            <a:pPr marL="343080" indent="-343080" algn="ctr">
              <a:lnSpc>
                <a:spcPct val="90000"/>
              </a:lnSpc>
              <a:spcBef>
                <a:spcPts val="751"/>
              </a:spcBef>
              <a:spcAft>
                <a:spcPts val="4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0033cc"/>
                </a:solidFill>
                <a:effectLst/>
                <a:uFillTx/>
                <a:latin typeface="Arial"/>
              </a:rPr>
              <a:t>P = UCF + IB + OB + F</a:t>
            </a:r>
            <a:endParaRPr b="0" lang="en-US" sz="2400" strike="noStrike" u="none">
              <a:solidFill>
                <a:srgbClr val="000000"/>
              </a:solidFill>
              <a:effectLst/>
              <a:uFillTx/>
              <a:latin typeface="Arial"/>
            </a:endParaRPr>
          </a:p>
          <a:p>
            <a:pPr marL="343080" indent="-343080" algn="ctr">
              <a:lnSpc>
                <a:spcPct val="90000"/>
              </a:lnSpc>
              <a:spcBef>
                <a:spcPts val="113"/>
              </a:spcBef>
              <a:spcAft>
                <a:spcPts val="113"/>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343080">
              <a:lnSpc>
                <a:spcPct val="90000"/>
              </a:lnSpc>
              <a:spcBef>
                <a:spcPts val="561"/>
              </a:spcBef>
              <a:spcAft>
                <a:spcPts val="337"/>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33cc"/>
                </a:solidFill>
                <a:effectLst/>
                <a:uFillTx/>
                <a:latin typeface="Arial"/>
              </a:rPr>
              <a:t>Universal Cost Function</a:t>
            </a:r>
            <a:r>
              <a:rPr b="0" lang="en-US" sz="1800" strike="noStrike" u="none">
                <a:solidFill>
                  <a:srgbClr val="000000"/>
                </a:solidFill>
                <a:effectLst/>
                <a:uFillTx/>
                <a:latin typeface="Arial"/>
              </a:rPr>
              <a:t> includes a Loading Charge and Variable Operating Costs</a:t>
            </a:r>
            <a:endParaRPr b="0" lang="en-US" sz="1800" strike="noStrike" u="none">
              <a:solidFill>
                <a:srgbClr val="000000"/>
              </a:solidFill>
              <a:effectLst/>
              <a:uFillTx/>
              <a:latin typeface="Arial"/>
            </a:endParaRPr>
          </a:p>
          <a:p>
            <a:pPr lvl="1" marL="730080" indent="-284040">
              <a:lnSpc>
                <a:spcPct val="90000"/>
              </a:lnSpc>
              <a:spcBef>
                <a:spcPts val="561"/>
              </a:spcBef>
              <a:spcAft>
                <a:spcPts val="337"/>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Loading Charge refers to the cost (in utilization terms) of picking up and dropping off a load</a:t>
            </a:r>
            <a:endParaRPr b="0" lang="en-US" sz="1800" strike="noStrike" u="none">
              <a:solidFill>
                <a:srgbClr val="000000"/>
              </a:solidFill>
              <a:effectLst/>
              <a:uFillTx/>
              <a:latin typeface="Arial"/>
            </a:endParaRPr>
          </a:p>
          <a:p>
            <a:pPr lvl="1" marL="730080" indent="-284040">
              <a:lnSpc>
                <a:spcPct val="90000"/>
              </a:lnSpc>
              <a:spcBef>
                <a:spcPts val="561"/>
              </a:spcBef>
              <a:spcAft>
                <a:spcPts val="337"/>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Variable Operating Costs include driver wages, equipment costs, insurance, O&amp;M, and profit component</a:t>
            </a:r>
            <a:endParaRPr b="0" lang="en-US" sz="1800" strike="noStrike" u="none">
              <a:solidFill>
                <a:srgbClr val="000000"/>
              </a:solidFill>
              <a:effectLst/>
              <a:uFillTx/>
              <a:latin typeface="Arial"/>
            </a:endParaRPr>
          </a:p>
          <a:p>
            <a:pPr marL="343080" indent="-343080">
              <a:spcBef>
                <a:spcPts val="1125"/>
              </a:spcBef>
              <a:spcAft>
                <a:spcPts val="337"/>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33cc"/>
                </a:solidFill>
                <a:effectLst/>
                <a:uFillTx/>
                <a:latin typeface="Arial"/>
              </a:rPr>
              <a:t>Inbound Basis</a:t>
            </a:r>
            <a:r>
              <a:rPr b="0" lang="en-US" sz="1800" strike="noStrike" u="none">
                <a:solidFill>
                  <a:srgbClr val="000000"/>
                </a:solidFill>
                <a:effectLst/>
                <a:uFillTx/>
                <a:latin typeface="Arial"/>
              </a:rPr>
              <a:t> is the premium/discount associated with the </a:t>
            </a:r>
            <a:r>
              <a:rPr b="0" lang="en-US" sz="1800" strike="noStrike" u="sng">
                <a:solidFill>
                  <a:srgbClr val="000000"/>
                </a:solidFill>
                <a:effectLst/>
                <a:uFillTx/>
                <a:latin typeface="Arial"/>
              </a:rPr>
              <a:t>demand</a:t>
            </a:r>
            <a:r>
              <a:rPr b="0" lang="en-US" sz="1800" strike="noStrike" u="none">
                <a:solidFill>
                  <a:srgbClr val="000000"/>
                </a:solidFill>
                <a:effectLst/>
                <a:uFillTx/>
                <a:latin typeface="Arial"/>
              </a:rPr>
              <a:t> for freight capacity (availability of next load) in the destination city </a:t>
            </a:r>
            <a:endParaRPr b="0" lang="en-US" sz="1800" strike="noStrike" u="none">
              <a:solidFill>
                <a:srgbClr val="000000"/>
              </a:solidFill>
              <a:effectLst/>
              <a:uFillTx/>
              <a:latin typeface="Arial"/>
            </a:endParaRPr>
          </a:p>
          <a:p>
            <a:pPr marL="343080" indent="-343080">
              <a:spcBef>
                <a:spcPts val="1125"/>
              </a:spcBef>
              <a:spcAft>
                <a:spcPts val="337"/>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33cc"/>
                </a:solidFill>
                <a:effectLst/>
                <a:uFillTx/>
                <a:latin typeface="Arial"/>
              </a:rPr>
              <a:t>Outbound Basis</a:t>
            </a:r>
            <a:r>
              <a:rPr b="0" lang="en-US" sz="1800" strike="noStrike" u="none">
                <a:solidFill>
                  <a:srgbClr val="000000"/>
                </a:solidFill>
                <a:effectLst/>
                <a:uFillTx/>
                <a:latin typeface="Arial"/>
              </a:rPr>
              <a:t> is the premium/discount associated with the </a:t>
            </a:r>
            <a:r>
              <a:rPr b="0" lang="en-US" sz="1800" strike="noStrike" u="sng">
                <a:solidFill>
                  <a:srgbClr val="000000"/>
                </a:solidFill>
                <a:effectLst/>
                <a:uFillTx/>
                <a:latin typeface="Arial"/>
              </a:rPr>
              <a:t>supply</a:t>
            </a:r>
            <a:r>
              <a:rPr b="0" lang="en-US" sz="1800" strike="noStrike" u="none">
                <a:solidFill>
                  <a:srgbClr val="000000"/>
                </a:solidFill>
                <a:effectLst/>
                <a:uFillTx/>
                <a:latin typeface="Arial"/>
              </a:rPr>
              <a:t> of freight capacity (driver/equipment availability) in the origin city</a:t>
            </a:r>
            <a:endParaRPr b="0" lang="en-US" sz="1800" strike="noStrike" u="none">
              <a:solidFill>
                <a:srgbClr val="000000"/>
              </a:solidFill>
              <a:effectLst/>
              <a:uFillTx/>
              <a:latin typeface="Arial"/>
            </a:endParaRPr>
          </a:p>
          <a:p>
            <a:pPr marL="343080" indent="-343080">
              <a:spcBef>
                <a:spcPts val="1125"/>
              </a:spcBef>
              <a:spcAft>
                <a:spcPts val="337"/>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33cc"/>
                </a:solidFill>
                <a:effectLst/>
                <a:uFillTx/>
                <a:latin typeface="Arial"/>
              </a:rPr>
              <a:t>Fuel</a:t>
            </a:r>
            <a:r>
              <a:rPr b="0" lang="en-US" sz="1800" strike="noStrike" u="none">
                <a:solidFill>
                  <a:srgbClr val="000000"/>
                </a:solidFill>
                <a:effectLst/>
                <a:uFillTx/>
                <a:latin typeface="Arial"/>
              </a:rPr>
              <a:t> component captures any diesel exposure not covered under pass-through schedules</a:t>
            </a:r>
            <a:endParaRPr b="0" lang="en-US" sz="1800" strike="noStrike" u="none">
              <a:solidFill>
                <a:srgbClr val="000000"/>
              </a:solidFill>
              <a:effectLst/>
              <a:uFillTx/>
              <a:latin typeface="Arial"/>
            </a:endParaRPr>
          </a:p>
        </p:txBody>
      </p:sp>
      <p:sp>
        <p:nvSpPr>
          <p:cNvPr id="568" name=""/>
          <p:cNvSpPr/>
          <p:nvPr/>
        </p:nvSpPr>
        <p:spPr>
          <a:xfrm>
            <a:off x="2568600" y="1346040"/>
            <a:ext cx="4108320" cy="468360"/>
          </a:xfrm>
          <a:prstGeom prst="roundRect">
            <a:avLst>
              <a:gd name="adj" fmla="val 16667"/>
            </a:avLst>
          </a:prstGeom>
          <a:noFill/>
          <a:ln w="28440">
            <a:solidFill>
              <a:srgbClr val="ffcc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72CFC431-0671-48E8-ADBE-EC5289BB9064}" type="slidenum">
              <a:t>23</a:t>
            </a:fld>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9" name=""/>
          <p:cNvSpPr/>
          <p:nvPr/>
        </p:nvSpPr>
        <p:spPr>
          <a:xfrm>
            <a:off x="609480" y="88920"/>
            <a:ext cx="7909200" cy="89856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Basis Components Will Be Managed Within Regional  Trading Books</a:t>
            </a:r>
            <a:endParaRPr b="0" lang="en-US" sz="3000" strike="noStrike" u="none">
              <a:solidFill>
                <a:srgbClr val="000000"/>
              </a:solidFill>
              <a:effectLst/>
              <a:uFillTx/>
              <a:latin typeface="Arial"/>
            </a:endParaRPr>
          </a:p>
        </p:txBody>
      </p:sp>
      <p:grpSp>
        <p:nvGrpSpPr>
          <p:cNvPr id="570" name=""/>
          <p:cNvGrpSpPr/>
          <p:nvPr/>
        </p:nvGrpSpPr>
        <p:grpSpPr>
          <a:xfrm>
            <a:off x="384120" y="754200"/>
            <a:ext cx="3054240" cy="1893240"/>
            <a:chOff x="384120" y="754200"/>
            <a:chExt cx="3054240" cy="1893240"/>
          </a:xfrm>
        </p:grpSpPr>
        <p:sp>
          <p:nvSpPr>
            <p:cNvPr id="571" name=""/>
            <p:cNvSpPr/>
            <p:nvPr/>
          </p:nvSpPr>
          <p:spPr>
            <a:xfrm>
              <a:off x="1487520" y="958680"/>
              <a:ext cx="903240" cy="1688760"/>
            </a:xfrm>
            <a:custGeom>
              <a:avLst/>
              <a:gdLst/>
              <a:ahLst/>
              <a:rect l="l" t="t" r="r" b="b"/>
              <a:pathLst>
                <a:path w="935" h="1438">
                  <a:moveTo>
                    <a:pt x="271" y="0"/>
                  </a:moveTo>
                  <a:lnTo>
                    <a:pt x="388" y="16"/>
                  </a:lnTo>
                  <a:lnTo>
                    <a:pt x="349" y="236"/>
                  </a:lnTo>
                  <a:lnTo>
                    <a:pt x="363" y="259"/>
                  </a:lnTo>
                  <a:lnTo>
                    <a:pt x="388" y="281"/>
                  </a:lnTo>
                  <a:lnTo>
                    <a:pt x="388" y="300"/>
                  </a:lnTo>
                  <a:lnTo>
                    <a:pt x="376" y="331"/>
                  </a:lnTo>
                  <a:lnTo>
                    <a:pt x="376" y="347"/>
                  </a:lnTo>
                  <a:lnTo>
                    <a:pt x="428" y="363"/>
                  </a:lnTo>
                  <a:lnTo>
                    <a:pt x="440" y="403"/>
                  </a:lnTo>
                  <a:lnTo>
                    <a:pt x="492" y="511"/>
                  </a:lnTo>
                  <a:lnTo>
                    <a:pt x="523" y="511"/>
                  </a:lnTo>
                  <a:lnTo>
                    <a:pt x="541" y="552"/>
                  </a:lnTo>
                  <a:lnTo>
                    <a:pt x="501" y="588"/>
                  </a:lnTo>
                  <a:lnTo>
                    <a:pt x="507" y="611"/>
                  </a:lnTo>
                  <a:lnTo>
                    <a:pt x="523" y="640"/>
                  </a:lnTo>
                  <a:lnTo>
                    <a:pt x="519" y="644"/>
                  </a:lnTo>
                  <a:lnTo>
                    <a:pt x="492" y="654"/>
                  </a:lnTo>
                  <a:lnTo>
                    <a:pt x="485" y="690"/>
                  </a:lnTo>
                  <a:lnTo>
                    <a:pt x="476" y="726"/>
                  </a:lnTo>
                  <a:lnTo>
                    <a:pt x="489" y="739"/>
                  </a:lnTo>
                  <a:lnTo>
                    <a:pt x="523" y="712"/>
                  </a:lnTo>
                  <a:lnTo>
                    <a:pt x="537" y="703"/>
                  </a:lnTo>
                  <a:lnTo>
                    <a:pt x="572" y="712"/>
                  </a:lnTo>
                  <a:lnTo>
                    <a:pt x="572" y="755"/>
                  </a:lnTo>
                  <a:lnTo>
                    <a:pt x="590" y="778"/>
                  </a:lnTo>
                  <a:lnTo>
                    <a:pt x="593" y="870"/>
                  </a:lnTo>
                  <a:lnTo>
                    <a:pt x="615" y="883"/>
                  </a:lnTo>
                  <a:lnTo>
                    <a:pt x="651" y="886"/>
                  </a:lnTo>
                  <a:lnTo>
                    <a:pt x="660" y="938"/>
                  </a:lnTo>
                  <a:lnTo>
                    <a:pt x="681" y="958"/>
                  </a:lnTo>
                  <a:lnTo>
                    <a:pt x="694" y="951"/>
                  </a:lnTo>
                  <a:lnTo>
                    <a:pt x="776" y="951"/>
                  </a:lnTo>
                  <a:lnTo>
                    <a:pt x="877" y="935"/>
                  </a:lnTo>
                  <a:lnTo>
                    <a:pt x="935" y="983"/>
                  </a:lnTo>
                  <a:lnTo>
                    <a:pt x="873" y="1438"/>
                  </a:lnTo>
                  <a:lnTo>
                    <a:pt x="0" y="1310"/>
                  </a:lnTo>
                  <a:lnTo>
                    <a:pt x="58" y="987"/>
                  </a:lnTo>
                  <a:lnTo>
                    <a:pt x="49" y="947"/>
                  </a:lnTo>
                  <a:lnTo>
                    <a:pt x="79" y="902"/>
                  </a:lnTo>
                  <a:lnTo>
                    <a:pt x="40" y="859"/>
                  </a:lnTo>
                  <a:lnTo>
                    <a:pt x="43" y="843"/>
                  </a:lnTo>
                  <a:lnTo>
                    <a:pt x="83" y="807"/>
                  </a:lnTo>
                  <a:lnTo>
                    <a:pt x="119" y="798"/>
                  </a:lnTo>
                  <a:lnTo>
                    <a:pt x="126" y="755"/>
                  </a:lnTo>
                  <a:lnTo>
                    <a:pt x="196" y="671"/>
                  </a:lnTo>
                  <a:lnTo>
                    <a:pt x="187" y="618"/>
                  </a:lnTo>
                  <a:lnTo>
                    <a:pt x="144" y="572"/>
                  </a:lnTo>
                  <a:lnTo>
                    <a:pt x="271" y="0"/>
                  </a:lnTo>
                  <a:close/>
                </a:path>
              </a:pathLst>
            </a:custGeom>
            <a:solidFill>
              <a:srgbClr val="8dff8d"/>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572" name=""/>
            <p:cNvSpPr/>
            <p:nvPr/>
          </p:nvSpPr>
          <p:spPr>
            <a:xfrm>
              <a:off x="1828800" y="973080"/>
              <a:ext cx="1609560" cy="1147320"/>
            </a:xfrm>
            <a:custGeom>
              <a:avLst/>
              <a:gdLst/>
              <a:ahLst/>
              <a:rect l="l" t="t" r="r" b="b"/>
              <a:pathLst>
                <a:path w="1664" h="974">
                  <a:moveTo>
                    <a:pt x="34" y="0"/>
                  </a:moveTo>
                  <a:lnTo>
                    <a:pt x="742" y="111"/>
                  </a:lnTo>
                  <a:lnTo>
                    <a:pt x="1664" y="203"/>
                  </a:lnTo>
                  <a:lnTo>
                    <a:pt x="1594" y="970"/>
                  </a:lnTo>
                  <a:lnTo>
                    <a:pt x="593" y="870"/>
                  </a:lnTo>
                  <a:lnTo>
                    <a:pt x="577" y="974"/>
                  </a:lnTo>
                  <a:lnTo>
                    <a:pt x="519" y="918"/>
                  </a:lnTo>
                  <a:lnTo>
                    <a:pt x="410" y="938"/>
                  </a:lnTo>
                  <a:lnTo>
                    <a:pt x="342" y="934"/>
                  </a:lnTo>
                  <a:lnTo>
                    <a:pt x="327" y="945"/>
                  </a:lnTo>
                  <a:lnTo>
                    <a:pt x="311" y="934"/>
                  </a:lnTo>
                  <a:lnTo>
                    <a:pt x="293" y="870"/>
                  </a:lnTo>
                  <a:lnTo>
                    <a:pt x="250" y="866"/>
                  </a:lnTo>
                  <a:lnTo>
                    <a:pt x="236" y="857"/>
                  </a:lnTo>
                  <a:lnTo>
                    <a:pt x="236" y="814"/>
                  </a:lnTo>
                  <a:lnTo>
                    <a:pt x="232" y="801"/>
                  </a:lnTo>
                  <a:lnTo>
                    <a:pt x="236" y="765"/>
                  </a:lnTo>
                  <a:lnTo>
                    <a:pt x="214" y="742"/>
                  </a:lnTo>
                  <a:lnTo>
                    <a:pt x="210" y="699"/>
                  </a:lnTo>
                  <a:lnTo>
                    <a:pt x="183" y="683"/>
                  </a:lnTo>
                  <a:lnTo>
                    <a:pt x="131" y="726"/>
                  </a:lnTo>
                  <a:lnTo>
                    <a:pt x="119" y="710"/>
                  </a:lnTo>
                  <a:lnTo>
                    <a:pt x="135" y="643"/>
                  </a:lnTo>
                  <a:lnTo>
                    <a:pt x="165" y="622"/>
                  </a:lnTo>
                  <a:lnTo>
                    <a:pt x="140" y="578"/>
                  </a:lnTo>
                  <a:lnTo>
                    <a:pt x="187" y="535"/>
                  </a:lnTo>
                  <a:lnTo>
                    <a:pt x="162" y="494"/>
                  </a:lnTo>
                  <a:lnTo>
                    <a:pt x="140" y="494"/>
                  </a:lnTo>
                  <a:lnTo>
                    <a:pt x="74" y="350"/>
                  </a:lnTo>
                  <a:lnTo>
                    <a:pt x="27" y="336"/>
                  </a:lnTo>
                  <a:lnTo>
                    <a:pt x="40" y="275"/>
                  </a:lnTo>
                  <a:lnTo>
                    <a:pt x="0" y="219"/>
                  </a:lnTo>
                  <a:lnTo>
                    <a:pt x="34" y="0"/>
                  </a:lnTo>
                  <a:close/>
                </a:path>
              </a:pathLst>
            </a:custGeom>
            <a:solidFill>
              <a:srgbClr val="8dff8d"/>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573" name=""/>
            <p:cNvSpPr/>
            <p:nvPr/>
          </p:nvSpPr>
          <p:spPr>
            <a:xfrm>
              <a:off x="669960" y="754200"/>
              <a:ext cx="1079640" cy="877680"/>
            </a:xfrm>
            <a:custGeom>
              <a:avLst/>
              <a:gdLst/>
              <a:ahLst/>
              <a:rect l="l" t="t" r="r" b="b"/>
              <a:pathLst>
                <a:path w="1114" h="751">
                  <a:moveTo>
                    <a:pt x="987" y="751"/>
                  </a:moveTo>
                  <a:lnTo>
                    <a:pt x="843" y="715"/>
                  </a:lnTo>
                  <a:lnTo>
                    <a:pt x="748" y="696"/>
                  </a:lnTo>
                  <a:lnTo>
                    <a:pt x="672" y="703"/>
                  </a:lnTo>
                  <a:lnTo>
                    <a:pt x="633" y="687"/>
                  </a:lnTo>
                  <a:lnTo>
                    <a:pt x="586" y="687"/>
                  </a:lnTo>
                  <a:lnTo>
                    <a:pt x="516" y="699"/>
                  </a:lnTo>
                  <a:lnTo>
                    <a:pt x="446" y="679"/>
                  </a:lnTo>
                  <a:lnTo>
                    <a:pt x="363" y="679"/>
                  </a:lnTo>
                  <a:lnTo>
                    <a:pt x="302" y="663"/>
                  </a:lnTo>
                  <a:lnTo>
                    <a:pt x="196" y="651"/>
                  </a:lnTo>
                  <a:lnTo>
                    <a:pt x="150" y="598"/>
                  </a:lnTo>
                  <a:lnTo>
                    <a:pt x="153" y="536"/>
                  </a:lnTo>
                  <a:lnTo>
                    <a:pt x="123" y="516"/>
                  </a:lnTo>
                  <a:lnTo>
                    <a:pt x="88" y="507"/>
                  </a:lnTo>
                  <a:lnTo>
                    <a:pt x="65" y="476"/>
                  </a:lnTo>
                  <a:lnTo>
                    <a:pt x="13" y="467"/>
                  </a:lnTo>
                  <a:lnTo>
                    <a:pt x="0" y="444"/>
                  </a:lnTo>
                  <a:lnTo>
                    <a:pt x="4" y="412"/>
                  </a:lnTo>
                  <a:lnTo>
                    <a:pt x="31" y="404"/>
                  </a:lnTo>
                  <a:lnTo>
                    <a:pt x="43" y="383"/>
                  </a:lnTo>
                  <a:lnTo>
                    <a:pt x="22" y="327"/>
                  </a:lnTo>
                  <a:lnTo>
                    <a:pt x="27" y="223"/>
                  </a:lnTo>
                  <a:lnTo>
                    <a:pt x="35" y="180"/>
                  </a:lnTo>
                  <a:lnTo>
                    <a:pt x="4" y="115"/>
                  </a:lnTo>
                  <a:lnTo>
                    <a:pt x="4" y="72"/>
                  </a:lnTo>
                  <a:lnTo>
                    <a:pt x="31" y="52"/>
                  </a:lnTo>
                  <a:lnTo>
                    <a:pt x="61" y="59"/>
                  </a:lnTo>
                  <a:lnTo>
                    <a:pt x="101" y="92"/>
                  </a:lnTo>
                  <a:lnTo>
                    <a:pt x="157" y="115"/>
                  </a:lnTo>
                  <a:lnTo>
                    <a:pt x="223" y="124"/>
                  </a:lnTo>
                  <a:lnTo>
                    <a:pt x="254" y="128"/>
                  </a:lnTo>
                  <a:lnTo>
                    <a:pt x="293" y="183"/>
                  </a:lnTo>
                  <a:lnTo>
                    <a:pt x="275" y="203"/>
                  </a:lnTo>
                  <a:lnTo>
                    <a:pt x="272" y="216"/>
                  </a:lnTo>
                  <a:lnTo>
                    <a:pt x="284" y="239"/>
                  </a:lnTo>
                  <a:lnTo>
                    <a:pt x="293" y="248"/>
                  </a:lnTo>
                  <a:lnTo>
                    <a:pt x="250" y="327"/>
                  </a:lnTo>
                  <a:lnTo>
                    <a:pt x="266" y="327"/>
                  </a:lnTo>
                  <a:lnTo>
                    <a:pt x="327" y="327"/>
                  </a:lnTo>
                  <a:lnTo>
                    <a:pt x="318" y="235"/>
                  </a:lnTo>
                  <a:lnTo>
                    <a:pt x="363" y="228"/>
                  </a:lnTo>
                  <a:lnTo>
                    <a:pt x="367" y="200"/>
                  </a:lnTo>
                  <a:lnTo>
                    <a:pt x="349" y="187"/>
                  </a:lnTo>
                  <a:lnTo>
                    <a:pt x="302" y="180"/>
                  </a:lnTo>
                  <a:lnTo>
                    <a:pt x="302" y="160"/>
                  </a:lnTo>
                  <a:lnTo>
                    <a:pt x="358" y="84"/>
                  </a:lnTo>
                  <a:lnTo>
                    <a:pt x="318" y="23"/>
                  </a:lnTo>
                  <a:lnTo>
                    <a:pt x="342" y="0"/>
                  </a:lnTo>
                  <a:lnTo>
                    <a:pt x="1114" y="176"/>
                  </a:lnTo>
                  <a:lnTo>
                    <a:pt x="987" y="751"/>
                  </a:lnTo>
                  <a:close/>
                </a:path>
              </a:pathLst>
            </a:custGeom>
            <a:solidFill>
              <a:srgbClr val="8dff8d"/>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574" name=""/>
            <p:cNvSpPr/>
            <p:nvPr/>
          </p:nvSpPr>
          <p:spPr>
            <a:xfrm>
              <a:off x="384120" y="1307880"/>
              <a:ext cx="1293840" cy="1184040"/>
            </a:xfrm>
            <a:custGeom>
              <a:avLst/>
              <a:gdLst/>
              <a:ahLst/>
              <a:rect l="l" t="t" r="r" b="b"/>
              <a:pathLst>
                <a:path w="1337" h="1010">
                  <a:moveTo>
                    <a:pt x="1136" y="1010"/>
                  </a:moveTo>
                  <a:lnTo>
                    <a:pt x="1194" y="699"/>
                  </a:lnTo>
                  <a:lnTo>
                    <a:pt x="1188" y="647"/>
                  </a:lnTo>
                  <a:lnTo>
                    <a:pt x="1210" y="618"/>
                  </a:lnTo>
                  <a:lnTo>
                    <a:pt x="1210" y="591"/>
                  </a:lnTo>
                  <a:lnTo>
                    <a:pt x="1176" y="566"/>
                  </a:lnTo>
                  <a:lnTo>
                    <a:pt x="1176" y="546"/>
                  </a:lnTo>
                  <a:lnTo>
                    <a:pt x="1201" y="530"/>
                  </a:lnTo>
                  <a:lnTo>
                    <a:pt x="1224" y="510"/>
                  </a:lnTo>
                  <a:lnTo>
                    <a:pt x="1255" y="503"/>
                  </a:lnTo>
                  <a:lnTo>
                    <a:pt x="1262" y="458"/>
                  </a:lnTo>
                  <a:lnTo>
                    <a:pt x="1285" y="431"/>
                  </a:lnTo>
                  <a:lnTo>
                    <a:pt x="1307" y="411"/>
                  </a:lnTo>
                  <a:lnTo>
                    <a:pt x="1337" y="375"/>
                  </a:lnTo>
                  <a:lnTo>
                    <a:pt x="1328" y="336"/>
                  </a:lnTo>
                  <a:lnTo>
                    <a:pt x="1285" y="278"/>
                  </a:lnTo>
                  <a:lnTo>
                    <a:pt x="1039" y="223"/>
                  </a:lnTo>
                  <a:lnTo>
                    <a:pt x="965" y="232"/>
                  </a:lnTo>
                  <a:lnTo>
                    <a:pt x="917" y="215"/>
                  </a:lnTo>
                  <a:lnTo>
                    <a:pt x="856" y="215"/>
                  </a:lnTo>
                  <a:lnTo>
                    <a:pt x="795" y="232"/>
                  </a:lnTo>
                  <a:lnTo>
                    <a:pt x="725" y="199"/>
                  </a:lnTo>
                  <a:lnTo>
                    <a:pt x="647" y="206"/>
                  </a:lnTo>
                  <a:lnTo>
                    <a:pt x="556" y="183"/>
                  </a:lnTo>
                  <a:lnTo>
                    <a:pt x="498" y="179"/>
                  </a:lnTo>
                  <a:lnTo>
                    <a:pt x="437" y="124"/>
                  </a:lnTo>
                  <a:lnTo>
                    <a:pt x="441" y="64"/>
                  </a:lnTo>
                  <a:lnTo>
                    <a:pt x="407" y="39"/>
                  </a:lnTo>
                  <a:lnTo>
                    <a:pt x="380" y="36"/>
                  </a:lnTo>
                  <a:lnTo>
                    <a:pt x="358" y="7"/>
                  </a:lnTo>
                  <a:lnTo>
                    <a:pt x="311" y="0"/>
                  </a:lnTo>
                  <a:lnTo>
                    <a:pt x="293" y="32"/>
                  </a:lnTo>
                  <a:lnTo>
                    <a:pt x="272" y="100"/>
                  </a:lnTo>
                  <a:lnTo>
                    <a:pt x="266" y="167"/>
                  </a:lnTo>
                  <a:lnTo>
                    <a:pt x="236" y="199"/>
                  </a:lnTo>
                  <a:lnTo>
                    <a:pt x="232" y="264"/>
                  </a:lnTo>
                  <a:lnTo>
                    <a:pt x="96" y="499"/>
                  </a:lnTo>
                  <a:lnTo>
                    <a:pt x="71" y="575"/>
                  </a:lnTo>
                  <a:lnTo>
                    <a:pt x="31" y="602"/>
                  </a:lnTo>
                  <a:lnTo>
                    <a:pt x="18" y="631"/>
                  </a:lnTo>
                  <a:lnTo>
                    <a:pt x="22" y="663"/>
                  </a:lnTo>
                  <a:lnTo>
                    <a:pt x="18" y="683"/>
                  </a:lnTo>
                  <a:lnTo>
                    <a:pt x="0" y="706"/>
                  </a:lnTo>
                  <a:lnTo>
                    <a:pt x="4" y="722"/>
                  </a:lnTo>
                  <a:lnTo>
                    <a:pt x="18" y="751"/>
                  </a:lnTo>
                  <a:lnTo>
                    <a:pt x="31" y="758"/>
                  </a:lnTo>
                  <a:lnTo>
                    <a:pt x="35" y="765"/>
                  </a:lnTo>
                  <a:lnTo>
                    <a:pt x="1136" y="1010"/>
                  </a:lnTo>
                  <a:close/>
                </a:path>
              </a:pathLst>
            </a:custGeom>
            <a:solidFill>
              <a:srgbClr val="8dff8d"/>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grpSp>
      <p:grpSp>
        <p:nvGrpSpPr>
          <p:cNvPr id="575" name=""/>
          <p:cNvGrpSpPr/>
          <p:nvPr/>
        </p:nvGrpSpPr>
        <p:grpSpPr>
          <a:xfrm>
            <a:off x="3322800" y="1170000"/>
            <a:ext cx="2757240" cy="2958840"/>
            <a:chOff x="3322800" y="1170000"/>
            <a:chExt cx="2757240" cy="2958840"/>
          </a:xfrm>
        </p:grpSpPr>
        <p:sp>
          <p:nvSpPr>
            <p:cNvPr id="576" name=""/>
            <p:cNvSpPr/>
            <p:nvPr/>
          </p:nvSpPr>
          <p:spPr>
            <a:xfrm>
              <a:off x="3322800" y="2579760"/>
              <a:ext cx="1315800" cy="685800"/>
            </a:xfrm>
            <a:custGeom>
              <a:avLst/>
              <a:gdLst/>
              <a:ahLst/>
              <a:rect l="l" t="t" r="r" b="b"/>
              <a:pathLst>
                <a:path w="1358" h="584">
                  <a:moveTo>
                    <a:pt x="27" y="0"/>
                  </a:moveTo>
                  <a:lnTo>
                    <a:pt x="860" y="16"/>
                  </a:lnTo>
                  <a:lnTo>
                    <a:pt x="896" y="56"/>
                  </a:lnTo>
                  <a:lnTo>
                    <a:pt x="952" y="65"/>
                  </a:lnTo>
                  <a:lnTo>
                    <a:pt x="1001" y="32"/>
                  </a:lnTo>
                  <a:lnTo>
                    <a:pt x="1031" y="65"/>
                  </a:lnTo>
                  <a:lnTo>
                    <a:pt x="1062" y="48"/>
                  </a:lnTo>
                  <a:lnTo>
                    <a:pt x="1080" y="56"/>
                  </a:lnTo>
                  <a:lnTo>
                    <a:pt x="1108" y="95"/>
                  </a:lnTo>
                  <a:lnTo>
                    <a:pt x="1157" y="111"/>
                  </a:lnTo>
                  <a:lnTo>
                    <a:pt x="1169" y="108"/>
                  </a:lnTo>
                  <a:lnTo>
                    <a:pt x="1200" y="108"/>
                  </a:lnTo>
                  <a:lnTo>
                    <a:pt x="1214" y="167"/>
                  </a:lnTo>
                  <a:lnTo>
                    <a:pt x="1240" y="189"/>
                  </a:lnTo>
                  <a:lnTo>
                    <a:pt x="1245" y="244"/>
                  </a:lnTo>
                  <a:lnTo>
                    <a:pt x="1261" y="251"/>
                  </a:lnTo>
                  <a:lnTo>
                    <a:pt x="1267" y="307"/>
                  </a:lnTo>
                  <a:lnTo>
                    <a:pt x="1279" y="316"/>
                  </a:lnTo>
                  <a:lnTo>
                    <a:pt x="1284" y="401"/>
                  </a:lnTo>
                  <a:lnTo>
                    <a:pt x="1301" y="408"/>
                  </a:lnTo>
                  <a:lnTo>
                    <a:pt x="1306" y="492"/>
                  </a:lnTo>
                  <a:lnTo>
                    <a:pt x="1331" y="499"/>
                  </a:lnTo>
                  <a:lnTo>
                    <a:pt x="1358" y="519"/>
                  </a:lnTo>
                  <a:lnTo>
                    <a:pt x="1353" y="584"/>
                  </a:lnTo>
                  <a:lnTo>
                    <a:pt x="300" y="584"/>
                  </a:lnTo>
                  <a:lnTo>
                    <a:pt x="300" y="392"/>
                  </a:lnTo>
                  <a:lnTo>
                    <a:pt x="0" y="372"/>
                  </a:lnTo>
                  <a:lnTo>
                    <a:pt x="27" y="0"/>
                  </a:lnTo>
                  <a:close/>
                </a:path>
              </a:pathLst>
            </a:custGeom>
            <a:solidFill>
              <a:srgbClr val="e1ffff"/>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577" name=""/>
            <p:cNvSpPr/>
            <p:nvPr/>
          </p:nvSpPr>
          <p:spPr>
            <a:xfrm>
              <a:off x="4444920" y="2481120"/>
              <a:ext cx="955800" cy="689040"/>
            </a:xfrm>
            <a:custGeom>
              <a:avLst/>
              <a:gdLst/>
              <a:ahLst/>
              <a:rect l="l" t="t" r="r" b="b"/>
              <a:pathLst>
                <a:path w="989" h="582">
                  <a:moveTo>
                    <a:pt x="13" y="16"/>
                  </a:moveTo>
                  <a:lnTo>
                    <a:pt x="455" y="0"/>
                  </a:lnTo>
                  <a:lnTo>
                    <a:pt x="822" y="0"/>
                  </a:lnTo>
                  <a:lnTo>
                    <a:pt x="818" y="20"/>
                  </a:lnTo>
                  <a:lnTo>
                    <a:pt x="800" y="79"/>
                  </a:lnTo>
                  <a:lnTo>
                    <a:pt x="836" y="121"/>
                  </a:lnTo>
                  <a:lnTo>
                    <a:pt x="849" y="144"/>
                  </a:lnTo>
                  <a:lnTo>
                    <a:pt x="913" y="148"/>
                  </a:lnTo>
                  <a:lnTo>
                    <a:pt x="919" y="196"/>
                  </a:lnTo>
                  <a:lnTo>
                    <a:pt x="944" y="200"/>
                  </a:lnTo>
                  <a:lnTo>
                    <a:pt x="944" y="216"/>
                  </a:lnTo>
                  <a:lnTo>
                    <a:pt x="962" y="239"/>
                  </a:lnTo>
                  <a:lnTo>
                    <a:pt x="989" y="248"/>
                  </a:lnTo>
                  <a:lnTo>
                    <a:pt x="989" y="295"/>
                  </a:lnTo>
                  <a:lnTo>
                    <a:pt x="974" y="343"/>
                  </a:lnTo>
                  <a:lnTo>
                    <a:pt x="897" y="376"/>
                  </a:lnTo>
                  <a:lnTo>
                    <a:pt x="852" y="399"/>
                  </a:lnTo>
                  <a:lnTo>
                    <a:pt x="861" y="442"/>
                  </a:lnTo>
                  <a:lnTo>
                    <a:pt x="876" y="467"/>
                  </a:lnTo>
                  <a:lnTo>
                    <a:pt x="870" y="487"/>
                  </a:lnTo>
                  <a:lnTo>
                    <a:pt x="827" y="534"/>
                  </a:lnTo>
                  <a:lnTo>
                    <a:pt x="818" y="570"/>
                  </a:lnTo>
                  <a:lnTo>
                    <a:pt x="806" y="582"/>
                  </a:lnTo>
                  <a:lnTo>
                    <a:pt x="779" y="534"/>
                  </a:lnTo>
                  <a:lnTo>
                    <a:pt x="144" y="550"/>
                  </a:lnTo>
                  <a:lnTo>
                    <a:pt x="141" y="498"/>
                  </a:lnTo>
                  <a:lnTo>
                    <a:pt x="119" y="487"/>
                  </a:lnTo>
                  <a:lnTo>
                    <a:pt x="114" y="403"/>
                  </a:lnTo>
                  <a:lnTo>
                    <a:pt x="110" y="390"/>
                  </a:lnTo>
                  <a:lnTo>
                    <a:pt x="101" y="334"/>
                  </a:lnTo>
                  <a:lnTo>
                    <a:pt x="80" y="331"/>
                  </a:lnTo>
                  <a:lnTo>
                    <a:pt x="74" y="275"/>
                  </a:lnTo>
                  <a:lnTo>
                    <a:pt x="49" y="248"/>
                  </a:lnTo>
                  <a:lnTo>
                    <a:pt x="35" y="191"/>
                  </a:lnTo>
                  <a:lnTo>
                    <a:pt x="13" y="183"/>
                  </a:lnTo>
                  <a:lnTo>
                    <a:pt x="0" y="140"/>
                  </a:lnTo>
                  <a:lnTo>
                    <a:pt x="13" y="121"/>
                  </a:lnTo>
                  <a:lnTo>
                    <a:pt x="13" y="16"/>
                  </a:lnTo>
                  <a:close/>
                </a:path>
              </a:pathLst>
            </a:custGeom>
            <a:solidFill>
              <a:srgbClr val="e1ffff"/>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578" name=""/>
            <p:cNvSpPr/>
            <p:nvPr/>
          </p:nvSpPr>
          <p:spPr>
            <a:xfrm>
              <a:off x="4579920" y="3109680"/>
              <a:ext cx="1062000" cy="1019160"/>
            </a:xfrm>
            <a:custGeom>
              <a:avLst/>
              <a:gdLst/>
              <a:ahLst/>
              <a:rect l="l" t="t" r="r" b="b"/>
              <a:pathLst>
                <a:path w="1096" h="868">
                  <a:moveTo>
                    <a:pt x="629" y="0"/>
                  </a:moveTo>
                  <a:lnTo>
                    <a:pt x="659" y="43"/>
                  </a:lnTo>
                  <a:lnTo>
                    <a:pt x="677" y="111"/>
                  </a:lnTo>
                  <a:lnTo>
                    <a:pt x="693" y="160"/>
                  </a:lnTo>
                  <a:lnTo>
                    <a:pt x="711" y="192"/>
                  </a:lnTo>
                  <a:lnTo>
                    <a:pt x="781" y="228"/>
                  </a:lnTo>
                  <a:lnTo>
                    <a:pt x="785" y="255"/>
                  </a:lnTo>
                  <a:lnTo>
                    <a:pt x="806" y="307"/>
                  </a:lnTo>
                  <a:lnTo>
                    <a:pt x="842" y="316"/>
                  </a:lnTo>
                  <a:lnTo>
                    <a:pt x="864" y="316"/>
                  </a:lnTo>
                  <a:lnTo>
                    <a:pt x="898" y="343"/>
                  </a:lnTo>
                  <a:lnTo>
                    <a:pt x="873" y="437"/>
                  </a:lnTo>
                  <a:lnTo>
                    <a:pt x="925" y="451"/>
                  </a:lnTo>
                  <a:lnTo>
                    <a:pt x="959" y="483"/>
                  </a:lnTo>
                  <a:lnTo>
                    <a:pt x="947" y="519"/>
                  </a:lnTo>
                  <a:lnTo>
                    <a:pt x="1004" y="528"/>
                  </a:lnTo>
                  <a:lnTo>
                    <a:pt x="1020" y="564"/>
                  </a:lnTo>
                  <a:lnTo>
                    <a:pt x="1026" y="624"/>
                  </a:lnTo>
                  <a:lnTo>
                    <a:pt x="1056" y="656"/>
                  </a:lnTo>
                  <a:lnTo>
                    <a:pt x="1078" y="656"/>
                  </a:lnTo>
                  <a:lnTo>
                    <a:pt x="1096" y="668"/>
                  </a:lnTo>
                  <a:lnTo>
                    <a:pt x="1096" y="728"/>
                  </a:lnTo>
                  <a:lnTo>
                    <a:pt x="1047" y="771"/>
                  </a:lnTo>
                  <a:lnTo>
                    <a:pt x="1035" y="780"/>
                  </a:lnTo>
                  <a:lnTo>
                    <a:pt x="1029" y="845"/>
                  </a:lnTo>
                  <a:lnTo>
                    <a:pt x="1020" y="864"/>
                  </a:lnTo>
                  <a:lnTo>
                    <a:pt x="974" y="868"/>
                  </a:lnTo>
                  <a:lnTo>
                    <a:pt x="912" y="852"/>
                  </a:lnTo>
                  <a:lnTo>
                    <a:pt x="934" y="812"/>
                  </a:lnTo>
                  <a:lnTo>
                    <a:pt x="952" y="787"/>
                  </a:lnTo>
                  <a:lnTo>
                    <a:pt x="943" y="771"/>
                  </a:lnTo>
                  <a:lnTo>
                    <a:pt x="427" y="796"/>
                  </a:lnTo>
                  <a:lnTo>
                    <a:pt x="196" y="803"/>
                  </a:lnTo>
                  <a:lnTo>
                    <a:pt x="187" y="500"/>
                  </a:lnTo>
                  <a:lnTo>
                    <a:pt x="179" y="313"/>
                  </a:lnTo>
                  <a:lnTo>
                    <a:pt x="140" y="280"/>
                  </a:lnTo>
                  <a:lnTo>
                    <a:pt x="134" y="241"/>
                  </a:lnTo>
                  <a:lnTo>
                    <a:pt x="109" y="228"/>
                  </a:lnTo>
                  <a:lnTo>
                    <a:pt x="109" y="196"/>
                  </a:lnTo>
                  <a:lnTo>
                    <a:pt x="140" y="192"/>
                  </a:lnTo>
                  <a:lnTo>
                    <a:pt x="140" y="163"/>
                  </a:lnTo>
                  <a:lnTo>
                    <a:pt x="100" y="136"/>
                  </a:lnTo>
                  <a:lnTo>
                    <a:pt x="52" y="131"/>
                  </a:lnTo>
                  <a:lnTo>
                    <a:pt x="52" y="92"/>
                  </a:lnTo>
                  <a:lnTo>
                    <a:pt x="57" y="65"/>
                  </a:lnTo>
                  <a:lnTo>
                    <a:pt x="30" y="43"/>
                  </a:lnTo>
                  <a:lnTo>
                    <a:pt x="0" y="39"/>
                  </a:lnTo>
                  <a:lnTo>
                    <a:pt x="0" y="12"/>
                  </a:lnTo>
                  <a:lnTo>
                    <a:pt x="629" y="0"/>
                  </a:lnTo>
                  <a:close/>
                </a:path>
              </a:pathLst>
            </a:custGeom>
            <a:solidFill>
              <a:srgbClr val="e1ffff"/>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579" name=""/>
            <p:cNvSpPr/>
            <p:nvPr/>
          </p:nvSpPr>
          <p:spPr>
            <a:xfrm>
              <a:off x="5222880" y="2609640"/>
              <a:ext cx="644400" cy="1262160"/>
            </a:xfrm>
            <a:custGeom>
              <a:avLst/>
              <a:gdLst/>
              <a:ahLst/>
              <a:rect l="l" t="t" r="r" b="b"/>
              <a:pathLst>
                <a:path w="321" h="629">
                  <a:moveTo>
                    <a:pt x="54" y="31"/>
                  </a:moveTo>
                  <a:lnTo>
                    <a:pt x="52" y="49"/>
                  </a:lnTo>
                  <a:lnTo>
                    <a:pt x="64" y="54"/>
                  </a:lnTo>
                  <a:lnTo>
                    <a:pt x="67" y="68"/>
                  </a:lnTo>
                  <a:lnTo>
                    <a:pt x="75" y="77"/>
                  </a:lnTo>
                  <a:lnTo>
                    <a:pt x="86" y="82"/>
                  </a:lnTo>
                  <a:lnTo>
                    <a:pt x="82" y="138"/>
                  </a:lnTo>
                  <a:lnTo>
                    <a:pt x="21" y="169"/>
                  </a:lnTo>
                  <a:lnTo>
                    <a:pt x="29" y="201"/>
                  </a:lnTo>
                  <a:lnTo>
                    <a:pt x="31" y="212"/>
                  </a:lnTo>
                  <a:lnTo>
                    <a:pt x="9" y="247"/>
                  </a:lnTo>
                  <a:lnTo>
                    <a:pt x="6" y="273"/>
                  </a:lnTo>
                  <a:lnTo>
                    <a:pt x="0" y="282"/>
                  </a:lnTo>
                  <a:lnTo>
                    <a:pt x="10" y="338"/>
                  </a:lnTo>
                  <a:lnTo>
                    <a:pt x="21" y="364"/>
                  </a:lnTo>
                  <a:lnTo>
                    <a:pt x="57" y="382"/>
                  </a:lnTo>
                  <a:lnTo>
                    <a:pt x="64" y="427"/>
                  </a:lnTo>
                  <a:lnTo>
                    <a:pt x="86" y="433"/>
                  </a:lnTo>
                  <a:lnTo>
                    <a:pt x="97" y="429"/>
                  </a:lnTo>
                  <a:lnTo>
                    <a:pt x="111" y="452"/>
                  </a:lnTo>
                  <a:lnTo>
                    <a:pt x="101" y="501"/>
                  </a:lnTo>
                  <a:lnTo>
                    <a:pt x="120" y="511"/>
                  </a:lnTo>
                  <a:lnTo>
                    <a:pt x="142" y="526"/>
                  </a:lnTo>
                  <a:lnTo>
                    <a:pt x="136" y="550"/>
                  </a:lnTo>
                  <a:lnTo>
                    <a:pt x="167" y="557"/>
                  </a:lnTo>
                  <a:lnTo>
                    <a:pt x="172" y="592"/>
                  </a:lnTo>
                  <a:lnTo>
                    <a:pt x="176" y="618"/>
                  </a:lnTo>
                  <a:lnTo>
                    <a:pt x="191" y="629"/>
                  </a:lnTo>
                  <a:lnTo>
                    <a:pt x="210" y="629"/>
                  </a:lnTo>
                  <a:lnTo>
                    <a:pt x="218" y="613"/>
                  </a:lnTo>
                  <a:lnTo>
                    <a:pt x="269" y="624"/>
                  </a:lnTo>
                  <a:lnTo>
                    <a:pt x="267" y="610"/>
                  </a:lnTo>
                  <a:lnTo>
                    <a:pt x="249" y="599"/>
                  </a:lnTo>
                  <a:lnTo>
                    <a:pt x="252" y="592"/>
                  </a:lnTo>
                  <a:lnTo>
                    <a:pt x="269" y="576"/>
                  </a:lnTo>
                  <a:lnTo>
                    <a:pt x="283" y="574"/>
                  </a:lnTo>
                  <a:lnTo>
                    <a:pt x="283" y="557"/>
                  </a:lnTo>
                  <a:lnTo>
                    <a:pt x="289" y="538"/>
                  </a:lnTo>
                  <a:lnTo>
                    <a:pt x="274" y="536"/>
                  </a:lnTo>
                  <a:lnTo>
                    <a:pt x="279" y="517"/>
                  </a:lnTo>
                  <a:lnTo>
                    <a:pt x="289" y="498"/>
                  </a:lnTo>
                  <a:lnTo>
                    <a:pt x="283" y="477"/>
                  </a:lnTo>
                  <a:lnTo>
                    <a:pt x="311" y="448"/>
                  </a:lnTo>
                  <a:lnTo>
                    <a:pt x="311" y="433"/>
                  </a:lnTo>
                  <a:lnTo>
                    <a:pt x="321" y="427"/>
                  </a:lnTo>
                  <a:lnTo>
                    <a:pt x="307" y="422"/>
                  </a:lnTo>
                  <a:lnTo>
                    <a:pt x="311" y="380"/>
                  </a:lnTo>
                  <a:lnTo>
                    <a:pt x="299" y="380"/>
                  </a:lnTo>
                  <a:lnTo>
                    <a:pt x="299" y="361"/>
                  </a:lnTo>
                  <a:lnTo>
                    <a:pt x="308" y="333"/>
                  </a:lnTo>
                  <a:lnTo>
                    <a:pt x="299" y="215"/>
                  </a:lnTo>
                  <a:lnTo>
                    <a:pt x="285" y="98"/>
                  </a:lnTo>
                  <a:lnTo>
                    <a:pt x="279" y="79"/>
                  </a:lnTo>
                  <a:lnTo>
                    <a:pt x="282" y="65"/>
                  </a:lnTo>
                  <a:lnTo>
                    <a:pt x="269" y="52"/>
                  </a:lnTo>
                  <a:lnTo>
                    <a:pt x="256" y="49"/>
                  </a:lnTo>
                  <a:lnTo>
                    <a:pt x="246" y="0"/>
                  </a:lnTo>
                  <a:lnTo>
                    <a:pt x="54" y="31"/>
                  </a:lnTo>
                  <a:close/>
                </a:path>
              </a:pathLst>
            </a:custGeom>
            <a:solidFill>
              <a:srgbClr val="e1ffff"/>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580" name=""/>
            <p:cNvSpPr/>
            <p:nvPr/>
          </p:nvSpPr>
          <p:spPr>
            <a:xfrm>
              <a:off x="3382920" y="1214280"/>
              <a:ext cx="1062000" cy="727200"/>
            </a:xfrm>
            <a:custGeom>
              <a:avLst/>
              <a:gdLst/>
              <a:ahLst/>
              <a:rect l="l" t="t" r="r" b="b"/>
              <a:pathLst>
                <a:path w="1097" h="618">
                  <a:moveTo>
                    <a:pt x="52" y="0"/>
                  </a:moveTo>
                  <a:lnTo>
                    <a:pt x="548" y="23"/>
                  </a:lnTo>
                  <a:lnTo>
                    <a:pt x="1000" y="32"/>
                  </a:lnTo>
                  <a:lnTo>
                    <a:pt x="1006" y="63"/>
                  </a:lnTo>
                  <a:lnTo>
                    <a:pt x="1027" y="88"/>
                  </a:lnTo>
                  <a:lnTo>
                    <a:pt x="1027" y="99"/>
                  </a:lnTo>
                  <a:lnTo>
                    <a:pt x="993" y="120"/>
                  </a:lnTo>
                  <a:lnTo>
                    <a:pt x="1024" y="156"/>
                  </a:lnTo>
                  <a:lnTo>
                    <a:pt x="1009" y="190"/>
                  </a:lnTo>
                  <a:lnTo>
                    <a:pt x="1018" y="215"/>
                  </a:lnTo>
                  <a:lnTo>
                    <a:pt x="1045" y="298"/>
                  </a:lnTo>
                  <a:lnTo>
                    <a:pt x="1058" y="318"/>
                  </a:lnTo>
                  <a:lnTo>
                    <a:pt x="1067" y="354"/>
                  </a:lnTo>
                  <a:lnTo>
                    <a:pt x="1054" y="359"/>
                  </a:lnTo>
                  <a:lnTo>
                    <a:pt x="1040" y="390"/>
                  </a:lnTo>
                  <a:lnTo>
                    <a:pt x="1062" y="415"/>
                  </a:lnTo>
                  <a:lnTo>
                    <a:pt x="1062" y="451"/>
                  </a:lnTo>
                  <a:lnTo>
                    <a:pt x="1049" y="462"/>
                  </a:lnTo>
                  <a:lnTo>
                    <a:pt x="1062" y="478"/>
                  </a:lnTo>
                  <a:lnTo>
                    <a:pt x="1045" y="498"/>
                  </a:lnTo>
                  <a:lnTo>
                    <a:pt x="1054" y="517"/>
                  </a:lnTo>
                  <a:lnTo>
                    <a:pt x="1085" y="546"/>
                  </a:lnTo>
                  <a:lnTo>
                    <a:pt x="1097" y="614"/>
                  </a:lnTo>
                  <a:lnTo>
                    <a:pt x="758" y="618"/>
                  </a:lnTo>
                  <a:lnTo>
                    <a:pt x="465" y="609"/>
                  </a:lnTo>
                  <a:lnTo>
                    <a:pt x="131" y="598"/>
                  </a:lnTo>
                  <a:lnTo>
                    <a:pt x="0" y="586"/>
                  </a:lnTo>
                  <a:lnTo>
                    <a:pt x="52" y="0"/>
                  </a:lnTo>
                  <a:close/>
                </a:path>
              </a:pathLst>
            </a:custGeom>
            <a:solidFill>
              <a:srgbClr val="e1ffff"/>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581" name=""/>
            <p:cNvSpPr/>
            <p:nvPr/>
          </p:nvSpPr>
          <p:spPr>
            <a:xfrm>
              <a:off x="3351240" y="1904760"/>
              <a:ext cx="1120680" cy="806760"/>
            </a:xfrm>
            <a:custGeom>
              <a:avLst/>
              <a:gdLst/>
              <a:ahLst/>
              <a:rect l="l" t="t" r="r" b="b"/>
              <a:pathLst>
                <a:path w="1157" h="679">
                  <a:moveTo>
                    <a:pt x="34" y="0"/>
                  </a:moveTo>
                  <a:lnTo>
                    <a:pt x="306" y="16"/>
                  </a:lnTo>
                  <a:lnTo>
                    <a:pt x="685" y="29"/>
                  </a:lnTo>
                  <a:lnTo>
                    <a:pt x="999" y="23"/>
                  </a:lnTo>
                  <a:lnTo>
                    <a:pt x="1130" y="23"/>
                  </a:lnTo>
                  <a:lnTo>
                    <a:pt x="1127" y="65"/>
                  </a:lnTo>
                  <a:lnTo>
                    <a:pt x="1113" y="72"/>
                  </a:lnTo>
                  <a:lnTo>
                    <a:pt x="1100" y="79"/>
                  </a:lnTo>
                  <a:lnTo>
                    <a:pt x="1096" y="108"/>
                  </a:lnTo>
                  <a:lnTo>
                    <a:pt x="1122" y="147"/>
                  </a:lnTo>
                  <a:lnTo>
                    <a:pt x="1143" y="160"/>
                  </a:lnTo>
                  <a:lnTo>
                    <a:pt x="1139" y="183"/>
                  </a:lnTo>
                  <a:lnTo>
                    <a:pt x="1148" y="200"/>
                  </a:lnTo>
                  <a:lnTo>
                    <a:pt x="1148" y="460"/>
                  </a:lnTo>
                  <a:lnTo>
                    <a:pt x="1157" y="496"/>
                  </a:lnTo>
                  <a:lnTo>
                    <a:pt x="1139" y="503"/>
                  </a:lnTo>
                  <a:lnTo>
                    <a:pt x="1136" y="516"/>
                  </a:lnTo>
                  <a:lnTo>
                    <a:pt x="1148" y="532"/>
                  </a:lnTo>
                  <a:lnTo>
                    <a:pt x="1143" y="620"/>
                  </a:lnTo>
                  <a:lnTo>
                    <a:pt x="1130" y="627"/>
                  </a:lnTo>
                  <a:lnTo>
                    <a:pt x="1136" y="663"/>
                  </a:lnTo>
                  <a:lnTo>
                    <a:pt x="1148" y="679"/>
                  </a:lnTo>
                  <a:lnTo>
                    <a:pt x="1130" y="679"/>
                  </a:lnTo>
                  <a:lnTo>
                    <a:pt x="1105" y="679"/>
                  </a:lnTo>
                  <a:lnTo>
                    <a:pt x="1069" y="656"/>
                  </a:lnTo>
                  <a:lnTo>
                    <a:pt x="1048" y="624"/>
                  </a:lnTo>
                  <a:lnTo>
                    <a:pt x="1035" y="620"/>
                  </a:lnTo>
                  <a:lnTo>
                    <a:pt x="999" y="635"/>
                  </a:lnTo>
                  <a:lnTo>
                    <a:pt x="974" y="604"/>
                  </a:lnTo>
                  <a:lnTo>
                    <a:pt x="922" y="631"/>
                  </a:lnTo>
                  <a:lnTo>
                    <a:pt x="891" y="631"/>
                  </a:lnTo>
                  <a:lnTo>
                    <a:pt x="868" y="624"/>
                  </a:lnTo>
                  <a:lnTo>
                    <a:pt x="838" y="588"/>
                  </a:lnTo>
                  <a:lnTo>
                    <a:pt x="0" y="572"/>
                  </a:lnTo>
                  <a:lnTo>
                    <a:pt x="34" y="0"/>
                  </a:lnTo>
                  <a:close/>
                </a:path>
              </a:pathLst>
            </a:custGeom>
            <a:solidFill>
              <a:srgbClr val="e1ffff"/>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582" name=""/>
            <p:cNvSpPr/>
            <p:nvPr/>
          </p:nvSpPr>
          <p:spPr>
            <a:xfrm>
              <a:off x="4344840" y="1170000"/>
              <a:ext cx="1017720" cy="1334880"/>
            </a:xfrm>
            <a:custGeom>
              <a:avLst/>
              <a:gdLst/>
              <a:ahLst/>
              <a:rect l="l" t="t" r="r" b="b"/>
              <a:pathLst>
                <a:path w="1051" h="1138">
                  <a:moveTo>
                    <a:pt x="9" y="69"/>
                  </a:moveTo>
                  <a:lnTo>
                    <a:pt x="280" y="65"/>
                  </a:lnTo>
                  <a:lnTo>
                    <a:pt x="288" y="0"/>
                  </a:lnTo>
                  <a:lnTo>
                    <a:pt x="336" y="0"/>
                  </a:lnTo>
                  <a:lnTo>
                    <a:pt x="341" y="85"/>
                  </a:lnTo>
                  <a:lnTo>
                    <a:pt x="363" y="108"/>
                  </a:lnTo>
                  <a:lnTo>
                    <a:pt x="372" y="137"/>
                  </a:lnTo>
                  <a:lnTo>
                    <a:pt x="412" y="148"/>
                  </a:lnTo>
                  <a:lnTo>
                    <a:pt x="449" y="151"/>
                  </a:lnTo>
                  <a:lnTo>
                    <a:pt x="489" y="184"/>
                  </a:lnTo>
                  <a:lnTo>
                    <a:pt x="510" y="176"/>
                  </a:lnTo>
                  <a:lnTo>
                    <a:pt x="530" y="144"/>
                  </a:lnTo>
                  <a:lnTo>
                    <a:pt x="640" y="151"/>
                  </a:lnTo>
                  <a:lnTo>
                    <a:pt x="649" y="193"/>
                  </a:lnTo>
                  <a:lnTo>
                    <a:pt x="667" y="200"/>
                  </a:lnTo>
                  <a:lnTo>
                    <a:pt x="685" y="187"/>
                  </a:lnTo>
                  <a:lnTo>
                    <a:pt x="715" y="187"/>
                  </a:lnTo>
                  <a:lnTo>
                    <a:pt x="767" y="236"/>
                  </a:lnTo>
                  <a:lnTo>
                    <a:pt x="872" y="232"/>
                  </a:lnTo>
                  <a:lnTo>
                    <a:pt x="872" y="207"/>
                  </a:lnTo>
                  <a:lnTo>
                    <a:pt x="899" y="187"/>
                  </a:lnTo>
                  <a:lnTo>
                    <a:pt x="924" y="220"/>
                  </a:lnTo>
                  <a:lnTo>
                    <a:pt x="994" y="216"/>
                  </a:lnTo>
                  <a:lnTo>
                    <a:pt x="1051" y="236"/>
                  </a:lnTo>
                  <a:lnTo>
                    <a:pt x="960" y="295"/>
                  </a:lnTo>
                  <a:lnTo>
                    <a:pt x="854" y="363"/>
                  </a:lnTo>
                  <a:lnTo>
                    <a:pt x="776" y="464"/>
                  </a:lnTo>
                  <a:lnTo>
                    <a:pt x="749" y="507"/>
                  </a:lnTo>
                  <a:lnTo>
                    <a:pt x="706" y="530"/>
                  </a:lnTo>
                  <a:lnTo>
                    <a:pt x="697" y="572"/>
                  </a:lnTo>
                  <a:lnTo>
                    <a:pt x="715" y="615"/>
                  </a:lnTo>
                  <a:lnTo>
                    <a:pt x="679" y="651"/>
                  </a:lnTo>
                  <a:lnTo>
                    <a:pt x="645" y="694"/>
                  </a:lnTo>
                  <a:lnTo>
                    <a:pt x="645" y="723"/>
                  </a:lnTo>
                  <a:lnTo>
                    <a:pt x="654" y="726"/>
                  </a:lnTo>
                  <a:lnTo>
                    <a:pt x="649" y="874"/>
                  </a:lnTo>
                  <a:lnTo>
                    <a:pt x="780" y="938"/>
                  </a:lnTo>
                  <a:lnTo>
                    <a:pt x="810" y="971"/>
                  </a:lnTo>
                  <a:lnTo>
                    <a:pt x="814" y="998"/>
                  </a:lnTo>
                  <a:lnTo>
                    <a:pt x="877" y="1001"/>
                  </a:lnTo>
                  <a:lnTo>
                    <a:pt x="899" y="1086"/>
                  </a:lnTo>
                  <a:lnTo>
                    <a:pt x="924" y="1106"/>
                  </a:lnTo>
                  <a:lnTo>
                    <a:pt x="915" y="1118"/>
                  </a:lnTo>
                  <a:lnTo>
                    <a:pt x="606" y="1118"/>
                  </a:lnTo>
                  <a:lnTo>
                    <a:pt x="302" y="1125"/>
                  </a:lnTo>
                  <a:lnTo>
                    <a:pt x="122" y="1138"/>
                  </a:lnTo>
                  <a:lnTo>
                    <a:pt x="122" y="1106"/>
                  </a:lnTo>
                  <a:lnTo>
                    <a:pt x="122" y="802"/>
                  </a:lnTo>
                  <a:lnTo>
                    <a:pt x="70" y="743"/>
                  </a:lnTo>
                  <a:lnTo>
                    <a:pt x="79" y="707"/>
                  </a:lnTo>
                  <a:lnTo>
                    <a:pt x="104" y="680"/>
                  </a:lnTo>
                  <a:lnTo>
                    <a:pt x="104" y="586"/>
                  </a:lnTo>
                  <a:lnTo>
                    <a:pt x="52" y="547"/>
                  </a:lnTo>
                  <a:lnTo>
                    <a:pt x="61" y="530"/>
                  </a:lnTo>
                  <a:lnTo>
                    <a:pt x="74" y="520"/>
                  </a:lnTo>
                  <a:lnTo>
                    <a:pt x="52" y="500"/>
                  </a:lnTo>
                  <a:lnTo>
                    <a:pt x="65" y="478"/>
                  </a:lnTo>
                  <a:lnTo>
                    <a:pt x="70" y="451"/>
                  </a:lnTo>
                  <a:lnTo>
                    <a:pt x="43" y="432"/>
                  </a:lnTo>
                  <a:lnTo>
                    <a:pt x="61" y="399"/>
                  </a:lnTo>
                  <a:lnTo>
                    <a:pt x="79" y="383"/>
                  </a:lnTo>
                  <a:lnTo>
                    <a:pt x="52" y="340"/>
                  </a:lnTo>
                  <a:lnTo>
                    <a:pt x="22" y="236"/>
                  </a:lnTo>
                  <a:lnTo>
                    <a:pt x="31" y="196"/>
                  </a:lnTo>
                  <a:lnTo>
                    <a:pt x="0" y="164"/>
                  </a:lnTo>
                  <a:lnTo>
                    <a:pt x="40" y="137"/>
                  </a:lnTo>
                  <a:lnTo>
                    <a:pt x="18" y="105"/>
                  </a:lnTo>
                  <a:lnTo>
                    <a:pt x="9" y="69"/>
                  </a:lnTo>
                  <a:close/>
                </a:path>
              </a:pathLst>
            </a:custGeom>
            <a:solidFill>
              <a:srgbClr val="e1ffff"/>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583" name=""/>
            <p:cNvSpPr/>
            <p:nvPr/>
          </p:nvSpPr>
          <p:spPr>
            <a:xfrm>
              <a:off x="4964040" y="1673280"/>
              <a:ext cx="828720" cy="996840"/>
            </a:xfrm>
            <a:custGeom>
              <a:avLst/>
              <a:gdLst/>
              <a:ahLst/>
              <a:rect l="l" t="t" r="r" b="b"/>
              <a:pathLst>
                <a:path w="857" h="843">
                  <a:moveTo>
                    <a:pt x="799" y="827"/>
                  </a:moveTo>
                  <a:lnTo>
                    <a:pt x="799" y="787"/>
                  </a:lnTo>
                  <a:lnTo>
                    <a:pt x="787" y="748"/>
                  </a:lnTo>
                  <a:lnTo>
                    <a:pt x="778" y="687"/>
                  </a:lnTo>
                  <a:lnTo>
                    <a:pt x="781" y="647"/>
                  </a:lnTo>
                  <a:lnTo>
                    <a:pt x="790" y="618"/>
                  </a:lnTo>
                  <a:lnTo>
                    <a:pt x="805" y="595"/>
                  </a:lnTo>
                  <a:lnTo>
                    <a:pt x="790" y="568"/>
                  </a:lnTo>
                  <a:lnTo>
                    <a:pt x="778" y="552"/>
                  </a:lnTo>
                  <a:lnTo>
                    <a:pt x="787" y="527"/>
                  </a:lnTo>
                  <a:lnTo>
                    <a:pt x="805" y="520"/>
                  </a:lnTo>
                  <a:lnTo>
                    <a:pt x="805" y="412"/>
                  </a:lnTo>
                  <a:lnTo>
                    <a:pt x="821" y="388"/>
                  </a:lnTo>
                  <a:lnTo>
                    <a:pt x="857" y="356"/>
                  </a:lnTo>
                  <a:lnTo>
                    <a:pt x="852" y="320"/>
                  </a:lnTo>
                  <a:lnTo>
                    <a:pt x="839" y="308"/>
                  </a:lnTo>
                  <a:lnTo>
                    <a:pt x="817" y="317"/>
                  </a:lnTo>
                  <a:lnTo>
                    <a:pt x="808" y="360"/>
                  </a:lnTo>
                  <a:lnTo>
                    <a:pt x="787" y="376"/>
                  </a:lnTo>
                  <a:lnTo>
                    <a:pt x="769" y="388"/>
                  </a:lnTo>
                  <a:lnTo>
                    <a:pt x="765" y="412"/>
                  </a:lnTo>
                  <a:lnTo>
                    <a:pt x="738" y="432"/>
                  </a:lnTo>
                  <a:lnTo>
                    <a:pt x="704" y="435"/>
                  </a:lnTo>
                  <a:lnTo>
                    <a:pt x="720" y="396"/>
                  </a:lnTo>
                  <a:lnTo>
                    <a:pt x="751" y="360"/>
                  </a:lnTo>
                  <a:lnTo>
                    <a:pt x="778" y="327"/>
                  </a:lnTo>
                  <a:lnTo>
                    <a:pt x="787" y="300"/>
                  </a:lnTo>
                  <a:lnTo>
                    <a:pt x="726" y="291"/>
                  </a:lnTo>
                  <a:lnTo>
                    <a:pt x="747" y="223"/>
                  </a:lnTo>
                  <a:lnTo>
                    <a:pt x="686" y="203"/>
                  </a:lnTo>
                  <a:lnTo>
                    <a:pt x="665" y="187"/>
                  </a:lnTo>
                  <a:lnTo>
                    <a:pt x="634" y="180"/>
                  </a:lnTo>
                  <a:lnTo>
                    <a:pt x="620" y="160"/>
                  </a:lnTo>
                  <a:lnTo>
                    <a:pt x="577" y="176"/>
                  </a:lnTo>
                  <a:lnTo>
                    <a:pt x="551" y="151"/>
                  </a:lnTo>
                  <a:lnTo>
                    <a:pt x="489" y="124"/>
                  </a:lnTo>
                  <a:lnTo>
                    <a:pt x="458" y="148"/>
                  </a:lnTo>
                  <a:lnTo>
                    <a:pt x="436" y="151"/>
                  </a:lnTo>
                  <a:lnTo>
                    <a:pt x="420" y="140"/>
                  </a:lnTo>
                  <a:lnTo>
                    <a:pt x="366" y="108"/>
                  </a:lnTo>
                  <a:lnTo>
                    <a:pt x="357" y="95"/>
                  </a:lnTo>
                  <a:lnTo>
                    <a:pt x="363" y="68"/>
                  </a:lnTo>
                  <a:lnTo>
                    <a:pt x="323" y="76"/>
                  </a:lnTo>
                  <a:lnTo>
                    <a:pt x="305" y="60"/>
                  </a:lnTo>
                  <a:lnTo>
                    <a:pt x="275" y="20"/>
                  </a:lnTo>
                  <a:lnTo>
                    <a:pt x="266" y="0"/>
                  </a:lnTo>
                  <a:lnTo>
                    <a:pt x="241" y="7"/>
                  </a:lnTo>
                  <a:lnTo>
                    <a:pt x="183" y="52"/>
                  </a:lnTo>
                  <a:lnTo>
                    <a:pt x="140" y="72"/>
                  </a:lnTo>
                  <a:lnTo>
                    <a:pt x="100" y="76"/>
                  </a:lnTo>
                  <a:lnTo>
                    <a:pt x="64" y="95"/>
                  </a:lnTo>
                  <a:lnTo>
                    <a:pt x="57" y="131"/>
                  </a:lnTo>
                  <a:lnTo>
                    <a:pt x="64" y="180"/>
                  </a:lnTo>
                  <a:lnTo>
                    <a:pt x="3" y="252"/>
                  </a:lnTo>
                  <a:lnTo>
                    <a:pt x="0" y="288"/>
                  </a:lnTo>
                  <a:lnTo>
                    <a:pt x="18" y="295"/>
                  </a:lnTo>
                  <a:lnTo>
                    <a:pt x="3" y="432"/>
                  </a:lnTo>
                  <a:lnTo>
                    <a:pt x="127" y="496"/>
                  </a:lnTo>
                  <a:lnTo>
                    <a:pt x="170" y="527"/>
                  </a:lnTo>
                  <a:lnTo>
                    <a:pt x="174" y="568"/>
                  </a:lnTo>
                  <a:lnTo>
                    <a:pt x="232" y="563"/>
                  </a:lnTo>
                  <a:lnTo>
                    <a:pt x="250" y="644"/>
                  </a:lnTo>
                  <a:lnTo>
                    <a:pt x="280" y="663"/>
                  </a:lnTo>
                  <a:lnTo>
                    <a:pt x="280" y="690"/>
                  </a:lnTo>
                  <a:lnTo>
                    <a:pt x="262" y="759"/>
                  </a:lnTo>
                  <a:lnTo>
                    <a:pt x="289" y="795"/>
                  </a:lnTo>
                  <a:lnTo>
                    <a:pt x="305" y="823"/>
                  </a:lnTo>
                  <a:lnTo>
                    <a:pt x="375" y="827"/>
                  </a:lnTo>
                  <a:lnTo>
                    <a:pt x="381" y="843"/>
                  </a:lnTo>
                  <a:lnTo>
                    <a:pt x="799" y="827"/>
                  </a:lnTo>
                  <a:close/>
                </a:path>
              </a:pathLst>
            </a:custGeom>
            <a:solidFill>
              <a:srgbClr val="e1ffff"/>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584" name=""/>
            <p:cNvSpPr/>
            <p:nvPr/>
          </p:nvSpPr>
          <p:spPr>
            <a:xfrm>
              <a:off x="5308560" y="1525320"/>
              <a:ext cx="771480" cy="508320"/>
            </a:xfrm>
            <a:custGeom>
              <a:avLst/>
              <a:gdLst/>
              <a:ahLst/>
              <a:rect l="l" t="t" r="r" b="b"/>
              <a:pathLst>
                <a:path w="800" h="427">
                  <a:moveTo>
                    <a:pt x="764" y="151"/>
                  </a:moveTo>
                  <a:lnTo>
                    <a:pt x="800" y="187"/>
                  </a:lnTo>
                  <a:lnTo>
                    <a:pt x="791" y="215"/>
                  </a:lnTo>
                  <a:lnTo>
                    <a:pt x="755" y="224"/>
                  </a:lnTo>
                  <a:lnTo>
                    <a:pt x="694" y="239"/>
                  </a:lnTo>
                  <a:lnTo>
                    <a:pt x="660" y="287"/>
                  </a:lnTo>
                  <a:lnTo>
                    <a:pt x="595" y="287"/>
                  </a:lnTo>
                  <a:lnTo>
                    <a:pt x="568" y="332"/>
                  </a:lnTo>
                  <a:lnTo>
                    <a:pt x="471" y="336"/>
                  </a:lnTo>
                  <a:lnTo>
                    <a:pt x="433" y="427"/>
                  </a:lnTo>
                  <a:lnTo>
                    <a:pt x="367" y="415"/>
                  </a:lnTo>
                  <a:lnTo>
                    <a:pt x="380" y="352"/>
                  </a:lnTo>
                  <a:lnTo>
                    <a:pt x="327" y="336"/>
                  </a:lnTo>
                  <a:lnTo>
                    <a:pt x="315" y="311"/>
                  </a:lnTo>
                  <a:lnTo>
                    <a:pt x="275" y="307"/>
                  </a:lnTo>
                  <a:lnTo>
                    <a:pt x="257" y="284"/>
                  </a:lnTo>
                  <a:lnTo>
                    <a:pt x="214" y="300"/>
                  </a:lnTo>
                  <a:lnTo>
                    <a:pt x="184" y="275"/>
                  </a:lnTo>
                  <a:lnTo>
                    <a:pt x="126" y="251"/>
                  </a:lnTo>
                  <a:lnTo>
                    <a:pt x="92" y="284"/>
                  </a:lnTo>
                  <a:lnTo>
                    <a:pt x="58" y="271"/>
                  </a:lnTo>
                  <a:lnTo>
                    <a:pt x="0" y="228"/>
                  </a:lnTo>
                  <a:lnTo>
                    <a:pt x="13" y="192"/>
                  </a:lnTo>
                  <a:lnTo>
                    <a:pt x="22" y="163"/>
                  </a:lnTo>
                  <a:lnTo>
                    <a:pt x="65" y="143"/>
                  </a:lnTo>
                  <a:lnTo>
                    <a:pt x="114" y="143"/>
                  </a:lnTo>
                  <a:lnTo>
                    <a:pt x="232" y="59"/>
                  </a:lnTo>
                  <a:lnTo>
                    <a:pt x="266" y="3"/>
                  </a:lnTo>
                  <a:lnTo>
                    <a:pt x="380" y="0"/>
                  </a:lnTo>
                  <a:lnTo>
                    <a:pt x="327" y="12"/>
                  </a:lnTo>
                  <a:lnTo>
                    <a:pt x="275" y="71"/>
                  </a:lnTo>
                  <a:lnTo>
                    <a:pt x="245" y="71"/>
                  </a:lnTo>
                  <a:lnTo>
                    <a:pt x="250" y="115"/>
                  </a:lnTo>
                  <a:lnTo>
                    <a:pt x="354" y="124"/>
                  </a:lnTo>
                  <a:lnTo>
                    <a:pt x="397" y="176"/>
                  </a:lnTo>
                  <a:lnTo>
                    <a:pt x="503" y="167"/>
                  </a:lnTo>
                  <a:lnTo>
                    <a:pt x="547" y="143"/>
                  </a:lnTo>
                  <a:lnTo>
                    <a:pt x="608" y="124"/>
                  </a:lnTo>
                  <a:lnTo>
                    <a:pt x="681" y="127"/>
                  </a:lnTo>
                  <a:lnTo>
                    <a:pt x="733" y="91"/>
                  </a:lnTo>
                  <a:lnTo>
                    <a:pt x="742" y="127"/>
                  </a:lnTo>
                  <a:lnTo>
                    <a:pt x="739" y="143"/>
                  </a:lnTo>
                  <a:lnTo>
                    <a:pt x="764" y="151"/>
                  </a:lnTo>
                  <a:close/>
                </a:path>
              </a:pathLst>
            </a:custGeom>
            <a:solidFill>
              <a:srgbClr val="e1ffff"/>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585" name=""/>
            <p:cNvSpPr/>
            <p:nvPr/>
          </p:nvSpPr>
          <p:spPr>
            <a:xfrm>
              <a:off x="3597120" y="3265560"/>
              <a:ext cx="1175040" cy="696600"/>
            </a:xfrm>
            <a:custGeom>
              <a:avLst/>
              <a:gdLst/>
              <a:ahLst/>
              <a:rect l="l" t="t" r="r" b="b"/>
              <a:pathLst>
                <a:path w="1214" h="582">
                  <a:moveTo>
                    <a:pt x="9" y="0"/>
                  </a:moveTo>
                  <a:lnTo>
                    <a:pt x="1062" y="0"/>
                  </a:lnTo>
                  <a:lnTo>
                    <a:pt x="1123" y="7"/>
                  </a:lnTo>
                  <a:lnTo>
                    <a:pt x="1144" y="23"/>
                  </a:lnTo>
                  <a:lnTo>
                    <a:pt x="1162" y="39"/>
                  </a:lnTo>
                  <a:lnTo>
                    <a:pt x="1157" y="68"/>
                  </a:lnTo>
                  <a:lnTo>
                    <a:pt x="1135" y="68"/>
                  </a:lnTo>
                  <a:lnTo>
                    <a:pt x="1126" y="84"/>
                  </a:lnTo>
                  <a:lnTo>
                    <a:pt x="1132" y="95"/>
                  </a:lnTo>
                  <a:lnTo>
                    <a:pt x="1162" y="108"/>
                  </a:lnTo>
                  <a:lnTo>
                    <a:pt x="1166" y="128"/>
                  </a:lnTo>
                  <a:lnTo>
                    <a:pt x="1162" y="147"/>
                  </a:lnTo>
                  <a:lnTo>
                    <a:pt x="1193" y="171"/>
                  </a:lnTo>
                  <a:lnTo>
                    <a:pt x="1200" y="196"/>
                  </a:lnTo>
                  <a:lnTo>
                    <a:pt x="1214" y="582"/>
                  </a:lnTo>
                  <a:lnTo>
                    <a:pt x="384" y="573"/>
                  </a:lnTo>
                  <a:lnTo>
                    <a:pt x="0" y="559"/>
                  </a:lnTo>
                  <a:lnTo>
                    <a:pt x="9" y="0"/>
                  </a:lnTo>
                  <a:close/>
                </a:path>
              </a:pathLst>
            </a:custGeom>
            <a:solidFill>
              <a:srgbClr val="e1ffff"/>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grpSp>
      <p:grpSp>
        <p:nvGrpSpPr>
          <p:cNvPr id="586" name=""/>
          <p:cNvGrpSpPr/>
          <p:nvPr/>
        </p:nvGrpSpPr>
        <p:grpSpPr>
          <a:xfrm>
            <a:off x="1681200" y="1995480"/>
            <a:ext cx="1989000" cy="3084480"/>
            <a:chOff x="1681200" y="1995480"/>
            <a:chExt cx="1989000" cy="3084480"/>
          </a:xfrm>
        </p:grpSpPr>
        <p:sp>
          <p:nvSpPr>
            <p:cNvPr id="587" name=""/>
            <p:cNvSpPr/>
            <p:nvPr/>
          </p:nvSpPr>
          <p:spPr>
            <a:xfrm>
              <a:off x="2435400" y="2870280"/>
              <a:ext cx="1234800" cy="1116000"/>
            </a:xfrm>
            <a:custGeom>
              <a:avLst/>
              <a:gdLst/>
              <a:ahLst/>
              <a:rect l="l" t="t" r="r" b="b"/>
              <a:pathLst>
                <a:path w="1158" h="856">
                  <a:moveTo>
                    <a:pt x="88" y="0"/>
                  </a:moveTo>
                  <a:lnTo>
                    <a:pt x="708" y="69"/>
                  </a:lnTo>
                  <a:lnTo>
                    <a:pt x="929" y="92"/>
                  </a:lnTo>
                  <a:lnTo>
                    <a:pt x="1158" y="101"/>
                  </a:lnTo>
                  <a:lnTo>
                    <a:pt x="1149" y="856"/>
                  </a:lnTo>
                  <a:lnTo>
                    <a:pt x="633" y="827"/>
                  </a:lnTo>
                  <a:lnTo>
                    <a:pt x="349" y="800"/>
                  </a:lnTo>
                  <a:lnTo>
                    <a:pt x="0" y="764"/>
                  </a:lnTo>
                  <a:lnTo>
                    <a:pt x="88" y="0"/>
                  </a:lnTo>
                  <a:close/>
                </a:path>
              </a:pathLst>
            </a:custGeom>
            <a:solidFill>
              <a:srgbClr val="fefe8e"/>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588" name=""/>
            <p:cNvSpPr/>
            <p:nvPr/>
          </p:nvSpPr>
          <p:spPr>
            <a:xfrm>
              <a:off x="2284560" y="1995480"/>
              <a:ext cx="1083960" cy="1023840"/>
            </a:xfrm>
            <a:custGeom>
              <a:avLst/>
              <a:gdLst/>
              <a:ahLst/>
              <a:rect l="l" t="t" r="r" b="b"/>
              <a:pathLst>
                <a:path w="1110" h="866">
                  <a:moveTo>
                    <a:pt x="113" y="0"/>
                  </a:moveTo>
                  <a:lnTo>
                    <a:pt x="1110" y="100"/>
                  </a:lnTo>
                  <a:lnTo>
                    <a:pt x="1058" y="866"/>
                  </a:lnTo>
                  <a:lnTo>
                    <a:pt x="0" y="749"/>
                  </a:lnTo>
                  <a:lnTo>
                    <a:pt x="39" y="550"/>
                  </a:lnTo>
                  <a:lnTo>
                    <a:pt x="113" y="0"/>
                  </a:lnTo>
                  <a:close/>
                </a:path>
              </a:pathLst>
            </a:custGeom>
            <a:solidFill>
              <a:srgbClr val="fefe8e"/>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589" name=""/>
            <p:cNvSpPr/>
            <p:nvPr/>
          </p:nvSpPr>
          <p:spPr>
            <a:xfrm>
              <a:off x="2367000" y="3811320"/>
              <a:ext cx="1071360" cy="1268640"/>
            </a:xfrm>
            <a:custGeom>
              <a:avLst/>
              <a:gdLst/>
              <a:ahLst/>
              <a:rect l="l" t="t" r="r" b="b"/>
              <a:pathLst>
                <a:path w="1110" h="1076">
                  <a:moveTo>
                    <a:pt x="1110" y="88"/>
                  </a:moveTo>
                  <a:lnTo>
                    <a:pt x="1105" y="294"/>
                  </a:lnTo>
                  <a:lnTo>
                    <a:pt x="1080" y="729"/>
                  </a:lnTo>
                  <a:lnTo>
                    <a:pt x="1062" y="1020"/>
                  </a:lnTo>
                  <a:lnTo>
                    <a:pt x="454" y="997"/>
                  </a:lnTo>
                  <a:lnTo>
                    <a:pt x="436" y="1024"/>
                  </a:lnTo>
                  <a:lnTo>
                    <a:pt x="165" y="1008"/>
                  </a:lnTo>
                  <a:lnTo>
                    <a:pt x="143" y="1076"/>
                  </a:lnTo>
                  <a:lnTo>
                    <a:pt x="0" y="1056"/>
                  </a:lnTo>
                  <a:lnTo>
                    <a:pt x="122" y="0"/>
                  </a:lnTo>
                  <a:lnTo>
                    <a:pt x="341" y="23"/>
                  </a:lnTo>
                  <a:lnTo>
                    <a:pt x="646" y="55"/>
                  </a:lnTo>
                  <a:lnTo>
                    <a:pt x="952" y="84"/>
                  </a:lnTo>
                  <a:lnTo>
                    <a:pt x="1110" y="88"/>
                  </a:lnTo>
                  <a:close/>
                </a:path>
              </a:pathLst>
            </a:custGeom>
            <a:solidFill>
              <a:srgbClr val="fefe8e"/>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590" name=""/>
            <p:cNvSpPr/>
            <p:nvPr/>
          </p:nvSpPr>
          <p:spPr>
            <a:xfrm>
              <a:off x="1681200" y="2566800"/>
              <a:ext cx="892080" cy="1243080"/>
            </a:xfrm>
            <a:custGeom>
              <a:avLst/>
              <a:gdLst/>
              <a:ahLst/>
              <a:rect l="l" t="t" r="r" b="b"/>
              <a:pathLst>
                <a:path w="875" h="1048">
                  <a:moveTo>
                    <a:pt x="165" y="0"/>
                  </a:moveTo>
                  <a:lnTo>
                    <a:pt x="622" y="65"/>
                  </a:lnTo>
                  <a:lnTo>
                    <a:pt x="588" y="261"/>
                  </a:lnTo>
                  <a:lnTo>
                    <a:pt x="875" y="291"/>
                  </a:lnTo>
                  <a:lnTo>
                    <a:pt x="787" y="1048"/>
                  </a:lnTo>
                  <a:lnTo>
                    <a:pt x="0" y="931"/>
                  </a:lnTo>
                  <a:lnTo>
                    <a:pt x="165" y="0"/>
                  </a:lnTo>
                  <a:close/>
                </a:path>
              </a:pathLst>
            </a:custGeom>
            <a:solidFill>
              <a:srgbClr val="fefe8e"/>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grpSp>
      <p:sp>
        <p:nvSpPr>
          <p:cNvPr id="591" name=""/>
          <p:cNvSpPr/>
          <p:nvPr/>
        </p:nvSpPr>
        <p:spPr>
          <a:xfrm>
            <a:off x="7480440" y="6114960"/>
            <a:ext cx="1440" cy="3240"/>
          </a:xfrm>
          <a:prstGeom prst="line">
            <a:avLst/>
          </a:prstGeom>
          <a:ln cap="rnd" w="12600">
            <a:solidFill>
              <a:srgbClr val="676767"/>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Arial"/>
            </a:endParaRPr>
          </a:p>
        </p:txBody>
      </p:sp>
      <p:sp>
        <p:nvSpPr>
          <p:cNvPr id="592" name=""/>
          <p:cNvSpPr/>
          <p:nvPr/>
        </p:nvSpPr>
        <p:spPr>
          <a:xfrm>
            <a:off x="6351480" y="3371760"/>
            <a:ext cx="1800" cy="3240"/>
          </a:xfrm>
          <a:prstGeom prst="line">
            <a:avLst/>
          </a:prstGeom>
          <a:ln cap="rnd" w="12600">
            <a:solidFill>
              <a:srgbClr val="676767"/>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Arial"/>
            </a:endParaRPr>
          </a:p>
        </p:txBody>
      </p:sp>
      <p:sp>
        <p:nvSpPr>
          <p:cNvPr id="593" name=""/>
          <p:cNvSpPr/>
          <p:nvPr/>
        </p:nvSpPr>
        <p:spPr>
          <a:xfrm>
            <a:off x="6351480" y="3371760"/>
            <a:ext cx="1800" cy="3240"/>
          </a:xfrm>
          <a:prstGeom prst="line">
            <a:avLst/>
          </a:prstGeom>
          <a:ln cap="rnd" w="12600">
            <a:solidFill>
              <a:srgbClr val="676767"/>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Arial"/>
            </a:endParaRPr>
          </a:p>
        </p:txBody>
      </p:sp>
      <p:sp>
        <p:nvSpPr>
          <p:cNvPr id="594" name=""/>
          <p:cNvSpPr/>
          <p:nvPr/>
        </p:nvSpPr>
        <p:spPr>
          <a:xfrm>
            <a:off x="6450120" y="2620800"/>
            <a:ext cx="1440" cy="5040"/>
          </a:xfrm>
          <a:prstGeom prst="line">
            <a:avLst/>
          </a:prstGeom>
          <a:ln cap="rnd" w="12600">
            <a:solidFill>
              <a:srgbClr val="676767"/>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Arial"/>
            </a:endParaRPr>
          </a:p>
        </p:txBody>
      </p:sp>
      <p:grpSp>
        <p:nvGrpSpPr>
          <p:cNvPr id="595" name=""/>
          <p:cNvGrpSpPr/>
          <p:nvPr/>
        </p:nvGrpSpPr>
        <p:grpSpPr>
          <a:xfrm>
            <a:off x="314280" y="2214720"/>
            <a:ext cx="2166840" cy="2837880"/>
            <a:chOff x="314280" y="2214720"/>
            <a:chExt cx="2166840" cy="2837880"/>
          </a:xfrm>
        </p:grpSpPr>
        <p:sp>
          <p:nvSpPr>
            <p:cNvPr id="596" name=""/>
            <p:cNvSpPr/>
            <p:nvPr/>
          </p:nvSpPr>
          <p:spPr>
            <a:xfrm>
              <a:off x="895320" y="2377800"/>
              <a:ext cx="982800" cy="1709640"/>
            </a:xfrm>
            <a:custGeom>
              <a:avLst/>
              <a:gdLst/>
              <a:ahLst/>
              <a:rect l="l" t="t" r="r" b="b"/>
              <a:pathLst>
                <a:path w="1021" h="1450">
                  <a:moveTo>
                    <a:pt x="156" y="0"/>
                  </a:moveTo>
                  <a:lnTo>
                    <a:pt x="532" y="75"/>
                  </a:lnTo>
                  <a:lnTo>
                    <a:pt x="611" y="95"/>
                  </a:lnTo>
                  <a:lnTo>
                    <a:pt x="1021" y="160"/>
                  </a:lnTo>
                  <a:lnTo>
                    <a:pt x="820" y="1270"/>
                  </a:lnTo>
                  <a:lnTo>
                    <a:pt x="811" y="1283"/>
                  </a:lnTo>
                  <a:lnTo>
                    <a:pt x="798" y="1283"/>
                  </a:lnTo>
                  <a:lnTo>
                    <a:pt x="776" y="1267"/>
                  </a:lnTo>
                  <a:lnTo>
                    <a:pt x="749" y="1251"/>
                  </a:lnTo>
                  <a:lnTo>
                    <a:pt x="724" y="1258"/>
                  </a:lnTo>
                  <a:lnTo>
                    <a:pt x="697" y="1270"/>
                  </a:lnTo>
                  <a:lnTo>
                    <a:pt x="712" y="1303"/>
                  </a:lnTo>
                  <a:lnTo>
                    <a:pt x="715" y="1330"/>
                  </a:lnTo>
                  <a:lnTo>
                    <a:pt x="703" y="1333"/>
                  </a:lnTo>
                  <a:lnTo>
                    <a:pt x="703" y="1369"/>
                  </a:lnTo>
                  <a:lnTo>
                    <a:pt x="715" y="1414"/>
                  </a:lnTo>
                  <a:lnTo>
                    <a:pt x="703" y="1446"/>
                  </a:lnTo>
                  <a:lnTo>
                    <a:pt x="694" y="1450"/>
                  </a:lnTo>
                  <a:lnTo>
                    <a:pt x="0" y="555"/>
                  </a:lnTo>
                  <a:lnTo>
                    <a:pt x="156" y="0"/>
                  </a:lnTo>
                  <a:close/>
                </a:path>
              </a:pathLst>
            </a:custGeom>
            <a:solidFill>
              <a:srgbClr val="ffcc99"/>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597" name=""/>
            <p:cNvSpPr/>
            <p:nvPr/>
          </p:nvSpPr>
          <p:spPr>
            <a:xfrm>
              <a:off x="1465200" y="3670200"/>
              <a:ext cx="1015920" cy="1382400"/>
            </a:xfrm>
            <a:custGeom>
              <a:avLst/>
              <a:gdLst/>
              <a:ahLst/>
              <a:rect l="l" t="t" r="r" b="b"/>
              <a:pathLst>
                <a:path w="1053" h="1174">
                  <a:moveTo>
                    <a:pt x="266" y="0"/>
                  </a:moveTo>
                  <a:lnTo>
                    <a:pt x="231" y="183"/>
                  </a:lnTo>
                  <a:lnTo>
                    <a:pt x="208" y="192"/>
                  </a:lnTo>
                  <a:lnTo>
                    <a:pt x="183" y="171"/>
                  </a:lnTo>
                  <a:lnTo>
                    <a:pt x="165" y="160"/>
                  </a:lnTo>
                  <a:lnTo>
                    <a:pt x="125" y="167"/>
                  </a:lnTo>
                  <a:lnTo>
                    <a:pt x="113" y="183"/>
                  </a:lnTo>
                  <a:lnTo>
                    <a:pt x="116" y="203"/>
                  </a:lnTo>
                  <a:lnTo>
                    <a:pt x="125" y="216"/>
                  </a:lnTo>
                  <a:lnTo>
                    <a:pt x="125" y="232"/>
                  </a:lnTo>
                  <a:lnTo>
                    <a:pt x="109" y="236"/>
                  </a:lnTo>
                  <a:lnTo>
                    <a:pt x="113" y="243"/>
                  </a:lnTo>
                  <a:lnTo>
                    <a:pt x="125" y="248"/>
                  </a:lnTo>
                  <a:lnTo>
                    <a:pt x="116" y="259"/>
                  </a:lnTo>
                  <a:lnTo>
                    <a:pt x="113" y="268"/>
                  </a:lnTo>
                  <a:lnTo>
                    <a:pt x="122" y="291"/>
                  </a:lnTo>
                  <a:lnTo>
                    <a:pt x="131" y="311"/>
                  </a:lnTo>
                  <a:lnTo>
                    <a:pt x="116" y="351"/>
                  </a:lnTo>
                  <a:lnTo>
                    <a:pt x="109" y="383"/>
                  </a:lnTo>
                  <a:lnTo>
                    <a:pt x="100" y="396"/>
                  </a:lnTo>
                  <a:lnTo>
                    <a:pt x="125" y="435"/>
                  </a:lnTo>
                  <a:lnTo>
                    <a:pt x="131" y="458"/>
                  </a:lnTo>
                  <a:lnTo>
                    <a:pt x="161" y="503"/>
                  </a:lnTo>
                  <a:lnTo>
                    <a:pt x="156" y="514"/>
                  </a:lnTo>
                  <a:lnTo>
                    <a:pt x="143" y="527"/>
                  </a:lnTo>
                  <a:lnTo>
                    <a:pt x="116" y="559"/>
                  </a:lnTo>
                  <a:lnTo>
                    <a:pt x="95" y="550"/>
                  </a:lnTo>
                  <a:lnTo>
                    <a:pt x="91" y="579"/>
                  </a:lnTo>
                  <a:lnTo>
                    <a:pt x="88" y="615"/>
                  </a:lnTo>
                  <a:lnTo>
                    <a:pt x="43" y="663"/>
                  </a:lnTo>
                  <a:lnTo>
                    <a:pt x="34" y="683"/>
                  </a:lnTo>
                  <a:lnTo>
                    <a:pt x="43" y="746"/>
                  </a:lnTo>
                  <a:lnTo>
                    <a:pt x="43" y="778"/>
                  </a:lnTo>
                  <a:lnTo>
                    <a:pt x="27" y="791"/>
                  </a:lnTo>
                  <a:lnTo>
                    <a:pt x="18" y="798"/>
                  </a:lnTo>
                  <a:lnTo>
                    <a:pt x="0" y="802"/>
                  </a:lnTo>
                  <a:lnTo>
                    <a:pt x="3" y="818"/>
                  </a:lnTo>
                  <a:lnTo>
                    <a:pt x="591" y="1145"/>
                  </a:lnTo>
                  <a:lnTo>
                    <a:pt x="930" y="1174"/>
                  </a:lnTo>
                  <a:lnTo>
                    <a:pt x="1053" y="115"/>
                  </a:lnTo>
                  <a:lnTo>
                    <a:pt x="266" y="0"/>
                  </a:lnTo>
                  <a:close/>
                </a:path>
              </a:pathLst>
            </a:custGeom>
            <a:solidFill>
              <a:srgbClr val="ffcc99"/>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598" name=""/>
            <p:cNvSpPr/>
            <p:nvPr/>
          </p:nvSpPr>
          <p:spPr>
            <a:xfrm>
              <a:off x="314280" y="2214720"/>
              <a:ext cx="1305000" cy="2369880"/>
            </a:xfrm>
            <a:custGeom>
              <a:avLst/>
              <a:gdLst/>
              <a:ahLst/>
              <a:rect l="l" t="t" r="r" b="b"/>
              <a:pathLst>
                <a:path w="1348" h="2014">
                  <a:moveTo>
                    <a:pt x="113" y="0"/>
                  </a:moveTo>
                  <a:lnTo>
                    <a:pt x="101" y="23"/>
                  </a:lnTo>
                  <a:lnTo>
                    <a:pt x="92" y="28"/>
                  </a:lnTo>
                  <a:lnTo>
                    <a:pt x="83" y="55"/>
                  </a:lnTo>
                  <a:lnTo>
                    <a:pt x="104" y="88"/>
                  </a:lnTo>
                  <a:lnTo>
                    <a:pt x="92" y="111"/>
                  </a:lnTo>
                  <a:lnTo>
                    <a:pt x="88" y="143"/>
                  </a:lnTo>
                  <a:lnTo>
                    <a:pt x="65" y="156"/>
                  </a:lnTo>
                  <a:lnTo>
                    <a:pt x="61" y="203"/>
                  </a:lnTo>
                  <a:lnTo>
                    <a:pt x="52" y="228"/>
                  </a:lnTo>
                  <a:lnTo>
                    <a:pt x="18" y="232"/>
                  </a:lnTo>
                  <a:lnTo>
                    <a:pt x="0" y="239"/>
                  </a:lnTo>
                  <a:lnTo>
                    <a:pt x="0" y="287"/>
                  </a:lnTo>
                  <a:lnTo>
                    <a:pt x="0" y="307"/>
                  </a:lnTo>
                  <a:lnTo>
                    <a:pt x="18" y="339"/>
                  </a:lnTo>
                  <a:lnTo>
                    <a:pt x="40" y="418"/>
                  </a:lnTo>
                  <a:lnTo>
                    <a:pt x="58" y="451"/>
                  </a:lnTo>
                  <a:lnTo>
                    <a:pt x="34" y="487"/>
                  </a:lnTo>
                  <a:lnTo>
                    <a:pt x="22" y="514"/>
                  </a:lnTo>
                  <a:lnTo>
                    <a:pt x="13" y="566"/>
                  </a:lnTo>
                  <a:lnTo>
                    <a:pt x="18" y="618"/>
                  </a:lnTo>
                  <a:lnTo>
                    <a:pt x="34" y="638"/>
                  </a:lnTo>
                  <a:lnTo>
                    <a:pt x="74" y="670"/>
                  </a:lnTo>
                  <a:lnTo>
                    <a:pt x="101" y="719"/>
                  </a:lnTo>
                  <a:lnTo>
                    <a:pt x="104" y="769"/>
                  </a:lnTo>
                  <a:lnTo>
                    <a:pt x="101" y="778"/>
                  </a:lnTo>
                  <a:lnTo>
                    <a:pt x="126" y="841"/>
                  </a:lnTo>
                  <a:lnTo>
                    <a:pt x="135" y="889"/>
                  </a:lnTo>
                  <a:lnTo>
                    <a:pt x="122" y="909"/>
                  </a:lnTo>
                  <a:lnTo>
                    <a:pt x="135" y="922"/>
                  </a:lnTo>
                  <a:lnTo>
                    <a:pt x="149" y="965"/>
                  </a:lnTo>
                  <a:lnTo>
                    <a:pt x="187" y="994"/>
                  </a:lnTo>
                  <a:lnTo>
                    <a:pt x="196" y="1021"/>
                  </a:lnTo>
                  <a:lnTo>
                    <a:pt x="178" y="1076"/>
                  </a:lnTo>
                  <a:lnTo>
                    <a:pt x="157" y="1092"/>
                  </a:lnTo>
                  <a:lnTo>
                    <a:pt x="166" y="1132"/>
                  </a:lnTo>
                  <a:lnTo>
                    <a:pt x="196" y="1152"/>
                  </a:lnTo>
                  <a:lnTo>
                    <a:pt x="214" y="1161"/>
                  </a:lnTo>
                  <a:lnTo>
                    <a:pt x="232" y="1233"/>
                  </a:lnTo>
                  <a:lnTo>
                    <a:pt x="239" y="1279"/>
                  </a:lnTo>
                  <a:lnTo>
                    <a:pt x="254" y="1295"/>
                  </a:lnTo>
                  <a:lnTo>
                    <a:pt x="297" y="1304"/>
                  </a:lnTo>
                  <a:lnTo>
                    <a:pt x="288" y="1340"/>
                  </a:lnTo>
                  <a:lnTo>
                    <a:pt x="284" y="1360"/>
                  </a:lnTo>
                  <a:lnTo>
                    <a:pt x="315" y="1393"/>
                  </a:lnTo>
                  <a:lnTo>
                    <a:pt x="318" y="1416"/>
                  </a:lnTo>
                  <a:lnTo>
                    <a:pt x="293" y="1432"/>
                  </a:lnTo>
                  <a:lnTo>
                    <a:pt x="284" y="1443"/>
                  </a:lnTo>
                  <a:lnTo>
                    <a:pt x="293" y="1475"/>
                  </a:lnTo>
                  <a:lnTo>
                    <a:pt x="297" y="1536"/>
                  </a:lnTo>
                  <a:lnTo>
                    <a:pt x="340" y="1536"/>
                  </a:lnTo>
                  <a:lnTo>
                    <a:pt x="401" y="1547"/>
                  </a:lnTo>
                  <a:lnTo>
                    <a:pt x="471" y="1563"/>
                  </a:lnTo>
                  <a:lnTo>
                    <a:pt x="493" y="1576"/>
                  </a:lnTo>
                  <a:lnTo>
                    <a:pt x="528" y="1632"/>
                  </a:lnTo>
                  <a:lnTo>
                    <a:pt x="584" y="1632"/>
                  </a:lnTo>
                  <a:lnTo>
                    <a:pt x="590" y="1659"/>
                  </a:lnTo>
                  <a:lnTo>
                    <a:pt x="611" y="1694"/>
                  </a:lnTo>
                  <a:lnTo>
                    <a:pt x="627" y="1720"/>
                  </a:lnTo>
                  <a:lnTo>
                    <a:pt x="672" y="1756"/>
                  </a:lnTo>
                  <a:lnTo>
                    <a:pt x="715" y="1783"/>
                  </a:lnTo>
                  <a:lnTo>
                    <a:pt x="764" y="1854"/>
                  </a:lnTo>
                  <a:lnTo>
                    <a:pt x="771" y="1907"/>
                  </a:lnTo>
                  <a:lnTo>
                    <a:pt x="789" y="1910"/>
                  </a:lnTo>
                  <a:lnTo>
                    <a:pt x="785" y="1978"/>
                  </a:lnTo>
                  <a:lnTo>
                    <a:pt x="1226" y="2014"/>
                  </a:lnTo>
                  <a:lnTo>
                    <a:pt x="1226" y="1914"/>
                  </a:lnTo>
                  <a:lnTo>
                    <a:pt x="1274" y="1847"/>
                  </a:lnTo>
                  <a:lnTo>
                    <a:pt x="1281" y="1786"/>
                  </a:lnTo>
                  <a:lnTo>
                    <a:pt x="1305" y="1792"/>
                  </a:lnTo>
                  <a:lnTo>
                    <a:pt x="1348" y="1736"/>
                  </a:lnTo>
                  <a:lnTo>
                    <a:pt x="1312" y="1687"/>
                  </a:lnTo>
                  <a:lnTo>
                    <a:pt x="1317" y="1667"/>
                  </a:lnTo>
                  <a:lnTo>
                    <a:pt x="1287" y="1628"/>
                  </a:lnTo>
                  <a:lnTo>
                    <a:pt x="1296" y="1603"/>
                  </a:lnTo>
                  <a:lnTo>
                    <a:pt x="597" y="690"/>
                  </a:lnTo>
                  <a:lnTo>
                    <a:pt x="755" y="143"/>
                  </a:lnTo>
                  <a:lnTo>
                    <a:pt x="113" y="0"/>
                  </a:lnTo>
                  <a:close/>
                </a:path>
              </a:pathLst>
            </a:custGeom>
            <a:solidFill>
              <a:srgbClr val="ffcc99"/>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grpSp>
      <p:sp>
        <p:nvSpPr>
          <p:cNvPr id="599" name=""/>
          <p:cNvSpPr/>
          <p:nvPr/>
        </p:nvSpPr>
        <p:spPr>
          <a:xfrm>
            <a:off x="1130760" y="1486080"/>
            <a:ext cx="1326240" cy="398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w Cen MT Condensed Extra Bold"/>
              </a:rPr>
              <a:t>Northwest</a:t>
            </a:r>
            <a:endParaRPr b="0" lang="en-US" sz="2000" strike="noStrike" u="none">
              <a:solidFill>
                <a:srgbClr val="000000"/>
              </a:solidFill>
              <a:effectLst/>
              <a:uFillTx/>
              <a:latin typeface="Arial"/>
            </a:endParaRPr>
          </a:p>
        </p:txBody>
      </p:sp>
      <p:sp>
        <p:nvSpPr>
          <p:cNvPr id="600" name=""/>
          <p:cNvSpPr/>
          <p:nvPr/>
        </p:nvSpPr>
        <p:spPr>
          <a:xfrm>
            <a:off x="720000" y="3110040"/>
            <a:ext cx="760320" cy="398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w Cen MT Condensed Extra Bold"/>
              </a:rPr>
              <a:t>West</a:t>
            </a:r>
            <a:endParaRPr b="0" lang="en-US" sz="2000" strike="noStrike" u="none">
              <a:solidFill>
                <a:srgbClr val="000000"/>
              </a:solidFill>
              <a:effectLst/>
              <a:uFillTx/>
              <a:latin typeface="Arial"/>
            </a:endParaRPr>
          </a:p>
        </p:txBody>
      </p:sp>
      <p:sp>
        <p:nvSpPr>
          <p:cNvPr id="601" name=""/>
          <p:cNvSpPr/>
          <p:nvPr/>
        </p:nvSpPr>
        <p:spPr>
          <a:xfrm>
            <a:off x="2122200" y="3105000"/>
            <a:ext cx="1227600" cy="398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w Cen MT Condensed Extra Bold"/>
              </a:rPr>
              <a:t>Mountain</a:t>
            </a:r>
            <a:endParaRPr b="0" lang="en-US" sz="2000" strike="noStrike" u="none">
              <a:solidFill>
                <a:srgbClr val="000000"/>
              </a:solidFill>
              <a:effectLst/>
              <a:uFillTx/>
              <a:latin typeface="Arial"/>
            </a:endParaRPr>
          </a:p>
        </p:txBody>
      </p:sp>
      <p:grpSp>
        <p:nvGrpSpPr>
          <p:cNvPr id="602" name=""/>
          <p:cNvGrpSpPr/>
          <p:nvPr/>
        </p:nvGrpSpPr>
        <p:grpSpPr>
          <a:xfrm>
            <a:off x="2790720" y="3905280"/>
            <a:ext cx="3033720" cy="2541600"/>
            <a:chOff x="2790720" y="3905280"/>
            <a:chExt cx="3033720" cy="2541600"/>
          </a:xfrm>
        </p:grpSpPr>
        <p:sp>
          <p:nvSpPr>
            <p:cNvPr id="603" name=""/>
            <p:cNvSpPr/>
            <p:nvPr/>
          </p:nvSpPr>
          <p:spPr>
            <a:xfrm>
              <a:off x="2790720" y="4019400"/>
              <a:ext cx="2203560" cy="2427480"/>
            </a:xfrm>
            <a:custGeom>
              <a:avLst/>
              <a:gdLst/>
              <a:ahLst/>
              <a:rect l="l" t="t" r="r" b="b"/>
              <a:pathLst>
                <a:path w="2282" h="2061">
                  <a:moveTo>
                    <a:pt x="13" y="814"/>
                  </a:moveTo>
                  <a:lnTo>
                    <a:pt x="0" y="846"/>
                  </a:lnTo>
                  <a:lnTo>
                    <a:pt x="27" y="859"/>
                  </a:lnTo>
                  <a:lnTo>
                    <a:pt x="61" y="895"/>
                  </a:lnTo>
                  <a:lnTo>
                    <a:pt x="65" y="938"/>
                  </a:lnTo>
                  <a:lnTo>
                    <a:pt x="104" y="947"/>
                  </a:lnTo>
                  <a:lnTo>
                    <a:pt x="131" y="974"/>
                  </a:lnTo>
                  <a:lnTo>
                    <a:pt x="153" y="1010"/>
                  </a:lnTo>
                  <a:lnTo>
                    <a:pt x="180" y="1019"/>
                  </a:lnTo>
                  <a:lnTo>
                    <a:pt x="223" y="1081"/>
                  </a:lnTo>
                  <a:lnTo>
                    <a:pt x="284" y="1087"/>
                  </a:lnTo>
                  <a:lnTo>
                    <a:pt x="275" y="1114"/>
                  </a:lnTo>
                  <a:lnTo>
                    <a:pt x="297" y="1178"/>
                  </a:lnTo>
                  <a:lnTo>
                    <a:pt x="302" y="1267"/>
                  </a:lnTo>
                  <a:lnTo>
                    <a:pt x="332" y="1293"/>
                  </a:lnTo>
                  <a:lnTo>
                    <a:pt x="349" y="1317"/>
                  </a:lnTo>
                  <a:lnTo>
                    <a:pt x="367" y="1326"/>
                  </a:lnTo>
                  <a:lnTo>
                    <a:pt x="428" y="1382"/>
                  </a:lnTo>
                  <a:lnTo>
                    <a:pt x="455" y="1394"/>
                  </a:lnTo>
                  <a:lnTo>
                    <a:pt x="471" y="1398"/>
                  </a:lnTo>
                  <a:lnTo>
                    <a:pt x="489" y="1421"/>
                  </a:lnTo>
                  <a:lnTo>
                    <a:pt x="580" y="1446"/>
                  </a:lnTo>
                  <a:lnTo>
                    <a:pt x="616" y="1405"/>
                  </a:lnTo>
                  <a:lnTo>
                    <a:pt x="638" y="1385"/>
                  </a:lnTo>
                  <a:lnTo>
                    <a:pt x="625" y="1329"/>
                  </a:lnTo>
                  <a:lnTo>
                    <a:pt x="642" y="1310"/>
                  </a:lnTo>
                  <a:lnTo>
                    <a:pt x="694" y="1306"/>
                  </a:lnTo>
                  <a:lnTo>
                    <a:pt x="708" y="1290"/>
                  </a:lnTo>
                  <a:lnTo>
                    <a:pt x="717" y="1270"/>
                  </a:lnTo>
                  <a:lnTo>
                    <a:pt x="739" y="1274"/>
                  </a:lnTo>
                  <a:lnTo>
                    <a:pt x="742" y="1293"/>
                  </a:lnTo>
                  <a:lnTo>
                    <a:pt x="800" y="1297"/>
                  </a:lnTo>
                  <a:lnTo>
                    <a:pt x="891" y="1310"/>
                  </a:lnTo>
                  <a:lnTo>
                    <a:pt x="925" y="1342"/>
                  </a:lnTo>
                  <a:lnTo>
                    <a:pt x="996" y="1425"/>
                  </a:lnTo>
                  <a:lnTo>
                    <a:pt x="1031" y="1486"/>
                  </a:lnTo>
                  <a:lnTo>
                    <a:pt x="1035" y="1518"/>
                  </a:lnTo>
                  <a:lnTo>
                    <a:pt x="1127" y="1649"/>
                  </a:lnTo>
                  <a:lnTo>
                    <a:pt x="1141" y="1689"/>
                  </a:lnTo>
                  <a:lnTo>
                    <a:pt x="1211" y="1734"/>
                  </a:lnTo>
                  <a:lnTo>
                    <a:pt x="1217" y="1786"/>
                  </a:lnTo>
                  <a:lnTo>
                    <a:pt x="1235" y="1822"/>
                  </a:lnTo>
                  <a:lnTo>
                    <a:pt x="1247" y="1888"/>
                  </a:lnTo>
                  <a:lnTo>
                    <a:pt x="1278" y="1901"/>
                  </a:lnTo>
                  <a:lnTo>
                    <a:pt x="1281" y="1930"/>
                  </a:lnTo>
                  <a:lnTo>
                    <a:pt x="1281" y="1980"/>
                  </a:lnTo>
                  <a:lnTo>
                    <a:pt x="1303" y="1980"/>
                  </a:lnTo>
                  <a:lnTo>
                    <a:pt x="1339" y="1969"/>
                  </a:lnTo>
                  <a:lnTo>
                    <a:pt x="1382" y="2012"/>
                  </a:lnTo>
                  <a:lnTo>
                    <a:pt x="1421" y="2012"/>
                  </a:lnTo>
                  <a:lnTo>
                    <a:pt x="1461" y="2038"/>
                  </a:lnTo>
                  <a:lnTo>
                    <a:pt x="1513" y="2045"/>
                  </a:lnTo>
                  <a:lnTo>
                    <a:pt x="1553" y="2032"/>
                  </a:lnTo>
                  <a:lnTo>
                    <a:pt x="1587" y="2061"/>
                  </a:lnTo>
                  <a:lnTo>
                    <a:pt x="1626" y="2061"/>
                  </a:lnTo>
                  <a:lnTo>
                    <a:pt x="1644" y="2045"/>
                  </a:lnTo>
                  <a:lnTo>
                    <a:pt x="1666" y="2041"/>
                  </a:lnTo>
                  <a:lnTo>
                    <a:pt x="1693" y="2002"/>
                  </a:lnTo>
                  <a:lnTo>
                    <a:pt x="1644" y="2009"/>
                  </a:lnTo>
                  <a:lnTo>
                    <a:pt x="1617" y="1960"/>
                  </a:lnTo>
                  <a:lnTo>
                    <a:pt x="1610" y="1949"/>
                  </a:lnTo>
                  <a:lnTo>
                    <a:pt x="1605" y="1878"/>
                  </a:lnTo>
                  <a:lnTo>
                    <a:pt x="1587" y="1849"/>
                  </a:lnTo>
                  <a:lnTo>
                    <a:pt x="1610" y="1813"/>
                  </a:lnTo>
                  <a:lnTo>
                    <a:pt x="1610" y="1773"/>
                  </a:lnTo>
                  <a:lnTo>
                    <a:pt x="1632" y="1745"/>
                  </a:lnTo>
                  <a:lnTo>
                    <a:pt x="1626" y="1709"/>
                  </a:lnTo>
                  <a:lnTo>
                    <a:pt x="1623" y="1685"/>
                  </a:lnTo>
                  <a:lnTo>
                    <a:pt x="1648" y="1673"/>
                  </a:lnTo>
                  <a:lnTo>
                    <a:pt x="1662" y="1637"/>
                  </a:lnTo>
                  <a:lnTo>
                    <a:pt x="1693" y="1633"/>
                  </a:lnTo>
                  <a:lnTo>
                    <a:pt x="1727" y="1613"/>
                  </a:lnTo>
                  <a:lnTo>
                    <a:pt x="1736" y="1590"/>
                  </a:lnTo>
                  <a:lnTo>
                    <a:pt x="1766" y="1597"/>
                  </a:lnTo>
                  <a:lnTo>
                    <a:pt x="1788" y="1577"/>
                  </a:lnTo>
                  <a:lnTo>
                    <a:pt x="1779" y="1542"/>
                  </a:lnTo>
                  <a:lnTo>
                    <a:pt x="1806" y="1554"/>
                  </a:lnTo>
                  <a:lnTo>
                    <a:pt x="1876" y="1554"/>
                  </a:lnTo>
                  <a:lnTo>
                    <a:pt x="1946" y="1513"/>
                  </a:lnTo>
                  <a:lnTo>
                    <a:pt x="1980" y="1477"/>
                  </a:lnTo>
                  <a:lnTo>
                    <a:pt x="2020" y="1461"/>
                  </a:lnTo>
                  <a:lnTo>
                    <a:pt x="2054" y="1425"/>
                  </a:lnTo>
                  <a:lnTo>
                    <a:pt x="2090" y="1414"/>
                  </a:lnTo>
                  <a:lnTo>
                    <a:pt x="2077" y="1369"/>
                  </a:lnTo>
                  <a:lnTo>
                    <a:pt x="2041" y="1338"/>
                  </a:lnTo>
                  <a:lnTo>
                    <a:pt x="2041" y="1293"/>
                  </a:lnTo>
                  <a:lnTo>
                    <a:pt x="2081" y="1322"/>
                  </a:lnTo>
                  <a:lnTo>
                    <a:pt x="2108" y="1369"/>
                  </a:lnTo>
                  <a:lnTo>
                    <a:pt x="2185" y="1369"/>
                  </a:lnTo>
                  <a:lnTo>
                    <a:pt x="2221" y="1322"/>
                  </a:lnTo>
                  <a:lnTo>
                    <a:pt x="2225" y="1297"/>
                  </a:lnTo>
                  <a:lnTo>
                    <a:pt x="2252" y="1270"/>
                  </a:lnTo>
                  <a:lnTo>
                    <a:pt x="2261" y="1245"/>
                  </a:lnTo>
                  <a:lnTo>
                    <a:pt x="2246" y="1218"/>
                  </a:lnTo>
                  <a:lnTo>
                    <a:pt x="2252" y="1202"/>
                  </a:lnTo>
                  <a:lnTo>
                    <a:pt x="2264" y="1189"/>
                  </a:lnTo>
                  <a:lnTo>
                    <a:pt x="2261" y="1137"/>
                  </a:lnTo>
                  <a:lnTo>
                    <a:pt x="2277" y="1101"/>
                  </a:lnTo>
                  <a:lnTo>
                    <a:pt x="2282" y="1038"/>
                  </a:lnTo>
                  <a:lnTo>
                    <a:pt x="2264" y="1015"/>
                  </a:lnTo>
                  <a:lnTo>
                    <a:pt x="2234" y="957"/>
                  </a:lnTo>
                  <a:lnTo>
                    <a:pt x="2230" y="914"/>
                  </a:lnTo>
                  <a:lnTo>
                    <a:pt x="2181" y="882"/>
                  </a:lnTo>
                  <a:lnTo>
                    <a:pt x="2169" y="584"/>
                  </a:lnTo>
                  <a:lnTo>
                    <a:pt x="2093" y="578"/>
                  </a:lnTo>
                  <a:lnTo>
                    <a:pt x="2077" y="548"/>
                  </a:lnTo>
                  <a:lnTo>
                    <a:pt x="2047" y="558"/>
                  </a:lnTo>
                  <a:lnTo>
                    <a:pt x="2016" y="510"/>
                  </a:lnTo>
                  <a:lnTo>
                    <a:pt x="1993" y="506"/>
                  </a:lnTo>
                  <a:lnTo>
                    <a:pt x="1950" y="542"/>
                  </a:lnTo>
                  <a:lnTo>
                    <a:pt x="1916" y="515"/>
                  </a:lnTo>
                  <a:lnTo>
                    <a:pt x="1885" y="510"/>
                  </a:lnTo>
                  <a:lnTo>
                    <a:pt x="1840" y="542"/>
                  </a:lnTo>
                  <a:lnTo>
                    <a:pt x="1784" y="535"/>
                  </a:lnTo>
                  <a:lnTo>
                    <a:pt x="1739" y="519"/>
                  </a:lnTo>
                  <a:lnTo>
                    <a:pt x="1696" y="522"/>
                  </a:lnTo>
                  <a:lnTo>
                    <a:pt x="1666" y="551"/>
                  </a:lnTo>
                  <a:lnTo>
                    <a:pt x="1614" y="515"/>
                  </a:lnTo>
                  <a:lnTo>
                    <a:pt x="1540" y="522"/>
                  </a:lnTo>
                  <a:lnTo>
                    <a:pt x="1500" y="496"/>
                  </a:lnTo>
                  <a:lnTo>
                    <a:pt x="1479" y="460"/>
                  </a:lnTo>
                  <a:lnTo>
                    <a:pt x="1434" y="447"/>
                  </a:lnTo>
                  <a:lnTo>
                    <a:pt x="1409" y="467"/>
                  </a:lnTo>
                  <a:lnTo>
                    <a:pt x="1326" y="467"/>
                  </a:lnTo>
                  <a:lnTo>
                    <a:pt x="1312" y="443"/>
                  </a:lnTo>
                  <a:lnTo>
                    <a:pt x="1299" y="415"/>
                  </a:lnTo>
                  <a:lnTo>
                    <a:pt x="1281" y="398"/>
                  </a:lnTo>
                  <a:lnTo>
                    <a:pt x="1220" y="424"/>
                  </a:lnTo>
                  <a:lnTo>
                    <a:pt x="1195" y="411"/>
                  </a:lnTo>
                  <a:lnTo>
                    <a:pt x="1177" y="339"/>
                  </a:lnTo>
                  <a:lnTo>
                    <a:pt x="1159" y="192"/>
                  </a:lnTo>
                  <a:lnTo>
                    <a:pt x="1141" y="32"/>
                  </a:lnTo>
                  <a:lnTo>
                    <a:pt x="672" y="0"/>
                  </a:lnTo>
                  <a:lnTo>
                    <a:pt x="616" y="842"/>
                  </a:lnTo>
                  <a:lnTo>
                    <a:pt x="13" y="814"/>
                  </a:lnTo>
                  <a:close/>
                </a:path>
              </a:pathLst>
            </a:custGeom>
            <a:solidFill>
              <a:srgbClr val="9999ff"/>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04" name=""/>
            <p:cNvSpPr/>
            <p:nvPr/>
          </p:nvSpPr>
          <p:spPr>
            <a:xfrm>
              <a:off x="3438360" y="3905280"/>
              <a:ext cx="1366920" cy="780840"/>
            </a:xfrm>
            <a:custGeom>
              <a:avLst/>
              <a:gdLst/>
              <a:ahLst/>
              <a:rect l="l" t="t" r="r" b="b"/>
              <a:pathLst>
                <a:path w="1412" h="649">
                  <a:moveTo>
                    <a:pt x="4" y="0"/>
                  </a:moveTo>
                  <a:lnTo>
                    <a:pt x="501" y="27"/>
                  </a:lnTo>
                  <a:lnTo>
                    <a:pt x="1382" y="32"/>
                  </a:lnTo>
                  <a:lnTo>
                    <a:pt x="1382" y="124"/>
                  </a:lnTo>
                  <a:lnTo>
                    <a:pt x="1403" y="230"/>
                  </a:lnTo>
                  <a:lnTo>
                    <a:pt x="1412" y="649"/>
                  </a:lnTo>
                  <a:lnTo>
                    <a:pt x="1368" y="640"/>
                  </a:lnTo>
                  <a:lnTo>
                    <a:pt x="1360" y="620"/>
                  </a:lnTo>
                  <a:lnTo>
                    <a:pt x="1342" y="606"/>
                  </a:lnTo>
                  <a:lnTo>
                    <a:pt x="1315" y="600"/>
                  </a:lnTo>
                  <a:lnTo>
                    <a:pt x="1299" y="613"/>
                  </a:lnTo>
                  <a:lnTo>
                    <a:pt x="1276" y="633"/>
                  </a:lnTo>
                  <a:lnTo>
                    <a:pt x="1245" y="613"/>
                  </a:lnTo>
                  <a:lnTo>
                    <a:pt x="1220" y="609"/>
                  </a:lnTo>
                  <a:lnTo>
                    <a:pt x="1177" y="633"/>
                  </a:lnTo>
                  <a:lnTo>
                    <a:pt x="1120" y="633"/>
                  </a:lnTo>
                  <a:lnTo>
                    <a:pt x="1076" y="616"/>
                  </a:lnTo>
                  <a:lnTo>
                    <a:pt x="1028" y="620"/>
                  </a:lnTo>
                  <a:lnTo>
                    <a:pt x="1001" y="645"/>
                  </a:lnTo>
                  <a:lnTo>
                    <a:pt x="988" y="645"/>
                  </a:lnTo>
                  <a:lnTo>
                    <a:pt x="954" y="613"/>
                  </a:lnTo>
                  <a:lnTo>
                    <a:pt x="902" y="613"/>
                  </a:lnTo>
                  <a:lnTo>
                    <a:pt x="866" y="613"/>
                  </a:lnTo>
                  <a:lnTo>
                    <a:pt x="841" y="597"/>
                  </a:lnTo>
                  <a:lnTo>
                    <a:pt x="818" y="557"/>
                  </a:lnTo>
                  <a:lnTo>
                    <a:pt x="784" y="550"/>
                  </a:lnTo>
                  <a:lnTo>
                    <a:pt x="762" y="550"/>
                  </a:lnTo>
                  <a:lnTo>
                    <a:pt x="740" y="564"/>
                  </a:lnTo>
                  <a:lnTo>
                    <a:pt x="669" y="561"/>
                  </a:lnTo>
                  <a:lnTo>
                    <a:pt x="642" y="550"/>
                  </a:lnTo>
                  <a:lnTo>
                    <a:pt x="633" y="514"/>
                  </a:lnTo>
                  <a:lnTo>
                    <a:pt x="615" y="498"/>
                  </a:lnTo>
                  <a:lnTo>
                    <a:pt x="602" y="501"/>
                  </a:lnTo>
                  <a:lnTo>
                    <a:pt x="563" y="518"/>
                  </a:lnTo>
                  <a:lnTo>
                    <a:pt x="541" y="518"/>
                  </a:lnTo>
                  <a:lnTo>
                    <a:pt x="528" y="514"/>
                  </a:lnTo>
                  <a:lnTo>
                    <a:pt x="523" y="498"/>
                  </a:lnTo>
                  <a:lnTo>
                    <a:pt x="516" y="473"/>
                  </a:lnTo>
                  <a:lnTo>
                    <a:pt x="510" y="458"/>
                  </a:lnTo>
                  <a:lnTo>
                    <a:pt x="501" y="413"/>
                  </a:lnTo>
                  <a:lnTo>
                    <a:pt x="480" y="128"/>
                  </a:lnTo>
                  <a:lnTo>
                    <a:pt x="0" y="95"/>
                  </a:lnTo>
                  <a:lnTo>
                    <a:pt x="4" y="0"/>
                  </a:lnTo>
                  <a:close/>
                </a:path>
              </a:pathLst>
            </a:custGeom>
            <a:solidFill>
              <a:srgbClr val="9999ff"/>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05" name=""/>
            <p:cNvSpPr/>
            <p:nvPr/>
          </p:nvSpPr>
          <p:spPr>
            <a:xfrm>
              <a:off x="4896000" y="4811760"/>
              <a:ext cx="928440" cy="898200"/>
            </a:xfrm>
            <a:custGeom>
              <a:avLst/>
              <a:gdLst/>
              <a:ahLst/>
              <a:rect l="l" t="t" r="r" b="b"/>
              <a:pathLst>
                <a:path w="969" h="762">
                  <a:moveTo>
                    <a:pt x="0" y="19"/>
                  </a:moveTo>
                  <a:lnTo>
                    <a:pt x="187" y="12"/>
                  </a:lnTo>
                  <a:lnTo>
                    <a:pt x="489" y="0"/>
                  </a:lnTo>
                  <a:lnTo>
                    <a:pt x="528" y="16"/>
                  </a:lnTo>
                  <a:lnTo>
                    <a:pt x="537" y="43"/>
                  </a:lnTo>
                  <a:lnTo>
                    <a:pt x="519" y="59"/>
                  </a:lnTo>
                  <a:lnTo>
                    <a:pt x="541" y="95"/>
                  </a:lnTo>
                  <a:lnTo>
                    <a:pt x="559" y="131"/>
                  </a:lnTo>
                  <a:lnTo>
                    <a:pt x="532" y="160"/>
                  </a:lnTo>
                  <a:lnTo>
                    <a:pt x="528" y="187"/>
                  </a:lnTo>
                  <a:lnTo>
                    <a:pt x="519" y="206"/>
                  </a:lnTo>
                  <a:lnTo>
                    <a:pt x="483" y="235"/>
                  </a:lnTo>
                  <a:lnTo>
                    <a:pt x="480" y="291"/>
                  </a:lnTo>
                  <a:lnTo>
                    <a:pt x="446" y="343"/>
                  </a:lnTo>
                  <a:lnTo>
                    <a:pt x="483" y="390"/>
                  </a:lnTo>
                  <a:lnTo>
                    <a:pt x="776" y="370"/>
                  </a:lnTo>
                  <a:lnTo>
                    <a:pt x="773" y="418"/>
                  </a:lnTo>
                  <a:lnTo>
                    <a:pt x="841" y="526"/>
                  </a:lnTo>
                  <a:lnTo>
                    <a:pt x="859" y="519"/>
                  </a:lnTo>
                  <a:lnTo>
                    <a:pt x="890" y="566"/>
                  </a:lnTo>
                  <a:lnTo>
                    <a:pt x="846" y="605"/>
                  </a:lnTo>
                  <a:lnTo>
                    <a:pt x="877" y="638"/>
                  </a:lnTo>
                  <a:lnTo>
                    <a:pt x="920" y="641"/>
                  </a:lnTo>
                  <a:lnTo>
                    <a:pt x="929" y="683"/>
                  </a:lnTo>
                  <a:lnTo>
                    <a:pt x="969" y="710"/>
                  </a:lnTo>
                  <a:lnTo>
                    <a:pt x="956" y="729"/>
                  </a:lnTo>
                  <a:lnTo>
                    <a:pt x="890" y="762"/>
                  </a:lnTo>
                  <a:lnTo>
                    <a:pt x="850" y="710"/>
                  </a:lnTo>
                  <a:lnTo>
                    <a:pt x="819" y="690"/>
                  </a:lnTo>
                  <a:lnTo>
                    <a:pt x="758" y="745"/>
                  </a:lnTo>
                  <a:lnTo>
                    <a:pt x="694" y="713"/>
                  </a:lnTo>
                  <a:lnTo>
                    <a:pt x="667" y="722"/>
                  </a:lnTo>
                  <a:lnTo>
                    <a:pt x="654" y="758"/>
                  </a:lnTo>
                  <a:lnTo>
                    <a:pt x="575" y="726"/>
                  </a:lnTo>
                  <a:lnTo>
                    <a:pt x="437" y="674"/>
                  </a:lnTo>
                  <a:lnTo>
                    <a:pt x="401" y="666"/>
                  </a:lnTo>
                  <a:lnTo>
                    <a:pt x="370" y="686"/>
                  </a:lnTo>
                  <a:lnTo>
                    <a:pt x="318" y="666"/>
                  </a:lnTo>
                  <a:lnTo>
                    <a:pt x="266" y="650"/>
                  </a:lnTo>
                  <a:lnTo>
                    <a:pt x="218" y="650"/>
                  </a:lnTo>
                  <a:lnTo>
                    <a:pt x="153" y="621"/>
                  </a:lnTo>
                  <a:lnTo>
                    <a:pt x="126" y="638"/>
                  </a:lnTo>
                  <a:lnTo>
                    <a:pt x="49" y="638"/>
                  </a:lnTo>
                  <a:lnTo>
                    <a:pt x="79" y="602"/>
                  </a:lnTo>
                  <a:lnTo>
                    <a:pt x="83" y="569"/>
                  </a:lnTo>
                  <a:lnTo>
                    <a:pt x="79" y="542"/>
                  </a:lnTo>
                  <a:lnTo>
                    <a:pt x="88" y="514"/>
                  </a:lnTo>
                  <a:lnTo>
                    <a:pt x="88" y="471"/>
                  </a:lnTo>
                  <a:lnTo>
                    <a:pt x="101" y="431"/>
                  </a:lnTo>
                  <a:lnTo>
                    <a:pt x="110" y="363"/>
                  </a:lnTo>
                  <a:lnTo>
                    <a:pt x="88" y="343"/>
                  </a:lnTo>
                  <a:lnTo>
                    <a:pt x="74" y="307"/>
                  </a:lnTo>
                  <a:lnTo>
                    <a:pt x="61" y="284"/>
                  </a:lnTo>
                  <a:lnTo>
                    <a:pt x="58" y="248"/>
                  </a:lnTo>
                  <a:lnTo>
                    <a:pt x="40" y="235"/>
                  </a:lnTo>
                  <a:lnTo>
                    <a:pt x="4" y="212"/>
                  </a:lnTo>
                  <a:lnTo>
                    <a:pt x="0" y="19"/>
                  </a:lnTo>
                  <a:close/>
                </a:path>
              </a:pathLst>
            </a:custGeom>
            <a:solidFill>
              <a:srgbClr val="9999ff"/>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06" name=""/>
            <p:cNvSpPr/>
            <p:nvPr/>
          </p:nvSpPr>
          <p:spPr>
            <a:xfrm>
              <a:off x="4761000" y="4019400"/>
              <a:ext cx="811080" cy="814320"/>
            </a:xfrm>
            <a:custGeom>
              <a:avLst/>
              <a:gdLst/>
              <a:ahLst/>
              <a:rect l="l" t="t" r="r" b="b"/>
              <a:pathLst>
                <a:path w="830" h="692">
                  <a:moveTo>
                    <a:pt x="0" y="29"/>
                  </a:moveTo>
                  <a:lnTo>
                    <a:pt x="27" y="131"/>
                  </a:lnTo>
                  <a:lnTo>
                    <a:pt x="34" y="487"/>
                  </a:lnTo>
                  <a:lnTo>
                    <a:pt x="34" y="559"/>
                  </a:lnTo>
                  <a:lnTo>
                    <a:pt x="52" y="584"/>
                  </a:lnTo>
                  <a:lnTo>
                    <a:pt x="126" y="588"/>
                  </a:lnTo>
                  <a:lnTo>
                    <a:pt x="131" y="692"/>
                  </a:lnTo>
                  <a:lnTo>
                    <a:pt x="625" y="676"/>
                  </a:lnTo>
                  <a:lnTo>
                    <a:pt x="632" y="652"/>
                  </a:lnTo>
                  <a:lnTo>
                    <a:pt x="629" y="620"/>
                  </a:lnTo>
                  <a:lnTo>
                    <a:pt x="647" y="611"/>
                  </a:lnTo>
                  <a:lnTo>
                    <a:pt x="632" y="575"/>
                  </a:lnTo>
                  <a:lnTo>
                    <a:pt x="616" y="564"/>
                  </a:lnTo>
                  <a:lnTo>
                    <a:pt x="616" y="552"/>
                  </a:lnTo>
                  <a:lnTo>
                    <a:pt x="656" y="532"/>
                  </a:lnTo>
                  <a:lnTo>
                    <a:pt x="641" y="509"/>
                  </a:lnTo>
                  <a:lnTo>
                    <a:pt x="647" y="480"/>
                  </a:lnTo>
                  <a:lnTo>
                    <a:pt x="625" y="440"/>
                  </a:lnTo>
                  <a:lnTo>
                    <a:pt x="663" y="431"/>
                  </a:lnTo>
                  <a:lnTo>
                    <a:pt x="690" y="395"/>
                  </a:lnTo>
                  <a:lnTo>
                    <a:pt x="708" y="399"/>
                  </a:lnTo>
                  <a:lnTo>
                    <a:pt x="708" y="340"/>
                  </a:lnTo>
                  <a:lnTo>
                    <a:pt x="742" y="296"/>
                  </a:lnTo>
                  <a:lnTo>
                    <a:pt x="769" y="291"/>
                  </a:lnTo>
                  <a:lnTo>
                    <a:pt x="782" y="280"/>
                  </a:lnTo>
                  <a:lnTo>
                    <a:pt x="773" y="255"/>
                  </a:lnTo>
                  <a:lnTo>
                    <a:pt x="791" y="244"/>
                  </a:lnTo>
                  <a:lnTo>
                    <a:pt x="760" y="219"/>
                  </a:lnTo>
                  <a:lnTo>
                    <a:pt x="769" y="196"/>
                  </a:lnTo>
                  <a:lnTo>
                    <a:pt x="785" y="172"/>
                  </a:lnTo>
                  <a:lnTo>
                    <a:pt x="803" y="167"/>
                  </a:lnTo>
                  <a:lnTo>
                    <a:pt x="803" y="144"/>
                  </a:lnTo>
                  <a:lnTo>
                    <a:pt x="816" y="144"/>
                  </a:lnTo>
                  <a:lnTo>
                    <a:pt x="812" y="120"/>
                  </a:lnTo>
                  <a:lnTo>
                    <a:pt x="830" y="117"/>
                  </a:lnTo>
                  <a:lnTo>
                    <a:pt x="830" y="88"/>
                  </a:lnTo>
                  <a:lnTo>
                    <a:pt x="778" y="92"/>
                  </a:lnTo>
                  <a:lnTo>
                    <a:pt x="717" y="75"/>
                  </a:lnTo>
                  <a:lnTo>
                    <a:pt x="738" y="36"/>
                  </a:lnTo>
                  <a:lnTo>
                    <a:pt x="760" y="7"/>
                  </a:lnTo>
                  <a:lnTo>
                    <a:pt x="738" y="0"/>
                  </a:lnTo>
                  <a:lnTo>
                    <a:pt x="0" y="29"/>
                  </a:lnTo>
                  <a:close/>
                </a:path>
              </a:pathLst>
            </a:custGeom>
            <a:solidFill>
              <a:srgbClr val="9999ff"/>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07" name=""/>
            <p:cNvSpPr/>
            <p:nvPr/>
          </p:nvSpPr>
          <p:spPr>
            <a:xfrm>
              <a:off x="3522600" y="4711680"/>
              <a:ext cx="1737000" cy="398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w Cen MT Condensed Extra Bold"/>
                </a:rPr>
                <a:t>South Central</a:t>
              </a:r>
              <a:endParaRPr b="0" lang="en-US" sz="2000" strike="noStrike" u="none">
                <a:solidFill>
                  <a:srgbClr val="000000"/>
                </a:solidFill>
                <a:effectLst/>
                <a:uFillTx/>
                <a:latin typeface="Arial"/>
              </a:endParaRPr>
            </a:p>
          </p:txBody>
        </p:sp>
      </p:grpSp>
      <p:sp>
        <p:nvSpPr>
          <p:cNvPr id="608" name=""/>
          <p:cNvSpPr/>
          <p:nvPr/>
        </p:nvSpPr>
        <p:spPr>
          <a:xfrm>
            <a:off x="4052880" y="2462040"/>
            <a:ext cx="1114200" cy="398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w Cen MT Condensed Extra Bold"/>
              </a:rPr>
              <a:t>Midwest</a:t>
            </a:r>
            <a:endParaRPr b="0" lang="en-US" sz="2000" strike="noStrike" u="none">
              <a:solidFill>
                <a:srgbClr val="000000"/>
              </a:solidFill>
              <a:effectLst/>
              <a:uFillTx/>
              <a:latin typeface="Arial"/>
            </a:endParaRPr>
          </a:p>
        </p:txBody>
      </p:sp>
      <p:grpSp>
        <p:nvGrpSpPr>
          <p:cNvPr id="609" name=""/>
          <p:cNvGrpSpPr/>
          <p:nvPr/>
        </p:nvGrpSpPr>
        <p:grpSpPr>
          <a:xfrm>
            <a:off x="5321160" y="3632040"/>
            <a:ext cx="2473560" cy="2698920"/>
            <a:chOff x="5321160" y="3632040"/>
            <a:chExt cx="2473560" cy="2698920"/>
          </a:xfrm>
        </p:grpSpPr>
        <p:sp>
          <p:nvSpPr>
            <p:cNvPr id="610" name=""/>
            <p:cNvSpPr/>
            <p:nvPr/>
          </p:nvSpPr>
          <p:spPr>
            <a:xfrm>
              <a:off x="5495760" y="3808440"/>
              <a:ext cx="1330560" cy="536400"/>
            </a:xfrm>
            <a:custGeom>
              <a:avLst/>
              <a:gdLst/>
              <a:ahLst/>
              <a:rect l="l" t="t" r="r" b="b"/>
              <a:pathLst>
                <a:path w="1376" h="460">
                  <a:moveTo>
                    <a:pt x="1376" y="0"/>
                  </a:moveTo>
                  <a:lnTo>
                    <a:pt x="1371" y="56"/>
                  </a:lnTo>
                  <a:lnTo>
                    <a:pt x="1337" y="59"/>
                  </a:lnTo>
                  <a:lnTo>
                    <a:pt x="1340" y="108"/>
                  </a:lnTo>
                  <a:lnTo>
                    <a:pt x="1310" y="117"/>
                  </a:lnTo>
                  <a:lnTo>
                    <a:pt x="1248" y="148"/>
                  </a:lnTo>
                  <a:lnTo>
                    <a:pt x="1223" y="144"/>
                  </a:lnTo>
                  <a:lnTo>
                    <a:pt x="1209" y="192"/>
                  </a:lnTo>
                  <a:lnTo>
                    <a:pt x="1157" y="196"/>
                  </a:lnTo>
                  <a:lnTo>
                    <a:pt x="1141" y="225"/>
                  </a:lnTo>
                  <a:lnTo>
                    <a:pt x="1071" y="261"/>
                  </a:lnTo>
                  <a:lnTo>
                    <a:pt x="1026" y="272"/>
                  </a:lnTo>
                  <a:lnTo>
                    <a:pt x="1040" y="297"/>
                  </a:lnTo>
                  <a:lnTo>
                    <a:pt x="983" y="340"/>
                  </a:lnTo>
                  <a:lnTo>
                    <a:pt x="979" y="363"/>
                  </a:lnTo>
                  <a:lnTo>
                    <a:pt x="656" y="405"/>
                  </a:lnTo>
                  <a:lnTo>
                    <a:pt x="463" y="432"/>
                  </a:lnTo>
                  <a:lnTo>
                    <a:pt x="275" y="444"/>
                  </a:lnTo>
                  <a:lnTo>
                    <a:pt x="21" y="460"/>
                  </a:lnTo>
                  <a:lnTo>
                    <a:pt x="18" y="432"/>
                  </a:lnTo>
                  <a:lnTo>
                    <a:pt x="30" y="424"/>
                  </a:lnTo>
                  <a:lnTo>
                    <a:pt x="0" y="401"/>
                  </a:lnTo>
                  <a:lnTo>
                    <a:pt x="21" y="360"/>
                  </a:lnTo>
                  <a:lnTo>
                    <a:pt x="48" y="343"/>
                  </a:lnTo>
                  <a:lnTo>
                    <a:pt x="52" y="316"/>
                  </a:lnTo>
                  <a:lnTo>
                    <a:pt x="73" y="291"/>
                  </a:lnTo>
                  <a:lnTo>
                    <a:pt x="73" y="261"/>
                  </a:lnTo>
                  <a:lnTo>
                    <a:pt x="91" y="192"/>
                  </a:lnTo>
                  <a:lnTo>
                    <a:pt x="104" y="180"/>
                  </a:lnTo>
                  <a:lnTo>
                    <a:pt x="134" y="167"/>
                  </a:lnTo>
                  <a:lnTo>
                    <a:pt x="210" y="173"/>
                  </a:lnTo>
                  <a:lnTo>
                    <a:pt x="244" y="173"/>
                  </a:lnTo>
                  <a:lnTo>
                    <a:pt x="354" y="108"/>
                  </a:lnTo>
                  <a:lnTo>
                    <a:pt x="375" y="124"/>
                  </a:lnTo>
                  <a:lnTo>
                    <a:pt x="424" y="128"/>
                  </a:lnTo>
                  <a:lnTo>
                    <a:pt x="449" y="95"/>
                  </a:lnTo>
                  <a:lnTo>
                    <a:pt x="647" y="95"/>
                  </a:lnTo>
                  <a:lnTo>
                    <a:pt x="934" y="68"/>
                  </a:lnTo>
                  <a:lnTo>
                    <a:pt x="1214" y="24"/>
                  </a:lnTo>
                  <a:lnTo>
                    <a:pt x="1376" y="0"/>
                  </a:lnTo>
                  <a:close/>
                </a:path>
              </a:pathLst>
            </a:custGeom>
            <a:solidFill>
              <a:srgbClr val="ff99cc"/>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11" name=""/>
            <p:cNvSpPr/>
            <p:nvPr/>
          </p:nvSpPr>
          <p:spPr>
            <a:xfrm>
              <a:off x="6602400" y="4114800"/>
              <a:ext cx="795240" cy="684000"/>
            </a:xfrm>
            <a:custGeom>
              <a:avLst/>
              <a:gdLst/>
              <a:ahLst/>
              <a:rect l="l" t="t" r="r" b="b"/>
              <a:pathLst>
                <a:path w="823" h="575">
                  <a:moveTo>
                    <a:pt x="27" y="85"/>
                  </a:moveTo>
                  <a:lnTo>
                    <a:pt x="70" y="88"/>
                  </a:lnTo>
                  <a:lnTo>
                    <a:pt x="131" y="13"/>
                  </a:lnTo>
                  <a:lnTo>
                    <a:pt x="178" y="17"/>
                  </a:lnTo>
                  <a:lnTo>
                    <a:pt x="223" y="20"/>
                  </a:lnTo>
                  <a:lnTo>
                    <a:pt x="248" y="0"/>
                  </a:lnTo>
                  <a:lnTo>
                    <a:pt x="405" y="0"/>
                  </a:lnTo>
                  <a:lnTo>
                    <a:pt x="423" y="33"/>
                  </a:lnTo>
                  <a:lnTo>
                    <a:pt x="622" y="33"/>
                  </a:lnTo>
                  <a:lnTo>
                    <a:pt x="823" y="160"/>
                  </a:lnTo>
                  <a:lnTo>
                    <a:pt x="814" y="187"/>
                  </a:lnTo>
                  <a:lnTo>
                    <a:pt x="741" y="284"/>
                  </a:lnTo>
                  <a:lnTo>
                    <a:pt x="735" y="340"/>
                  </a:lnTo>
                  <a:lnTo>
                    <a:pt x="697" y="336"/>
                  </a:lnTo>
                  <a:lnTo>
                    <a:pt x="701" y="380"/>
                  </a:lnTo>
                  <a:lnTo>
                    <a:pt x="688" y="392"/>
                  </a:lnTo>
                  <a:lnTo>
                    <a:pt x="649" y="396"/>
                  </a:lnTo>
                  <a:lnTo>
                    <a:pt x="640" y="428"/>
                  </a:lnTo>
                  <a:lnTo>
                    <a:pt x="627" y="455"/>
                  </a:lnTo>
                  <a:lnTo>
                    <a:pt x="588" y="459"/>
                  </a:lnTo>
                  <a:lnTo>
                    <a:pt x="570" y="471"/>
                  </a:lnTo>
                  <a:lnTo>
                    <a:pt x="545" y="471"/>
                  </a:lnTo>
                  <a:lnTo>
                    <a:pt x="527" y="491"/>
                  </a:lnTo>
                  <a:lnTo>
                    <a:pt x="536" y="540"/>
                  </a:lnTo>
                  <a:lnTo>
                    <a:pt x="523" y="559"/>
                  </a:lnTo>
                  <a:lnTo>
                    <a:pt x="505" y="575"/>
                  </a:lnTo>
                  <a:lnTo>
                    <a:pt x="466" y="547"/>
                  </a:lnTo>
                  <a:lnTo>
                    <a:pt x="444" y="500"/>
                  </a:lnTo>
                  <a:lnTo>
                    <a:pt x="419" y="500"/>
                  </a:lnTo>
                  <a:lnTo>
                    <a:pt x="410" y="455"/>
                  </a:lnTo>
                  <a:lnTo>
                    <a:pt x="392" y="439"/>
                  </a:lnTo>
                  <a:lnTo>
                    <a:pt x="370" y="412"/>
                  </a:lnTo>
                  <a:lnTo>
                    <a:pt x="343" y="412"/>
                  </a:lnTo>
                  <a:lnTo>
                    <a:pt x="336" y="403"/>
                  </a:lnTo>
                  <a:lnTo>
                    <a:pt x="309" y="408"/>
                  </a:lnTo>
                  <a:lnTo>
                    <a:pt x="291" y="392"/>
                  </a:lnTo>
                  <a:lnTo>
                    <a:pt x="297" y="372"/>
                  </a:lnTo>
                  <a:lnTo>
                    <a:pt x="270" y="344"/>
                  </a:lnTo>
                  <a:lnTo>
                    <a:pt x="239" y="336"/>
                  </a:lnTo>
                  <a:lnTo>
                    <a:pt x="239" y="308"/>
                  </a:lnTo>
                  <a:lnTo>
                    <a:pt x="200" y="281"/>
                  </a:lnTo>
                  <a:lnTo>
                    <a:pt x="178" y="281"/>
                  </a:lnTo>
                  <a:lnTo>
                    <a:pt x="175" y="256"/>
                  </a:lnTo>
                  <a:lnTo>
                    <a:pt x="140" y="245"/>
                  </a:lnTo>
                  <a:lnTo>
                    <a:pt x="113" y="220"/>
                  </a:lnTo>
                  <a:lnTo>
                    <a:pt x="83" y="177"/>
                  </a:lnTo>
                  <a:lnTo>
                    <a:pt x="65" y="168"/>
                  </a:lnTo>
                  <a:lnTo>
                    <a:pt x="22" y="160"/>
                  </a:lnTo>
                  <a:lnTo>
                    <a:pt x="0" y="137"/>
                  </a:lnTo>
                  <a:lnTo>
                    <a:pt x="9" y="121"/>
                  </a:lnTo>
                  <a:lnTo>
                    <a:pt x="27" y="85"/>
                  </a:lnTo>
                  <a:close/>
                </a:path>
              </a:pathLst>
            </a:custGeom>
            <a:solidFill>
              <a:srgbClr val="ff99cc"/>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12" name=""/>
            <p:cNvSpPr/>
            <p:nvPr/>
          </p:nvSpPr>
          <p:spPr>
            <a:xfrm>
              <a:off x="6002280" y="5097240"/>
              <a:ext cx="1470240" cy="1233720"/>
            </a:xfrm>
            <a:custGeom>
              <a:avLst/>
              <a:gdLst/>
              <a:ahLst/>
              <a:rect l="l" t="t" r="r" b="b"/>
              <a:pathLst>
                <a:path w="1519" h="1055">
                  <a:moveTo>
                    <a:pt x="65" y="212"/>
                  </a:moveTo>
                  <a:lnTo>
                    <a:pt x="92" y="215"/>
                  </a:lnTo>
                  <a:lnTo>
                    <a:pt x="101" y="196"/>
                  </a:lnTo>
                  <a:lnTo>
                    <a:pt x="126" y="228"/>
                  </a:lnTo>
                  <a:lnTo>
                    <a:pt x="149" y="196"/>
                  </a:lnTo>
                  <a:lnTo>
                    <a:pt x="162" y="179"/>
                  </a:lnTo>
                  <a:lnTo>
                    <a:pt x="196" y="196"/>
                  </a:lnTo>
                  <a:lnTo>
                    <a:pt x="211" y="187"/>
                  </a:lnTo>
                  <a:lnTo>
                    <a:pt x="211" y="167"/>
                  </a:lnTo>
                  <a:lnTo>
                    <a:pt x="227" y="172"/>
                  </a:lnTo>
                  <a:lnTo>
                    <a:pt x="241" y="215"/>
                  </a:lnTo>
                  <a:lnTo>
                    <a:pt x="324" y="223"/>
                  </a:lnTo>
                  <a:lnTo>
                    <a:pt x="367" y="199"/>
                  </a:lnTo>
                  <a:lnTo>
                    <a:pt x="392" y="215"/>
                  </a:lnTo>
                  <a:lnTo>
                    <a:pt x="388" y="264"/>
                  </a:lnTo>
                  <a:lnTo>
                    <a:pt x="423" y="267"/>
                  </a:lnTo>
                  <a:lnTo>
                    <a:pt x="446" y="316"/>
                  </a:lnTo>
                  <a:lnTo>
                    <a:pt x="480" y="316"/>
                  </a:lnTo>
                  <a:lnTo>
                    <a:pt x="507" y="287"/>
                  </a:lnTo>
                  <a:lnTo>
                    <a:pt x="532" y="280"/>
                  </a:lnTo>
                  <a:lnTo>
                    <a:pt x="572" y="284"/>
                  </a:lnTo>
                  <a:lnTo>
                    <a:pt x="602" y="264"/>
                  </a:lnTo>
                  <a:lnTo>
                    <a:pt x="606" y="228"/>
                  </a:lnTo>
                  <a:lnTo>
                    <a:pt x="624" y="199"/>
                  </a:lnTo>
                  <a:lnTo>
                    <a:pt x="654" y="192"/>
                  </a:lnTo>
                  <a:lnTo>
                    <a:pt x="703" y="199"/>
                  </a:lnTo>
                  <a:lnTo>
                    <a:pt x="737" y="228"/>
                  </a:lnTo>
                  <a:lnTo>
                    <a:pt x="737" y="258"/>
                  </a:lnTo>
                  <a:lnTo>
                    <a:pt x="782" y="267"/>
                  </a:lnTo>
                  <a:lnTo>
                    <a:pt x="847" y="300"/>
                  </a:lnTo>
                  <a:lnTo>
                    <a:pt x="850" y="339"/>
                  </a:lnTo>
                  <a:lnTo>
                    <a:pt x="911" y="352"/>
                  </a:lnTo>
                  <a:lnTo>
                    <a:pt x="947" y="391"/>
                  </a:lnTo>
                  <a:lnTo>
                    <a:pt x="956" y="451"/>
                  </a:lnTo>
                  <a:lnTo>
                    <a:pt x="942" y="460"/>
                  </a:lnTo>
                  <a:lnTo>
                    <a:pt x="926" y="471"/>
                  </a:lnTo>
                  <a:lnTo>
                    <a:pt x="926" y="503"/>
                  </a:lnTo>
                  <a:lnTo>
                    <a:pt x="947" y="539"/>
                  </a:lnTo>
                  <a:lnTo>
                    <a:pt x="947" y="571"/>
                  </a:lnTo>
                  <a:lnTo>
                    <a:pt x="960" y="611"/>
                  </a:lnTo>
                  <a:lnTo>
                    <a:pt x="990" y="584"/>
                  </a:lnTo>
                  <a:lnTo>
                    <a:pt x="1025" y="571"/>
                  </a:lnTo>
                  <a:lnTo>
                    <a:pt x="981" y="650"/>
                  </a:lnTo>
                  <a:lnTo>
                    <a:pt x="999" y="679"/>
                  </a:lnTo>
                  <a:lnTo>
                    <a:pt x="1017" y="695"/>
                  </a:lnTo>
                  <a:lnTo>
                    <a:pt x="1048" y="738"/>
                  </a:lnTo>
                  <a:lnTo>
                    <a:pt x="1095" y="755"/>
                  </a:lnTo>
                  <a:lnTo>
                    <a:pt x="1100" y="731"/>
                  </a:lnTo>
                  <a:lnTo>
                    <a:pt x="1125" y="738"/>
                  </a:lnTo>
                  <a:lnTo>
                    <a:pt x="1113" y="778"/>
                  </a:lnTo>
                  <a:lnTo>
                    <a:pt x="1109" y="819"/>
                  </a:lnTo>
                  <a:lnTo>
                    <a:pt x="1143" y="830"/>
                  </a:lnTo>
                  <a:lnTo>
                    <a:pt x="1177" y="871"/>
                  </a:lnTo>
                  <a:lnTo>
                    <a:pt x="1174" y="907"/>
                  </a:lnTo>
                  <a:lnTo>
                    <a:pt x="1192" y="918"/>
                  </a:lnTo>
                  <a:lnTo>
                    <a:pt x="1262" y="918"/>
                  </a:lnTo>
                  <a:lnTo>
                    <a:pt x="1287" y="938"/>
                  </a:lnTo>
                  <a:lnTo>
                    <a:pt x="1283" y="959"/>
                  </a:lnTo>
                  <a:lnTo>
                    <a:pt x="1317" y="954"/>
                  </a:lnTo>
                  <a:lnTo>
                    <a:pt x="1317" y="986"/>
                  </a:lnTo>
                  <a:lnTo>
                    <a:pt x="1344" y="1019"/>
                  </a:lnTo>
                  <a:lnTo>
                    <a:pt x="1335" y="1051"/>
                  </a:lnTo>
                  <a:lnTo>
                    <a:pt x="1384" y="1055"/>
                  </a:lnTo>
                  <a:lnTo>
                    <a:pt x="1406" y="1035"/>
                  </a:lnTo>
                  <a:lnTo>
                    <a:pt x="1483" y="1038"/>
                  </a:lnTo>
                  <a:lnTo>
                    <a:pt x="1519" y="1006"/>
                  </a:lnTo>
                  <a:lnTo>
                    <a:pt x="1492" y="938"/>
                  </a:lnTo>
                  <a:lnTo>
                    <a:pt x="1513" y="923"/>
                  </a:lnTo>
                  <a:lnTo>
                    <a:pt x="1510" y="735"/>
                  </a:lnTo>
                  <a:lnTo>
                    <a:pt x="1501" y="699"/>
                  </a:lnTo>
                  <a:lnTo>
                    <a:pt x="1436" y="623"/>
                  </a:lnTo>
                  <a:lnTo>
                    <a:pt x="1422" y="595"/>
                  </a:lnTo>
                  <a:lnTo>
                    <a:pt x="1406" y="555"/>
                  </a:lnTo>
                  <a:lnTo>
                    <a:pt x="1344" y="467"/>
                  </a:lnTo>
                  <a:lnTo>
                    <a:pt x="1326" y="395"/>
                  </a:lnTo>
                  <a:lnTo>
                    <a:pt x="1314" y="363"/>
                  </a:lnTo>
                  <a:lnTo>
                    <a:pt x="1287" y="356"/>
                  </a:lnTo>
                  <a:lnTo>
                    <a:pt x="1256" y="287"/>
                  </a:lnTo>
                  <a:lnTo>
                    <a:pt x="1208" y="228"/>
                  </a:lnTo>
                  <a:lnTo>
                    <a:pt x="1156" y="163"/>
                  </a:lnTo>
                  <a:lnTo>
                    <a:pt x="1131" y="108"/>
                  </a:lnTo>
                  <a:lnTo>
                    <a:pt x="1091" y="104"/>
                  </a:lnTo>
                  <a:lnTo>
                    <a:pt x="1116" y="72"/>
                  </a:lnTo>
                  <a:lnTo>
                    <a:pt x="1091" y="23"/>
                  </a:lnTo>
                  <a:lnTo>
                    <a:pt x="1052" y="16"/>
                  </a:lnTo>
                  <a:lnTo>
                    <a:pt x="1021" y="0"/>
                  </a:lnTo>
                  <a:lnTo>
                    <a:pt x="990" y="36"/>
                  </a:lnTo>
                  <a:lnTo>
                    <a:pt x="1012" y="64"/>
                  </a:lnTo>
                  <a:lnTo>
                    <a:pt x="1012" y="104"/>
                  </a:lnTo>
                  <a:lnTo>
                    <a:pt x="960" y="68"/>
                  </a:lnTo>
                  <a:lnTo>
                    <a:pt x="737" y="75"/>
                  </a:lnTo>
                  <a:lnTo>
                    <a:pt x="484" y="84"/>
                  </a:lnTo>
                  <a:lnTo>
                    <a:pt x="459" y="32"/>
                  </a:lnTo>
                  <a:lnTo>
                    <a:pt x="180" y="68"/>
                  </a:lnTo>
                  <a:lnTo>
                    <a:pt x="52" y="84"/>
                  </a:lnTo>
                  <a:lnTo>
                    <a:pt x="13" y="95"/>
                  </a:lnTo>
                  <a:lnTo>
                    <a:pt x="0" y="124"/>
                  </a:lnTo>
                  <a:lnTo>
                    <a:pt x="27" y="147"/>
                  </a:lnTo>
                  <a:lnTo>
                    <a:pt x="70" y="147"/>
                  </a:lnTo>
                  <a:lnTo>
                    <a:pt x="43" y="172"/>
                  </a:lnTo>
                  <a:lnTo>
                    <a:pt x="65" y="212"/>
                  </a:lnTo>
                  <a:close/>
                </a:path>
              </a:pathLst>
            </a:custGeom>
            <a:solidFill>
              <a:srgbClr val="ff99cc"/>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13" name=""/>
            <p:cNvSpPr/>
            <p:nvPr/>
          </p:nvSpPr>
          <p:spPr>
            <a:xfrm>
              <a:off x="6450120" y="3632040"/>
              <a:ext cx="1344600" cy="684360"/>
            </a:xfrm>
            <a:custGeom>
              <a:avLst/>
              <a:gdLst/>
              <a:ahLst/>
              <a:rect l="l" t="t" r="r" b="b"/>
              <a:pathLst>
                <a:path w="1393" h="577">
                  <a:moveTo>
                    <a:pt x="394" y="147"/>
                  </a:moveTo>
                  <a:lnTo>
                    <a:pt x="388" y="212"/>
                  </a:lnTo>
                  <a:lnTo>
                    <a:pt x="349" y="212"/>
                  </a:lnTo>
                  <a:lnTo>
                    <a:pt x="358" y="264"/>
                  </a:lnTo>
                  <a:lnTo>
                    <a:pt x="315" y="264"/>
                  </a:lnTo>
                  <a:lnTo>
                    <a:pt x="297" y="280"/>
                  </a:lnTo>
                  <a:lnTo>
                    <a:pt x="262" y="296"/>
                  </a:lnTo>
                  <a:lnTo>
                    <a:pt x="236" y="296"/>
                  </a:lnTo>
                  <a:lnTo>
                    <a:pt x="223" y="339"/>
                  </a:lnTo>
                  <a:lnTo>
                    <a:pt x="162" y="348"/>
                  </a:lnTo>
                  <a:lnTo>
                    <a:pt x="153" y="375"/>
                  </a:lnTo>
                  <a:lnTo>
                    <a:pt x="113" y="397"/>
                  </a:lnTo>
                  <a:lnTo>
                    <a:pt x="83" y="413"/>
                  </a:lnTo>
                  <a:lnTo>
                    <a:pt x="43" y="420"/>
                  </a:lnTo>
                  <a:lnTo>
                    <a:pt x="40" y="433"/>
                  </a:lnTo>
                  <a:lnTo>
                    <a:pt x="52" y="453"/>
                  </a:lnTo>
                  <a:lnTo>
                    <a:pt x="9" y="489"/>
                  </a:lnTo>
                  <a:lnTo>
                    <a:pt x="0" y="516"/>
                  </a:lnTo>
                  <a:lnTo>
                    <a:pt x="92" y="508"/>
                  </a:lnTo>
                  <a:lnTo>
                    <a:pt x="180" y="496"/>
                  </a:lnTo>
                  <a:lnTo>
                    <a:pt x="205" y="496"/>
                  </a:lnTo>
                  <a:lnTo>
                    <a:pt x="245" y="505"/>
                  </a:lnTo>
                  <a:lnTo>
                    <a:pt x="306" y="428"/>
                  </a:lnTo>
                  <a:lnTo>
                    <a:pt x="397" y="433"/>
                  </a:lnTo>
                  <a:lnTo>
                    <a:pt x="424" y="413"/>
                  </a:lnTo>
                  <a:lnTo>
                    <a:pt x="581" y="413"/>
                  </a:lnTo>
                  <a:lnTo>
                    <a:pt x="607" y="444"/>
                  </a:lnTo>
                  <a:lnTo>
                    <a:pt x="798" y="444"/>
                  </a:lnTo>
                  <a:lnTo>
                    <a:pt x="1005" y="577"/>
                  </a:lnTo>
                  <a:lnTo>
                    <a:pt x="1008" y="564"/>
                  </a:lnTo>
                  <a:lnTo>
                    <a:pt x="1021" y="564"/>
                  </a:lnTo>
                  <a:lnTo>
                    <a:pt x="1030" y="577"/>
                  </a:lnTo>
                  <a:lnTo>
                    <a:pt x="1103" y="573"/>
                  </a:lnTo>
                  <a:lnTo>
                    <a:pt x="1118" y="541"/>
                  </a:lnTo>
                  <a:lnTo>
                    <a:pt x="1121" y="472"/>
                  </a:lnTo>
                  <a:lnTo>
                    <a:pt x="1165" y="437"/>
                  </a:lnTo>
                  <a:lnTo>
                    <a:pt x="1191" y="413"/>
                  </a:lnTo>
                  <a:lnTo>
                    <a:pt x="1200" y="392"/>
                  </a:lnTo>
                  <a:lnTo>
                    <a:pt x="1218" y="397"/>
                  </a:lnTo>
                  <a:lnTo>
                    <a:pt x="1253" y="365"/>
                  </a:lnTo>
                  <a:lnTo>
                    <a:pt x="1317" y="352"/>
                  </a:lnTo>
                  <a:lnTo>
                    <a:pt x="1323" y="323"/>
                  </a:lnTo>
                  <a:lnTo>
                    <a:pt x="1366" y="293"/>
                  </a:lnTo>
                  <a:lnTo>
                    <a:pt x="1274" y="296"/>
                  </a:lnTo>
                  <a:lnTo>
                    <a:pt x="1280" y="277"/>
                  </a:lnTo>
                  <a:lnTo>
                    <a:pt x="1265" y="235"/>
                  </a:lnTo>
                  <a:lnTo>
                    <a:pt x="1301" y="232"/>
                  </a:lnTo>
                  <a:lnTo>
                    <a:pt x="1341" y="212"/>
                  </a:lnTo>
                  <a:lnTo>
                    <a:pt x="1366" y="212"/>
                  </a:lnTo>
                  <a:lnTo>
                    <a:pt x="1375" y="176"/>
                  </a:lnTo>
                  <a:lnTo>
                    <a:pt x="1393" y="160"/>
                  </a:lnTo>
                  <a:lnTo>
                    <a:pt x="1384" y="100"/>
                  </a:lnTo>
                  <a:lnTo>
                    <a:pt x="1362" y="117"/>
                  </a:lnTo>
                  <a:lnTo>
                    <a:pt x="1249" y="127"/>
                  </a:lnTo>
                  <a:lnTo>
                    <a:pt x="1231" y="117"/>
                  </a:lnTo>
                  <a:lnTo>
                    <a:pt x="1296" y="65"/>
                  </a:lnTo>
                  <a:lnTo>
                    <a:pt x="1323" y="68"/>
                  </a:lnTo>
                  <a:lnTo>
                    <a:pt x="1357" y="75"/>
                  </a:lnTo>
                  <a:lnTo>
                    <a:pt x="1384" y="65"/>
                  </a:lnTo>
                  <a:lnTo>
                    <a:pt x="1335" y="0"/>
                  </a:lnTo>
                  <a:lnTo>
                    <a:pt x="1161" y="39"/>
                  </a:lnTo>
                  <a:lnTo>
                    <a:pt x="721" y="108"/>
                  </a:lnTo>
                  <a:lnTo>
                    <a:pt x="394" y="147"/>
                  </a:lnTo>
                  <a:close/>
                </a:path>
              </a:pathLst>
            </a:custGeom>
            <a:solidFill>
              <a:srgbClr val="ff99cc"/>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14" name=""/>
            <p:cNvSpPr/>
            <p:nvPr/>
          </p:nvSpPr>
          <p:spPr>
            <a:xfrm>
              <a:off x="6256440" y="4205160"/>
              <a:ext cx="849240" cy="1004760"/>
            </a:xfrm>
            <a:custGeom>
              <a:avLst/>
              <a:gdLst/>
              <a:ahLst/>
              <a:rect l="l" t="t" r="r" b="b"/>
              <a:pathLst>
                <a:path w="877" h="851">
                  <a:moveTo>
                    <a:pt x="0" y="49"/>
                  </a:moveTo>
                  <a:lnTo>
                    <a:pt x="192" y="24"/>
                  </a:lnTo>
                  <a:lnTo>
                    <a:pt x="388" y="0"/>
                  </a:lnTo>
                  <a:lnTo>
                    <a:pt x="375" y="49"/>
                  </a:lnTo>
                  <a:lnTo>
                    <a:pt x="391" y="85"/>
                  </a:lnTo>
                  <a:lnTo>
                    <a:pt x="458" y="92"/>
                  </a:lnTo>
                  <a:lnTo>
                    <a:pt x="492" y="148"/>
                  </a:lnTo>
                  <a:lnTo>
                    <a:pt x="544" y="171"/>
                  </a:lnTo>
                  <a:lnTo>
                    <a:pt x="550" y="196"/>
                  </a:lnTo>
                  <a:lnTo>
                    <a:pt x="575" y="200"/>
                  </a:lnTo>
                  <a:lnTo>
                    <a:pt x="605" y="220"/>
                  </a:lnTo>
                  <a:lnTo>
                    <a:pt x="605" y="252"/>
                  </a:lnTo>
                  <a:lnTo>
                    <a:pt x="663" y="275"/>
                  </a:lnTo>
                  <a:lnTo>
                    <a:pt x="666" y="311"/>
                  </a:lnTo>
                  <a:lnTo>
                    <a:pt x="672" y="328"/>
                  </a:lnTo>
                  <a:lnTo>
                    <a:pt x="715" y="324"/>
                  </a:lnTo>
                  <a:lnTo>
                    <a:pt x="754" y="335"/>
                  </a:lnTo>
                  <a:lnTo>
                    <a:pt x="776" y="380"/>
                  </a:lnTo>
                  <a:lnTo>
                    <a:pt x="789" y="419"/>
                  </a:lnTo>
                  <a:lnTo>
                    <a:pt x="828" y="423"/>
                  </a:lnTo>
                  <a:lnTo>
                    <a:pt x="837" y="471"/>
                  </a:lnTo>
                  <a:lnTo>
                    <a:pt x="877" y="495"/>
                  </a:lnTo>
                  <a:lnTo>
                    <a:pt x="877" y="543"/>
                  </a:lnTo>
                  <a:lnTo>
                    <a:pt x="841" y="547"/>
                  </a:lnTo>
                  <a:lnTo>
                    <a:pt x="846" y="567"/>
                  </a:lnTo>
                  <a:lnTo>
                    <a:pt x="828" y="583"/>
                  </a:lnTo>
                  <a:lnTo>
                    <a:pt x="846" y="606"/>
                  </a:lnTo>
                  <a:lnTo>
                    <a:pt x="855" y="638"/>
                  </a:lnTo>
                  <a:lnTo>
                    <a:pt x="828" y="651"/>
                  </a:lnTo>
                  <a:lnTo>
                    <a:pt x="824" y="703"/>
                  </a:lnTo>
                  <a:lnTo>
                    <a:pt x="810" y="707"/>
                  </a:lnTo>
                  <a:lnTo>
                    <a:pt x="828" y="727"/>
                  </a:lnTo>
                  <a:lnTo>
                    <a:pt x="824" y="779"/>
                  </a:lnTo>
                  <a:lnTo>
                    <a:pt x="789" y="770"/>
                  </a:lnTo>
                  <a:lnTo>
                    <a:pt x="772" y="755"/>
                  </a:lnTo>
                  <a:lnTo>
                    <a:pt x="745" y="759"/>
                  </a:lnTo>
                  <a:lnTo>
                    <a:pt x="733" y="779"/>
                  </a:lnTo>
                  <a:lnTo>
                    <a:pt x="736" y="806"/>
                  </a:lnTo>
                  <a:lnTo>
                    <a:pt x="749" y="815"/>
                  </a:lnTo>
                  <a:lnTo>
                    <a:pt x="749" y="851"/>
                  </a:lnTo>
                  <a:lnTo>
                    <a:pt x="724" y="847"/>
                  </a:lnTo>
                  <a:lnTo>
                    <a:pt x="702" y="822"/>
                  </a:lnTo>
                  <a:lnTo>
                    <a:pt x="506" y="827"/>
                  </a:lnTo>
                  <a:lnTo>
                    <a:pt x="226" y="834"/>
                  </a:lnTo>
                  <a:lnTo>
                    <a:pt x="196" y="782"/>
                  </a:lnTo>
                  <a:lnTo>
                    <a:pt x="196" y="766"/>
                  </a:lnTo>
                  <a:lnTo>
                    <a:pt x="183" y="750"/>
                  </a:lnTo>
                  <a:lnTo>
                    <a:pt x="156" y="755"/>
                  </a:lnTo>
                  <a:lnTo>
                    <a:pt x="165" y="730"/>
                  </a:lnTo>
                  <a:lnTo>
                    <a:pt x="183" y="647"/>
                  </a:lnTo>
                  <a:lnTo>
                    <a:pt x="165" y="638"/>
                  </a:lnTo>
                  <a:lnTo>
                    <a:pt x="170" y="592"/>
                  </a:lnTo>
                  <a:lnTo>
                    <a:pt x="201" y="550"/>
                  </a:lnTo>
                  <a:lnTo>
                    <a:pt x="174" y="543"/>
                  </a:lnTo>
                  <a:lnTo>
                    <a:pt x="156" y="523"/>
                  </a:lnTo>
                  <a:lnTo>
                    <a:pt x="131" y="514"/>
                  </a:lnTo>
                  <a:lnTo>
                    <a:pt x="125" y="491"/>
                  </a:lnTo>
                  <a:lnTo>
                    <a:pt x="152" y="468"/>
                  </a:lnTo>
                  <a:lnTo>
                    <a:pt x="149" y="455"/>
                  </a:lnTo>
                  <a:lnTo>
                    <a:pt x="125" y="439"/>
                  </a:lnTo>
                  <a:lnTo>
                    <a:pt x="79" y="275"/>
                  </a:lnTo>
                  <a:lnTo>
                    <a:pt x="0" y="49"/>
                  </a:lnTo>
                  <a:close/>
                </a:path>
              </a:pathLst>
            </a:custGeom>
            <a:solidFill>
              <a:srgbClr val="ff99cc"/>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15" name=""/>
            <p:cNvSpPr/>
            <p:nvPr/>
          </p:nvSpPr>
          <p:spPr>
            <a:xfrm>
              <a:off x="5838840" y="4265640"/>
              <a:ext cx="611280" cy="1139760"/>
            </a:xfrm>
            <a:custGeom>
              <a:avLst/>
              <a:gdLst/>
              <a:ahLst/>
              <a:rect l="l" t="t" r="r" b="b"/>
              <a:pathLst>
                <a:path w="632" h="970">
                  <a:moveTo>
                    <a:pt x="0" y="49"/>
                  </a:moveTo>
                  <a:lnTo>
                    <a:pt x="195" y="32"/>
                  </a:lnTo>
                  <a:lnTo>
                    <a:pt x="436" y="0"/>
                  </a:lnTo>
                  <a:lnTo>
                    <a:pt x="558" y="392"/>
                  </a:lnTo>
                  <a:lnTo>
                    <a:pt x="580" y="408"/>
                  </a:lnTo>
                  <a:lnTo>
                    <a:pt x="553" y="447"/>
                  </a:lnTo>
                  <a:lnTo>
                    <a:pt x="562" y="467"/>
                  </a:lnTo>
                  <a:lnTo>
                    <a:pt x="589" y="480"/>
                  </a:lnTo>
                  <a:lnTo>
                    <a:pt x="632" y="503"/>
                  </a:lnTo>
                  <a:lnTo>
                    <a:pt x="596" y="536"/>
                  </a:lnTo>
                  <a:lnTo>
                    <a:pt x="596" y="588"/>
                  </a:lnTo>
                  <a:lnTo>
                    <a:pt x="620" y="602"/>
                  </a:lnTo>
                  <a:lnTo>
                    <a:pt x="589" y="703"/>
                  </a:lnTo>
                  <a:lnTo>
                    <a:pt x="623" y="703"/>
                  </a:lnTo>
                  <a:lnTo>
                    <a:pt x="632" y="739"/>
                  </a:lnTo>
                  <a:lnTo>
                    <a:pt x="284" y="782"/>
                  </a:lnTo>
                  <a:lnTo>
                    <a:pt x="208" y="787"/>
                  </a:lnTo>
                  <a:lnTo>
                    <a:pt x="174" y="807"/>
                  </a:lnTo>
                  <a:lnTo>
                    <a:pt x="170" y="823"/>
                  </a:lnTo>
                  <a:lnTo>
                    <a:pt x="183" y="846"/>
                  </a:lnTo>
                  <a:lnTo>
                    <a:pt x="239" y="854"/>
                  </a:lnTo>
                  <a:lnTo>
                    <a:pt x="217" y="875"/>
                  </a:lnTo>
                  <a:lnTo>
                    <a:pt x="239" y="922"/>
                  </a:lnTo>
                  <a:lnTo>
                    <a:pt x="226" y="935"/>
                  </a:lnTo>
                  <a:lnTo>
                    <a:pt x="204" y="970"/>
                  </a:lnTo>
                  <a:lnTo>
                    <a:pt x="186" y="967"/>
                  </a:lnTo>
                  <a:lnTo>
                    <a:pt x="147" y="926"/>
                  </a:lnTo>
                  <a:lnTo>
                    <a:pt x="134" y="906"/>
                  </a:lnTo>
                  <a:lnTo>
                    <a:pt x="113" y="902"/>
                  </a:lnTo>
                  <a:lnTo>
                    <a:pt x="100" y="958"/>
                  </a:lnTo>
                  <a:lnTo>
                    <a:pt x="57" y="954"/>
                  </a:lnTo>
                  <a:lnTo>
                    <a:pt x="27" y="710"/>
                  </a:lnTo>
                  <a:lnTo>
                    <a:pt x="9" y="347"/>
                  </a:lnTo>
                  <a:lnTo>
                    <a:pt x="0" y="49"/>
                  </a:lnTo>
                  <a:close/>
                </a:path>
              </a:pathLst>
            </a:custGeom>
            <a:solidFill>
              <a:srgbClr val="ff99cc"/>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16" name=""/>
            <p:cNvSpPr/>
            <p:nvPr/>
          </p:nvSpPr>
          <p:spPr>
            <a:xfrm>
              <a:off x="5321160" y="4322520"/>
              <a:ext cx="565200" cy="1114560"/>
            </a:xfrm>
            <a:custGeom>
              <a:avLst/>
              <a:gdLst/>
              <a:ahLst/>
              <a:rect l="l" t="t" r="r" b="b"/>
              <a:pathLst>
                <a:path w="582" h="945">
                  <a:moveTo>
                    <a:pt x="205" y="19"/>
                  </a:moveTo>
                  <a:lnTo>
                    <a:pt x="198" y="35"/>
                  </a:lnTo>
                  <a:lnTo>
                    <a:pt x="180" y="32"/>
                  </a:lnTo>
                  <a:lnTo>
                    <a:pt x="131" y="71"/>
                  </a:lnTo>
                  <a:lnTo>
                    <a:pt x="131" y="143"/>
                  </a:lnTo>
                  <a:lnTo>
                    <a:pt x="113" y="131"/>
                  </a:lnTo>
                  <a:lnTo>
                    <a:pt x="83" y="167"/>
                  </a:lnTo>
                  <a:lnTo>
                    <a:pt x="52" y="176"/>
                  </a:lnTo>
                  <a:lnTo>
                    <a:pt x="57" y="206"/>
                  </a:lnTo>
                  <a:lnTo>
                    <a:pt x="66" y="235"/>
                  </a:lnTo>
                  <a:lnTo>
                    <a:pt x="79" y="267"/>
                  </a:lnTo>
                  <a:lnTo>
                    <a:pt x="43" y="287"/>
                  </a:lnTo>
                  <a:lnTo>
                    <a:pt x="66" y="350"/>
                  </a:lnTo>
                  <a:lnTo>
                    <a:pt x="52" y="363"/>
                  </a:lnTo>
                  <a:lnTo>
                    <a:pt x="52" y="411"/>
                  </a:lnTo>
                  <a:lnTo>
                    <a:pt x="88" y="434"/>
                  </a:lnTo>
                  <a:lnTo>
                    <a:pt x="92" y="461"/>
                  </a:lnTo>
                  <a:lnTo>
                    <a:pt x="74" y="481"/>
                  </a:lnTo>
                  <a:lnTo>
                    <a:pt x="92" y="497"/>
                  </a:lnTo>
                  <a:lnTo>
                    <a:pt x="113" y="549"/>
                  </a:lnTo>
                  <a:lnTo>
                    <a:pt x="92" y="569"/>
                  </a:lnTo>
                  <a:lnTo>
                    <a:pt x="74" y="630"/>
                  </a:lnTo>
                  <a:lnTo>
                    <a:pt x="39" y="657"/>
                  </a:lnTo>
                  <a:lnTo>
                    <a:pt x="39" y="706"/>
                  </a:lnTo>
                  <a:lnTo>
                    <a:pt x="0" y="762"/>
                  </a:lnTo>
                  <a:lnTo>
                    <a:pt x="43" y="808"/>
                  </a:lnTo>
                  <a:lnTo>
                    <a:pt x="153" y="805"/>
                  </a:lnTo>
                  <a:lnTo>
                    <a:pt x="289" y="788"/>
                  </a:lnTo>
                  <a:lnTo>
                    <a:pt x="345" y="794"/>
                  </a:lnTo>
                  <a:lnTo>
                    <a:pt x="332" y="833"/>
                  </a:lnTo>
                  <a:lnTo>
                    <a:pt x="402" y="945"/>
                  </a:lnTo>
                  <a:lnTo>
                    <a:pt x="476" y="896"/>
                  </a:lnTo>
                  <a:lnTo>
                    <a:pt x="582" y="900"/>
                  </a:lnTo>
                  <a:lnTo>
                    <a:pt x="555" y="575"/>
                  </a:lnTo>
                  <a:lnTo>
                    <a:pt x="530" y="0"/>
                  </a:lnTo>
                  <a:lnTo>
                    <a:pt x="205" y="19"/>
                  </a:lnTo>
                  <a:close/>
                </a:path>
              </a:pathLst>
            </a:custGeom>
            <a:solidFill>
              <a:srgbClr val="ff99cc"/>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17" name=""/>
            <p:cNvSpPr/>
            <p:nvPr/>
          </p:nvSpPr>
          <p:spPr>
            <a:xfrm>
              <a:off x="5732640" y="4311720"/>
              <a:ext cx="1326960" cy="398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w Cen MT Condensed Extra Bold"/>
                </a:rPr>
                <a:t>Southeast</a:t>
              </a:r>
              <a:endParaRPr b="0" lang="en-US" sz="2000" strike="noStrike" u="none">
                <a:solidFill>
                  <a:srgbClr val="000000"/>
                </a:solidFill>
                <a:effectLst/>
                <a:uFillTx/>
                <a:latin typeface="Arial"/>
              </a:endParaRPr>
            </a:p>
          </p:txBody>
        </p:sp>
      </p:grpSp>
      <p:grpSp>
        <p:nvGrpSpPr>
          <p:cNvPr id="618" name=""/>
          <p:cNvGrpSpPr/>
          <p:nvPr/>
        </p:nvGrpSpPr>
        <p:grpSpPr>
          <a:xfrm>
            <a:off x="6526080" y="884160"/>
            <a:ext cx="2108160" cy="2971800"/>
            <a:chOff x="6526080" y="884160"/>
            <a:chExt cx="2108160" cy="2971800"/>
          </a:xfrm>
        </p:grpSpPr>
        <p:sp>
          <p:nvSpPr>
            <p:cNvPr id="619" name=""/>
            <p:cNvSpPr/>
            <p:nvPr/>
          </p:nvSpPr>
          <p:spPr>
            <a:xfrm>
              <a:off x="7997760" y="884160"/>
              <a:ext cx="636480" cy="1182600"/>
            </a:xfrm>
            <a:custGeom>
              <a:avLst/>
              <a:gdLst/>
              <a:ahLst/>
              <a:rect l="l" t="t" r="r" b="b"/>
              <a:pathLst>
                <a:path w="580" h="886">
                  <a:moveTo>
                    <a:pt x="0" y="494"/>
                  </a:moveTo>
                  <a:lnTo>
                    <a:pt x="43" y="442"/>
                  </a:lnTo>
                  <a:lnTo>
                    <a:pt x="43" y="359"/>
                  </a:lnTo>
                  <a:lnTo>
                    <a:pt x="64" y="310"/>
                  </a:lnTo>
                  <a:lnTo>
                    <a:pt x="61" y="271"/>
                  </a:lnTo>
                  <a:lnTo>
                    <a:pt x="39" y="192"/>
                  </a:lnTo>
                  <a:lnTo>
                    <a:pt x="88" y="64"/>
                  </a:lnTo>
                  <a:lnTo>
                    <a:pt x="100" y="52"/>
                  </a:lnTo>
                  <a:lnTo>
                    <a:pt x="100" y="23"/>
                  </a:lnTo>
                  <a:lnTo>
                    <a:pt x="134" y="12"/>
                  </a:lnTo>
                  <a:lnTo>
                    <a:pt x="161" y="48"/>
                  </a:lnTo>
                  <a:lnTo>
                    <a:pt x="204" y="48"/>
                  </a:lnTo>
                  <a:lnTo>
                    <a:pt x="208" y="39"/>
                  </a:lnTo>
                  <a:lnTo>
                    <a:pt x="239" y="32"/>
                  </a:lnTo>
                  <a:lnTo>
                    <a:pt x="257" y="0"/>
                  </a:lnTo>
                  <a:lnTo>
                    <a:pt x="275" y="23"/>
                  </a:lnTo>
                  <a:lnTo>
                    <a:pt x="275" y="39"/>
                  </a:lnTo>
                  <a:lnTo>
                    <a:pt x="354" y="75"/>
                  </a:lnTo>
                  <a:lnTo>
                    <a:pt x="397" y="264"/>
                  </a:lnTo>
                  <a:lnTo>
                    <a:pt x="431" y="300"/>
                  </a:lnTo>
                  <a:lnTo>
                    <a:pt x="492" y="300"/>
                  </a:lnTo>
                  <a:lnTo>
                    <a:pt x="501" y="314"/>
                  </a:lnTo>
                  <a:lnTo>
                    <a:pt x="497" y="355"/>
                  </a:lnTo>
                  <a:lnTo>
                    <a:pt x="513" y="375"/>
                  </a:lnTo>
                  <a:lnTo>
                    <a:pt x="571" y="386"/>
                  </a:lnTo>
                  <a:lnTo>
                    <a:pt x="580" y="422"/>
                  </a:lnTo>
                  <a:lnTo>
                    <a:pt x="558" y="478"/>
                  </a:lnTo>
                  <a:lnTo>
                    <a:pt x="492" y="535"/>
                  </a:lnTo>
                  <a:lnTo>
                    <a:pt x="436" y="539"/>
                  </a:lnTo>
                  <a:lnTo>
                    <a:pt x="418" y="550"/>
                  </a:lnTo>
                  <a:lnTo>
                    <a:pt x="406" y="582"/>
                  </a:lnTo>
                  <a:lnTo>
                    <a:pt x="391" y="585"/>
                  </a:lnTo>
                  <a:lnTo>
                    <a:pt x="348" y="562"/>
                  </a:lnTo>
                  <a:lnTo>
                    <a:pt x="345" y="591"/>
                  </a:lnTo>
                  <a:lnTo>
                    <a:pt x="357" y="627"/>
                  </a:lnTo>
                  <a:lnTo>
                    <a:pt x="357" y="663"/>
                  </a:lnTo>
                  <a:lnTo>
                    <a:pt x="330" y="670"/>
                  </a:lnTo>
                  <a:lnTo>
                    <a:pt x="248" y="666"/>
                  </a:lnTo>
                  <a:lnTo>
                    <a:pt x="253" y="702"/>
                  </a:lnTo>
                  <a:lnTo>
                    <a:pt x="239" y="729"/>
                  </a:lnTo>
                  <a:lnTo>
                    <a:pt x="213" y="729"/>
                  </a:lnTo>
                  <a:lnTo>
                    <a:pt x="204" y="785"/>
                  </a:lnTo>
                  <a:lnTo>
                    <a:pt x="195" y="814"/>
                  </a:lnTo>
                  <a:lnTo>
                    <a:pt x="179" y="826"/>
                  </a:lnTo>
                  <a:lnTo>
                    <a:pt x="183" y="886"/>
                  </a:lnTo>
                  <a:lnTo>
                    <a:pt x="143" y="886"/>
                  </a:lnTo>
                  <a:lnTo>
                    <a:pt x="131" y="857"/>
                  </a:lnTo>
                  <a:lnTo>
                    <a:pt x="95" y="833"/>
                  </a:lnTo>
                  <a:lnTo>
                    <a:pt x="109" y="771"/>
                  </a:lnTo>
                  <a:lnTo>
                    <a:pt x="79" y="735"/>
                  </a:lnTo>
                  <a:lnTo>
                    <a:pt x="70" y="670"/>
                  </a:lnTo>
                  <a:lnTo>
                    <a:pt x="48" y="634"/>
                  </a:lnTo>
                  <a:lnTo>
                    <a:pt x="0" y="494"/>
                  </a:lnTo>
                  <a:close/>
                </a:path>
              </a:pathLst>
            </a:custGeom>
            <a:solidFill>
              <a:srgbClr val="dfc3df"/>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20" name=""/>
            <p:cNvSpPr/>
            <p:nvPr/>
          </p:nvSpPr>
          <p:spPr>
            <a:xfrm>
              <a:off x="7053120" y="2946240"/>
              <a:ext cx="727200" cy="371520"/>
            </a:xfrm>
            <a:custGeom>
              <a:avLst/>
              <a:gdLst/>
              <a:ahLst/>
              <a:rect l="l" t="t" r="r" b="b"/>
              <a:pathLst>
                <a:path w="751" h="316">
                  <a:moveTo>
                    <a:pt x="736" y="204"/>
                  </a:moveTo>
                  <a:lnTo>
                    <a:pt x="751" y="244"/>
                  </a:lnTo>
                  <a:lnTo>
                    <a:pt x="736" y="244"/>
                  </a:lnTo>
                  <a:lnTo>
                    <a:pt x="736" y="255"/>
                  </a:lnTo>
                  <a:lnTo>
                    <a:pt x="720" y="271"/>
                  </a:lnTo>
                  <a:lnTo>
                    <a:pt x="720" y="296"/>
                  </a:lnTo>
                  <a:lnTo>
                    <a:pt x="641" y="312"/>
                  </a:lnTo>
                  <a:lnTo>
                    <a:pt x="623" y="276"/>
                  </a:lnTo>
                  <a:lnTo>
                    <a:pt x="598" y="276"/>
                  </a:lnTo>
                  <a:lnTo>
                    <a:pt x="567" y="208"/>
                  </a:lnTo>
                  <a:lnTo>
                    <a:pt x="589" y="176"/>
                  </a:lnTo>
                  <a:lnTo>
                    <a:pt x="567" y="176"/>
                  </a:lnTo>
                  <a:lnTo>
                    <a:pt x="537" y="143"/>
                  </a:lnTo>
                  <a:lnTo>
                    <a:pt x="559" y="107"/>
                  </a:lnTo>
                  <a:lnTo>
                    <a:pt x="546" y="104"/>
                  </a:lnTo>
                  <a:lnTo>
                    <a:pt x="541" y="71"/>
                  </a:lnTo>
                  <a:lnTo>
                    <a:pt x="559" y="28"/>
                  </a:lnTo>
                  <a:lnTo>
                    <a:pt x="523" y="35"/>
                  </a:lnTo>
                  <a:lnTo>
                    <a:pt x="515" y="71"/>
                  </a:lnTo>
                  <a:lnTo>
                    <a:pt x="485" y="91"/>
                  </a:lnTo>
                  <a:lnTo>
                    <a:pt x="506" y="120"/>
                  </a:lnTo>
                  <a:lnTo>
                    <a:pt x="501" y="152"/>
                  </a:lnTo>
                  <a:lnTo>
                    <a:pt x="519" y="156"/>
                  </a:lnTo>
                  <a:lnTo>
                    <a:pt x="501" y="188"/>
                  </a:lnTo>
                  <a:lnTo>
                    <a:pt x="515" y="224"/>
                  </a:lnTo>
                  <a:lnTo>
                    <a:pt x="523" y="271"/>
                  </a:lnTo>
                  <a:lnTo>
                    <a:pt x="553" y="292"/>
                  </a:lnTo>
                  <a:lnTo>
                    <a:pt x="541" y="316"/>
                  </a:lnTo>
                  <a:lnTo>
                    <a:pt x="519" y="303"/>
                  </a:lnTo>
                  <a:lnTo>
                    <a:pt x="479" y="307"/>
                  </a:lnTo>
                  <a:lnTo>
                    <a:pt x="470" y="287"/>
                  </a:lnTo>
                  <a:lnTo>
                    <a:pt x="415" y="296"/>
                  </a:lnTo>
                  <a:lnTo>
                    <a:pt x="400" y="248"/>
                  </a:lnTo>
                  <a:lnTo>
                    <a:pt x="406" y="219"/>
                  </a:lnTo>
                  <a:lnTo>
                    <a:pt x="436" y="183"/>
                  </a:lnTo>
                  <a:lnTo>
                    <a:pt x="418" y="159"/>
                  </a:lnTo>
                  <a:lnTo>
                    <a:pt x="339" y="152"/>
                  </a:lnTo>
                  <a:lnTo>
                    <a:pt x="332" y="116"/>
                  </a:lnTo>
                  <a:lnTo>
                    <a:pt x="302" y="120"/>
                  </a:lnTo>
                  <a:lnTo>
                    <a:pt x="287" y="152"/>
                  </a:lnTo>
                  <a:lnTo>
                    <a:pt x="240" y="159"/>
                  </a:lnTo>
                  <a:lnTo>
                    <a:pt x="201" y="127"/>
                  </a:lnTo>
                  <a:lnTo>
                    <a:pt x="192" y="95"/>
                  </a:lnTo>
                  <a:lnTo>
                    <a:pt x="134" y="111"/>
                  </a:lnTo>
                  <a:lnTo>
                    <a:pt x="88" y="107"/>
                  </a:lnTo>
                  <a:lnTo>
                    <a:pt x="82" y="140"/>
                  </a:lnTo>
                  <a:lnTo>
                    <a:pt x="12" y="176"/>
                  </a:lnTo>
                  <a:lnTo>
                    <a:pt x="0" y="84"/>
                  </a:lnTo>
                  <a:lnTo>
                    <a:pt x="571" y="0"/>
                  </a:lnTo>
                  <a:lnTo>
                    <a:pt x="641" y="204"/>
                  </a:lnTo>
                  <a:lnTo>
                    <a:pt x="736" y="204"/>
                  </a:lnTo>
                  <a:close/>
                </a:path>
              </a:pathLst>
            </a:custGeom>
            <a:solidFill>
              <a:srgbClr val="dfc3df"/>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21" name=""/>
            <p:cNvSpPr/>
            <p:nvPr/>
          </p:nvSpPr>
          <p:spPr>
            <a:xfrm>
              <a:off x="7893000" y="1525320"/>
              <a:ext cx="297000" cy="625680"/>
            </a:xfrm>
            <a:custGeom>
              <a:avLst/>
              <a:gdLst/>
              <a:ahLst/>
              <a:rect l="l" t="t" r="r" b="b"/>
              <a:pathLst>
                <a:path w="302" h="528">
                  <a:moveTo>
                    <a:pt x="48" y="59"/>
                  </a:moveTo>
                  <a:lnTo>
                    <a:pt x="34" y="32"/>
                  </a:lnTo>
                  <a:lnTo>
                    <a:pt x="48" y="7"/>
                  </a:lnTo>
                  <a:lnTo>
                    <a:pt x="83" y="0"/>
                  </a:lnTo>
                  <a:lnTo>
                    <a:pt x="119" y="16"/>
                  </a:lnTo>
                  <a:lnTo>
                    <a:pt x="171" y="169"/>
                  </a:lnTo>
                  <a:lnTo>
                    <a:pt x="189" y="183"/>
                  </a:lnTo>
                  <a:lnTo>
                    <a:pt x="192" y="235"/>
                  </a:lnTo>
                  <a:lnTo>
                    <a:pt x="201" y="255"/>
                  </a:lnTo>
                  <a:lnTo>
                    <a:pt x="223" y="276"/>
                  </a:lnTo>
                  <a:lnTo>
                    <a:pt x="219" y="348"/>
                  </a:lnTo>
                  <a:lnTo>
                    <a:pt x="250" y="375"/>
                  </a:lnTo>
                  <a:lnTo>
                    <a:pt x="257" y="400"/>
                  </a:lnTo>
                  <a:lnTo>
                    <a:pt x="296" y="400"/>
                  </a:lnTo>
                  <a:lnTo>
                    <a:pt x="302" y="417"/>
                  </a:lnTo>
                  <a:lnTo>
                    <a:pt x="275" y="444"/>
                  </a:lnTo>
                  <a:lnTo>
                    <a:pt x="262" y="467"/>
                  </a:lnTo>
                  <a:lnTo>
                    <a:pt x="226" y="467"/>
                  </a:lnTo>
                  <a:lnTo>
                    <a:pt x="219" y="505"/>
                  </a:lnTo>
                  <a:lnTo>
                    <a:pt x="192" y="505"/>
                  </a:lnTo>
                  <a:lnTo>
                    <a:pt x="57" y="528"/>
                  </a:lnTo>
                  <a:lnTo>
                    <a:pt x="22" y="463"/>
                  </a:lnTo>
                  <a:lnTo>
                    <a:pt x="40" y="391"/>
                  </a:lnTo>
                  <a:lnTo>
                    <a:pt x="0" y="355"/>
                  </a:lnTo>
                  <a:lnTo>
                    <a:pt x="40" y="312"/>
                  </a:lnTo>
                  <a:lnTo>
                    <a:pt x="34" y="280"/>
                  </a:lnTo>
                  <a:lnTo>
                    <a:pt x="18" y="251"/>
                  </a:lnTo>
                  <a:lnTo>
                    <a:pt x="31" y="228"/>
                  </a:lnTo>
                  <a:lnTo>
                    <a:pt x="70" y="215"/>
                  </a:lnTo>
                  <a:lnTo>
                    <a:pt x="70" y="192"/>
                  </a:lnTo>
                  <a:lnTo>
                    <a:pt x="88" y="169"/>
                  </a:lnTo>
                  <a:lnTo>
                    <a:pt x="57" y="152"/>
                  </a:lnTo>
                  <a:lnTo>
                    <a:pt x="57" y="127"/>
                  </a:lnTo>
                  <a:lnTo>
                    <a:pt x="65" y="95"/>
                  </a:lnTo>
                  <a:lnTo>
                    <a:pt x="48" y="59"/>
                  </a:lnTo>
                  <a:close/>
                </a:path>
              </a:pathLst>
            </a:custGeom>
            <a:solidFill>
              <a:srgbClr val="dfc3df"/>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22" name=""/>
            <p:cNvSpPr/>
            <p:nvPr/>
          </p:nvSpPr>
          <p:spPr>
            <a:xfrm>
              <a:off x="7709040" y="1604880"/>
              <a:ext cx="274320" cy="581040"/>
            </a:xfrm>
            <a:custGeom>
              <a:avLst/>
              <a:gdLst/>
              <a:ahLst/>
              <a:rect l="l" t="t" r="r" b="b"/>
              <a:pathLst>
                <a:path w="280" h="496">
                  <a:moveTo>
                    <a:pt x="0" y="55"/>
                  </a:moveTo>
                  <a:lnTo>
                    <a:pt x="165" y="23"/>
                  </a:lnTo>
                  <a:lnTo>
                    <a:pt x="244" y="0"/>
                  </a:lnTo>
                  <a:lnTo>
                    <a:pt x="258" y="35"/>
                  </a:lnTo>
                  <a:lnTo>
                    <a:pt x="253" y="68"/>
                  </a:lnTo>
                  <a:lnTo>
                    <a:pt x="258" y="91"/>
                  </a:lnTo>
                  <a:lnTo>
                    <a:pt x="280" y="107"/>
                  </a:lnTo>
                  <a:lnTo>
                    <a:pt x="266" y="120"/>
                  </a:lnTo>
                  <a:lnTo>
                    <a:pt x="266" y="156"/>
                  </a:lnTo>
                  <a:lnTo>
                    <a:pt x="240" y="159"/>
                  </a:lnTo>
                  <a:lnTo>
                    <a:pt x="223" y="167"/>
                  </a:lnTo>
                  <a:lnTo>
                    <a:pt x="214" y="192"/>
                  </a:lnTo>
                  <a:lnTo>
                    <a:pt x="232" y="219"/>
                  </a:lnTo>
                  <a:lnTo>
                    <a:pt x="232" y="248"/>
                  </a:lnTo>
                  <a:lnTo>
                    <a:pt x="205" y="267"/>
                  </a:lnTo>
                  <a:lnTo>
                    <a:pt x="197" y="291"/>
                  </a:lnTo>
                  <a:lnTo>
                    <a:pt x="235" y="336"/>
                  </a:lnTo>
                  <a:lnTo>
                    <a:pt x="214" y="404"/>
                  </a:lnTo>
                  <a:lnTo>
                    <a:pt x="249" y="467"/>
                  </a:lnTo>
                  <a:lnTo>
                    <a:pt x="192" y="487"/>
                  </a:lnTo>
                  <a:lnTo>
                    <a:pt x="122" y="496"/>
                  </a:lnTo>
                  <a:lnTo>
                    <a:pt x="100" y="431"/>
                  </a:lnTo>
                  <a:lnTo>
                    <a:pt x="104" y="407"/>
                  </a:lnTo>
                  <a:lnTo>
                    <a:pt x="82" y="332"/>
                  </a:lnTo>
                  <a:lnTo>
                    <a:pt x="34" y="336"/>
                  </a:lnTo>
                  <a:lnTo>
                    <a:pt x="52" y="303"/>
                  </a:lnTo>
                  <a:lnTo>
                    <a:pt x="52" y="255"/>
                  </a:lnTo>
                  <a:lnTo>
                    <a:pt x="21" y="239"/>
                  </a:lnTo>
                  <a:lnTo>
                    <a:pt x="39" y="203"/>
                  </a:lnTo>
                  <a:lnTo>
                    <a:pt x="27" y="163"/>
                  </a:lnTo>
                  <a:lnTo>
                    <a:pt x="0" y="143"/>
                  </a:lnTo>
                  <a:lnTo>
                    <a:pt x="0" y="55"/>
                  </a:lnTo>
                  <a:close/>
                </a:path>
              </a:pathLst>
            </a:custGeom>
            <a:solidFill>
              <a:srgbClr val="dfc3df"/>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23" name=""/>
            <p:cNvSpPr/>
            <p:nvPr/>
          </p:nvSpPr>
          <p:spPr>
            <a:xfrm>
              <a:off x="7810560" y="2055600"/>
              <a:ext cx="571320" cy="304920"/>
            </a:xfrm>
            <a:custGeom>
              <a:avLst/>
              <a:gdLst/>
              <a:ahLst/>
              <a:rect l="l" t="t" r="r" b="b"/>
              <a:pathLst>
                <a:path w="273" h="129">
                  <a:moveTo>
                    <a:pt x="12" y="54"/>
                  </a:moveTo>
                  <a:lnTo>
                    <a:pt x="68" y="40"/>
                  </a:lnTo>
                  <a:lnTo>
                    <a:pt x="132" y="26"/>
                  </a:lnTo>
                  <a:lnTo>
                    <a:pt x="146" y="24"/>
                  </a:lnTo>
                  <a:lnTo>
                    <a:pt x="146" y="6"/>
                  </a:lnTo>
                  <a:lnTo>
                    <a:pt x="164" y="10"/>
                  </a:lnTo>
                  <a:lnTo>
                    <a:pt x="168" y="0"/>
                  </a:lnTo>
                  <a:lnTo>
                    <a:pt x="180" y="4"/>
                  </a:lnTo>
                  <a:lnTo>
                    <a:pt x="182" y="36"/>
                  </a:lnTo>
                  <a:lnTo>
                    <a:pt x="186" y="52"/>
                  </a:lnTo>
                  <a:lnTo>
                    <a:pt x="202" y="72"/>
                  </a:lnTo>
                  <a:lnTo>
                    <a:pt x="210" y="88"/>
                  </a:lnTo>
                  <a:lnTo>
                    <a:pt x="230" y="88"/>
                  </a:lnTo>
                  <a:lnTo>
                    <a:pt x="242" y="82"/>
                  </a:lnTo>
                  <a:lnTo>
                    <a:pt x="234" y="72"/>
                  </a:lnTo>
                  <a:lnTo>
                    <a:pt x="234" y="56"/>
                  </a:lnTo>
                  <a:lnTo>
                    <a:pt x="246" y="60"/>
                  </a:lnTo>
                  <a:lnTo>
                    <a:pt x="262" y="66"/>
                  </a:lnTo>
                  <a:lnTo>
                    <a:pt x="268" y="76"/>
                  </a:lnTo>
                  <a:lnTo>
                    <a:pt x="258" y="90"/>
                  </a:lnTo>
                  <a:lnTo>
                    <a:pt x="254" y="104"/>
                  </a:lnTo>
                  <a:lnTo>
                    <a:pt x="272" y="102"/>
                  </a:lnTo>
                  <a:lnTo>
                    <a:pt x="268" y="120"/>
                  </a:lnTo>
                  <a:lnTo>
                    <a:pt x="254" y="128"/>
                  </a:lnTo>
                  <a:lnTo>
                    <a:pt x="252" y="110"/>
                  </a:lnTo>
                  <a:lnTo>
                    <a:pt x="242" y="112"/>
                  </a:lnTo>
                  <a:lnTo>
                    <a:pt x="218" y="114"/>
                  </a:lnTo>
                  <a:lnTo>
                    <a:pt x="208" y="104"/>
                  </a:lnTo>
                  <a:lnTo>
                    <a:pt x="200" y="114"/>
                  </a:lnTo>
                  <a:lnTo>
                    <a:pt x="192" y="120"/>
                  </a:lnTo>
                  <a:lnTo>
                    <a:pt x="182" y="120"/>
                  </a:lnTo>
                  <a:lnTo>
                    <a:pt x="182" y="106"/>
                  </a:lnTo>
                  <a:lnTo>
                    <a:pt x="166" y="104"/>
                  </a:lnTo>
                  <a:lnTo>
                    <a:pt x="162" y="88"/>
                  </a:lnTo>
                  <a:lnTo>
                    <a:pt x="158" y="82"/>
                  </a:lnTo>
                  <a:lnTo>
                    <a:pt x="146" y="88"/>
                  </a:lnTo>
                  <a:lnTo>
                    <a:pt x="120" y="90"/>
                  </a:lnTo>
                  <a:lnTo>
                    <a:pt x="98" y="98"/>
                  </a:lnTo>
                  <a:lnTo>
                    <a:pt x="70" y="104"/>
                  </a:lnTo>
                  <a:lnTo>
                    <a:pt x="56" y="118"/>
                  </a:lnTo>
                  <a:lnTo>
                    <a:pt x="44" y="106"/>
                  </a:lnTo>
                  <a:lnTo>
                    <a:pt x="32" y="120"/>
                  </a:lnTo>
                  <a:lnTo>
                    <a:pt x="14" y="120"/>
                  </a:lnTo>
                  <a:lnTo>
                    <a:pt x="0" y="104"/>
                  </a:lnTo>
                  <a:lnTo>
                    <a:pt x="12" y="54"/>
                  </a:lnTo>
                </a:path>
              </a:pathLst>
            </a:custGeom>
            <a:solidFill>
              <a:srgbClr val="dfc3df"/>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24" name=""/>
            <p:cNvSpPr/>
            <p:nvPr/>
          </p:nvSpPr>
          <p:spPr>
            <a:xfrm>
              <a:off x="8091360" y="2254320"/>
              <a:ext cx="101880" cy="161640"/>
            </a:xfrm>
            <a:custGeom>
              <a:avLst/>
              <a:gdLst/>
              <a:ahLst/>
              <a:rect l="l" t="t" r="r" b="b"/>
              <a:pathLst>
                <a:path w="49" h="69">
                  <a:moveTo>
                    <a:pt x="20" y="0"/>
                  </a:moveTo>
                  <a:lnTo>
                    <a:pt x="8" y="4"/>
                  </a:lnTo>
                  <a:lnTo>
                    <a:pt x="0" y="6"/>
                  </a:lnTo>
                  <a:lnTo>
                    <a:pt x="2" y="46"/>
                  </a:lnTo>
                  <a:lnTo>
                    <a:pt x="10" y="68"/>
                  </a:lnTo>
                  <a:lnTo>
                    <a:pt x="40" y="60"/>
                  </a:lnTo>
                  <a:lnTo>
                    <a:pt x="48" y="34"/>
                  </a:lnTo>
                  <a:lnTo>
                    <a:pt x="44" y="20"/>
                  </a:lnTo>
                  <a:lnTo>
                    <a:pt x="30" y="20"/>
                  </a:lnTo>
                  <a:lnTo>
                    <a:pt x="20" y="0"/>
                  </a:lnTo>
                </a:path>
              </a:pathLst>
            </a:custGeom>
            <a:solidFill>
              <a:srgbClr val="dfc3df"/>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25" name=""/>
            <p:cNvSpPr/>
            <p:nvPr/>
          </p:nvSpPr>
          <p:spPr>
            <a:xfrm>
              <a:off x="7846920" y="2260440"/>
              <a:ext cx="258840" cy="303120"/>
            </a:xfrm>
            <a:custGeom>
              <a:avLst/>
              <a:gdLst/>
              <a:ahLst/>
              <a:rect l="l" t="t" r="r" b="b"/>
              <a:pathLst>
                <a:path w="127" h="127">
                  <a:moveTo>
                    <a:pt x="116" y="0"/>
                  </a:moveTo>
                  <a:lnTo>
                    <a:pt x="120" y="40"/>
                  </a:lnTo>
                  <a:lnTo>
                    <a:pt x="126" y="64"/>
                  </a:lnTo>
                  <a:lnTo>
                    <a:pt x="122" y="78"/>
                  </a:lnTo>
                  <a:lnTo>
                    <a:pt x="102" y="84"/>
                  </a:lnTo>
                  <a:lnTo>
                    <a:pt x="78" y="92"/>
                  </a:lnTo>
                  <a:lnTo>
                    <a:pt x="66" y="104"/>
                  </a:lnTo>
                  <a:lnTo>
                    <a:pt x="54" y="120"/>
                  </a:lnTo>
                  <a:lnTo>
                    <a:pt x="34" y="126"/>
                  </a:lnTo>
                  <a:lnTo>
                    <a:pt x="2" y="118"/>
                  </a:lnTo>
                  <a:lnTo>
                    <a:pt x="22" y="108"/>
                  </a:lnTo>
                  <a:lnTo>
                    <a:pt x="10" y="92"/>
                  </a:lnTo>
                  <a:lnTo>
                    <a:pt x="8" y="76"/>
                  </a:lnTo>
                  <a:lnTo>
                    <a:pt x="4" y="58"/>
                  </a:lnTo>
                  <a:lnTo>
                    <a:pt x="0" y="30"/>
                  </a:lnTo>
                  <a:lnTo>
                    <a:pt x="20" y="32"/>
                  </a:lnTo>
                  <a:lnTo>
                    <a:pt x="30" y="20"/>
                  </a:lnTo>
                  <a:lnTo>
                    <a:pt x="42" y="30"/>
                  </a:lnTo>
                  <a:lnTo>
                    <a:pt x="56" y="14"/>
                  </a:lnTo>
                  <a:lnTo>
                    <a:pt x="116" y="0"/>
                  </a:lnTo>
                </a:path>
              </a:pathLst>
            </a:custGeom>
            <a:solidFill>
              <a:srgbClr val="dfc3df"/>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26" name=""/>
            <p:cNvSpPr/>
            <p:nvPr/>
          </p:nvSpPr>
          <p:spPr>
            <a:xfrm>
              <a:off x="7899480" y="2476440"/>
              <a:ext cx="195120" cy="160200"/>
            </a:xfrm>
            <a:custGeom>
              <a:avLst/>
              <a:gdLst/>
              <a:ahLst/>
              <a:rect l="l" t="t" r="r" b="b"/>
              <a:pathLst>
                <a:path w="95" h="69">
                  <a:moveTo>
                    <a:pt x="36" y="16"/>
                  </a:moveTo>
                  <a:lnTo>
                    <a:pt x="56" y="16"/>
                  </a:lnTo>
                  <a:lnTo>
                    <a:pt x="66" y="14"/>
                  </a:lnTo>
                  <a:lnTo>
                    <a:pt x="78" y="2"/>
                  </a:lnTo>
                  <a:lnTo>
                    <a:pt x="94" y="0"/>
                  </a:lnTo>
                  <a:lnTo>
                    <a:pt x="90" y="16"/>
                  </a:lnTo>
                  <a:lnTo>
                    <a:pt x="76" y="26"/>
                  </a:lnTo>
                  <a:lnTo>
                    <a:pt x="68" y="38"/>
                  </a:lnTo>
                  <a:lnTo>
                    <a:pt x="70" y="52"/>
                  </a:lnTo>
                  <a:lnTo>
                    <a:pt x="58" y="50"/>
                  </a:lnTo>
                  <a:lnTo>
                    <a:pt x="38" y="60"/>
                  </a:lnTo>
                  <a:lnTo>
                    <a:pt x="8" y="68"/>
                  </a:lnTo>
                  <a:lnTo>
                    <a:pt x="0" y="34"/>
                  </a:lnTo>
                  <a:lnTo>
                    <a:pt x="28" y="32"/>
                  </a:lnTo>
                  <a:lnTo>
                    <a:pt x="36" y="16"/>
                  </a:lnTo>
                </a:path>
              </a:pathLst>
            </a:custGeom>
            <a:solidFill>
              <a:srgbClr val="dfc3df"/>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27" name=""/>
            <p:cNvSpPr/>
            <p:nvPr/>
          </p:nvSpPr>
          <p:spPr>
            <a:xfrm>
              <a:off x="6912000" y="1676160"/>
              <a:ext cx="977760" cy="898560"/>
            </a:xfrm>
            <a:custGeom>
              <a:avLst/>
              <a:gdLst/>
              <a:ahLst/>
              <a:rect l="l" t="t" r="r" b="b"/>
              <a:pathLst>
                <a:path w="526" h="396">
                  <a:moveTo>
                    <a:pt x="430" y="0"/>
                  </a:moveTo>
                  <a:lnTo>
                    <a:pt x="430" y="48"/>
                  </a:lnTo>
                  <a:lnTo>
                    <a:pt x="445" y="60"/>
                  </a:lnTo>
                  <a:lnTo>
                    <a:pt x="453" y="80"/>
                  </a:lnTo>
                  <a:lnTo>
                    <a:pt x="444" y="96"/>
                  </a:lnTo>
                  <a:lnTo>
                    <a:pt x="457" y="108"/>
                  </a:lnTo>
                  <a:lnTo>
                    <a:pt x="459" y="131"/>
                  </a:lnTo>
                  <a:lnTo>
                    <a:pt x="453" y="152"/>
                  </a:lnTo>
                  <a:lnTo>
                    <a:pt x="474" y="149"/>
                  </a:lnTo>
                  <a:lnTo>
                    <a:pt x="489" y="192"/>
                  </a:lnTo>
                  <a:lnTo>
                    <a:pt x="484" y="204"/>
                  </a:lnTo>
                  <a:lnTo>
                    <a:pt x="499" y="231"/>
                  </a:lnTo>
                  <a:lnTo>
                    <a:pt x="483" y="284"/>
                  </a:lnTo>
                  <a:lnTo>
                    <a:pt x="499" y="296"/>
                  </a:lnTo>
                  <a:lnTo>
                    <a:pt x="513" y="365"/>
                  </a:lnTo>
                  <a:lnTo>
                    <a:pt x="526" y="377"/>
                  </a:lnTo>
                  <a:lnTo>
                    <a:pt x="510" y="384"/>
                  </a:lnTo>
                  <a:lnTo>
                    <a:pt x="408" y="372"/>
                  </a:lnTo>
                  <a:lnTo>
                    <a:pt x="385" y="368"/>
                  </a:lnTo>
                  <a:lnTo>
                    <a:pt x="379" y="342"/>
                  </a:lnTo>
                  <a:lnTo>
                    <a:pt x="366" y="338"/>
                  </a:lnTo>
                  <a:lnTo>
                    <a:pt x="360" y="327"/>
                  </a:lnTo>
                  <a:lnTo>
                    <a:pt x="0" y="396"/>
                  </a:lnTo>
                  <a:lnTo>
                    <a:pt x="7" y="383"/>
                  </a:lnTo>
                  <a:lnTo>
                    <a:pt x="0" y="366"/>
                  </a:lnTo>
                  <a:lnTo>
                    <a:pt x="52" y="320"/>
                  </a:lnTo>
                  <a:lnTo>
                    <a:pt x="55" y="302"/>
                  </a:lnTo>
                  <a:lnTo>
                    <a:pt x="33" y="275"/>
                  </a:lnTo>
                  <a:lnTo>
                    <a:pt x="33" y="254"/>
                  </a:lnTo>
                  <a:lnTo>
                    <a:pt x="49" y="242"/>
                  </a:lnTo>
                  <a:lnTo>
                    <a:pt x="108" y="242"/>
                  </a:lnTo>
                  <a:lnTo>
                    <a:pt x="114" y="233"/>
                  </a:lnTo>
                  <a:lnTo>
                    <a:pt x="178" y="234"/>
                  </a:lnTo>
                  <a:lnTo>
                    <a:pt x="202" y="228"/>
                  </a:lnTo>
                  <a:lnTo>
                    <a:pt x="225" y="198"/>
                  </a:lnTo>
                  <a:lnTo>
                    <a:pt x="241" y="198"/>
                  </a:lnTo>
                  <a:lnTo>
                    <a:pt x="246" y="185"/>
                  </a:lnTo>
                  <a:lnTo>
                    <a:pt x="238" y="164"/>
                  </a:lnTo>
                  <a:lnTo>
                    <a:pt x="243" y="149"/>
                  </a:lnTo>
                  <a:lnTo>
                    <a:pt x="238" y="140"/>
                  </a:lnTo>
                  <a:lnTo>
                    <a:pt x="229" y="132"/>
                  </a:lnTo>
                  <a:lnTo>
                    <a:pt x="228" y="122"/>
                  </a:lnTo>
                  <a:lnTo>
                    <a:pt x="249" y="102"/>
                  </a:lnTo>
                  <a:lnTo>
                    <a:pt x="268" y="90"/>
                  </a:lnTo>
                  <a:lnTo>
                    <a:pt x="268" y="65"/>
                  </a:lnTo>
                  <a:lnTo>
                    <a:pt x="286" y="48"/>
                  </a:lnTo>
                  <a:lnTo>
                    <a:pt x="360" y="12"/>
                  </a:lnTo>
                  <a:lnTo>
                    <a:pt x="378" y="9"/>
                  </a:lnTo>
                  <a:lnTo>
                    <a:pt x="430" y="0"/>
                  </a:lnTo>
                  <a:close/>
                </a:path>
              </a:pathLst>
            </a:custGeom>
            <a:solidFill>
              <a:srgbClr val="dfc3df"/>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28" name=""/>
            <p:cNvSpPr/>
            <p:nvPr/>
          </p:nvSpPr>
          <p:spPr>
            <a:xfrm>
              <a:off x="7634160" y="2504880"/>
              <a:ext cx="279360" cy="547920"/>
            </a:xfrm>
            <a:custGeom>
              <a:avLst/>
              <a:gdLst/>
              <a:ahLst/>
              <a:rect l="l" t="t" r="r" b="b"/>
              <a:pathLst>
                <a:path w="148" h="242">
                  <a:moveTo>
                    <a:pt x="21" y="0"/>
                  </a:moveTo>
                  <a:lnTo>
                    <a:pt x="112" y="12"/>
                  </a:lnTo>
                  <a:lnTo>
                    <a:pt x="126" y="18"/>
                  </a:lnTo>
                  <a:lnTo>
                    <a:pt x="139" y="24"/>
                  </a:lnTo>
                  <a:lnTo>
                    <a:pt x="148" y="53"/>
                  </a:lnTo>
                  <a:lnTo>
                    <a:pt x="144" y="63"/>
                  </a:lnTo>
                  <a:lnTo>
                    <a:pt x="117" y="71"/>
                  </a:lnTo>
                  <a:lnTo>
                    <a:pt x="105" y="53"/>
                  </a:lnTo>
                  <a:lnTo>
                    <a:pt x="91" y="83"/>
                  </a:lnTo>
                  <a:lnTo>
                    <a:pt x="111" y="83"/>
                  </a:lnTo>
                  <a:lnTo>
                    <a:pt x="121" y="92"/>
                  </a:lnTo>
                  <a:lnTo>
                    <a:pt x="120" y="107"/>
                  </a:lnTo>
                  <a:lnTo>
                    <a:pt x="121" y="128"/>
                  </a:lnTo>
                  <a:lnTo>
                    <a:pt x="115" y="149"/>
                  </a:lnTo>
                  <a:lnTo>
                    <a:pt x="115" y="165"/>
                  </a:lnTo>
                  <a:lnTo>
                    <a:pt x="115" y="188"/>
                  </a:lnTo>
                  <a:lnTo>
                    <a:pt x="105" y="206"/>
                  </a:lnTo>
                  <a:lnTo>
                    <a:pt x="88" y="216"/>
                  </a:lnTo>
                  <a:lnTo>
                    <a:pt x="88" y="230"/>
                  </a:lnTo>
                  <a:lnTo>
                    <a:pt x="81" y="242"/>
                  </a:lnTo>
                  <a:lnTo>
                    <a:pt x="64" y="227"/>
                  </a:lnTo>
                  <a:lnTo>
                    <a:pt x="49" y="219"/>
                  </a:lnTo>
                  <a:lnTo>
                    <a:pt x="31" y="215"/>
                  </a:lnTo>
                  <a:lnTo>
                    <a:pt x="21" y="218"/>
                  </a:lnTo>
                  <a:lnTo>
                    <a:pt x="10" y="200"/>
                  </a:lnTo>
                  <a:lnTo>
                    <a:pt x="4" y="182"/>
                  </a:lnTo>
                  <a:lnTo>
                    <a:pt x="0" y="171"/>
                  </a:lnTo>
                  <a:lnTo>
                    <a:pt x="33" y="156"/>
                  </a:lnTo>
                  <a:lnTo>
                    <a:pt x="43" y="131"/>
                  </a:lnTo>
                  <a:lnTo>
                    <a:pt x="39" y="113"/>
                  </a:lnTo>
                  <a:lnTo>
                    <a:pt x="27" y="113"/>
                  </a:lnTo>
                  <a:lnTo>
                    <a:pt x="10" y="113"/>
                  </a:lnTo>
                  <a:lnTo>
                    <a:pt x="13" y="95"/>
                  </a:lnTo>
                  <a:lnTo>
                    <a:pt x="0" y="71"/>
                  </a:lnTo>
                  <a:lnTo>
                    <a:pt x="10" y="65"/>
                  </a:lnTo>
                  <a:lnTo>
                    <a:pt x="6" y="50"/>
                  </a:lnTo>
                  <a:lnTo>
                    <a:pt x="15" y="41"/>
                  </a:lnTo>
                  <a:lnTo>
                    <a:pt x="18" y="27"/>
                  </a:lnTo>
                  <a:lnTo>
                    <a:pt x="21" y="0"/>
                  </a:lnTo>
                  <a:close/>
                </a:path>
              </a:pathLst>
            </a:custGeom>
            <a:solidFill>
              <a:srgbClr val="dfc3df"/>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29" name=""/>
            <p:cNvSpPr/>
            <p:nvPr/>
          </p:nvSpPr>
          <p:spPr>
            <a:xfrm>
              <a:off x="6816600" y="2408040"/>
              <a:ext cx="909720" cy="658800"/>
            </a:xfrm>
            <a:custGeom>
              <a:avLst/>
              <a:gdLst/>
              <a:ahLst/>
              <a:rect l="l" t="t" r="r" b="b"/>
              <a:pathLst>
                <a:path w="942" h="566">
                  <a:moveTo>
                    <a:pt x="0" y="151"/>
                  </a:moveTo>
                  <a:lnTo>
                    <a:pt x="52" y="104"/>
                  </a:lnTo>
                  <a:lnTo>
                    <a:pt x="92" y="79"/>
                  </a:lnTo>
                  <a:lnTo>
                    <a:pt x="113" y="108"/>
                  </a:lnTo>
                  <a:lnTo>
                    <a:pt x="96" y="124"/>
                  </a:lnTo>
                  <a:lnTo>
                    <a:pt x="333" y="95"/>
                  </a:lnTo>
                  <a:lnTo>
                    <a:pt x="741" y="7"/>
                  </a:lnTo>
                  <a:lnTo>
                    <a:pt x="793" y="0"/>
                  </a:lnTo>
                  <a:lnTo>
                    <a:pt x="798" y="16"/>
                  </a:lnTo>
                  <a:lnTo>
                    <a:pt x="832" y="29"/>
                  </a:lnTo>
                  <a:lnTo>
                    <a:pt x="836" y="52"/>
                  </a:lnTo>
                  <a:lnTo>
                    <a:pt x="854" y="79"/>
                  </a:lnTo>
                  <a:lnTo>
                    <a:pt x="881" y="79"/>
                  </a:lnTo>
                  <a:lnTo>
                    <a:pt x="897" y="108"/>
                  </a:lnTo>
                  <a:lnTo>
                    <a:pt x="881" y="124"/>
                  </a:lnTo>
                  <a:lnTo>
                    <a:pt x="881" y="155"/>
                  </a:lnTo>
                  <a:lnTo>
                    <a:pt x="859" y="187"/>
                  </a:lnTo>
                  <a:lnTo>
                    <a:pt x="875" y="200"/>
                  </a:lnTo>
                  <a:lnTo>
                    <a:pt x="854" y="219"/>
                  </a:lnTo>
                  <a:lnTo>
                    <a:pt x="854" y="246"/>
                  </a:lnTo>
                  <a:lnTo>
                    <a:pt x="875" y="272"/>
                  </a:lnTo>
                  <a:lnTo>
                    <a:pt x="881" y="299"/>
                  </a:lnTo>
                  <a:lnTo>
                    <a:pt x="924" y="304"/>
                  </a:lnTo>
                  <a:lnTo>
                    <a:pt x="942" y="327"/>
                  </a:lnTo>
                  <a:lnTo>
                    <a:pt x="920" y="374"/>
                  </a:lnTo>
                  <a:lnTo>
                    <a:pt x="897" y="399"/>
                  </a:lnTo>
                  <a:lnTo>
                    <a:pt x="845" y="423"/>
                  </a:lnTo>
                  <a:lnTo>
                    <a:pt x="814" y="459"/>
                  </a:lnTo>
                  <a:lnTo>
                    <a:pt x="527" y="502"/>
                  </a:lnTo>
                  <a:lnTo>
                    <a:pt x="88" y="566"/>
                  </a:lnTo>
                  <a:lnTo>
                    <a:pt x="49" y="439"/>
                  </a:lnTo>
                  <a:lnTo>
                    <a:pt x="40" y="423"/>
                  </a:lnTo>
                  <a:lnTo>
                    <a:pt x="52" y="390"/>
                  </a:lnTo>
                  <a:lnTo>
                    <a:pt x="0" y="151"/>
                  </a:lnTo>
                  <a:close/>
                </a:path>
              </a:pathLst>
            </a:custGeom>
            <a:solidFill>
              <a:srgbClr val="dfc3df"/>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30" name=""/>
            <p:cNvSpPr/>
            <p:nvPr/>
          </p:nvSpPr>
          <p:spPr>
            <a:xfrm>
              <a:off x="6526080" y="3079800"/>
              <a:ext cx="1214640" cy="776160"/>
            </a:xfrm>
            <a:custGeom>
              <a:avLst/>
              <a:gdLst/>
              <a:ahLst/>
              <a:rect l="l" t="t" r="r" b="b"/>
              <a:pathLst>
                <a:path w="1258" h="659">
                  <a:moveTo>
                    <a:pt x="0" y="659"/>
                  </a:moveTo>
                  <a:lnTo>
                    <a:pt x="9" y="639"/>
                  </a:lnTo>
                  <a:lnTo>
                    <a:pt x="31" y="643"/>
                  </a:lnTo>
                  <a:lnTo>
                    <a:pt x="34" y="611"/>
                  </a:lnTo>
                  <a:lnTo>
                    <a:pt x="74" y="623"/>
                  </a:lnTo>
                  <a:lnTo>
                    <a:pt x="74" y="600"/>
                  </a:lnTo>
                  <a:lnTo>
                    <a:pt x="113" y="578"/>
                  </a:lnTo>
                  <a:lnTo>
                    <a:pt x="113" y="539"/>
                  </a:lnTo>
                  <a:lnTo>
                    <a:pt x="144" y="519"/>
                  </a:lnTo>
                  <a:lnTo>
                    <a:pt x="162" y="523"/>
                  </a:lnTo>
                  <a:lnTo>
                    <a:pt x="180" y="512"/>
                  </a:lnTo>
                  <a:lnTo>
                    <a:pt x="201" y="506"/>
                  </a:lnTo>
                  <a:lnTo>
                    <a:pt x="205" y="463"/>
                  </a:lnTo>
                  <a:lnTo>
                    <a:pt x="248" y="483"/>
                  </a:lnTo>
                  <a:lnTo>
                    <a:pt x="257" y="512"/>
                  </a:lnTo>
                  <a:lnTo>
                    <a:pt x="311" y="499"/>
                  </a:lnTo>
                  <a:lnTo>
                    <a:pt x="311" y="483"/>
                  </a:lnTo>
                  <a:lnTo>
                    <a:pt x="342" y="483"/>
                  </a:lnTo>
                  <a:lnTo>
                    <a:pt x="385" y="487"/>
                  </a:lnTo>
                  <a:lnTo>
                    <a:pt x="385" y="470"/>
                  </a:lnTo>
                  <a:lnTo>
                    <a:pt x="415" y="467"/>
                  </a:lnTo>
                  <a:lnTo>
                    <a:pt x="428" y="434"/>
                  </a:lnTo>
                  <a:lnTo>
                    <a:pt x="476" y="440"/>
                  </a:lnTo>
                  <a:lnTo>
                    <a:pt x="480" y="399"/>
                  </a:lnTo>
                  <a:lnTo>
                    <a:pt x="498" y="382"/>
                  </a:lnTo>
                  <a:lnTo>
                    <a:pt x="511" y="343"/>
                  </a:lnTo>
                  <a:lnTo>
                    <a:pt x="532" y="319"/>
                  </a:lnTo>
                  <a:lnTo>
                    <a:pt x="525" y="280"/>
                  </a:lnTo>
                  <a:lnTo>
                    <a:pt x="550" y="251"/>
                  </a:lnTo>
                  <a:lnTo>
                    <a:pt x="563" y="208"/>
                  </a:lnTo>
                  <a:lnTo>
                    <a:pt x="602" y="208"/>
                  </a:lnTo>
                  <a:lnTo>
                    <a:pt x="617" y="224"/>
                  </a:lnTo>
                  <a:lnTo>
                    <a:pt x="654" y="156"/>
                  </a:lnTo>
                  <a:lnTo>
                    <a:pt x="703" y="151"/>
                  </a:lnTo>
                  <a:lnTo>
                    <a:pt x="712" y="124"/>
                  </a:lnTo>
                  <a:lnTo>
                    <a:pt x="699" y="100"/>
                  </a:lnTo>
                  <a:lnTo>
                    <a:pt x="742" y="91"/>
                  </a:lnTo>
                  <a:lnTo>
                    <a:pt x="733" y="48"/>
                  </a:lnTo>
                  <a:lnTo>
                    <a:pt x="730" y="7"/>
                  </a:lnTo>
                  <a:lnTo>
                    <a:pt x="785" y="43"/>
                  </a:lnTo>
                  <a:lnTo>
                    <a:pt x="839" y="35"/>
                  </a:lnTo>
                  <a:lnTo>
                    <a:pt x="847" y="3"/>
                  </a:lnTo>
                  <a:lnTo>
                    <a:pt x="877" y="0"/>
                  </a:lnTo>
                  <a:lnTo>
                    <a:pt x="886" y="35"/>
                  </a:lnTo>
                  <a:lnTo>
                    <a:pt x="974" y="43"/>
                  </a:lnTo>
                  <a:lnTo>
                    <a:pt x="978" y="75"/>
                  </a:lnTo>
                  <a:lnTo>
                    <a:pt x="944" y="95"/>
                  </a:lnTo>
                  <a:lnTo>
                    <a:pt x="956" y="179"/>
                  </a:lnTo>
                  <a:lnTo>
                    <a:pt x="1023" y="179"/>
                  </a:lnTo>
                  <a:lnTo>
                    <a:pt x="1048" y="203"/>
                  </a:lnTo>
                  <a:lnTo>
                    <a:pt x="1084" y="224"/>
                  </a:lnTo>
                  <a:lnTo>
                    <a:pt x="1121" y="215"/>
                  </a:lnTo>
                  <a:lnTo>
                    <a:pt x="1139" y="244"/>
                  </a:lnTo>
                  <a:lnTo>
                    <a:pt x="1121" y="264"/>
                  </a:lnTo>
                  <a:lnTo>
                    <a:pt x="1127" y="310"/>
                  </a:lnTo>
                  <a:lnTo>
                    <a:pt x="1121" y="343"/>
                  </a:lnTo>
                  <a:lnTo>
                    <a:pt x="1139" y="379"/>
                  </a:lnTo>
                  <a:lnTo>
                    <a:pt x="1139" y="408"/>
                  </a:lnTo>
                  <a:lnTo>
                    <a:pt x="1213" y="408"/>
                  </a:lnTo>
                  <a:lnTo>
                    <a:pt x="1258" y="470"/>
                  </a:lnTo>
                  <a:lnTo>
                    <a:pt x="1084" y="506"/>
                  </a:lnTo>
                  <a:lnTo>
                    <a:pt x="830" y="551"/>
                  </a:lnTo>
                  <a:lnTo>
                    <a:pt x="507" y="591"/>
                  </a:lnTo>
                  <a:lnTo>
                    <a:pt x="0" y="659"/>
                  </a:lnTo>
                  <a:close/>
                </a:path>
              </a:pathLst>
            </a:custGeom>
            <a:solidFill>
              <a:srgbClr val="dfc3df"/>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31" name=""/>
            <p:cNvSpPr/>
            <p:nvPr/>
          </p:nvSpPr>
          <p:spPr>
            <a:xfrm>
              <a:off x="7551720" y="3106800"/>
              <a:ext cx="1440" cy="2880"/>
            </a:xfrm>
            <a:prstGeom prst="line">
              <a:avLst/>
            </a:prstGeom>
            <a:ln cap="rnd" w="12600">
              <a:solidFill>
                <a:srgbClr val="676767"/>
              </a:solidFill>
              <a:miter/>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632" name=""/>
            <p:cNvSpPr/>
            <p:nvPr/>
          </p:nvSpPr>
          <p:spPr>
            <a:xfrm>
              <a:off x="8220240" y="2246040"/>
              <a:ext cx="2880" cy="1800"/>
            </a:xfrm>
            <a:prstGeom prst="line">
              <a:avLst/>
            </a:prstGeom>
            <a:ln cap="rnd" w="12600">
              <a:solidFill>
                <a:srgbClr val="676767"/>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633" name=""/>
            <p:cNvSpPr/>
            <p:nvPr/>
          </p:nvSpPr>
          <p:spPr>
            <a:xfrm>
              <a:off x="8220240" y="2246040"/>
              <a:ext cx="2880" cy="1800"/>
            </a:xfrm>
            <a:prstGeom prst="line">
              <a:avLst/>
            </a:prstGeom>
            <a:ln cap="rnd" w="12600">
              <a:solidFill>
                <a:srgbClr val="676767"/>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634" name=""/>
            <p:cNvSpPr/>
            <p:nvPr/>
          </p:nvSpPr>
          <p:spPr>
            <a:xfrm>
              <a:off x="8224920" y="2246040"/>
              <a:ext cx="3240" cy="1800"/>
            </a:xfrm>
            <a:prstGeom prst="line">
              <a:avLst/>
            </a:prstGeom>
            <a:ln cap="rnd" w="12600">
              <a:solidFill>
                <a:srgbClr val="676767"/>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635" name=""/>
            <p:cNvSpPr/>
            <p:nvPr/>
          </p:nvSpPr>
          <p:spPr>
            <a:xfrm>
              <a:off x="8224920" y="2246040"/>
              <a:ext cx="3240" cy="1800"/>
            </a:xfrm>
            <a:prstGeom prst="line">
              <a:avLst/>
            </a:prstGeom>
            <a:ln cap="rnd" w="12600">
              <a:solidFill>
                <a:srgbClr val="676767"/>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636" name=""/>
            <p:cNvSpPr/>
            <p:nvPr/>
          </p:nvSpPr>
          <p:spPr>
            <a:xfrm flipH="1">
              <a:off x="8222760" y="2246040"/>
              <a:ext cx="1800" cy="1800"/>
            </a:xfrm>
            <a:prstGeom prst="line">
              <a:avLst/>
            </a:prstGeom>
            <a:ln cap="rnd" w="12600">
              <a:solidFill>
                <a:srgbClr val="676767"/>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637" name=""/>
            <p:cNvSpPr/>
            <p:nvPr/>
          </p:nvSpPr>
          <p:spPr>
            <a:xfrm>
              <a:off x="8185320" y="2184480"/>
              <a:ext cx="2880" cy="1440"/>
            </a:xfrm>
            <a:prstGeom prst="line">
              <a:avLst/>
            </a:prstGeom>
            <a:ln cap="rnd" w="12600">
              <a:solidFill>
                <a:srgbClr val="676767"/>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38" name=""/>
            <p:cNvSpPr/>
            <p:nvPr/>
          </p:nvSpPr>
          <p:spPr>
            <a:xfrm>
              <a:off x="8220240" y="2246040"/>
              <a:ext cx="2880" cy="1800"/>
            </a:xfrm>
            <a:prstGeom prst="line">
              <a:avLst/>
            </a:prstGeom>
            <a:ln cap="rnd" w="12600">
              <a:solidFill>
                <a:srgbClr val="676767"/>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639" name=""/>
            <p:cNvSpPr/>
            <p:nvPr/>
          </p:nvSpPr>
          <p:spPr>
            <a:xfrm>
              <a:off x="8220240" y="2246040"/>
              <a:ext cx="7920" cy="1800"/>
            </a:xfrm>
            <a:prstGeom prst="line">
              <a:avLst/>
            </a:prstGeom>
            <a:ln cap="rnd" w="12600">
              <a:solidFill>
                <a:srgbClr val="676767"/>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640" name=""/>
            <p:cNvSpPr/>
            <p:nvPr/>
          </p:nvSpPr>
          <p:spPr>
            <a:xfrm flipH="1" flipV="1">
              <a:off x="8219880" y="2245680"/>
              <a:ext cx="4680" cy="1800"/>
            </a:xfrm>
            <a:prstGeom prst="line">
              <a:avLst/>
            </a:prstGeom>
            <a:ln cap="rnd" w="12600">
              <a:solidFill>
                <a:srgbClr val="676767"/>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641" name=""/>
            <p:cNvSpPr/>
            <p:nvPr/>
          </p:nvSpPr>
          <p:spPr>
            <a:xfrm flipH="1" flipV="1">
              <a:off x="8219880" y="2245680"/>
              <a:ext cx="4680" cy="1800"/>
            </a:xfrm>
            <a:prstGeom prst="line">
              <a:avLst/>
            </a:prstGeom>
            <a:ln cap="rnd" w="12600">
              <a:solidFill>
                <a:srgbClr val="676767"/>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642" name=""/>
            <p:cNvSpPr/>
            <p:nvPr/>
          </p:nvSpPr>
          <p:spPr>
            <a:xfrm flipH="1" flipV="1">
              <a:off x="8219880" y="2245680"/>
              <a:ext cx="4680" cy="1800"/>
            </a:xfrm>
            <a:prstGeom prst="line">
              <a:avLst/>
            </a:prstGeom>
            <a:ln cap="rnd" w="12600">
              <a:solidFill>
                <a:srgbClr val="676767"/>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643" name=""/>
            <p:cNvSpPr/>
            <p:nvPr/>
          </p:nvSpPr>
          <p:spPr>
            <a:xfrm flipH="1" flipV="1">
              <a:off x="8219880" y="2245680"/>
              <a:ext cx="4680" cy="1800"/>
            </a:xfrm>
            <a:prstGeom prst="line">
              <a:avLst/>
            </a:prstGeom>
            <a:ln cap="rnd" w="12600">
              <a:solidFill>
                <a:srgbClr val="676767"/>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644" name=""/>
            <p:cNvSpPr/>
            <p:nvPr/>
          </p:nvSpPr>
          <p:spPr>
            <a:xfrm>
              <a:off x="6729480" y="2396880"/>
              <a:ext cx="1284120" cy="398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w Cen MT Condensed Extra Bold"/>
                </a:rPr>
                <a:t>Northeast</a:t>
              </a:r>
              <a:endParaRPr b="0" lang="en-US" sz="2000" strike="noStrike" u="none">
                <a:solidFill>
                  <a:srgbClr val="000000"/>
                </a:solidFill>
                <a:effectLst/>
                <a:uFillTx/>
                <a:latin typeface="Arial"/>
              </a:endParaRPr>
            </a:p>
          </p:txBody>
        </p:sp>
      </p:grpSp>
      <p:grpSp>
        <p:nvGrpSpPr>
          <p:cNvPr id="645" name=""/>
          <p:cNvGrpSpPr/>
          <p:nvPr/>
        </p:nvGrpSpPr>
        <p:grpSpPr>
          <a:xfrm>
            <a:off x="5586480" y="1878120"/>
            <a:ext cx="1668240" cy="2130480"/>
            <a:chOff x="5586480" y="1878120"/>
            <a:chExt cx="1668240" cy="2130480"/>
          </a:xfrm>
        </p:grpSpPr>
        <p:sp>
          <p:nvSpPr>
            <p:cNvPr id="646" name=""/>
            <p:cNvSpPr/>
            <p:nvPr/>
          </p:nvSpPr>
          <p:spPr>
            <a:xfrm>
              <a:off x="5889600" y="1878120"/>
              <a:ext cx="625680" cy="890640"/>
            </a:xfrm>
            <a:custGeom>
              <a:avLst/>
              <a:gdLst/>
              <a:ahLst/>
              <a:rect l="l" t="t" r="r" b="b"/>
              <a:pathLst>
                <a:path w="645" h="755">
                  <a:moveTo>
                    <a:pt x="330" y="755"/>
                  </a:moveTo>
                  <a:lnTo>
                    <a:pt x="321" y="735"/>
                  </a:lnTo>
                  <a:lnTo>
                    <a:pt x="17" y="746"/>
                  </a:lnTo>
                  <a:lnTo>
                    <a:pt x="43" y="715"/>
                  </a:lnTo>
                  <a:lnTo>
                    <a:pt x="70" y="663"/>
                  </a:lnTo>
                  <a:lnTo>
                    <a:pt x="100" y="624"/>
                  </a:lnTo>
                  <a:lnTo>
                    <a:pt x="64" y="571"/>
                  </a:lnTo>
                  <a:lnTo>
                    <a:pt x="61" y="483"/>
                  </a:lnTo>
                  <a:lnTo>
                    <a:pt x="30" y="444"/>
                  </a:lnTo>
                  <a:lnTo>
                    <a:pt x="9" y="419"/>
                  </a:lnTo>
                  <a:lnTo>
                    <a:pt x="9" y="395"/>
                  </a:lnTo>
                  <a:lnTo>
                    <a:pt x="26" y="376"/>
                  </a:lnTo>
                  <a:lnTo>
                    <a:pt x="0" y="311"/>
                  </a:lnTo>
                  <a:lnTo>
                    <a:pt x="43" y="248"/>
                  </a:lnTo>
                  <a:lnTo>
                    <a:pt x="21" y="219"/>
                  </a:lnTo>
                  <a:lnTo>
                    <a:pt x="21" y="192"/>
                  </a:lnTo>
                  <a:lnTo>
                    <a:pt x="48" y="151"/>
                  </a:lnTo>
                  <a:lnTo>
                    <a:pt x="57" y="115"/>
                  </a:lnTo>
                  <a:lnTo>
                    <a:pt x="100" y="120"/>
                  </a:lnTo>
                  <a:lnTo>
                    <a:pt x="95" y="160"/>
                  </a:lnTo>
                  <a:lnTo>
                    <a:pt x="116" y="172"/>
                  </a:lnTo>
                  <a:lnTo>
                    <a:pt x="143" y="151"/>
                  </a:lnTo>
                  <a:lnTo>
                    <a:pt x="134" y="92"/>
                  </a:lnTo>
                  <a:lnTo>
                    <a:pt x="147" y="75"/>
                  </a:lnTo>
                  <a:lnTo>
                    <a:pt x="174" y="79"/>
                  </a:lnTo>
                  <a:lnTo>
                    <a:pt x="165" y="23"/>
                  </a:lnTo>
                  <a:lnTo>
                    <a:pt x="195" y="4"/>
                  </a:lnTo>
                  <a:lnTo>
                    <a:pt x="300" y="0"/>
                  </a:lnTo>
                  <a:lnTo>
                    <a:pt x="345" y="20"/>
                  </a:lnTo>
                  <a:lnTo>
                    <a:pt x="348" y="39"/>
                  </a:lnTo>
                  <a:lnTo>
                    <a:pt x="388" y="39"/>
                  </a:lnTo>
                  <a:lnTo>
                    <a:pt x="443" y="56"/>
                  </a:lnTo>
                  <a:lnTo>
                    <a:pt x="452" y="84"/>
                  </a:lnTo>
                  <a:lnTo>
                    <a:pt x="431" y="101"/>
                  </a:lnTo>
                  <a:lnTo>
                    <a:pt x="474" y="192"/>
                  </a:lnTo>
                  <a:lnTo>
                    <a:pt x="474" y="219"/>
                  </a:lnTo>
                  <a:lnTo>
                    <a:pt x="404" y="304"/>
                  </a:lnTo>
                  <a:lnTo>
                    <a:pt x="379" y="352"/>
                  </a:lnTo>
                  <a:lnTo>
                    <a:pt x="391" y="367"/>
                  </a:lnTo>
                  <a:lnTo>
                    <a:pt x="434" y="372"/>
                  </a:lnTo>
                  <a:lnTo>
                    <a:pt x="458" y="352"/>
                  </a:lnTo>
                  <a:lnTo>
                    <a:pt x="504" y="275"/>
                  </a:lnTo>
                  <a:lnTo>
                    <a:pt x="553" y="275"/>
                  </a:lnTo>
                  <a:lnTo>
                    <a:pt x="609" y="347"/>
                  </a:lnTo>
                  <a:lnTo>
                    <a:pt x="609" y="395"/>
                  </a:lnTo>
                  <a:lnTo>
                    <a:pt x="605" y="422"/>
                  </a:lnTo>
                  <a:lnTo>
                    <a:pt x="645" y="447"/>
                  </a:lnTo>
                  <a:lnTo>
                    <a:pt x="639" y="494"/>
                  </a:lnTo>
                  <a:lnTo>
                    <a:pt x="618" y="530"/>
                  </a:lnTo>
                  <a:lnTo>
                    <a:pt x="605" y="575"/>
                  </a:lnTo>
                  <a:lnTo>
                    <a:pt x="593" y="602"/>
                  </a:lnTo>
                  <a:lnTo>
                    <a:pt x="553" y="611"/>
                  </a:lnTo>
                  <a:lnTo>
                    <a:pt x="571" y="654"/>
                  </a:lnTo>
                  <a:lnTo>
                    <a:pt x="553" y="667"/>
                  </a:lnTo>
                  <a:lnTo>
                    <a:pt x="517" y="722"/>
                  </a:lnTo>
                  <a:lnTo>
                    <a:pt x="330" y="755"/>
                  </a:lnTo>
                  <a:close/>
                </a:path>
              </a:pathLst>
            </a:custGeom>
            <a:solidFill>
              <a:srgbClr val="23ff77">
                <a:alpha val="50000"/>
              </a:srgbClr>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47" name=""/>
            <p:cNvSpPr/>
            <p:nvPr/>
          </p:nvSpPr>
          <p:spPr>
            <a:xfrm>
              <a:off x="6624720" y="2949840"/>
              <a:ext cx="630000" cy="736560"/>
            </a:xfrm>
            <a:custGeom>
              <a:avLst/>
              <a:gdLst/>
              <a:ahLst/>
              <a:rect l="l" t="t" r="r" b="b"/>
              <a:pathLst>
                <a:path w="648" h="624">
                  <a:moveTo>
                    <a:pt x="248" y="0"/>
                  </a:moveTo>
                  <a:lnTo>
                    <a:pt x="226" y="29"/>
                  </a:lnTo>
                  <a:lnTo>
                    <a:pt x="235" y="121"/>
                  </a:lnTo>
                  <a:lnTo>
                    <a:pt x="226" y="167"/>
                  </a:lnTo>
                  <a:lnTo>
                    <a:pt x="192" y="164"/>
                  </a:lnTo>
                  <a:lnTo>
                    <a:pt x="179" y="212"/>
                  </a:lnTo>
                  <a:lnTo>
                    <a:pt x="125" y="209"/>
                  </a:lnTo>
                  <a:lnTo>
                    <a:pt x="104" y="219"/>
                  </a:lnTo>
                  <a:lnTo>
                    <a:pt x="118" y="245"/>
                  </a:lnTo>
                  <a:lnTo>
                    <a:pt x="109" y="271"/>
                  </a:lnTo>
                  <a:lnTo>
                    <a:pt x="134" y="300"/>
                  </a:lnTo>
                  <a:lnTo>
                    <a:pt x="122" y="320"/>
                  </a:lnTo>
                  <a:lnTo>
                    <a:pt x="79" y="291"/>
                  </a:lnTo>
                  <a:lnTo>
                    <a:pt x="48" y="311"/>
                  </a:lnTo>
                  <a:lnTo>
                    <a:pt x="57" y="383"/>
                  </a:lnTo>
                  <a:lnTo>
                    <a:pt x="34" y="383"/>
                  </a:lnTo>
                  <a:lnTo>
                    <a:pt x="30" y="415"/>
                  </a:lnTo>
                  <a:lnTo>
                    <a:pt x="0" y="428"/>
                  </a:lnTo>
                  <a:lnTo>
                    <a:pt x="9" y="455"/>
                  </a:lnTo>
                  <a:lnTo>
                    <a:pt x="18" y="480"/>
                  </a:lnTo>
                  <a:lnTo>
                    <a:pt x="27" y="512"/>
                  </a:lnTo>
                  <a:lnTo>
                    <a:pt x="64" y="532"/>
                  </a:lnTo>
                  <a:lnTo>
                    <a:pt x="104" y="539"/>
                  </a:lnTo>
                  <a:lnTo>
                    <a:pt x="109" y="572"/>
                  </a:lnTo>
                  <a:lnTo>
                    <a:pt x="156" y="595"/>
                  </a:lnTo>
                  <a:lnTo>
                    <a:pt x="161" y="624"/>
                  </a:lnTo>
                  <a:lnTo>
                    <a:pt x="210" y="611"/>
                  </a:lnTo>
                  <a:lnTo>
                    <a:pt x="210" y="595"/>
                  </a:lnTo>
                  <a:lnTo>
                    <a:pt x="278" y="600"/>
                  </a:lnTo>
                  <a:lnTo>
                    <a:pt x="287" y="584"/>
                  </a:lnTo>
                  <a:lnTo>
                    <a:pt x="323" y="579"/>
                  </a:lnTo>
                  <a:lnTo>
                    <a:pt x="323" y="548"/>
                  </a:lnTo>
                  <a:lnTo>
                    <a:pt x="373" y="548"/>
                  </a:lnTo>
                  <a:lnTo>
                    <a:pt x="377" y="523"/>
                  </a:lnTo>
                  <a:lnTo>
                    <a:pt x="404" y="500"/>
                  </a:lnTo>
                  <a:lnTo>
                    <a:pt x="408" y="464"/>
                  </a:lnTo>
                  <a:lnTo>
                    <a:pt x="429" y="444"/>
                  </a:lnTo>
                  <a:lnTo>
                    <a:pt x="425" y="396"/>
                  </a:lnTo>
                  <a:lnTo>
                    <a:pt x="443" y="376"/>
                  </a:lnTo>
                  <a:lnTo>
                    <a:pt x="456" y="343"/>
                  </a:lnTo>
                  <a:lnTo>
                    <a:pt x="465" y="320"/>
                  </a:lnTo>
                  <a:lnTo>
                    <a:pt x="499" y="311"/>
                  </a:lnTo>
                  <a:lnTo>
                    <a:pt x="512" y="336"/>
                  </a:lnTo>
                  <a:lnTo>
                    <a:pt x="557" y="264"/>
                  </a:lnTo>
                  <a:lnTo>
                    <a:pt x="596" y="261"/>
                  </a:lnTo>
                  <a:lnTo>
                    <a:pt x="603" y="236"/>
                  </a:lnTo>
                  <a:lnTo>
                    <a:pt x="591" y="212"/>
                  </a:lnTo>
                  <a:lnTo>
                    <a:pt x="643" y="200"/>
                  </a:lnTo>
                  <a:lnTo>
                    <a:pt x="630" y="164"/>
                  </a:lnTo>
                  <a:lnTo>
                    <a:pt x="630" y="124"/>
                  </a:lnTo>
                  <a:lnTo>
                    <a:pt x="648" y="121"/>
                  </a:lnTo>
                  <a:lnTo>
                    <a:pt x="639" y="101"/>
                  </a:lnTo>
                  <a:lnTo>
                    <a:pt x="573" y="112"/>
                  </a:lnTo>
                  <a:lnTo>
                    <a:pt x="530" y="104"/>
                  </a:lnTo>
                  <a:lnTo>
                    <a:pt x="530" y="137"/>
                  </a:lnTo>
                  <a:lnTo>
                    <a:pt x="460" y="176"/>
                  </a:lnTo>
                  <a:lnTo>
                    <a:pt x="443" y="79"/>
                  </a:lnTo>
                  <a:lnTo>
                    <a:pt x="284" y="101"/>
                  </a:lnTo>
                  <a:lnTo>
                    <a:pt x="248" y="0"/>
                  </a:lnTo>
                  <a:close/>
                </a:path>
              </a:pathLst>
            </a:custGeom>
            <a:solidFill>
              <a:srgbClr val="23ff77">
                <a:alpha val="50000"/>
              </a:srgbClr>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48" name=""/>
            <p:cNvSpPr/>
            <p:nvPr/>
          </p:nvSpPr>
          <p:spPr>
            <a:xfrm>
              <a:off x="5586480" y="3324600"/>
              <a:ext cx="1131840" cy="684000"/>
            </a:xfrm>
            <a:custGeom>
              <a:avLst/>
              <a:gdLst/>
              <a:ahLst/>
              <a:rect l="l" t="t" r="r" b="b"/>
              <a:pathLst>
                <a:path w="1179" h="579">
                  <a:moveTo>
                    <a:pt x="1179" y="223"/>
                  </a:moveTo>
                  <a:lnTo>
                    <a:pt x="1179" y="295"/>
                  </a:lnTo>
                  <a:lnTo>
                    <a:pt x="1157" y="298"/>
                  </a:lnTo>
                  <a:lnTo>
                    <a:pt x="1143" y="320"/>
                  </a:lnTo>
                  <a:lnTo>
                    <a:pt x="1118" y="304"/>
                  </a:lnTo>
                  <a:lnTo>
                    <a:pt x="1109" y="331"/>
                  </a:lnTo>
                  <a:lnTo>
                    <a:pt x="1091" y="327"/>
                  </a:lnTo>
                  <a:lnTo>
                    <a:pt x="1087" y="367"/>
                  </a:lnTo>
                  <a:lnTo>
                    <a:pt x="1069" y="392"/>
                  </a:lnTo>
                  <a:lnTo>
                    <a:pt x="1051" y="386"/>
                  </a:lnTo>
                  <a:lnTo>
                    <a:pt x="1051" y="406"/>
                  </a:lnTo>
                  <a:lnTo>
                    <a:pt x="1017" y="403"/>
                  </a:lnTo>
                  <a:lnTo>
                    <a:pt x="1012" y="439"/>
                  </a:lnTo>
                  <a:lnTo>
                    <a:pt x="987" y="439"/>
                  </a:lnTo>
                  <a:lnTo>
                    <a:pt x="987" y="455"/>
                  </a:lnTo>
                  <a:lnTo>
                    <a:pt x="746" y="487"/>
                  </a:lnTo>
                  <a:lnTo>
                    <a:pt x="520" y="507"/>
                  </a:lnTo>
                  <a:lnTo>
                    <a:pt x="354" y="507"/>
                  </a:lnTo>
                  <a:lnTo>
                    <a:pt x="324" y="539"/>
                  </a:lnTo>
                  <a:lnTo>
                    <a:pt x="297" y="534"/>
                  </a:lnTo>
                  <a:lnTo>
                    <a:pt x="275" y="519"/>
                  </a:lnTo>
                  <a:lnTo>
                    <a:pt x="254" y="523"/>
                  </a:lnTo>
                  <a:lnTo>
                    <a:pt x="211" y="550"/>
                  </a:lnTo>
                  <a:lnTo>
                    <a:pt x="153" y="579"/>
                  </a:lnTo>
                  <a:lnTo>
                    <a:pt x="96" y="575"/>
                  </a:lnTo>
                  <a:lnTo>
                    <a:pt x="0" y="579"/>
                  </a:lnTo>
                  <a:lnTo>
                    <a:pt x="58" y="539"/>
                  </a:lnTo>
                  <a:lnTo>
                    <a:pt x="52" y="471"/>
                  </a:lnTo>
                  <a:lnTo>
                    <a:pt x="79" y="442"/>
                  </a:lnTo>
                  <a:lnTo>
                    <a:pt x="180" y="458"/>
                  </a:lnTo>
                  <a:lnTo>
                    <a:pt x="171" y="439"/>
                  </a:lnTo>
                  <a:lnTo>
                    <a:pt x="140" y="406"/>
                  </a:lnTo>
                  <a:lnTo>
                    <a:pt x="180" y="376"/>
                  </a:lnTo>
                  <a:lnTo>
                    <a:pt x="211" y="367"/>
                  </a:lnTo>
                  <a:lnTo>
                    <a:pt x="227" y="311"/>
                  </a:lnTo>
                  <a:lnTo>
                    <a:pt x="284" y="304"/>
                  </a:lnTo>
                  <a:lnTo>
                    <a:pt x="309" y="268"/>
                  </a:lnTo>
                  <a:lnTo>
                    <a:pt x="336" y="268"/>
                  </a:lnTo>
                  <a:lnTo>
                    <a:pt x="358" y="288"/>
                  </a:lnTo>
                  <a:lnTo>
                    <a:pt x="441" y="284"/>
                  </a:lnTo>
                  <a:lnTo>
                    <a:pt x="467" y="228"/>
                  </a:lnTo>
                  <a:lnTo>
                    <a:pt x="489" y="228"/>
                  </a:lnTo>
                  <a:lnTo>
                    <a:pt x="502" y="248"/>
                  </a:lnTo>
                  <a:lnTo>
                    <a:pt x="541" y="248"/>
                  </a:lnTo>
                  <a:lnTo>
                    <a:pt x="550" y="203"/>
                  </a:lnTo>
                  <a:lnTo>
                    <a:pt x="581" y="187"/>
                  </a:lnTo>
                  <a:lnTo>
                    <a:pt x="584" y="140"/>
                  </a:lnTo>
                  <a:lnTo>
                    <a:pt x="620" y="131"/>
                  </a:lnTo>
                  <a:lnTo>
                    <a:pt x="624" y="92"/>
                  </a:lnTo>
                  <a:lnTo>
                    <a:pt x="672" y="99"/>
                  </a:lnTo>
                  <a:lnTo>
                    <a:pt x="712" y="49"/>
                  </a:lnTo>
                  <a:lnTo>
                    <a:pt x="712" y="4"/>
                  </a:lnTo>
                  <a:lnTo>
                    <a:pt x="764" y="0"/>
                  </a:lnTo>
                  <a:lnTo>
                    <a:pt x="773" y="40"/>
                  </a:lnTo>
                  <a:lnTo>
                    <a:pt x="843" y="56"/>
                  </a:lnTo>
                  <a:lnTo>
                    <a:pt x="904" y="76"/>
                  </a:lnTo>
                  <a:lnTo>
                    <a:pt x="965" y="56"/>
                  </a:lnTo>
                  <a:lnTo>
                    <a:pt x="990" y="16"/>
                  </a:lnTo>
                  <a:lnTo>
                    <a:pt x="1017" y="16"/>
                  </a:lnTo>
                  <a:lnTo>
                    <a:pt x="1039" y="40"/>
                  </a:lnTo>
                  <a:lnTo>
                    <a:pt x="1042" y="68"/>
                  </a:lnTo>
                  <a:lnTo>
                    <a:pt x="1073" y="68"/>
                  </a:lnTo>
                  <a:lnTo>
                    <a:pt x="1069" y="111"/>
                  </a:lnTo>
                  <a:lnTo>
                    <a:pt x="1100" y="200"/>
                  </a:lnTo>
                  <a:lnTo>
                    <a:pt x="1149" y="212"/>
                  </a:lnTo>
                  <a:lnTo>
                    <a:pt x="1179" y="223"/>
                  </a:lnTo>
                  <a:close/>
                </a:path>
              </a:pathLst>
            </a:custGeom>
            <a:solidFill>
              <a:srgbClr val="23ff77">
                <a:alpha val="50000"/>
              </a:srgbClr>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49" name=""/>
            <p:cNvSpPr/>
            <p:nvPr/>
          </p:nvSpPr>
          <p:spPr>
            <a:xfrm>
              <a:off x="6211800" y="2588040"/>
              <a:ext cx="658800" cy="858600"/>
            </a:xfrm>
            <a:custGeom>
              <a:avLst/>
              <a:gdLst/>
              <a:ahLst/>
              <a:rect l="l" t="t" r="r" b="b"/>
              <a:pathLst>
                <a:path w="687" h="731">
                  <a:moveTo>
                    <a:pt x="0" y="147"/>
                  </a:moveTo>
                  <a:lnTo>
                    <a:pt x="189" y="120"/>
                  </a:lnTo>
                  <a:lnTo>
                    <a:pt x="284" y="120"/>
                  </a:lnTo>
                  <a:lnTo>
                    <a:pt x="311" y="136"/>
                  </a:lnTo>
                  <a:lnTo>
                    <a:pt x="419" y="127"/>
                  </a:lnTo>
                  <a:lnTo>
                    <a:pt x="428" y="115"/>
                  </a:lnTo>
                  <a:lnTo>
                    <a:pt x="464" y="111"/>
                  </a:lnTo>
                  <a:lnTo>
                    <a:pt x="489" y="95"/>
                  </a:lnTo>
                  <a:lnTo>
                    <a:pt x="503" y="48"/>
                  </a:lnTo>
                  <a:lnTo>
                    <a:pt x="550" y="23"/>
                  </a:lnTo>
                  <a:lnTo>
                    <a:pt x="625" y="0"/>
                  </a:lnTo>
                  <a:lnTo>
                    <a:pt x="681" y="251"/>
                  </a:lnTo>
                  <a:lnTo>
                    <a:pt x="669" y="271"/>
                  </a:lnTo>
                  <a:lnTo>
                    <a:pt x="687" y="296"/>
                  </a:lnTo>
                  <a:lnTo>
                    <a:pt x="672" y="320"/>
                  </a:lnTo>
                  <a:lnTo>
                    <a:pt x="660" y="343"/>
                  </a:lnTo>
                  <a:lnTo>
                    <a:pt x="665" y="451"/>
                  </a:lnTo>
                  <a:lnTo>
                    <a:pt x="647" y="476"/>
                  </a:lnTo>
                  <a:lnTo>
                    <a:pt x="620" y="476"/>
                  </a:lnTo>
                  <a:lnTo>
                    <a:pt x="617" y="523"/>
                  </a:lnTo>
                  <a:lnTo>
                    <a:pt x="559" y="516"/>
                  </a:lnTo>
                  <a:lnTo>
                    <a:pt x="525" y="535"/>
                  </a:lnTo>
                  <a:lnTo>
                    <a:pt x="555" y="552"/>
                  </a:lnTo>
                  <a:lnTo>
                    <a:pt x="537" y="584"/>
                  </a:lnTo>
                  <a:lnTo>
                    <a:pt x="564" y="611"/>
                  </a:lnTo>
                  <a:lnTo>
                    <a:pt x="564" y="631"/>
                  </a:lnTo>
                  <a:lnTo>
                    <a:pt x="507" y="600"/>
                  </a:lnTo>
                  <a:lnTo>
                    <a:pt x="473" y="623"/>
                  </a:lnTo>
                  <a:lnTo>
                    <a:pt x="485" y="686"/>
                  </a:lnTo>
                  <a:lnTo>
                    <a:pt x="467" y="695"/>
                  </a:lnTo>
                  <a:lnTo>
                    <a:pt x="455" y="728"/>
                  </a:lnTo>
                  <a:lnTo>
                    <a:pt x="428" y="731"/>
                  </a:lnTo>
                  <a:lnTo>
                    <a:pt x="428" y="695"/>
                  </a:lnTo>
                  <a:lnTo>
                    <a:pt x="403" y="695"/>
                  </a:lnTo>
                  <a:lnTo>
                    <a:pt x="394" y="663"/>
                  </a:lnTo>
                  <a:lnTo>
                    <a:pt x="376" y="647"/>
                  </a:lnTo>
                  <a:lnTo>
                    <a:pt x="345" y="643"/>
                  </a:lnTo>
                  <a:lnTo>
                    <a:pt x="333" y="667"/>
                  </a:lnTo>
                  <a:lnTo>
                    <a:pt x="311" y="692"/>
                  </a:lnTo>
                  <a:lnTo>
                    <a:pt x="257" y="703"/>
                  </a:lnTo>
                  <a:lnTo>
                    <a:pt x="201" y="683"/>
                  </a:lnTo>
                  <a:lnTo>
                    <a:pt x="131" y="672"/>
                  </a:lnTo>
                  <a:lnTo>
                    <a:pt x="128" y="631"/>
                  </a:lnTo>
                  <a:lnTo>
                    <a:pt x="110" y="623"/>
                  </a:lnTo>
                  <a:lnTo>
                    <a:pt x="65" y="623"/>
                  </a:lnTo>
                  <a:lnTo>
                    <a:pt x="0" y="147"/>
                  </a:lnTo>
                  <a:close/>
                </a:path>
              </a:pathLst>
            </a:custGeom>
            <a:solidFill>
              <a:srgbClr val="23ff77">
                <a:alpha val="50000"/>
              </a:srgbClr>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50" name=""/>
            <p:cNvSpPr/>
            <p:nvPr/>
          </p:nvSpPr>
          <p:spPr>
            <a:xfrm>
              <a:off x="5772240" y="2754720"/>
              <a:ext cx="503280" cy="934920"/>
            </a:xfrm>
            <a:custGeom>
              <a:avLst/>
              <a:gdLst/>
              <a:ahLst/>
              <a:rect l="l" t="t" r="r" b="b"/>
              <a:pathLst>
                <a:path w="519" h="798">
                  <a:moveTo>
                    <a:pt x="27" y="40"/>
                  </a:moveTo>
                  <a:lnTo>
                    <a:pt x="113" y="49"/>
                  </a:lnTo>
                  <a:lnTo>
                    <a:pt x="144" y="13"/>
                  </a:lnTo>
                  <a:lnTo>
                    <a:pt x="446" y="0"/>
                  </a:lnTo>
                  <a:lnTo>
                    <a:pt x="514" y="487"/>
                  </a:lnTo>
                  <a:lnTo>
                    <a:pt x="519" y="511"/>
                  </a:lnTo>
                  <a:lnTo>
                    <a:pt x="510" y="556"/>
                  </a:lnTo>
                  <a:lnTo>
                    <a:pt x="480" y="590"/>
                  </a:lnTo>
                  <a:lnTo>
                    <a:pt x="431" y="586"/>
                  </a:lnTo>
                  <a:lnTo>
                    <a:pt x="428" y="619"/>
                  </a:lnTo>
                  <a:lnTo>
                    <a:pt x="392" y="631"/>
                  </a:lnTo>
                  <a:lnTo>
                    <a:pt x="388" y="671"/>
                  </a:lnTo>
                  <a:lnTo>
                    <a:pt x="361" y="694"/>
                  </a:lnTo>
                  <a:lnTo>
                    <a:pt x="354" y="739"/>
                  </a:lnTo>
                  <a:lnTo>
                    <a:pt x="305" y="743"/>
                  </a:lnTo>
                  <a:lnTo>
                    <a:pt x="300" y="719"/>
                  </a:lnTo>
                  <a:lnTo>
                    <a:pt x="269" y="723"/>
                  </a:lnTo>
                  <a:lnTo>
                    <a:pt x="244" y="775"/>
                  </a:lnTo>
                  <a:lnTo>
                    <a:pt x="223" y="775"/>
                  </a:lnTo>
                  <a:lnTo>
                    <a:pt x="201" y="775"/>
                  </a:lnTo>
                  <a:lnTo>
                    <a:pt x="162" y="779"/>
                  </a:lnTo>
                  <a:lnTo>
                    <a:pt x="156" y="770"/>
                  </a:lnTo>
                  <a:lnTo>
                    <a:pt x="144" y="759"/>
                  </a:lnTo>
                  <a:lnTo>
                    <a:pt x="119" y="759"/>
                  </a:lnTo>
                  <a:lnTo>
                    <a:pt x="95" y="798"/>
                  </a:lnTo>
                  <a:lnTo>
                    <a:pt x="0" y="795"/>
                  </a:lnTo>
                  <a:lnTo>
                    <a:pt x="9" y="770"/>
                  </a:lnTo>
                  <a:lnTo>
                    <a:pt x="27" y="726"/>
                  </a:lnTo>
                  <a:lnTo>
                    <a:pt x="13" y="698"/>
                  </a:lnTo>
                  <a:lnTo>
                    <a:pt x="74" y="647"/>
                  </a:lnTo>
                  <a:lnTo>
                    <a:pt x="74" y="626"/>
                  </a:lnTo>
                  <a:lnTo>
                    <a:pt x="101" y="615"/>
                  </a:lnTo>
                  <a:lnTo>
                    <a:pt x="61" y="595"/>
                  </a:lnTo>
                  <a:lnTo>
                    <a:pt x="74" y="531"/>
                  </a:lnTo>
                  <a:lnTo>
                    <a:pt x="48" y="527"/>
                  </a:lnTo>
                  <a:lnTo>
                    <a:pt x="52" y="484"/>
                  </a:lnTo>
                  <a:lnTo>
                    <a:pt x="70" y="439"/>
                  </a:lnTo>
                  <a:lnTo>
                    <a:pt x="57" y="236"/>
                  </a:lnTo>
                  <a:lnTo>
                    <a:pt x="27" y="40"/>
                  </a:lnTo>
                  <a:close/>
                </a:path>
              </a:pathLst>
            </a:custGeom>
            <a:solidFill>
              <a:srgbClr val="23ff77">
                <a:alpha val="50000"/>
              </a:srgbClr>
            </a:solidFill>
            <a:ln cap="rnd" w="1260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51" name=""/>
            <p:cNvSpPr/>
            <p:nvPr/>
          </p:nvSpPr>
          <p:spPr>
            <a:xfrm>
              <a:off x="5920920" y="2700720"/>
              <a:ext cx="874080" cy="703800"/>
            </a:xfrm>
            <a:prstGeom prst="rect">
              <a:avLst/>
            </a:prstGeom>
            <a:solidFill>
              <a:srgbClr val="23ff77">
                <a:alpha val="50000"/>
              </a:srgbClr>
            </a:solid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w Cen MT Condensed Extra Bold"/>
                </a:rPr>
                <a:t>Ohio</a:t>
              </a:r>
              <a:endParaRPr b="0" lang="en-US" sz="20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w Cen MT Condensed Extra Bold"/>
                </a:rPr>
                <a:t>Valley</a:t>
              </a:r>
              <a:endParaRPr b="0" lang="en-US" sz="2000" strike="noStrike" u="none">
                <a:solidFill>
                  <a:srgbClr val="000000"/>
                </a:solidFill>
                <a:effectLst/>
                <a:uFillTx/>
                <a:latin typeface="Arial"/>
              </a:endParaRPr>
            </a:p>
          </p:txBody>
        </p:sp>
      </p:grpSp>
      <p:sp>
        <p:nvSpPr>
          <p:cNvPr id="2" name="PlaceHolder 1"/>
          <p:cNvSpPr>
            <a:spLocks noGrp="1"/>
          </p:cNvSpPr>
          <p:nvPr>
            <p:ph type="sldNum" idx="1"/>
          </p:nvPr>
        </p:nvSpPr>
        <p:spPr/>
        <p:txBody>
          <a:bodyPr/>
          <a:p>
            <a:fld id="{213FED22-7EE3-4EB1-BC09-C526AC428918}" type="slidenum">
              <a:t>24</a:t>
            </a:fld>
          </a:p>
        </p:txBody>
      </p:sp>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2" name=""/>
          <p:cNvSpPr/>
          <p:nvPr/>
        </p:nvSpPr>
        <p:spPr>
          <a:xfrm>
            <a:off x="609480" y="50760"/>
            <a:ext cx="8534520" cy="89856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Trading Books Will Be Comprised of Inbound and Outbound Basis Curves for Each Hub City</a:t>
            </a:r>
            <a:endParaRPr b="0" lang="en-US" sz="3000" strike="noStrike" u="none">
              <a:solidFill>
                <a:srgbClr val="000000"/>
              </a:solidFill>
              <a:effectLst/>
              <a:uFillTx/>
              <a:latin typeface="Arial"/>
            </a:endParaRPr>
          </a:p>
        </p:txBody>
      </p:sp>
      <p:sp>
        <p:nvSpPr>
          <p:cNvPr id="653" name=""/>
          <p:cNvSpPr/>
          <p:nvPr/>
        </p:nvSpPr>
        <p:spPr>
          <a:xfrm>
            <a:off x="78840" y="2719440"/>
            <a:ext cx="6519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Franklin Gothic Demi"/>
              </a:rPr>
              <a:t>Oakland</a:t>
            </a:r>
            <a:endParaRPr b="0" lang="en-US" sz="1000" strike="noStrike" u="none">
              <a:solidFill>
                <a:srgbClr val="000000"/>
              </a:solidFill>
              <a:effectLst/>
              <a:uFillTx/>
              <a:latin typeface="Arial"/>
            </a:endParaRPr>
          </a:p>
        </p:txBody>
      </p:sp>
      <p:grpSp>
        <p:nvGrpSpPr>
          <p:cNvPr id="654" name=""/>
          <p:cNvGrpSpPr/>
          <p:nvPr/>
        </p:nvGrpSpPr>
        <p:grpSpPr>
          <a:xfrm>
            <a:off x="199080" y="804960"/>
            <a:ext cx="8435160" cy="5692680"/>
            <a:chOff x="199080" y="804960"/>
            <a:chExt cx="8435160" cy="5692680"/>
          </a:xfrm>
        </p:grpSpPr>
        <p:grpSp>
          <p:nvGrpSpPr>
            <p:cNvPr id="655" name=""/>
            <p:cNvGrpSpPr/>
            <p:nvPr/>
          </p:nvGrpSpPr>
          <p:grpSpPr>
            <a:xfrm>
              <a:off x="384120" y="804960"/>
              <a:ext cx="3054240" cy="1893960"/>
              <a:chOff x="384120" y="804960"/>
              <a:chExt cx="3054240" cy="1893960"/>
            </a:xfrm>
          </p:grpSpPr>
          <p:sp>
            <p:nvSpPr>
              <p:cNvPr id="656" name=""/>
              <p:cNvSpPr/>
              <p:nvPr/>
            </p:nvSpPr>
            <p:spPr>
              <a:xfrm>
                <a:off x="1487520" y="1009800"/>
                <a:ext cx="903240" cy="1689120"/>
              </a:xfrm>
              <a:custGeom>
                <a:avLst/>
                <a:gdLst/>
                <a:ahLst/>
                <a:rect l="l" t="t" r="r" b="b"/>
                <a:pathLst>
                  <a:path w="935" h="1438">
                    <a:moveTo>
                      <a:pt x="271" y="0"/>
                    </a:moveTo>
                    <a:lnTo>
                      <a:pt x="388" y="16"/>
                    </a:lnTo>
                    <a:lnTo>
                      <a:pt x="349" y="236"/>
                    </a:lnTo>
                    <a:lnTo>
                      <a:pt x="363" y="259"/>
                    </a:lnTo>
                    <a:lnTo>
                      <a:pt x="388" y="281"/>
                    </a:lnTo>
                    <a:lnTo>
                      <a:pt x="388" y="300"/>
                    </a:lnTo>
                    <a:lnTo>
                      <a:pt x="376" y="331"/>
                    </a:lnTo>
                    <a:lnTo>
                      <a:pt x="376" y="347"/>
                    </a:lnTo>
                    <a:lnTo>
                      <a:pt x="428" y="363"/>
                    </a:lnTo>
                    <a:lnTo>
                      <a:pt x="440" y="403"/>
                    </a:lnTo>
                    <a:lnTo>
                      <a:pt x="492" y="511"/>
                    </a:lnTo>
                    <a:lnTo>
                      <a:pt x="523" y="511"/>
                    </a:lnTo>
                    <a:lnTo>
                      <a:pt x="541" y="552"/>
                    </a:lnTo>
                    <a:lnTo>
                      <a:pt x="501" y="588"/>
                    </a:lnTo>
                    <a:lnTo>
                      <a:pt x="507" y="611"/>
                    </a:lnTo>
                    <a:lnTo>
                      <a:pt x="523" y="640"/>
                    </a:lnTo>
                    <a:lnTo>
                      <a:pt x="519" y="644"/>
                    </a:lnTo>
                    <a:lnTo>
                      <a:pt x="492" y="654"/>
                    </a:lnTo>
                    <a:lnTo>
                      <a:pt x="485" y="690"/>
                    </a:lnTo>
                    <a:lnTo>
                      <a:pt x="476" y="726"/>
                    </a:lnTo>
                    <a:lnTo>
                      <a:pt x="489" y="739"/>
                    </a:lnTo>
                    <a:lnTo>
                      <a:pt x="523" y="712"/>
                    </a:lnTo>
                    <a:lnTo>
                      <a:pt x="537" y="703"/>
                    </a:lnTo>
                    <a:lnTo>
                      <a:pt x="572" y="712"/>
                    </a:lnTo>
                    <a:lnTo>
                      <a:pt x="572" y="755"/>
                    </a:lnTo>
                    <a:lnTo>
                      <a:pt x="590" y="778"/>
                    </a:lnTo>
                    <a:lnTo>
                      <a:pt x="593" y="870"/>
                    </a:lnTo>
                    <a:lnTo>
                      <a:pt x="615" y="883"/>
                    </a:lnTo>
                    <a:lnTo>
                      <a:pt x="651" y="886"/>
                    </a:lnTo>
                    <a:lnTo>
                      <a:pt x="660" y="938"/>
                    </a:lnTo>
                    <a:lnTo>
                      <a:pt x="681" y="958"/>
                    </a:lnTo>
                    <a:lnTo>
                      <a:pt x="694" y="951"/>
                    </a:lnTo>
                    <a:lnTo>
                      <a:pt x="776" y="951"/>
                    </a:lnTo>
                    <a:lnTo>
                      <a:pt x="877" y="935"/>
                    </a:lnTo>
                    <a:lnTo>
                      <a:pt x="935" y="983"/>
                    </a:lnTo>
                    <a:lnTo>
                      <a:pt x="873" y="1438"/>
                    </a:lnTo>
                    <a:lnTo>
                      <a:pt x="0" y="1310"/>
                    </a:lnTo>
                    <a:lnTo>
                      <a:pt x="58" y="987"/>
                    </a:lnTo>
                    <a:lnTo>
                      <a:pt x="49" y="947"/>
                    </a:lnTo>
                    <a:lnTo>
                      <a:pt x="79" y="902"/>
                    </a:lnTo>
                    <a:lnTo>
                      <a:pt x="40" y="859"/>
                    </a:lnTo>
                    <a:lnTo>
                      <a:pt x="43" y="843"/>
                    </a:lnTo>
                    <a:lnTo>
                      <a:pt x="83" y="807"/>
                    </a:lnTo>
                    <a:lnTo>
                      <a:pt x="119" y="798"/>
                    </a:lnTo>
                    <a:lnTo>
                      <a:pt x="126" y="755"/>
                    </a:lnTo>
                    <a:lnTo>
                      <a:pt x="196" y="671"/>
                    </a:lnTo>
                    <a:lnTo>
                      <a:pt x="187" y="618"/>
                    </a:lnTo>
                    <a:lnTo>
                      <a:pt x="144" y="572"/>
                    </a:lnTo>
                    <a:lnTo>
                      <a:pt x="271" y="0"/>
                    </a:lnTo>
                    <a:close/>
                  </a:path>
                </a:pathLst>
              </a:custGeom>
              <a:gradFill rotWithShape="0">
                <a:gsLst>
                  <a:gs pos="0">
                    <a:srgbClr val="d7fed7"/>
                  </a:gs>
                  <a:gs pos="100000">
                    <a:srgbClr val="ccffcc"/>
                  </a:gs>
                </a:gsLst>
                <a:path path="rect">
                  <a:fillToRect l="50000" t="50000" r="50000" b="50000"/>
                </a:path>
              </a:grad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57" name=""/>
              <p:cNvSpPr/>
              <p:nvPr/>
            </p:nvSpPr>
            <p:spPr>
              <a:xfrm>
                <a:off x="1828800" y="1024200"/>
                <a:ext cx="1609560" cy="1147680"/>
              </a:xfrm>
              <a:custGeom>
                <a:avLst/>
                <a:gdLst/>
                <a:ahLst/>
                <a:rect l="l" t="t" r="r" b="b"/>
                <a:pathLst>
                  <a:path w="1664" h="974">
                    <a:moveTo>
                      <a:pt x="34" y="0"/>
                    </a:moveTo>
                    <a:lnTo>
                      <a:pt x="742" y="111"/>
                    </a:lnTo>
                    <a:lnTo>
                      <a:pt x="1664" y="203"/>
                    </a:lnTo>
                    <a:lnTo>
                      <a:pt x="1594" y="970"/>
                    </a:lnTo>
                    <a:lnTo>
                      <a:pt x="593" y="870"/>
                    </a:lnTo>
                    <a:lnTo>
                      <a:pt x="577" y="974"/>
                    </a:lnTo>
                    <a:lnTo>
                      <a:pt x="519" y="918"/>
                    </a:lnTo>
                    <a:lnTo>
                      <a:pt x="410" y="938"/>
                    </a:lnTo>
                    <a:lnTo>
                      <a:pt x="342" y="934"/>
                    </a:lnTo>
                    <a:lnTo>
                      <a:pt x="327" y="945"/>
                    </a:lnTo>
                    <a:lnTo>
                      <a:pt x="311" y="934"/>
                    </a:lnTo>
                    <a:lnTo>
                      <a:pt x="293" y="870"/>
                    </a:lnTo>
                    <a:lnTo>
                      <a:pt x="250" y="866"/>
                    </a:lnTo>
                    <a:lnTo>
                      <a:pt x="236" y="857"/>
                    </a:lnTo>
                    <a:lnTo>
                      <a:pt x="236" y="814"/>
                    </a:lnTo>
                    <a:lnTo>
                      <a:pt x="232" y="801"/>
                    </a:lnTo>
                    <a:lnTo>
                      <a:pt x="236" y="765"/>
                    </a:lnTo>
                    <a:lnTo>
                      <a:pt x="214" y="742"/>
                    </a:lnTo>
                    <a:lnTo>
                      <a:pt x="210" y="699"/>
                    </a:lnTo>
                    <a:lnTo>
                      <a:pt x="183" y="683"/>
                    </a:lnTo>
                    <a:lnTo>
                      <a:pt x="131" y="726"/>
                    </a:lnTo>
                    <a:lnTo>
                      <a:pt x="119" y="710"/>
                    </a:lnTo>
                    <a:lnTo>
                      <a:pt x="135" y="643"/>
                    </a:lnTo>
                    <a:lnTo>
                      <a:pt x="165" y="622"/>
                    </a:lnTo>
                    <a:lnTo>
                      <a:pt x="140" y="578"/>
                    </a:lnTo>
                    <a:lnTo>
                      <a:pt x="187" y="535"/>
                    </a:lnTo>
                    <a:lnTo>
                      <a:pt x="162" y="494"/>
                    </a:lnTo>
                    <a:lnTo>
                      <a:pt x="140" y="494"/>
                    </a:lnTo>
                    <a:lnTo>
                      <a:pt x="74" y="350"/>
                    </a:lnTo>
                    <a:lnTo>
                      <a:pt x="27" y="336"/>
                    </a:lnTo>
                    <a:lnTo>
                      <a:pt x="40" y="275"/>
                    </a:lnTo>
                    <a:lnTo>
                      <a:pt x="0" y="219"/>
                    </a:lnTo>
                    <a:lnTo>
                      <a:pt x="34" y="0"/>
                    </a:lnTo>
                    <a:close/>
                  </a:path>
                </a:pathLst>
              </a:custGeom>
              <a:gradFill rotWithShape="0">
                <a:gsLst>
                  <a:gs pos="0">
                    <a:srgbClr val="d7fed7"/>
                  </a:gs>
                  <a:gs pos="100000">
                    <a:srgbClr val="ccffcc"/>
                  </a:gs>
                </a:gsLst>
                <a:path path="rect">
                  <a:fillToRect l="50000" t="50000" r="50000" b="50000"/>
                </a:path>
              </a:grad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58" name=""/>
              <p:cNvSpPr/>
              <p:nvPr/>
            </p:nvSpPr>
            <p:spPr>
              <a:xfrm>
                <a:off x="669960" y="804960"/>
                <a:ext cx="1079640" cy="878040"/>
              </a:xfrm>
              <a:custGeom>
                <a:avLst/>
                <a:gdLst/>
                <a:ahLst/>
                <a:rect l="l" t="t" r="r" b="b"/>
                <a:pathLst>
                  <a:path w="1114" h="751">
                    <a:moveTo>
                      <a:pt x="987" y="751"/>
                    </a:moveTo>
                    <a:lnTo>
                      <a:pt x="843" y="715"/>
                    </a:lnTo>
                    <a:lnTo>
                      <a:pt x="748" y="696"/>
                    </a:lnTo>
                    <a:lnTo>
                      <a:pt x="672" y="703"/>
                    </a:lnTo>
                    <a:lnTo>
                      <a:pt x="633" y="687"/>
                    </a:lnTo>
                    <a:lnTo>
                      <a:pt x="586" y="687"/>
                    </a:lnTo>
                    <a:lnTo>
                      <a:pt x="516" y="699"/>
                    </a:lnTo>
                    <a:lnTo>
                      <a:pt x="446" y="679"/>
                    </a:lnTo>
                    <a:lnTo>
                      <a:pt x="363" y="679"/>
                    </a:lnTo>
                    <a:lnTo>
                      <a:pt x="302" y="663"/>
                    </a:lnTo>
                    <a:lnTo>
                      <a:pt x="196" y="651"/>
                    </a:lnTo>
                    <a:lnTo>
                      <a:pt x="150" y="598"/>
                    </a:lnTo>
                    <a:lnTo>
                      <a:pt x="153" y="536"/>
                    </a:lnTo>
                    <a:lnTo>
                      <a:pt x="123" y="516"/>
                    </a:lnTo>
                    <a:lnTo>
                      <a:pt x="88" y="507"/>
                    </a:lnTo>
                    <a:lnTo>
                      <a:pt x="65" y="476"/>
                    </a:lnTo>
                    <a:lnTo>
                      <a:pt x="13" y="467"/>
                    </a:lnTo>
                    <a:lnTo>
                      <a:pt x="0" y="444"/>
                    </a:lnTo>
                    <a:lnTo>
                      <a:pt x="4" y="412"/>
                    </a:lnTo>
                    <a:lnTo>
                      <a:pt x="31" y="404"/>
                    </a:lnTo>
                    <a:lnTo>
                      <a:pt x="43" y="383"/>
                    </a:lnTo>
                    <a:lnTo>
                      <a:pt x="22" y="327"/>
                    </a:lnTo>
                    <a:lnTo>
                      <a:pt x="27" y="223"/>
                    </a:lnTo>
                    <a:lnTo>
                      <a:pt x="35" y="180"/>
                    </a:lnTo>
                    <a:lnTo>
                      <a:pt x="4" y="115"/>
                    </a:lnTo>
                    <a:lnTo>
                      <a:pt x="4" y="72"/>
                    </a:lnTo>
                    <a:lnTo>
                      <a:pt x="31" y="52"/>
                    </a:lnTo>
                    <a:lnTo>
                      <a:pt x="61" y="59"/>
                    </a:lnTo>
                    <a:lnTo>
                      <a:pt x="101" y="92"/>
                    </a:lnTo>
                    <a:lnTo>
                      <a:pt x="157" y="115"/>
                    </a:lnTo>
                    <a:lnTo>
                      <a:pt x="223" y="124"/>
                    </a:lnTo>
                    <a:lnTo>
                      <a:pt x="254" y="128"/>
                    </a:lnTo>
                    <a:lnTo>
                      <a:pt x="293" y="183"/>
                    </a:lnTo>
                    <a:lnTo>
                      <a:pt x="275" y="203"/>
                    </a:lnTo>
                    <a:lnTo>
                      <a:pt x="272" y="216"/>
                    </a:lnTo>
                    <a:lnTo>
                      <a:pt x="284" y="239"/>
                    </a:lnTo>
                    <a:lnTo>
                      <a:pt x="293" y="248"/>
                    </a:lnTo>
                    <a:lnTo>
                      <a:pt x="250" y="327"/>
                    </a:lnTo>
                    <a:lnTo>
                      <a:pt x="266" y="327"/>
                    </a:lnTo>
                    <a:lnTo>
                      <a:pt x="327" y="327"/>
                    </a:lnTo>
                    <a:lnTo>
                      <a:pt x="318" y="235"/>
                    </a:lnTo>
                    <a:lnTo>
                      <a:pt x="363" y="228"/>
                    </a:lnTo>
                    <a:lnTo>
                      <a:pt x="367" y="200"/>
                    </a:lnTo>
                    <a:lnTo>
                      <a:pt x="349" y="187"/>
                    </a:lnTo>
                    <a:lnTo>
                      <a:pt x="302" y="180"/>
                    </a:lnTo>
                    <a:lnTo>
                      <a:pt x="302" y="160"/>
                    </a:lnTo>
                    <a:lnTo>
                      <a:pt x="358" y="84"/>
                    </a:lnTo>
                    <a:lnTo>
                      <a:pt x="318" y="23"/>
                    </a:lnTo>
                    <a:lnTo>
                      <a:pt x="342" y="0"/>
                    </a:lnTo>
                    <a:lnTo>
                      <a:pt x="1114" y="176"/>
                    </a:lnTo>
                    <a:lnTo>
                      <a:pt x="987" y="751"/>
                    </a:lnTo>
                    <a:close/>
                  </a:path>
                </a:pathLst>
              </a:custGeom>
              <a:gradFill rotWithShape="0">
                <a:gsLst>
                  <a:gs pos="0">
                    <a:srgbClr val="d7fed7"/>
                  </a:gs>
                  <a:gs pos="100000">
                    <a:srgbClr val="ccffcc"/>
                  </a:gs>
                </a:gsLst>
                <a:path path="rect">
                  <a:fillToRect l="50000" t="50000" r="50000" b="50000"/>
                </a:path>
              </a:grad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59" name=""/>
              <p:cNvSpPr/>
              <p:nvPr/>
            </p:nvSpPr>
            <p:spPr>
              <a:xfrm>
                <a:off x="384120" y="1359000"/>
                <a:ext cx="1293840" cy="1184400"/>
              </a:xfrm>
              <a:custGeom>
                <a:avLst/>
                <a:gdLst/>
                <a:ahLst/>
                <a:rect l="l" t="t" r="r" b="b"/>
                <a:pathLst>
                  <a:path w="1337" h="1010">
                    <a:moveTo>
                      <a:pt x="1136" y="1010"/>
                    </a:moveTo>
                    <a:lnTo>
                      <a:pt x="1194" y="699"/>
                    </a:lnTo>
                    <a:lnTo>
                      <a:pt x="1188" y="647"/>
                    </a:lnTo>
                    <a:lnTo>
                      <a:pt x="1210" y="618"/>
                    </a:lnTo>
                    <a:lnTo>
                      <a:pt x="1210" y="591"/>
                    </a:lnTo>
                    <a:lnTo>
                      <a:pt x="1176" y="566"/>
                    </a:lnTo>
                    <a:lnTo>
                      <a:pt x="1176" y="546"/>
                    </a:lnTo>
                    <a:lnTo>
                      <a:pt x="1201" y="530"/>
                    </a:lnTo>
                    <a:lnTo>
                      <a:pt x="1224" y="510"/>
                    </a:lnTo>
                    <a:lnTo>
                      <a:pt x="1255" y="503"/>
                    </a:lnTo>
                    <a:lnTo>
                      <a:pt x="1262" y="458"/>
                    </a:lnTo>
                    <a:lnTo>
                      <a:pt x="1285" y="431"/>
                    </a:lnTo>
                    <a:lnTo>
                      <a:pt x="1307" y="411"/>
                    </a:lnTo>
                    <a:lnTo>
                      <a:pt x="1337" y="375"/>
                    </a:lnTo>
                    <a:lnTo>
                      <a:pt x="1328" y="336"/>
                    </a:lnTo>
                    <a:lnTo>
                      <a:pt x="1285" y="278"/>
                    </a:lnTo>
                    <a:lnTo>
                      <a:pt x="1039" y="223"/>
                    </a:lnTo>
                    <a:lnTo>
                      <a:pt x="965" y="232"/>
                    </a:lnTo>
                    <a:lnTo>
                      <a:pt x="917" y="215"/>
                    </a:lnTo>
                    <a:lnTo>
                      <a:pt x="856" y="215"/>
                    </a:lnTo>
                    <a:lnTo>
                      <a:pt x="795" y="232"/>
                    </a:lnTo>
                    <a:lnTo>
                      <a:pt x="725" y="199"/>
                    </a:lnTo>
                    <a:lnTo>
                      <a:pt x="647" y="206"/>
                    </a:lnTo>
                    <a:lnTo>
                      <a:pt x="556" y="183"/>
                    </a:lnTo>
                    <a:lnTo>
                      <a:pt x="498" y="179"/>
                    </a:lnTo>
                    <a:lnTo>
                      <a:pt x="437" y="124"/>
                    </a:lnTo>
                    <a:lnTo>
                      <a:pt x="441" y="64"/>
                    </a:lnTo>
                    <a:lnTo>
                      <a:pt x="407" y="39"/>
                    </a:lnTo>
                    <a:lnTo>
                      <a:pt x="380" y="36"/>
                    </a:lnTo>
                    <a:lnTo>
                      <a:pt x="358" y="7"/>
                    </a:lnTo>
                    <a:lnTo>
                      <a:pt x="311" y="0"/>
                    </a:lnTo>
                    <a:lnTo>
                      <a:pt x="293" y="32"/>
                    </a:lnTo>
                    <a:lnTo>
                      <a:pt x="272" y="100"/>
                    </a:lnTo>
                    <a:lnTo>
                      <a:pt x="266" y="167"/>
                    </a:lnTo>
                    <a:lnTo>
                      <a:pt x="236" y="199"/>
                    </a:lnTo>
                    <a:lnTo>
                      <a:pt x="232" y="264"/>
                    </a:lnTo>
                    <a:lnTo>
                      <a:pt x="96" y="499"/>
                    </a:lnTo>
                    <a:lnTo>
                      <a:pt x="71" y="575"/>
                    </a:lnTo>
                    <a:lnTo>
                      <a:pt x="31" y="602"/>
                    </a:lnTo>
                    <a:lnTo>
                      <a:pt x="18" y="631"/>
                    </a:lnTo>
                    <a:lnTo>
                      <a:pt x="22" y="663"/>
                    </a:lnTo>
                    <a:lnTo>
                      <a:pt x="18" y="683"/>
                    </a:lnTo>
                    <a:lnTo>
                      <a:pt x="0" y="706"/>
                    </a:lnTo>
                    <a:lnTo>
                      <a:pt x="4" y="722"/>
                    </a:lnTo>
                    <a:lnTo>
                      <a:pt x="18" y="751"/>
                    </a:lnTo>
                    <a:lnTo>
                      <a:pt x="31" y="758"/>
                    </a:lnTo>
                    <a:lnTo>
                      <a:pt x="35" y="765"/>
                    </a:lnTo>
                    <a:lnTo>
                      <a:pt x="1136" y="1010"/>
                    </a:lnTo>
                    <a:close/>
                  </a:path>
                </a:pathLst>
              </a:custGeom>
              <a:gradFill rotWithShape="0">
                <a:gsLst>
                  <a:gs pos="0">
                    <a:srgbClr val="d7fed7"/>
                  </a:gs>
                  <a:gs pos="100000">
                    <a:srgbClr val="ccffcc"/>
                  </a:gs>
                </a:gsLst>
                <a:path path="rect">
                  <a:fillToRect l="50000" t="50000" r="50000" b="50000"/>
                </a:path>
              </a:grad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grpSp>
        <p:grpSp>
          <p:nvGrpSpPr>
            <p:cNvPr id="660" name=""/>
            <p:cNvGrpSpPr/>
            <p:nvPr/>
          </p:nvGrpSpPr>
          <p:grpSpPr>
            <a:xfrm>
              <a:off x="3322800" y="1220760"/>
              <a:ext cx="2757240" cy="2958840"/>
              <a:chOff x="3322800" y="1220760"/>
              <a:chExt cx="2757240" cy="2958840"/>
            </a:xfrm>
          </p:grpSpPr>
          <p:sp>
            <p:nvSpPr>
              <p:cNvPr id="661" name=""/>
              <p:cNvSpPr/>
              <p:nvPr/>
            </p:nvSpPr>
            <p:spPr>
              <a:xfrm>
                <a:off x="3322800" y="2630520"/>
                <a:ext cx="1315800" cy="685800"/>
              </a:xfrm>
              <a:custGeom>
                <a:avLst/>
                <a:gdLst/>
                <a:ahLst/>
                <a:rect l="l" t="t" r="r" b="b"/>
                <a:pathLst>
                  <a:path w="1358" h="584">
                    <a:moveTo>
                      <a:pt x="27" y="0"/>
                    </a:moveTo>
                    <a:lnTo>
                      <a:pt x="860" y="16"/>
                    </a:lnTo>
                    <a:lnTo>
                      <a:pt x="896" y="56"/>
                    </a:lnTo>
                    <a:lnTo>
                      <a:pt x="952" y="65"/>
                    </a:lnTo>
                    <a:lnTo>
                      <a:pt x="1001" y="32"/>
                    </a:lnTo>
                    <a:lnTo>
                      <a:pt x="1031" y="65"/>
                    </a:lnTo>
                    <a:lnTo>
                      <a:pt x="1062" y="48"/>
                    </a:lnTo>
                    <a:lnTo>
                      <a:pt x="1080" y="56"/>
                    </a:lnTo>
                    <a:lnTo>
                      <a:pt x="1108" y="95"/>
                    </a:lnTo>
                    <a:lnTo>
                      <a:pt x="1157" y="111"/>
                    </a:lnTo>
                    <a:lnTo>
                      <a:pt x="1169" y="108"/>
                    </a:lnTo>
                    <a:lnTo>
                      <a:pt x="1200" y="108"/>
                    </a:lnTo>
                    <a:lnTo>
                      <a:pt x="1214" y="167"/>
                    </a:lnTo>
                    <a:lnTo>
                      <a:pt x="1240" y="189"/>
                    </a:lnTo>
                    <a:lnTo>
                      <a:pt x="1245" y="244"/>
                    </a:lnTo>
                    <a:lnTo>
                      <a:pt x="1261" y="251"/>
                    </a:lnTo>
                    <a:lnTo>
                      <a:pt x="1267" y="307"/>
                    </a:lnTo>
                    <a:lnTo>
                      <a:pt x="1279" y="316"/>
                    </a:lnTo>
                    <a:lnTo>
                      <a:pt x="1284" y="401"/>
                    </a:lnTo>
                    <a:lnTo>
                      <a:pt x="1301" y="408"/>
                    </a:lnTo>
                    <a:lnTo>
                      <a:pt x="1306" y="492"/>
                    </a:lnTo>
                    <a:lnTo>
                      <a:pt x="1331" y="499"/>
                    </a:lnTo>
                    <a:lnTo>
                      <a:pt x="1358" y="519"/>
                    </a:lnTo>
                    <a:lnTo>
                      <a:pt x="1353" y="584"/>
                    </a:lnTo>
                    <a:lnTo>
                      <a:pt x="300" y="584"/>
                    </a:lnTo>
                    <a:lnTo>
                      <a:pt x="300" y="392"/>
                    </a:lnTo>
                    <a:lnTo>
                      <a:pt x="0" y="372"/>
                    </a:lnTo>
                    <a:lnTo>
                      <a:pt x="27" y="0"/>
                    </a:lnTo>
                    <a:close/>
                  </a:path>
                </a:pathLst>
              </a:custGeom>
              <a:solidFill>
                <a:srgbClr val="e1ffff"/>
              </a:solid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62" name=""/>
              <p:cNvSpPr/>
              <p:nvPr/>
            </p:nvSpPr>
            <p:spPr>
              <a:xfrm>
                <a:off x="4444920" y="2531880"/>
                <a:ext cx="955800" cy="689040"/>
              </a:xfrm>
              <a:custGeom>
                <a:avLst/>
                <a:gdLst/>
                <a:ahLst/>
                <a:rect l="l" t="t" r="r" b="b"/>
                <a:pathLst>
                  <a:path w="989" h="582">
                    <a:moveTo>
                      <a:pt x="13" y="16"/>
                    </a:moveTo>
                    <a:lnTo>
                      <a:pt x="455" y="0"/>
                    </a:lnTo>
                    <a:lnTo>
                      <a:pt x="822" y="0"/>
                    </a:lnTo>
                    <a:lnTo>
                      <a:pt x="818" y="20"/>
                    </a:lnTo>
                    <a:lnTo>
                      <a:pt x="800" y="79"/>
                    </a:lnTo>
                    <a:lnTo>
                      <a:pt x="836" y="121"/>
                    </a:lnTo>
                    <a:lnTo>
                      <a:pt x="849" y="144"/>
                    </a:lnTo>
                    <a:lnTo>
                      <a:pt x="913" y="148"/>
                    </a:lnTo>
                    <a:lnTo>
                      <a:pt x="919" y="196"/>
                    </a:lnTo>
                    <a:lnTo>
                      <a:pt x="944" y="200"/>
                    </a:lnTo>
                    <a:lnTo>
                      <a:pt x="944" y="216"/>
                    </a:lnTo>
                    <a:lnTo>
                      <a:pt x="962" y="239"/>
                    </a:lnTo>
                    <a:lnTo>
                      <a:pt x="989" y="248"/>
                    </a:lnTo>
                    <a:lnTo>
                      <a:pt x="989" y="295"/>
                    </a:lnTo>
                    <a:lnTo>
                      <a:pt x="974" y="343"/>
                    </a:lnTo>
                    <a:lnTo>
                      <a:pt x="897" y="376"/>
                    </a:lnTo>
                    <a:lnTo>
                      <a:pt x="852" y="399"/>
                    </a:lnTo>
                    <a:lnTo>
                      <a:pt x="861" y="442"/>
                    </a:lnTo>
                    <a:lnTo>
                      <a:pt x="876" y="467"/>
                    </a:lnTo>
                    <a:lnTo>
                      <a:pt x="870" y="487"/>
                    </a:lnTo>
                    <a:lnTo>
                      <a:pt x="827" y="534"/>
                    </a:lnTo>
                    <a:lnTo>
                      <a:pt x="818" y="570"/>
                    </a:lnTo>
                    <a:lnTo>
                      <a:pt x="806" y="582"/>
                    </a:lnTo>
                    <a:lnTo>
                      <a:pt x="779" y="534"/>
                    </a:lnTo>
                    <a:lnTo>
                      <a:pt x="144" y="550"/>
                    </a:lnTo>
                    <a:lnTo>
                      <a:pt x="141" y="498"/>
                    </a:lnTo>
                    <a:lnTo>
                      <a:pt x="119" y="487"/>
                    </a:lnTo>
                    <a:lnTo>
                      <a:pt x="114" y="403"/>
                    </a:lnTo>
                    <a:lnTo>
                      <a:pt x="110" y="390"/>
                    </a:lnTo>
                    <a:lnTo>
                      <a:pt x="101" y="334"/>
                    </a:lnTo>
                    <a:lnTo>
                      <a:pt x="80" y="331"/>
                    </a:lnTo>
                    <a:lnTo>
                      <a:pt x="74" y="275"/>
                    </a:lnTo>
                    <a:lnTo>
                      <a:pt x="49" y="248"/>
                    </a:lnTo>
                    <a:lnTo>
                      <a:pt x="35" y="191"/>
                    </a:lnTo>
                    <a:lnTo>
                      <a:pt x="13" y="183"/>
                    </a:lnTo>
                    <a:lnTo>
                      <a:pt x="0" y="140"/>
                    </a:lnTo>
                    <a:lnTo>
                      <a:pt x="13" y="121"/>
                    </a:lnTo>
                    <a:lnTo>
                      <a:pt x="13" y="16"/>
                    </a:lnTo>
                    <a:close/>
                  </a:path>
                </a:pathLst>
              </a:custGeom>
              <a:solidFill>
                <a:srgbClr val="e1ffff"/>
              </a:solid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63" name=""/>
              <p:cNvSpPr/>
              <p:nvPr/>
            </p:nvSpPr>
            <p:spPr>
              <a:xfrm>
                <a:off x="4579920" y="3160440"/>
                <a:ext cx="1062000" cy="1019160"/>
              </a:xfrm>
              <a:custGeom>
                <a:avLst/>
                <a:gdLst/>
                <a:ahLst/>
                <a:rect l="l" t="t" r="r" b="b"/>
                <a:pathLst>
                  <a:path w="1096" h="868">
                    <a:moveTo>
                      <a:pt x="629" y="0"/>
                    </a:moveTo>
                    <a:lnTo>
                      <a:pt x="659" y="43"/>
                    </a:lnTo>
                    <a:lnTo>
                      <a:pt x="677" y="111"/>
                    </a:lnTo>
                    <a:lnTo>
                      <a:pt x="693" y="160"/>
                    </a:lnTo>
                    <a:lnTo>
                      <a:pt x="711" y="192"/>
                    </a:lnTo>
                    <a:lnTo>
                      <a:pt x="781" y="228"/>
                    </a:lnTo>
                    <a:lnTo>
                      <a:pt x="785" y="255"/>
                    </a:lnTo>
                    <a:lnTo>
                      <a:pt x="806" y="307"/>
                    </a:lnTo>
                    <a:lnTo>
                      <a:pt x="842" y="316"/>
                    </a:lnTo>
                    <a:lnTo>
                      <a:pt x="864" y="316"/>
                    </a:lnTo>
                    <a:lnTo>
                      <a:pt x="898" y="343"/>
                    </a:lnTo>
                    <a:lnTo>
                      <a:pt x="873" y="437"/>
                    </a:lnTo>
                    <a:lnTo>
                      <a:pt x="925" y="451"/>
                    </a:lnTo>
                    <a:lnTo>
                      <a:pt x="959" y="483"/>
                    </a:lnTo>
                    <a:lnTo>
                      <a:pt x="947" y="519"/>
                    </a:lnTo>
                    <a:lnTo>
                      <a:pt x="1004" y="528"/>
                    </a:lnTo>
                    <a:lnTo>
                      <a:pt x="1020" y="564"/>
                    </a:lnTo>
                    <a:lnTo>
                      <a:pt x="1026" y="624"/>
                    </a:lnTo>
                    <a:lnTo>
                      <a:pt x="1056" y="656"/>
                    </a:lnTo>
                    <a:lnTo>
                      <a:pt x="1078" y="656"/>
                    </a:lnTo>
                    <a:lnTo>
                      <a:pt x="1096" y="668"/>
                    </a:lnTo>
                    <a:lnTo>
                      <a:pt x="1096" y="728"/>
                    </a:lnTo>
                    <a:lnTo>
                      <a:pt x="1047" y="771"/>
                    </a:lnTo>
                    <a:lnTo>
                      <a:pt x="1035" y="780"/>
                    </a:lnTo>
                    <a:lnTo>
                      <a:pt x="1029" y="845"/>
                    </a:lnTo>
                    <a:lnTo>
                      <a:pt x="1020" y="864"/>
                    </a:lnTo>
                    <a:lnTo>
                      <a:pt x="974" y="868"/>
                    </a:lnTo>
                    <a:lnTo>
                      <a:pt x="912" y="852"/>
                    </a:lnTo>
                    <a:lnTo>
                      <a:pt x="934" y="812"/>
                    </a:lnTo>
                    <a:lnTo>
                      <a:pt x="952" y="787"/>
                    </a:lnTo>
                    <a:lnTo>
                      <a:pt x="943" y="771"/>
                    </a:lnTo>
                    <a:lnTo>
                      <a:pt x="427" y="796"/>
                    </a:lnTo>
                    <a:lnTo>
                      <a:pt x="196" y="803"/>
                    </a:lnTo>
                    <a:lnTo>
                      <a:pt x="187" y="500"/>
                    </a:lnTo>
                    <a:lnTo>
                      <a:pt x="179" y="313"/>
                    </a:lnTo>
                    <a:lnTo>
                      <a:pt x="140" y="280"/>
                    </a:lnTo>
                    <a:lnTo>
                      <a:pt x="134" y="241"/>
                    </a:lnTo>
                    <a:lnTo>
                      <a:pt x="109" y="228"/>
                    </a:lnTo>
                    <a:lnTo>
                      <a:pt x="109" y="196"/>
                    </a:lnTo>
                    <a:lnTo>
                      <a:pt x="140" y="192"/>
                    </a:lnTo>
                    <a:lnTo>
                      <a:pt x="140" y="163"/>
                    </a:lnTo>
                    <a:lnTo>
                      <a:pt x="100" y="136"/>
                    </a:lnTo>
                    <a:lnTo>
                      <a:pt x="52" y="131"/>
                    </a:lnTo>
                    <a:lnTo>
                      <a:pt x="52" y="92"/>
                    </a:lnTo>
                    <a:lnTo>
                      <a:pt x="57" y="65"/>
                    </a:lnTo>
                    <a:lnTo>
                      <a:pt x="30" y="43"/>
                    </a:lnTo>
                    <a:lnTo>
                      <a:pt x="0" y="39"/>
                    </a:lnTo>
                    <a:lnTo>
                      <a:pt x="0" y="12"/>
                    </a:lnTo>
                    <a:lnTo>
                      <a:pt x="629" y="0"/>
                    </a:lnTo>
                    <a:close/>
                  </a:path>
                </a:pathLst>
              </a:custGeom>
              <a:solidFill>
                <a:srgbClr val="e1ffff"/>
              </a:solid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64" name=""/>
              <p:cNvSpPr/>
              <p:nvPr/>
            </p:nvSpPr>
            <p:spPr>
              <a:xfrm>
                <a:off x="5222880" y="2660400"/>
                <a:ext cx="644400" cy="1262160"/>
              </a:xfrm>
              <a:custGeom>
                <a:avLst/>
                <a:gdLst/>
                <a:ahLst/>
                <a:rect l="l" t="t" r="r" b="b"/>
                <a:pathLst>
                  <a:path w="321" h="629">
                    <a:moveTo>
                      <a:pt x="54" y="31"/>
                    </a:moveTo>
                    <a:lnTo>
                      <a:pt x="52" y="49"/>
                    </a:lnTo>
                    <a:lnTo>
                      <a:pt x="64" y="54"/>
                    </a:lnTo>
                    <a:lnTo>
                      <a:pt x="67" y="68"/>
                    </a:lnTo>
                    <a:lnTo>
                      <a:pt x="75" y="77"/>
                    </a:lnTo>
                    <a:lnTo>
                      <a:pt x="86" y="82"/>
                    </a:lnTo>
                    <a:lnTo>
                      <a:pt x="82" y="138"/>
                    </a:lnTo>
                    <a:lnTo>
                      <a:pt x="21" y="169"/>
                    </a:lnTo>
                    <a:lnTo>
                      <a:pt x="29" y="201"/>
                    </a:lnTo>
                    <a:lnTo>
                      <a:pt x="31" y="212"/>
                    </a:lnTo>
                    <a:lnTo>
                      <a:pt x="9" y="247"/>
                    </a:lnTo>
                    <a:lnTo>
                      <a:pt x="6" y="273"/>
                    </a:lnTo>
                    <a:lnTo>
                      <a:pt x="0" y="282"/>
                    </a:lnTo>
                    <a:lnTo>
                      <a:pt x="10" y="338"/>
                    </a:lnTo>
                    <a:lnTo>
                      <a:pt x="21" y="364"/>
                    </a:lnTo>
                    <a:lnTo>
                      <a:pt x="57" y="382"/>
                    </a:lnTo>
                    <a:lnTo>
                      <a:pt x="64" y="427"/>
                    </a:lnTo>
                    <a:lnTo>
                      <a:pt x="86" y="433"/>
                    </a:lnTo>
                    <a:lnTo>
                      <a:pt x="97" y="429"/>
                    </a:lnTo>
                    <a:lnTo>
                      <a:pt x="111" y="452"/>
                    </a:lnTo>
                    <a:lnTo>
                      <a:pt x="101" y="501"/>
                    </a:lnTo>
                    <a:lnTo>
                      <a:pt x="120" y="511"/>
                    </a:lnTo>
                    <a:lnTo>
                      <a:pt x="142" y="526"/>
                    </a:lnTo>
                    <a:lnTo>
                      <a:pt x="136" y="550"/>
                    </a:lnTo>
                    <a:lnTo>
                      <a:pt x="167" y="557"/>
                    </a:lnTo>
                    <a:lnTo>
                      <a:pt x="172" y="592"/>
                    </a:lnTo>
                    <a:lnTo>
                      <a:pt x="176" y="618"/>
                    </a:lnTo>
                    <a:lnTo>
                      <a:pt x="191" y="629"/>
                    </a:lnTo>
                    <a:lnTo>
                      <a:pt x="210" y="629"/>
                    </a:lnTo>
                    <a:lnTo>
                      <a:pt x="218" y="613"/>
                    </a:lnTo>
                    <a:lnTo>
                      <a:pt x="269" y="624"/>
                    </a:lnTo>
                    <a:lnTo>
                      <a:pt x="267" y="610"/>
                    </a:lnTo>
                    <a:lnTo>
                      <a:pt x="249" y="599"/>
                    </a:lnTo>
                    <a:lnTo>
                      <a:pt x="252" y="592"/>
                    </a:lnTo>
                    <a:lnTo>
                      <a:pt x="269" y="576"/>
                    </a:lnTo>
                    <a:lnTo>
                      <a:pt x="283" y="574"/>
                    </a:lnTo>
                    <a:lnTo>
                      <a:pt x="283" y="557"/>
                    </a:lnTo>
                    <a:lnTo>
                      <a:pt x="289" y="538"/>
                    </a:lnTo>
                    <a:lnTo>
                      <a:pt x="274" y="536"/>
                    </a:lnTo>
                    <a:lnTo>
                      <a:pt x="279" y="517"/>
                    </a:lnTo>
                    <a:lnTo>
                      <a:pt x="289" y="498"/>
                    </a:lnTo>
                    <a:lnTo>
                      <a:pt x="283" y="477"/>
                    </a:lnTo>
                    <a:lnTo>
                      <a:pt x="311" y="448"/>
                    </a:lnTo>
                    <a:lnTo>
                      <a:pt x="311" y="433"/>
                    </a:lnTo>
                    <a:lnTo>
                      <a:pt x="321" y="427"/>
                    </a:lnTo>
                    <a:lnTo>
                      <a:pt x="307" y="422"/>
                    </a:lnTo>
                    <a:lnTo>
                      <a:pt x="311" y="380"/>
                    </a:lnTo>
                    <a:lnTo>
                      <a:pt x="299" y="380"/>
                    </a:lnTo>
                    <a:lnTo>
                      <a:pt x="299" y="361"/>
                    </a:lnTo>
                    <a:lnTo>
                      <a:pt x="308" y="333"/>
                    </a:lnTo>
                    <a:lnTo>
                      <a:pt x="299" y="215"/>
                    </a:lnTo>
                    <a:lnTo>
                      <a:pt x="285" y="98"/>
                    </a:lnTo>
                    <a:lnTo>
                      <a:pt x="279" y="79"/>
                    </a:lnTo>
                    <a:lnTo>
                      <a:pt x="282" y="65"/>
                    </a:lnTo>
                    <a:lnTo>
                      <a:pt x="269" y="52"/>
                    </a:lnTo>
                    <a:lnTo>
                      <a:pt x="256" y="49"/>
                    </a:lnTo>
                    <a:lnTo>
                      <a:pt x="246" y="0"/>
                    </a:lnTo>
                    <a:lnTo>
                      <a:pt x="54" y="31"/>
                    </a:lnTo>
                    <a:close/>
                  </a:path>
                </a:pathLst>
              </a:custGeom>
              <a:solidFill>
                <a:srgbClr val="e1ffff"/>
              </a:solid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65" name=""/>
              <p:cNvSpPr/>
              <p:nvPr/>
            </p:nvSpPr>
            <p:spPr>
              <a:xfrm>
                <a:off x="3382920" y="1265040"/>
                <a:ext cx="1062000" cy="727200"/>
              </a:xfrm>
              <a:custGeom>
                <a:avLst/>
                <a:gdLst/>
                <a:ahLst/>
                <a:rect l="l" t="t" r="r" b="b"/>
                <a:pathLst>
                  <a:path w="1097" h="618">
                    <a:moveTo>
                      <a:pt x="52" y="0"/>
                    </a:moveTo>
                    <a:lnTo>
                      <a:pt x="548" y="23"/>
                    </a:lnTo>
                    <a:lnTo>
                      <a:pt x="1000" y="32"/>
                    </a:lnTo>
                    <a:lnTo>
                      <a:pt x="1006" y="63"/>
                    </a:lnTo>
                    <a:lnTo>
                      <a:pt x="1027" y="88"/>
                    </a:lnTo>
                    <a:lnTo>
                      <a:pt x="1027" y="99"/>
                    </a:lnTo>
                    <a:lnTo>
                      <a:pt x="993" y="120"/>
                    </a:lnTo>
                    <a:lnTo>
                      <a:pt x="1024" y="156"/>
                    </a:lnTo>
                    <a:lnTo>
                      <a:pt x="1009" y="190"/>
                    </a:lnTo>
                    <a:lnTo>
                      <a:pt x="1018" y="215"/>
                    </a:lnTo>
                    <a:lnTo>
                      <a:pt x="1045" y="298"/>
                    </a:lnTo>
                    <a:lnTo>
                      <a:pt x="1058" y="318"/>
                    </a:lnTo>
                    <a:lnTo>
                      <a:pt x="1067" y="354"/>
                    </a:lnTo>
                    <a:lnTo>
                      <a:pt x="1054" y="359"/>
                    </a:lnTo>
                    <a:lnTo>
                      <a:pt x="1040" y="390"/>
                    </a:lnTo>
                    <a:lnTo>
                      <a:pt x="1062" y="415"/>
                    </a:lnTo>
                    <a:lnTo>
                      <a:pt x="1062" y="451"/>
                    </a:lnTo>
                    <a:lnTo>
                      <a:pt x="1049" y="462"/>
                    </a:lnTo>
                    <a:lnTo>
                      <a:pt x="1062" y="478"/>
                    </a:lnTo>
                    <a:lnTo>
                      <a:pt x="1045" y="498"/>
                    </a:lnTo>
                    <a:lnTo>
                      <a:pt x="1054" y="517"/>
                    </a:lnTo>
                    <a:lnTo>
                      <a:pt x="1085" y="546"/>
                    </a:lnTo>
                    <a:lnTo>
                      <a:pt x="1097" y="614"/>
                    </a:lnTo>
                    <a:lnTo>
                      <a:pt x="758" y="618"/>
                    </a:lnTo>
                    <a:lnTo>
                      <a:pt x="465" y="609"/>
                    </a:lnTo>
                    <a:lnTo>
                      <a:pt x="131" y="598"/>
                    </a:lnTo>
                    <a:lnTo>
                      <a:pt x="0" y="586"/>
                    </a:lnTo>
                    <a:lnTo>
                      <a:pt x="52" y="0"/>
                    </a:lnTo>
                    <a:close/>
                  </a:path>
                </a:pathLst>
              </a:custGeom>
              <a:solidFill>
                <a:srgbClr val="e1ffff"/>
              </a:solid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66" name=""/>
              <p:cNvSpPr/>
              <p:nvPr/>
            </p:nvSpPr>
            <p:spPr>
              <a:xfrm>
                <a:off x="3351240" y="1955520"/>
                <a:ext cx="1120680" cy="806760"/>
              </a:xfrm>
              <a:custGeom>
                <a:avLst/>
                <a:gdLst/>
                <a:ahLst/>
                <a:rect l="l" t="t" r="r" b="b"/>
                <a:pathLst>
                  <a:path w="1157" h="679">
                    <a:moveTo>
                      <a:pt x="34" y="0"/>
                    </a:moveTo>
                    <a:lnTo>
                      <a:pt x="306" y="16"/>
                    </a:lnTo>
                    <a:lnTo>
                      <a:pt x="685" y="29"/>
                    </a:lnTo>
                    <a:lnTo>
                      <a:pt x="999" y="23"/>
                    </a:lnTo>
                    <a:lnTo>
                      <a:pt x="1130" y="23"/>
                    </a:lnTo>
                    <a:lnTo>
                      <a:pt x="1127" y="65"/>
                    </a:lnTo>
                    <a:lnTo>
                      <a:pt x="1113" y="72"/>
                    </a:lnTo>
                    <a:lnTo>
                      <a:pt x="1100" y="79"/>
                    </a:lnTo>
                    <a:lnTo>
                      <a:pt x="1096" y="108"/>
                    </a:lnTo>
                    <a:lnTo>
                      <a:pt x="1122" y="147"/>
                    </a:lnTo>
                    <a:lnTo>
                      <a:pt x="1143" y="160"/>
                    </a:lnTo>
                    <a:lnTo>
                      <a:pt x="1139" y="183"/>
                    </a:lnTo>
                    <a:lnTo>
                      <a:pt x="1148" y="200"/>
                    </a:lnTo>
                    <a:lnTo>
                      <a:pt x="1148" y="460"/>
                    </a:lnTo>
                    <a:lnTo>
                      <a:pt x="1157" y="496"/>
                    </a:lnTo>
                    <a:lnTo>
                      <a:pt x="1139" y="503"/>
                    </a:lnTo>
                    <a:lnTo>
                      <a:pt x="1136" y="516"/>
                    </a:lnTo>
                    <a:lnTo>
                      <a:pt x="1148" y="532"/>
                    </a:lnTo>
                    <a:lnTo>
                      <a:pt x="1143" y="620"/>
                    </a:lnTo>
                    <a:lnTo>
                      <a:pt x="1130" y="627"/>
                    </a:lnTo>
                    <a:lnTo>
                      <a:pt x="1136" y="663"/>
                    </a:lnTo>
                    <a:lnTo>
                      <a:pt x="1148" y="679"/>
                    </a:lnTo>
                    <a:lnTo>
                      <a:pt x="1130" y="679"/>
                    </a:lnTo>
                    <a:lnTo>
                      <a:pt x="1105" y="679"/>
                    </a:lnTo>
                    <a:lnTo>
                      <a:pt x="1069" y="656"/>
                    </a:lnTo>
                    <a:lnTo>
                      <a:pt x="1048" y="624"/>
                    </a:lnTo>
                    <a:lnTo>
                      <a:pt x="1035" y="620"/>
                    </a:lnTo>
                    <a:lnTo>
                      <a:pt x="999" y="635"/>
                    </a:lnTo>
                    <a:lnTo>
                      <a:pt x="974" y="604"/>
                    </a:lnTo>
                    <a:lnTo>
                      <a:pt x="922" y="631"/>
                    </a:lnTo>
                    <a:lnTo>
                      <a:pt x="891" y="631"/>
                    </a:lnTo>
                    <a:lnTo>
                      <a:pt x="868" y="624"/>
                    </a:lnTo>
                    <a:lnTo>
                      <a:pt x="838" y="588"/>
                    </a:lnTo>
                    <a:lnTo>
                      <a:pt x="0" y="572"/>
                    </a:lnTo>
                    <a:lnTo>
                      <a:pt x="34" y="0"/>
                    </a:lnTo>
                    <a:close/>
                  </a:path>
                </a:pathLst>
              </a:custGeom>
              <a:solidFill>
                <a:srgbClr val="e1ffff"/>
              </a:solid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67" name=""/>
              <p:cNvSpPr/>
              <p:nvPr/>
            </p:nvSpPr>
            <p:spPr>
              <a:xfrm>
                <a:off x="4344840" y="1220760"/>
                <a:ext cx="1017720" cy="1334880"/>
              </a:xfrm>
              <a:custGeom>
                <a:avLst/>
                <a:gdLst/>
                <a:ahLst/>
                <a:rect l="l" t="t" r="r" b="b"/>
                <a:pathLst>
                  <a:path w="1051" h="1138">
                    <a:moveTo>
                      <a:pt x="9" y="69"/>
                    </a:moveTo>
                    <a:lnTo>
                      <a:pt x="280" y="65"/>
                    </a:lnTo>
                    <a:lnTo>
                      <a:pt x="288" y="0"/>
                    </a:lnTo>
                    <a:lnTo>
                      <a:pt x="336" y="0"/>
                    </a:lnTo>
                    <a:lnTo>
                      <a:pt x="341" y="85"/>
                    </a:lnTo>
                    <a:lnTo>
                      <a:pt x="363" y="108"/>
                    </a:lnTo>
                    <a:lnTo>
                      <a:pt x="372" y="137"/>
                    </a:lnTo>
                    <a:lnTo>
                      <a:pt x="412" y="148"/>
                    </a:lnTo>
                    <a:lnTo>
                      <a:pt x="449" y="151"/>
                    </a:lnTo>
                    <a:lnTo>
                      <a:pt x="489" y="184"/>
                    </a:lnTo>
                    <a:lnTo>
                      <a:pt x="510" y="176"/>
                    </a:lnTo>
                    <a:lnTo>
                      <a:pt x="530" y="144"/>
                    </a:lnTo>
                    <a:lnTo>
                      <a:pt x="640" y="151"/>
                    </a:lnTo>
                    <a:lnTo>
                      <a:pt x="649" y="193"/>
                    </a:lnTo>
                    <a:lnTo>
                      <a:pt x="667" y="200"/>
                    </a:lnTo>
                    <a:lnTo>
                      <a:pt x="685" y="187"/>
                    </a:lnTo>
                    <a:lnTo>
                      <a:pt x="715" y="187"/>
                    </a:lnTo>
                    <a:lnTo>
                      <a:pt x="767" y="236"/>
                    </a:lnTo>
                    <a:lnTo>
                      <a:pt x="872" y="232"/>
                    </a:lnTo>
                    <a:lnTo>
                      <a:pt x="872" y="207"/>
                    </a:lnTo>
                    <a:lnTo>
                      <a:pt x="899" y="187"/>
                    </a:lnTo>
                    <a:lnTo>
                      <a:pt x="924" y="220"/>
                    </a:lnTo>
                    <a:lnTo>
                      <a:pt x="994" y="216"/>
                    </a:lnTo>
                    <a:lnTo>
                      <a:pt x="1051" y="236"/>
                    </a:lnTo>
                    <a:lnTo>
                      <a:pt x="960" y="295"/>
                    </a:lnTo>
                    <a:lnTo>
                      <a:pt x="854" y="363"/>
                    </a:lnTo>
                    <a:lnTo>
                      <a:pt x="776" y="464"/>
                    </a:lnTo>
                    <a:lnTo>
                      <a:pt x="749" y="507"/>
                    </a:lnTo>
                    <a:lnTo>
                      <a:pt x="706" y="530"/>
                    </a:lnTo>
                    <a:lnTo>
                      <a:pt x="697" y="572"/>
                    </a:lnTo>
                    <a:lnTo>
                      <a:pt x="715" y="615"/>
                    </a:lnTo>
                    <a:lnTo>
                      <a:pt x="679" y="651"/>
                    </a:lnTo>
                    <a:lnTo>
                      <a:pt x="645" y="694"/>
                    </a:lnTo>
                    <a:lnTo>
                      <a:pt x="645" y="723"/>
                    </a:lnTo>
                    <a:lnTo>
                      <a:pt x="654" y="726"/>
                    </a:lnTo>
                    <a:lnTo>
                      <a:pt x="649" y="874"/>
                    </a:lnTo>
                    <a:lnTo>
                      <a:pt x="780" y="938"/>
                    </a:lnTo>
                    <a:lnTo>
                      <a:pt x="810" y="971"/>
                    </a:lnTo>
                    <a:lnTo>
                      <a:pt x="814" y="998"/>
                    </a:lnTo>
                    <a:lnTo>
                      <a:pt x="877" y="1001"/>
                    </a:lnTo>
                    <a:lnTo>
                      <a:pt x="899" y="1086"/>
                    </a:lnTo>
                    <a:lnTo>
                      <a:pt x="924" y="1106"/>
                    </a:lnTo>
                    <a:lnTo>
                      <a:pt x="915" y="1118"/>
                    </a:lnTo>
                    <a:lnTo>
                      <a:pt x="606" y="1118"/>
                    </a:lnTo>
                    <a:lnTo>
                      <a:pt x="302" y="1125"/>
                    </a:lnTo>
                    <a:lnTo>
                      <a:pt x="122" y="1138"/>
                    </a:lnTo>
                    <a:lnTo>
                      <a:pt x="122" y="1106"/>
                    </a:lnTo>
                    <a:lnTo>
                      <a:pt x="122" y="802"/>
                    </a:lnTo>
                    <a:lnTo>
                      <a:pt x="70" y="743"/>
                    </a:lnTo>
                    <a:lnTo>
                      <a:pt x="79" y="707"/>
                    </a:lnTo>
                    <a:lnTo>
                      <a:pt x="104" y="680"/>
                    </a:lnTo>
                    <a:lnTo>
                      <a:pt x="104" y="586"/>
                    </a:lnTo>
                    <a:lnTo>
                      <a:pt x="52" y="547"/>
                    </a:lnTo>
                    <a:lnTo>
                      <a:pt x="61" y="530"/>
                    </a:lnTo>
                    <a:lnTo>
                      <a:pt x="74" y="520"/>
                    </a:lnTo>
                    <a:lnTo>
                      <a:pt x="52" y="500"/>
                    </a:lnTo>
                    <a:lnTo>
                      <a:pt x="65" y="478"/>
                    </a:lnTo>
                    <a:lnTo>
                      <a:pt x="70" y="451"/>
                    </a:lnTo>
                    <a:lnTo>
                      <a:pt x="43" y="432"/>
                    </a:lnTo>
                    <a:lnTo>
                      <a:pt x="61" y="399"/>
                    </a:lnTo>
                    <a:lnTo>
                      <a:pt x="79" y="383"/>
                    </a:lnTo>
                    <a:lnTo>
                      <a:pt x="52" y="340"/>
                    </a:lnTo>
                    <a:lnTo>
                      <a:pt x="22" y="236"/>
                    </a:lnTo>
                    <a:lnTo>
                      <a:pt x="31" y="196"/>
                    </a:lnTo>
                    <a:lnTo>
                      <a:pt x="0" y="164"/>
                    </a:lnTo>
                    <a:lnTo>
                      <a:pt x="40" y="137"/>
                    </a:lnTo>
                    <a:lnTo>
                      <a:pt x="18" y="105"/>
                    </a:lnTo>
                    <a:lnTo>
                      <a:pt x="9" y="69"/>
                    </a:lnTo>
                    <a:close/>
                  </a:path>
                </a:pathLst>
              </a:custGeom>
              <a:solidFill>
                <a:srgbClr val="e1ffff"/>
              </a:solid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68" name=""/>
              <p:cNvSpPr/>
              <p:nvPr/>
            </p:nvSpPr>
            <p:spPr>
              <a:xfrm>
                <a:off x="4964040" y="1724040"/>
                <a:ext cx="828720" cy="996840"/>
              </a:xfrm>
              <a:custGeom>
                <a:avLst/>
                <a:gdLst/>
                <a:ahLst/>
                <a:rect l="l" t="t" r="r" b="b"/>
                <a:pathLst>
                  <a:path w="857" h="843">
                    <a:moveTo>
                      <a:pt x="799" y="827"/>
                    </a:moveTo>
                    <a:lnTo>
                      <a:pt x="799" y="787"/>
                    </a:lnTo>
                    <a:lnTo>
                      <a:pt x="787" y="748"/>
                    </a:lnTo>
                    <a:lnTo>
                      <a:pt x="778" y="687"/>
                    </a:lnTo>
                    <a:lnTo>
                      <a:pt x="781" y="647"/>
                    </a:lnTo>
                    <a:lnTo>
                      <a:pt x="790" y="618"/>
                    </a:lnTo>
                    <a:lnTo>
                      <a:pt x="805" y="595"/>
                    </a:lnTo>
                    <a:lnTo>
                      <a:pt x="790" y="568"/>
                    </a:lnTo>
                    <a:lnTo>
                      <a:pt x="778" y="552"/>
                    </a:lnTo>
                    <a:lnTo>
                      <a:pt x="787" y="527"/>
                    </a:lnTo>
                    <a:lnTo>
                      <a:pt x="805" y="520"/>
                    </a:lnTo>
                    <a:lnTo>
                      <a:pt x="805" y="412"/>
                    </a:lnTo>
                    <a:lnTo>
                      <a:pt x="821" y="388"/>
                    </a:lnTo>
                    <a:lnTo>
                      <a:pt x="857" y="356"/>
                    </a:lnTo>
                    <a:lnTo>
                      <a:pt x="852" y="320"/>
                    </a:lnTo>
                    <a:lnTo>
                      <a:pt x="839" y="308"/>
                    </a:lnTo>
                    <a:lnTo>
                      <a:pt x="817" y="317"/>
                    </a:lnTo>
                    <a:lnTo>
                      <a:pt x="808" y="360"/>
                    </a:lnTo>
                    <a:lnTo>
                      <a:pt x="787" y="376"/>
                    </a:lnTo>
                    <a:lnTo>
                      <a:pt x="769" y="388"/>
                    </a:lnTo>
                    <a:lnTo>
                      <a:pt x="765" y="412"/>
                    </a:lnTo>
                    <a:lnTo>
                      <a:pt x="738" y="432"/>
                    </a:lnTo>
                    <a:lnTo>
                      <a:pt x="704" y="435"/>
                    </a:lnTo>
                    <a:lnTo>
                      <a:pt x="720" y="396"/>
                    </a:lnTo>
                    <a:lnTo>
                      <a:pt x="751" y="360"/>
                    </a:lnTo>
                    <a:lnTo>
                      <a:pt x="778" y="327"/>
                    </a:lnTo>
                    <a:lnTo>
                      <a:pt x="787" y="300"/>
                    </a:lnTo>
                    <a:lnTo>
                      <a:pt x="726" y="291"/>
                    </a:lnTo>
                    <a:lnTo>
                      <a:pt x="747" y="223"/>
                    </a:lnTo>
                    <a:lnTo>
                      <a:pt x="686" y="203"/>
                    </a:lnTo>
                    <a:lnTo>
                      <a:pt x="665" y="187"/>
                    </a:lnTo>
                    <a:lnTo>
                      <a:pt x="634" y="180"/>
                    </a:lnTo>
                    <a:lnTo>
                      <a:pt x="620" y="160"/>
                    </a:lnTo>
                    <a:lnTo>
                      <a:pt x="577" y="176"/>
                    </a:lnTo>
                    <a:lnTo>
                      <a:pt x="551" y="151"/>
                    </a:lnTo>
                    <a:lnTo>
                      <a:pt x="489" y="124"/>
                    </a:lnTo>
                    <a:lnTo>
                      <a:pt x="458" y="148"/>
                    </a:lnTo>
                    <a:lnTo>
                      <a:pt x="436" y="151"/>
                    </a:lnTo>
                    <a:lnTo>
                      <a:pt x="420" y="140"/>
                    </a:lnTo>
                    <a:lnTo>
                      <a:pt x="366" y="108"/>
                    </a:lnTo>
                    <a:lnTo>
                      <a:pt x="357" y="95"/>
                    </a:lnTo>
                    <a:lnTo>
                      <a:pt x="363" y="68"/>
                    </a:lnTo>
                    <a:lnTo>
                      <a:pt x="323" y="76"/>
                    </a:lnTo>
                    <a:lnTo>
                      <a:pt x="305" y="60"/>
                    </a:lnTo>
                    <a:lnTo>
                      <a:pt x="275" y="20"/>
                    </a:lnTo>
                    <a:lnTo>
                      <a:pt x="266" y="0"/>
                    </a:lnTo>
                    <a:lnTo>
                      <a:pt x="241" y="7"/>
                    </a:lnTo>
                    <a:lnTo>
                      <a:pt x="183" y="52"/>
                    </a:lnTo>
                    <a:lnTo>
                      <a:pt x="140" y="72"/>
                    </a:lnTo>
                    <a:lnTo>
                      <a:pt x="100" y="76"/>
                    </a:lnTo>
                    <a:lnTo>
                      <a:pt x="64" y="95"/>
                    </a:lnTo>
                    <a:lnTo>
                      <a:pt x="57" y="131"/>
                    </a:lnTo>
                    <a:lnTo>
                      <a:pt x="64" y="180"/>
                    </a:lnTo>
                    <a:lnTo>
                      <a:pt x="3" y="252"/>
                    </a:lnTo>
                    <a:lnTo>
                      <a:pt x="0" y="288"/>
                    </a:lnTo>
                    <a:lnTo>
                      <a:pt x="18" y="295"/>
                    </a:lnTo>
                    <a:lnTo>
                      <a:pt x="3" y="432"/>
                    </a:lnTo>
                    <a:lnTo>
                      <a:pt x="127" y="496"/>
                    </a:lnTo>
                    <a:lnTo>
                      <a:pt x="170" y="527"/>
                    </a:lnTo>
                    <a:lnTo>
                      <a:pt x="174" y="568"/>
                    </a:lnTo>
                    <a:lnTo>
                      <a:pt x="232" y="563"/>
                    </a:lnTo>
                    <a:lnTo>
                      <a:pt x="250" y="644"/>
                    </a:lnTo>
                    <a:lnTo>
                      <a:pt x="280" y="663"/>
                    </a:lnTo>
                    <a:lnTo>
                      <a:pt x="280" y="690"/>
                    </a:lnTo>
                    <a:lnTo>
                      <a:pt x="262" y="759"/>
                    </a:lnTo>
                    <a:lnTo>
                      <a:pt x="289" y="795"/>
                    </a:lnTo>
                    <a:lnTo>
                      <a:pt x="305" y="823"/>
                    </a:lnTo>
                    <a:lnTo>
                      <a:pt x="375" y="827"/>
                    </a:lnTo>
                    <a:lnTo>
                      <a:pt x="381" y="843"/>
                    </a:lnTo>
                    <a:lnTo>
                      <a:pt x="799" y="827"/>
                    </a:lnTo>
                    <a:close/>
                  </a:path>
                </a:pathLst>
              </a:custGeom>
              <a:solidFill>
                <a:srgbClr val="e1ffff"/>
              </a:solid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69" name=""/>
              <p:cNvSpPr/>
              <p:nvPr/>
            </p:nvSpPr>
            <p:spPr>
              <a:xfrm>
                <a:off x="5308560" y="1576080"/>
                <a:ext cx="771480" cy="508320"/>
              </a:xfrm>
              <a:custGeom>
                <a:avLst/>
                <a:gdLst/>
                <a:ahLst/>
                <a:rect l="l" t="t" r="r" b="b"/>
                <a:pathLst>
                  <a:path w="800" h="427">
                    <a:moveTo>
                      <a:pt x="764" y="151"/>
                    </a:moveTo>
                    <a:lnTo>
                      <a:pt x="800" y="187"/>
                    </a:lnTo>
                    <a:lnTo>
                      <a:pt x="791" y="215"/>
                    </a:lnTo>
                    <a:lnTo>
                      <a:pt x="755" y="224"/>
                    </a:lnTo>
                    <a:lnTo>
                      <a:pt x="694" y="239"/>
                    </a:lnTo>
                    <a:lnTo>
                      <a:pt x="660" y="287"/>
                    </a:lnTo>
                    <a:lnTo>
                      <a:pt x="595" y="287"/>
                    </a:lnTo>
                    <a:lnTo>
                      <a:pt x="568" y="332"/>
                    </a:lnTo>
                    <a:lnTo>
                      <a:pt x="471" y="336"/>
                    </a:lnTo>
                    <a:lnTo>
                      <a:pt x="433" y="427"/>
                    </a:lnTo>
                    <a:lnTo>
                      <a:pt x="367" y="415"/>
                    </a:lnTo>
                    <a:lnTo>
                      <a:pt x="380" y="352"/>
                    </a:lnTo>
                    <a:lnTo>
                      <a:pt x="327" y="336"/>
                    </a:lnTo>
                    <a:lnTo>
                      <a:pt x="315" y="311"/>
                    </a:lnTo>
                    <a:lnTo>
                      <a:pt x="275" y="307"/>
                    </a:lnTo>
                    <a:lnTo>
                      <a:pt x="257" y="284"/>
                    </a:lnTo>
                    <a:lnTo>
                      <a:pt x="214" y="300"/>
                    </a:lnTo>
                    <a:lnTo>
                      <a:pt x="184" y="275"/>
                    </a:lnTo>
                    <a:lnTo>
                      <a:pt x="126" y="251"/>
                    </a:lnTo>
                    <a:lnTo>
                      <a:pt x="92" y="284"/>
                    </a:lnTo>
                    <a:lnTo>
                      <a:pt x="58" y="271"/>
                    </a:lnTo>
                    <a:lnTo>
                      <a:pt x="0" y="228"/>
                    </a:lnTo>
                    <a:lnTo>
                      <a:pt x="13" y="192"/>
                    </a:lnTo>
                    <a:lnTo>
                      <a:pt x="22" y="163"/>
                    </a:lnTo>
                    <a:lnTo>
                      <a:pt x="65" y="143"/>
                    </a:lnTo>
                    <a:lnTo>
                      <a:pt x="114" y="143"/>
                    </a:lnTo>
                    <a:lnTo>
                      <a:pt x="232" y="59"/>
                    </a:lnTo>
                    <a:lnTo>
                      <a:pt x="266" y="3"/>
                    </a:lnTo>
                    <a:lnTo>
                      <a:pt x="380" y="0"/>
                    </a:lnTo>
                    <a:lnTo>
                      <a:pt x="327" y="12"/>
                    </a:lnTo>
                    <a:lnTo>
                      <a:pt x="275" y="71"/>
                    </a:lnTo>
                    <a:lnTo>
                      <a:pt x="245" y="71"/>
                    </a:lnTo>
                    <a:lnTo>
                      <a:pt x="250" y="115"/>
                    </a:lnTo>
                    <a:lnTo>
                      <a:pt x="354" y="124"/>
                    </a:lnTo>
                    <a:lnTo>
                      <a:pt x="397" y="176"/>
                    </a:lnTo>
                    <a:lnTo>
                      <a:pt x="503" y="167"/>
                    </a:lnTo>
                    <a:lnTo>
                      <a:pt x="547" y="143"/>
                    </a:lnTo>
                    <a:lnTo>
                      <a:pt x="608" y="124"/>
                    </a:lnTo>
                    <a:lnTo>
                      <a:pt x="681" y="127"/>
                    </a:lnTo>
                    <a:lnTo>
                      <a:pt x="733" y="91"/>
                    </a:lnTo>
                    <a:lnTo>
                      <a:pt x="742" y="127"/>
                    </a:lnTo>
                    <a:lnTo>
                      <a:pt x="739" y="143"/>
                    </a:lnTo>
                    <a:lnTo>
                      <a:pt x="764" y="151"/>
                    </a:lnTo>
                    <a:close/>
                  </a:path>
                </a:pathLst>
              </a:custGeom>
              <a:solidFill>
                <a:srgbClr val="e1ffff"/>
              </a:solid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70" name=""/>
              <p:cNvSpPr/>
              <p:nvPr/>
            </p:nvSpPr>
            <p:spPr>
              <a:xfrm>
                <a:off x="3597120" y="3316320"/>
                <a:ext cx="1175040" cy="696600"/>
              </a:xfrm>
              <a:custGeom>
                <a:avLst/>
                <a:gdLst/>
                <a:ahLst/>
                <a:rect l="l" t="t" r="r" b="b"/>
                <a:pathLst>
                  <a:path w="1214" h="582">
                    <a:moveTo>
                      <a:pt x="9" y="0"/>
                    </a:moveTo>
                    <a:lnTo>
                      <a:pt x="1062" y="0"/>
                    </a:lnTo>
                    <a:lnTo>
                      <a:pt x="1123" y="7"/>
                    </a:lnTo>
                    <a:lnTo>
                      <a:pt x="1144" y="23"/>
                    </a:lnTo>
                    <a:lnTo>
                      <a:pt x="1162" y="39"/>
                    </a:lnTo>
                    <a:lnTo>
                      <a:pt x="1157" y="68"/>
                    </a:lnTo>
                    <a:lnTo>
                      <a:pt x="1135" y="68"/>
                    </a:lnTo>
                    <a:lnTo>
                      <a:pt x="1126" y="84"/>
                    </a:lnTo>
                    <a:lnTo>
                      <a:pt x="1132" y="95"/>
                    </a:lnTo>
                    <a:lnTo>
                      <a:pt x="1162" y="108"/>
                    </a:lnTo>
                    <a:lnTo>
                      <a:pt x="1166" y="128"/>
                    </a:lnTo>
                    <a:lnTo>
                      <a:pt x="1162" y="147"/>
                    </a:lnTo>
                    <a:lnTo>
                      <a:pt x="1193" y="171"/>
                    </a:lnTo>
                    <a:lnTo>
                      <a:pt x="1200" y="196"/>
                    </a:lnTo>
                    <a:lnTo>
                      <a:pt x="1214" y="582"/>
                    </a:lnTo>
                    <a:lnTo>
                      <a:pt x="384" y="573"/>
                    </a:lnTo>
                    <a:lnTo>
                      <a:pt x="0" y="559"/>
                    </a:lnTo>
                    <a:lnTo>
                      <a:pt x="9" y="0"/>
                    </a:lnTo>
                    <a:close/>
                  </a:path>
                </a:pathLst>
              </a:custGeom>
              <a:solidFill>
                <a:srgbClr val="e1ffff"/>
              </a:solid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grpSp>
        <p:grpSp>
          <p:nvGrpSpPr>
            <p:cNvPr id="671" name=""/>
            <p:cNvGrpSpPr/>
            <p:nvPr/>
          </p:nvGrpSpPr>
          <p:grpSpPr>
            <a:xfrm>
              <a:off x="1681200" y="2046240"/>
              <a:ext cx="1989000" cy="3084480"/>
              <a:chOff x="1681200" y="2046240"/>
              <a:chExt cx="1989000" cy="3084480"/>
            </a:xfrm>
          </p:grpSpPr>
          <p:sp>
            <p:nvSpPr>
              <p:cNvPr id="672" name=""/>
              <p:cNvSpPr/>
              <p:nvPr/>
            </p:nvSpPr>
            <p:spPr>
              <a:xfrm>
                <a:off x="2435400" y="2921040"/>
                <a:ext cx="1234800" cy="1116000"/>
              </a:xfrm>
              <a:custGeom>
                <a:avLst/>
                <a:gdLst/>
                <a:ahLst/>
                <a:rect l="l" t="t" r="r" b="b"/>
                <a:pathLst>
                  <a:path w="1158" h="856">
                    <a:moveTo>
                      <a:pt x="88" y="0"/>
                    </a:moveTo>
                    <a:lnTo>
                      <a:pt x="708" y="69"/>
                    </a:lnTo>
                    <a:lnTo>
                      <a:pt x="929" y="92"/>
                    </a:lnTo>
                    <a:lnTo>
                      <a:pt x="1158" y="101"/>
                    </a:lnTo>
                    <a:lnTo>
                      <a:pt x="1149" y="856"/>
                    </a:lnTo>
                    <a:lnTo>
                      <a:pt x="633" y="827"/>
                    </a:lnTo>
                    <a:lnTo>
                      <a:pt x="349" y="800"/>
                    </a:lnTo>
                    <a:lnTo>
                      <a:pt x="0" y="764"/>
                    </a:lnTo>
                    <a:lnTo>
                      <a:pt x="88" y="0"/>
                    </a:lnTo>
                    <a:close/>
                  </a:path>
                </a:pathLst>
              </a:custGeom>
              <a:solidFill>
                <a:srgbClr val="fffeac"/>
              </a:solid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73" name=""/>
              <p:cNvSpPr/>
              <p:nvPr/>
            </p:nvSpPr>
            <p:spPr>
              <a:xfrm>
                <a:off x="2284560" y="2046240"/>
                <a:ext cx="1083960" cy="1023840"/>
              </a:xfrm>
              <a:custGeom>
                <a:avLst/>
                <a:gdLst/>
                <a:ahLst/>
                <a:rect l="l" t="t" r="r" b="b"/>
                <a:pathLst>
                  <a:path w="1110" h="866">
                    <a:moveTo>
                      <a:pt x="113" y="0"/>
                    </a:moveTo>
                    <a:lnTo>
                      <a:pt x="1110" y="100"/>
                    </a:lnTo>
                    <a:lnTo>
                      <a:pt x="1058" y="866"/>
                    </a:lnTo>
                    <a:lnTo>
                      <a:pt x="0" y="749"/>
                    </a:lnTo>
                    <a:lnTo>
                      <a:pt x="39" y="550"/>
                    </a:lnTo>
                    <a:lnTo>
                      <a:pt x="113" y="0"/>
                    </a:lnTo>
                    <a:close/>
                  </a:path>
                </a:pathLst>
              </a:custGeom>
              <a:solidFill>
                <a:srgbClr val="fffeac"/>
              </a:solid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74" name=""/>
              <p:cNvSpPr/>
              <p:nvPr/>
            </p:nvSpPr>
            <p:spPr>
              <a:xfrm>
                <a:off x="2367000" y="3862080"/>
                <a:ext cx="1071360" cy="1268640"/>
              </a:xfrm>
              <a:custGeom>
                <a:avLst/>
                <a:gdLst/>
                <a:ahLst/>
                <a:rect l="l" t="t" r="r" b="b"/>
                <a:pathLst>
                  <a:path w="1110" h="1076">
                    <a:moveTo>
                      <a:pt x="1110" y="88"/>
                    </a:moveTo>
                    <a:lnTo>
                      <a:pt x="1105" y="294"/>
                    </a:lnTo>
                    <a:lnTo>
                      <a:pt x="1080" y="729"/>
                    </a:lnTo>
                    <a:lnTo>
                      <a:pt x="1062" y="1020"/>
                    </a:lnTo>
                    <a:lnTo>
                      <a:pt x="454" y="997"/>
                    </a:lnTo>
                    <a:lnTo>
                      <a:pt x="436" y="1024"/>
                    </a:lnTo>
                    <a:lnTo>
                      <a:pt x="165" y="1008"/>
                    </a:lnTo>
                    <a:lnTo>
                      <a:pt x="143" y="1076"/>
                    </a:lnTo>
                    <a:lnTo>
                      <a:pt x="0" y="1056"/>
                    </a:lnTo>
                    <a:lnTo>
                      <a:pt x="122" y="0"/>
                    </a:lnTo>
                    <a:lnTo>
                      <a:pt x="341" y="23"/>
                    </a:lnTo>
                    <a:lnTo>
                      <a:pt x="646" y="55"/>
                    </a:lnTo>
                    <a:lnTo>
                      <a:pt x="952" y="84"/>
                    </a:lnTo>
                    <a:lnTo>
                      <a:pt x="1110" y="88"/>
                    </a:lnTo>
                    <a:close/>
                  </a:path>
                </a:pathLst>
              </a:custGeom>
              <a:solidFill>
                <a:srgbClr val="fffeac"/>
              </a:solid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75" name=""/>
              <p:cNvSpPr/>
              <p:nvPr/>
            </p:nvSpPr>
            <p:spPr>
              <a:xfrm>
                <a:off x="1681200" y="2617560"/>
                <a:ext cx="892080" cy="1243080"/>
              </a:xfrm>
              <a:custGeom>
                <a:avLst/>
                <a:gdLst/>
                <a:ahLst/>
                <a:rect l="l" t="t" r="r" b="b"/>
                <a:pathLst>
                  <a:path w="875" h="1048">
                    <a:moveTo>
                      <a:pt x="165" y="0"/>
                    </a:moveTo>
                    <a:lnTo>
                      <a:pt x="622" y="65"/>
                    </a:lnTo>
                    <a:lnTo>
                      <a:pt x="588" y="261"/>
                    </a:lnTo>
                    <a:lnTo>
                      <a:pt x="875" y="291"/>
                    </a:lnTo>
                    <a:lnTo>
                      <a:pt x="787" y="1048"/>
                    </a:lnTo>
                    <a:lnTo>
                      <a:pt x="0" y="931"/>
                    </a:lnTo>
                    <a:lnTo>
                      <a:pt x="165" y="0"/>
                    </a:lnTo>
                    <a:close/>
                  </a:path>
                </a:pathLst>
              </a:custGeom>
              <a:solidFill>
                <a:srgbClr val="fffeac"/>
              </a:solid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grpSp>
        <p:sp>
          <p:nvSpPr>
            <p:cNvPr id="676" name=""/>
            <p:cNvSpPr/>
            <p:nvPr/>
          </p:nvSpPr>
          <p:spPr>
            <a:xfrm>
              <a:off x="6351480" y="3422520"/>
              <a:ext cx="1800" cy="3240"/>
            </a:xfrm>
            <a:prstGeom prst="line">
              <a:avLst/>
            </a:prstGeom>
            <a:ln cap="rnd" w="12600">
              <a:solidFill>
                <a:srgbClr val="676767"/>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Arial"/>
              </a:endParaRPr>
            </a:p>
          </p:txBody>
        </p:sp>
        <p:sp>
          <p:nvSpPr>
            <p:cNvPr id="677" name=""/>
            <p:cNvSpPr/>
            <p:nvPr/>
          </p:nvSpPr>
          <p:spPr>
            <a:xfrm>
              <a:off x="6351480" y="3422520"/>
              <a:ext cx="1800" cy="3240"/>
            </a:xfrm>
            <a:prstGeom prst="line">
              <a:avLst/>
            </a:prstGeom>
            <a:ln cap="rnd" w="12600">
              <a:solidFill>
                <a:srgbClr val="676767"/>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Arial"/>
              </a:endParaRPr>
            </a:p>
          </p:txBody>
        </p:sp>
        <p:grpSp>
          <p:nvGrpSpPr>
            <p:cNvPr id="678" name=""/>
            <p:cNvGrpSpPr/>
            <p:nvPr/>
          </p:nvGrpSpPr>
          <p:grpSpPr>
            <a:xfrm>
              <a:off x="314280" y="2265480"/>
              <a:ext cx="2166840" cy="2837880"/>
              <a:chOff x="314280" y="2265480"/>
              <a:chExt cx="2166840" cy="2837880"/>
            </a:xfrm>
          </p:grpSpPr>
          <p:sp>
            <p:nvSpPr>
              <p:cNvPr id="679" name=""/>
              <p:cNvSpPr/>
              <p:nvPr/>
            </p:nvSpPr>
            <p:spPr>
              <a:xfrm>
                <a:off x="895320" y="2428560"/>
                <a:ext cx="982800" cy="1709640"/>
              </a:xfrm>
              <a:custGeom>
                <a:avLst/>
                <a:gdLst/>
                <a:ahLst/>
                <a:rect l="l" t="t" r="r" b="b"/>
                <a:pathLst>
                  <a:path w="1021" h="1450">
                    <a:moveTo>
                      <a:pt x="156" y="0"/>
                    </a:moveTo>
                    <a:lnTo>
                      <a:pt x="532" y="75"/>
                    </a:lnTo>
                    <a:lnTo>
                      <a:pt x="611" y="95"/>
                    </a:lnTo>
                    <a:lnTo>
                      <a:pt x="1021" y="160"/>
                    </a:lnTo>
                    <a:lnTo>
                      <a:pt x="820" y="1270"/>
                    </a:lnTo>
                    <a:lnTo>
                      <a:pt x="811" y="1283"/>
                    </a:lnTo>
                    <a:lnTo>
                      <a:pt x="798" y="1283"/>
                    </a:lnTo>
                    <a:lnTo>
                      <a:pt x="776" y="1267"/>
                    </a:lnTo>
                    <a:lnTo>
                      <a:pt x="749" y="1251"/>
                    </a:lnTo>
                    <a:lnTo>
                      <a:pt x="724" y="1258"/>
                    </a:lnTo>
                    <a:lnTo>
                      <a:pt x="697" y="1270"/>
                    </a:lnTo>
                    <a:lnTo>
                      <a:pt x="712" y="1303"/>
                    </a:lnTo>
                    <a:lnTo>
                      <a:pt x="715" y="1330"/>
                    </a:lnTo>
                    <a:lnTo>
                      <a:pt x="703" y="1333"/>
                    </a:lnTo>
                    <a:lnTo>
                      <a:pt x="703" y="1369"/>
                    </a:lnTo>
                    <a:lnTo>
                      <a:pt x="715" y="1414"/>
                    </a:lnTo>
                    <a:lnTo>
                      <a:pt x="703" y="1446"/>
                    </a:lnTo>
                    <a:lnTo>
                      <a:pt x="694" y="1450"/>
                    </a:lnTo>
                    <a:lnTo>
                      <a:pt x="0" y="555"/>
                    </a:lnTo>
                    <a:lnTo>
                      <a:pt x="156" y="0"/>
                    </a:lnTo>
                    <a:close/>
                  </a:path>
                </a:pathLst>
              </a:custGeom>
              <a:blipFill rotWithShape="0">
                <a:blip r:embed="rId1"/>
                <a:srcRect/>
                <a:tile tx="0" ty="0" sx="100000" sy="100000" algn="ctr"/>
              </a:blip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80" name=""/>
              <p:cNvSpPr/>
              <p:nvPr/>
            </p:nvSpPr>
            <p:spPr>
              <a:xfrm>
                <a:off x="1465200" y="3720960"/>
                <a:ext cx="1015920" cy="1382400"/>
              </a:xfrm>
              <a:custGeom>
                <a:avLst/>
                <a:gdLst/>
                <a:ahLst/>
                <a:rect l="l" t="t" r="r" b="b"/>
                <a:pathLst>
                  <a:path w="1053" h="1174">
                    <a:moveTo>
                      <a:pt x="266" y="0"/>
                    </a:moveTo>
                    <a:lnTo>
                      <a:pt x="231" y="183"/>
                    </a:lnTo>
                    <a:lnTo>
                      <a:pt x="208" y="192"/>
                    </a:lnTo>
                    <a:lnTo>
                      <a:pt x="183" y="171"/>
                    </a:lnTo>
                    <a:lnTo>
                      <a:pt x="165" y="160"/>
                    </a:lnTo>
                    <a:lnTo>
                      <a:pt x="125" y="167"/>
                    </a:lnTo>
                    <a:lnTo>
                      <a:pt x="113" y="183"/>
                    </a:lnTo>
                    <a:lnTo>
                      <a:pt x="116" y="203"/>
                    </a:lnTo>
                    <a:lnTo>
                      <a:pt x="125" y="216"/>
                    </a:lnTo>
                    <a:lnTo>
                      <a:pt x="125" y="232"/>
                    </a:lnTo>
                    <a:lnTo>
                      <a:pt x="109" y="236"/>
                    </a:lnTo>
                    <a:lnTo>
                      <a:pt x="113" y="243"/>
                    </a:lnTo>
                    <a:lnTo>
                      <a:pt x="125" y="248"/>
                    </a:lnTo>
                    <a:lnTo>
                      <a:pt x="116" y="259"/>
                    </a:lnTo>
                    <a:lnTo>
                      <a:pt x="113" y="268"/>
                    </a:lnTo>
                    <a:lnTo>
                      <a:pt x="122" y="291"/>
                    </a:lnTo>
                    <a:lnTo>
                      <a:pt x="131" y="311"/>
                    </a:lnTo>
                    <a:lnTo>
                      <a:pt x="116" y="351"/>
                    </a:lnTo>
                    <a:lnTo>
                      <a:pt x="109" y="383"/>
                    </a:lnTo>
                    <a:lnTo>
                      <a:pt x="100" y="396"/>
                    </a:lnTo>
                    <a:lnTo>
                      <a:pt x="125" y="435"/>
                    </a:lnTo>
                    <a:lnTo>
                      <a:pt x="131" y="458"/>
                    </a:lnTo>
                    <a:lnTo>
                      <a:pt x="161" y="503"/>
                    </a:lnTo>
                    <a:lnTo>
                      <a:pt x="156" y="514"/>
                    </a:lnTo>
                    <a:lnTo>
                      <a:pt x="143" y="527"/>
                    </a:lnTo>
                    <a:lnTo>
                      <a:pt x="116" y="559"/>
                    </a:lnTo>
                    <a:lnTo>
                      <a:pt x="95" y="550"/>
                    </a:lnTo>
                    <a:lnTo>
                      <a:pt x="91" y="579"/>
                    </a:lnTo>
                    <a:lnTo>
                      <a:pt x="88" y="615"/>
                    </a:lnTo>
                    <a:lnTo>
                      <a:pt x="43" y="663"/>
                    </a:lnTo>
                    <a:lnTo>
                      <a:pt x="34" y="683"/>
                    </a:lnTo>
                    <a:lnTo>
                      <a:pt x="43" y="746"/>
                    </a:lnTo>
                    <a:lnTo>
                      <a:pt x="43" y="778"/>
                    </a:lnTo>
                    <a:lnTo>
                      <a:pt x="27" y="791"/>
                    </a:lnTo>
                    <a:lnTo>
                      <a:pt x="18" y="798"/>
                    </a:lnTo>
                    <a:lnTo>
                      <a:pt x="0" y="802"/>
                    </a:lnTo>
                    <a:lnTo>
                      <a:pt x="3" y="818"/>
                    </a:lnTo>
                    <a:lnTo>
                      <a:pt x="591" y="1145"/>
                    </a:lnTo>
                    <a:lnTo>
                      <a:pt x="930" y="1174"/>
                    </a:lnTo>
                    <a:lnTo>
                      <a:pt x="1053" y="115"/>
                    </a:lnTo>
                    <a:lnTo>
                      <a:pt x="266" y="0"/>
                    </a:lnTo>
                    <a:close/>
                  </a:path>
                </a:pathLst>
              </a:custGeom>
              <a:blipFill rotWithShape="0">
                <a:blip r:embed="rId2"/>
                <a:srcRect/>
                <a:tile tx="0" ty="0" sx="100000" sy="100000" algn="ctr"/>
              </a:blip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81" name=""/>
              <p:cNvSpPr/>
              <p:nvPr/>
            </p:nvSpPr>
            <p:spPr>
              <a:xfrm>
                <a:off x="314280" y="2265480"/>
                <a:ext cx="1305000" cy="2369880"/>
              </a:xfrm>
              <a:custGeom>
                <a:avLst/>
                <a:gdLst/>
                <a:ahLst/>
                <a:rect l="l" t="t" r="r" b="b"/>
                <a:pathLst>
                  <a:path w="1348" h="2014">
                    <a:moveTo>
                      <a:pt x="113" y="0"/>
                    </a:moveTo>
                    <a:lnTo>
                      <a:pt x="101" y="23"/>
                    </a:lnTo>
                    <a:lnTo>
                      <a:pt x="92" y="28"/>
                    </a:lnTo>
                    <a:lnTo>
                      <a:pt x="83" y="55"/>
                    </a:lnTo>
                    <a:lnTo>
                      <a:pt x="104" y="88"/>
                    </a:lnTo>
                    <a:lnTo>
                      <a:pt x="92" y="111"/>
                    </a:lnTo>
                    <a:lnTo>
                      <a:pt x="88" y="143"/>
                    </a:lnTo>
                    <a:lnTo>
                      <a:pt x="65" y="156"/>
                    </a:lnTo>
                    <a:lnTo>
                      <a:pt x="61" y="203"/>
                    </a:lnTo>
                    <a:lnTo>
                      <a:pt x="52" y="228"/>
                    </a:lnTo>
                    <a:lnTo>
                      <a:pt x="18" y="232"/>
                    </a:lnTo>
                    <a:lnTo>
                      <a:pt x="0" y="239"/>
                    </a:lnTo>
                    <a:lnTo>
                      <a:pt x="0" y="287"/>
                    </a:lnTo>
                    <a:lnTo>
                      <a:pt x="0" y="307"/>
                    </a:lnTo>
                    <a:lnTo>
                      <a:pt x="18" y="339"/>
                    </a:lnTo>
                    <a:lnTo>
                      <a:pt x="40" y="418"/>
                    </a:lnTo>
                    <a:lnTo>
                      <a:pt x="58" y="451"/>
                    </a:lnTo>
                    <a:lnTo>
                      <a:pt x="34" y="487"/>
                    </a:lnTo>
                    <a:lnTo>
                      <a:pt x="22" y="514"/>
                    </a:lnTo>
                    <a:lnTo>
                      <a:pt x="13" y="566"/>
                    </a:lnTo>
                    <a:lnTo>
                      <a:pt x="18" y="618"/>
                    </a:lnTo>
                    <a:lnTo>
                      <a:pt x="34" y="638"/>
                    </a:lnTo>
                    <a:lnTo>
                      <a:pt x="74" y="670"/>
                    </a:lnTo>
                    <a:lnTo>
                      <a:pt x="101" y="719"/>
                    </a:lnTo>
                    <a:lnTo>
                      <a:pt x="104" y="769"/>
                    </a:lnTo>
                    <a:lnTo>
                      <a:pt x="101" y="778"/>
                    </a:lnTo>
                    <a:lnTo>
                      <a:pt x="126" y="841"/>
                    </a:lnTo>
                    <a:lnTo>
                      <a:pt x="135" y="889"/>
                    </a:lnTo>
                    <a:lnTo>
                      <a:pt x="122" y="909"/>
                    </a:lnTo>
                    <a:lnTo>
                      <a:pt x="135" y="922"/>
                    </a:lnTo>
                    <a:lnTo>
                      <a:pt x="149" y="965"/>
                    </a:lnTo>
                    <a:lnTo>
                      <a:pt x="187" y="994"/>
                    </a:lnTo>
                    <a:lnTo>
                      <a:pt x="196" y="1021"/>
                    </a:lnTo>
                    <a:lnTo>
                      <a:pt x="178" y="1076"/>
                    </a:lnTo>
                    <a:lnTo>
                      <a:pt x="157" y="1092"/>
                    </a:lnTo>
                    <a:lnTo>
                      <a:pt x="166" y="1132"/>
                    </a:lnTo>
                    <a:lnTo>
                      <a:pt x="196" y="1152"/>
                    </a:lnTo>
                    <a:lnTo>
                      <a:pt x="214" y="1161"/>
                    </a:lnTo>
                    <a:lnTo>
                      <a:pt x="232" y="1233"/>
                    </a:lnTo>
                    <a:lnTo>
                      <a:pt x="239" y="1279"/>
                    </a:lnTo>
                    <a:lnTo>
                      <a:pt x="254" y="1295"/>
                    </a:lnTo>
                    <a:lnTo>
                      <a:pt x="297" y="1304"/>
                    </a:lnTo>
                    <a:lnTo>
                      <a:pt x="288" y="1340"/>
                    </a:lnTo>
                    <a:lnTo>
                      <a:pt x="284" y="1360"/>
                    </a:lnTo>
                    <a:lnTo>
                      <a:pt x="315" y="1393"/>
                    </a:lnTo>
                    <a:lnTo>
                      <a:pt x="318" y="1416"/>
                    </a:lnTo>
                    <a:lnTo>
                      <a:pt x="293" y="1432"/>
                    </a:lnTo>
                    <a:lnTo>
                      <a:pt x="284" y="1443"/>
                    </a:lnTo>
                    <a:lnTo>
                      <a:pt x="293" y="1475"/>
                    </a:lnTo>
                    <a:lnTo>
                      <a:pt x="297" y="1536"/>
                    </a:lnTo>
                    <a:lnTo>
                      <a:pt x="340" y="1536"/>
                    </a:lnTo>
                    <a:lnTo>
                      <a:pt x="401" y="1547"/>
                    </a:lnTo>
                    <a:lnTo>
                      <a:pt x="471" y="1563"/>
                    </a:lnTo>
                    <a:lnTo>
                      <a:pt x="493" y="1576"/>
                    </a:lnTo>
                    <a:lnTo>
                      <a:pt x="528" y="1632"/>
                    </a:lnTo>
                    <a:lnTo>
                      <a:pt x="584" y="1632"/>
                    </a:lnTo>
                    <a:lnTo>
                      <a:pt x="590" y="1659"/>
                    </a:lnTo>
                    <a:lnTo>
                      <a:pt x="611" y="1694"/>
                    </a:lnTo>
                    <a:lnTo>
                      <a:pt x="627" y="1720"/>
                    </a:lnTo>
                    <a:lnTo>
                      <a:pt x="672" y="1756"/>
                    </a:lnTo>
                    <a:lnTo>
                      <a:pt x="715" y="1783"/>
                    </a:lnTo>
                    <a:lnTo>
                      <a:pt x="764" y="1854"/>
                    </a:lnTo>
                    <a:lnTo>
                      <a:pt x="771" y="1907"/>
                    </a:lnTo>
                    <a:lnTo>
                      <a:pt x="789" y="1910"/>
                    </a:lnTo>
                    <a:lnTo>
                      <a:pt x="785" y="1978"/>
                    </a:lnTo>
                    <a:lnTo>
                      <a:pt x="1226" y="2014"/>
                    </a:lnTo>
                    <a:lnTo>
                      <a:pt x="1226" y="1914"/>
                    </a:lnTo>
                    <a:lnTo>
                      <a:pt x="1274" y="1847"/>
                    </a:lnTo>
                    <a:lnTo>
                      <a:pt x="1281" y="1786"/>
                    </a:lnTo>
                    <a:lnTo>
                      <a:pt x="1305" y="1792"/>
                    </a:lnTo>
                    <a:lnTo>
                      <a:pt x="1348" y="1736"/>
                    </a:lnTo>
                    <a:lnTo>
                      <a:pt x="1312" y="1687"/>
                    </a:lnTo>
                    <a:lnTo>
                      <a:pt x="1317" y="1667"/>
                    </a:lnTo>
                    <a:lnTo>
                      <a:pt x="1287" y="1628"/>
                    </a:lnTo>
                    <a:lnTo>
                      <a:pt x="1296" y="1603"/>
                    </a:lnTo>
                    <a:lnTo>
                      <a:pt x="597" y="690"/>
                    </a:lnTo>
                    <a:lnTo>
                      <a:pt x="755" y="143"/>
                    </a:lnTo>
                    <a:lnTo>
                      <a:pt x="113" y="0"/>
                    </a:lnTo>
                    <a:close/>
                  </a:path>
                </a:pathLst>
              </a:custGeom>
              <a:blipFill rotWithShape="0">
                <a:blip r:embed="rId3"/>
                <a:srcRect/>
                <a:tile tx="0" ty="0" sx="100000" sy="100000" algn="ctr"/>
              </a:blip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grpSp>
        <p:sp>
          <p:nvSpPr>
            <p:cNvPr id="682" name=""/>
            <p:cNvSpPr/>
            <p:nvPr/>
          </p:nvSpPr>
          <p:spPr>
            <a:xfrm>
              <a:off x="6450120" y="2671920"/>
              <a:ext cx="1440" cy="4680"/>
            </a:xfrm>
            <a:prstGeom prst="line">
              <a:avLst/>
            </a:prstGeom>
            <a:ln cap="rnd" w="12600">
              <a:solidFill>
                <a:srgbClr val="676767"/>
              </a:solidFill>
              <a:miter/>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Arial"/>
              </a:endParaRPr>
            </a:p>
          </p:txBody>
        </p:sp>
        <p:grpSp>
          <p:nvGrpSpPr>
            <p:cNvPr id="683" name=""/>
            <p:cNvGrpSpPr/>
            <p:nvPr/>
          </p:nvGrpSpPr>
          <p:grpSpPr>
            <a:xfrm>
              <a:off x="2790720" y="3956040"/>
              <a:ext cx="3033720" cy="2541600"/>
              <a:chOff x="2790720" y="3956040"/>
              <a:chExt cx="3033720" cy="2541600"/>
            </a:xfrm>
          </p:grpSpPr>
          <p:sp>
            <p:nvSpPr>
              <p:cNvPr id="684" name=""/>
              <p:cNvSpPr/>
              <p:nvPr/>
            </p:nvSpPr>
            <p:spPr>
              <a:xfrm>
                <a:off x="2790720" y="4070160"/>
                <a:ext cx="2203560" cy="2427480"/>
              </a:xfrm>
              <a:custGeom>
                <a:avLst/>
                <a:gdLst/>
                <a:ahLst/>
                <a:rect l="l" t="t" r="r" b="b"/>
                <a:pathLst>
                  <a:path w="2282" h="2061">
                    <a:moveTo>
                      <a:pt x="13" y="814"/>
                    </a:moveTo>
                    <a:lnTo>
                      <a:pt x="0" y="846"/>
                    </a:lnTo>
                    <a:lnTo>
                      <a:pt x="27" y="859"/>
                    </a:lnTo>
                    <a:lnTo>
                      <a:pt x="61" y="895"/>
                    </a:lnTo>
                    <a:lnTo>
                      <a:pt x="65" y="938"/>
                    </a:lnTo>
                    <a:lnTo>
                      <a:pt x="104" y="947"/>
                    </a:lnTo>
                    <a:lnTo>
                      <a:pt x="131" y="974"/>
                    </a:lnTo>
                    <a:lnTo>
                      <a:pt x="153" y="1010"/>
                    </a:lnTo>
                    <a:lnTo>
                      <a:pt x="180" y="1019"/>
                    </a:lnTo>
                    <a:lnTo>
                      <a:pt x="223" y="1081"/>
                    </a:lnTo>
                    <a:lnTo>
                      <a:pt x="284" y="1087"/>
                    </a:lnTo>
                    <a:lnTo>
                      <a:pt x="275" y="1114"/>
                    </a:lnTo>
                    <a:lnTo>
                      <a:pt x="297" y="1178"/>
                    </a:lnTo>
                    <a:lnTo>
                      <a:pt x="302" y="1267"/>
                    </a:lnTo>
                    <a:lnTo>
                      <a:pt x="332" y="1293"/>
                    </a:lnTo>
                    <a:lnTo>
                      <a:pt x="349" y="1317"/>
                    </a:lnTo>
                    <a:lnTo>
                      <a:pt x="367" y="1326"/>
                    </a:lnTo>
                    <a:lnTo>
                      <a:pt x="428" y="1382"/>
                    </a:lnTo>
                    <a:lnTo>
                      <a:pt x="455" y="1394"/>
                    </a:lnTo>
                    <a:lnTo>
                      <a:pt x="471" y="1398"/>
                    </a:lnTo>
                    <a:lnTo>
                      <a:pt x="489" y="1421"/>
                    </a:lnTo>
                    <a:lnTo>
                      <a:pt x="580" y="1446"/>
                    </a:lnTo>
                    <a:lnTo>
                      <a:pt x="616" y="1405"/>
                    </a:lnTo>
                    <a:lnTo>
                      <a:pt x="638" y="1385"/>
                    </a:lnTo>
                    <a:lnTo>
                      <a:pt x="625" y="1329"/>
                    </a:lnTo>
                    <a:lnTo>
                      <a:pt x="642" y="1310"/>
                    </a:lnTo>
                    <a:lnTo>
                      <a:pt x="694" y="1306"/>
                    </a:lnTo>
                    <a:lnTo>
                      <a:pt x="708" y="1290"/>
                    </a:lnTo>
                    <a:lnTo>
                      <a:pt x="717" y="1270"/>
                    </a:lnTo>
                    <a:lnTo>
                      <a:pt x="739" y="1274"/>
                    </a:lnTo>
                    <a:lnTo>
                      <a:pt x="742" y="1293"/>
                    </a:lnTo>
                    <a:lnTo>
                      <a:pt x="800" y="1297"/>
                    </a:lnTo>
                    <a:lnTo>
                      <a:pt x="891" y="1310"/>
                    </a:lnTo>
                    <a:lnTo>
                      <a:pt x="925" y="1342"/>
                    </a:lnTo>
                    <a:lnTo>
                      <a:pt x="996" y="1425"/>
                    </a:lnTo>
                    <a:lnTo>
                      <a:pt x="1031" y="1486"/>
                    </a:lnTo>
                    <a:lnTo>
                      <a:pt x="1035" y="1518"/>
                    </a:lnTo>
                    <a:lnTo>
                      <a:pt x="1127" y="1649"/>
                    </a:lnTo>
                    <a:lnTo>
                      <a:pt x="1141" y="1689"/>
                    </a:lnTo>
                    <a:lnTo>
                      <a:pt x="1211" y="1734"/>
                    </a:lnTo>
                    <a:lnTo>
                      <a:pt x="1217" y="1786"/>
                    </a:lnTo>
                    <a:lnTo>
                      <a:pt x="1235" y="1822"/>
                    </a:lnTo>
                    <a:lnTo>
                      <a:pt x="1247" y="1888"/>
                    </a:lnTo>
                    <a:lnTo>
                      <a:pt x="1278" y="1901"/>
                    </a:lnTo>
                    <a:lnTo>
                      <a:pt x="1281" y="1930"/>
                    </a:lnTo>
                    <a:lnTo>
                      <a:pt x="1281" y="1980"/>
                    </a:lnTo>
                    <a:lnTo>
                      <a:pt x="1303" y="1980"/>
                    </a:lnTo>
                    <a:lnTo>
                      <a:pt x="1339" y="1969"/>
                    </a:lnTo>
                    <a:lnTo>
                      <a:pt x="1382" y="2012"/>
                    </a:lnTo>
                    <a:lnTo>
                      <a:pt x="1421" y="2012"/>
                    </a:lnTo>
                    <a:lnTo>
                      <a:pt x="1461" y="2038"/>
                    </a:lnTo>
                    <a:lnTo>
                      <a:pt x="1513" y="2045"/>
                    </a:lnTo>
                    <a:lnTo>
                      <a:pt x="1553" y="2032"/>
                    </a:lnTo>
                    <a:lnTo>
                      <a:pt x="1587" y="2061"/>
                    </a:lnTo>
                    <a:lnTo>
                      <a:pt x="1626" y="2061"/>
                    </a:lnTo>
                    <a:lnTo>
                      <a:pt x="1644" y="2045"/>
                    </a:lnTo>
                    <a:lnTo>
                      <a:pt x="1666" y="2041"/>
                    </a:lnTo>
                    <a:lnTo>
                      <a:pt x="1693" y="2002"/>
                    </a:lnTo>
                    <a:lnTo>
                      <a:pt x="1644" y="2009"/>
                    </a:lnTo>
                    <a:lnTo>
                      <a:pt x="1617" y="1960"/>
                    </a:lnTo>
                    <a:lnTo>
                      <a:pt x="1610" y="1949"/>
                    </a:lnTo>
                    <a:lnTo>
                      <a:pt x="1605" y="1878"/>
                    </a:lnTo>
                    <a:lnTo>
                      <a:pt x="1587" y="1849"/>
                    </a:lnTo>
                    <a:lnTo>
                      <a:pt x="1610" y="1813"/>
                    </a:lnTo>
                    <a:lnTo>
                      <a:pt x="1610" y="1773"/>
                    </a:lnTo>
                    <a:lnTo>
                      <a:pt x="1632" y="1745"/>
                    </a:lnTo>
                    <a:lnTo>
                      <a:pt x="1626" y="1709"/>
                    </a:lnTo>
                    <a:lnTo>
                      <a:pt x="1623" y="1685"/>
                    </a:lnTo>
                    <a:lnTo>
                      <a:pt x="1648" y="1673"/>
                    </a:lnTo>
                    <a:lnTo>
                      <a:pt x="1662" y="1637"/>
                    </a:lnTo>
                    <a:lnTo>
                      <a:pt x="1693" y="1633"/>
                    </a:lnTo>
                    <a:lnTo>
                      <a:pt x="1727" y="1613"/>
                    </a:lnTo>
                    <a:lnTo>
                      <a:pt x="1736" y="1590"/>
                    </a:lnTo>
                    <a:lnTo>
                      <a:pt x="1766" y="1597"/>
                    </a:lnTo>
                    <a:lnTo>
                      <a:pt x="1788" y="1577"/>
                    </a:lnTo>
                    <a:lnTo>
                      <a:pt x="1779" y="1542"/>
                    </a:lnTo>
                    <a:lnTo>
                      <a:pt x="1806" y="1554"/>
                    </a:lnTo>
                    <a:lnTo>
                      <a:pt x="1876" y="1554"/>
                    </a:lnTo>
                    <a:lnTo>
                      <a:pt x="1946" y="1513"/>
                    </a:lnTo>
                    <a:lnTo>
                      <a:pt x="1980" y="1477"/>
                    </a:lnTo>
                    <a:lnTo>
                      <a:pt x="2020" y="1461"/>
                    </a:lnTo>
                    <a:lnTo>
                      <a:pt x="2054" y="1425"/>
                    </a:lnTo>
                    <a:lnTo>
                      <a:pt x="2090" y="1414"/>
                    </a:lnTo>
                    <a:lnTo>
                      <a:pt x="2077" y="1369"/>
                    </a:lnTo>
                    <a:lnTo>
                      <a:pt x="2041" y="1338"/>
                    </a:lnTo>
                    <a:lnTo>
                      <a:pt x="2041" y="1293"/>
                    </a:lnTo>
                    <a:lnTo>
                      <a:pt x="2081" y="1322"/>
                    </a:lnTo>
                    <a:lnTo>
                      <a:pt x="2108" y="1369"/>
                    </a:lnTo>
                    <a:lnTo>
                      <a:pt x="2185" y="1369"/>
                    </a:lnTo>
                    <a:lnTo>
                      <a:pt x="2221" y="1322"/>
                    </a:lnTo>
                    <a:lnTo>
                      <a:pt x="2225" y="1297"/>
                    </a:lnTo>
                    <a:lnTo>
                      <a:pt x="2252" y="1270"/>
                    </a:lnTo>
                    <a:lnTo>
                      <a:pt x="2261" y="1245"/>
                    </a:lnTo>
                    <a:lnTo>
                      <a:pt x="2246" y="1218"/>
                    </a:lnTo>
                    <a:lnTo>
                      <a:pt x="2252" y="1202"/>
                    </a:lnTo>
                    <a:lnTo>
                      <a:pt x="2264" y="1189"/>
                    </a:lnTo>
                    <a:lnTo>
                      <a:pt x="2261" y="1137"/>
                    </a:lnTo>
                    <a:lnTo>
                      <a:pt x="2277" y="1101"/>
                    </a:lnTo>
                    <a:lnTo>
                      <a:pt x="2282" y="1038"/>
                    </a:lnTo>
                    <a:lnTo>
                      <a:pt x="2264" y="1015"/>
                    </a:lnTo>
                    <a:lnTo>
                      <a:pt x="2234" y="957"/>
                    </a:lnTo>
                    <a:lnTo>
                      <a:pt x="2230" y="914"/>
                    </a:lnTo>
                    <a:lnTo>
                      <a:pt x="2181" y="882"/>
                    </a:lnTo>
                    <a:lnTo>
                      <a:pt x="2169" y="584"/>
                    </a:lnTo>
                    <a:lnTo>
                      <a:pt x="2093" y="578"/>
                    </a:lnTo>
                    <a:lnTo>
                      <a:pt x="2077" y="548"/>
                    </a:lnTo>
                    <a:lnTo>
                      <a:pt x="2047" y="558"/>
                    </a:lnTo>
                    <a:lnTo>
                      <a:pt x="2016" y="510"/>
                    </a:lnTo>
                    <a:lnTo>
                      <a:pt x="1993" y="506"/>
                    </a:lnTo>
                    <a:lnTo>
                      <a:pt x="1950" y="542"/>
                    </a:lnTo>
                    <a:lnTo>
                      <a:pt x="1916" y="515"/>
                    </a:lnTo>
                    <a:lnTo>
                      <a:pt x="1885" y="510"/>
                    </a:lnTo>
                    <a:lnTo>
                      <a:pt x="1840" y="542"/>
                    </a:lnTo>
                    <a:lnTo>
                      <a:pt x="1784" y="535"/>
                    </a:lnTo>
                    <a:lnTo>
                      <a:pt x="1739" y="519"/>
                    </a:lnTo>
                    <a:lnTo>
                      <a:pt x="1696" y="522"/>
                    </a:lnTo>
                    <a:lnTo>
                      <a:pt x="1666" y="551"/>
                    </a:lnTo>
                    <a:lnTo>
                      <a:pt x="1614" y="515"/>
                    </a:lnTo>
                    <a:lnTo>
                      <a:pt x="1540" y="522"/>
                    </a:lnTo>
                    <a:lnTo>
                      <a:pt x="1500" y="496"/>
                    </a:lnTo>
                    <a:lnTo>
                      <a:pt x="1479" y="460"/>
                    </a:lnTo>
                    <a:lnTo>
                      <a:pt x="1434" y="447"/>
                    </a:lnTo>
                    <a:lnTo>
                      <a:pt x="1409" y="467"/>
                    </a:lnTo>
                    <a:lnTo>
                      <a:pt x="1326" y="467"/>
                    </a:lnTo>
                    <a:lnTo>
                      <a:pt x="1312" y="443"/>
                    </a:lnTo>
                    <a:lnTo>
                      <a:pt x="1299" y="415"/>
                    </a:lnTo>
                    <a:lnTo>
                      <a:pt x="1281" y="398"/>
                    </a:lnTo>
                    <a:lnTo>
                      <a:pt x="1220" y="424"/>
                    </a:lnTo>
                    <a:lnTo>
                      <a:pt x="1195" y="411"/>
                    </a:lnTo>
                    <a:lnTo>
                      <a:pt x="1177" y="339"/>
                    </a:lnTo>
                    <a:lnTo>
                      <a:pt x="1159" y="192"/>
                    </a:lnTo>
                    <a:lnTo>
                      <a:pt x="1141" y="32"/>
                    </a:lnTo>
                    <a:lnTo>
                      <a:pt x="672" y="0"/>
                    </a:lnTo>
                    <a:lnTo>
                      <a:pt x="616" y="842"/>
                    </a:lnTo>
                    <a:lnTo>
                      <a:pt x="13" y="814"/>
                    </a:lnTo>
                    <a:close/>
                  </a:path>
                </a:pathLst>
              </a:custGeom>
              <a:solidFill>
                <a:srgbClr val="ffffe1"/>
              </a:solid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85" name=""/>
              <p:cNvSpPr/>
              <p:nvPr/>
            </p:nvSpPr>
            <p:spPr>
              <a:xfrm>
                <a:off x="3438360" y="3956040"/>
                <a:ext cx="1366920" cy="780840"/>
              </a:xfrm>
              <a:custGeom>
                <a:avLst/>
                <a:gdLst/>
                <a:ahLst/>
                <a:rect l="l" t="t" r="r" b="b"/>
                <a:pathLst>
                  <a:path w="1412" h="649">
                    <a:moveTo>
                      <a:pt x="4" y="0"/>
                    </a:moveTo>
                    <a:lnTo>
                      <a:pt x="501" y="27"/>
                    </a:lnTo>
                    <a:lnTo>
                      <a:pt x="1382" y="32"/>
                    </a:lnTo>
                    <a:lnTo>
                      <a:pt x="1382" y="124"/>
                    </a:lnTo>
                    <a:lnTo>
                      <a:pt x="1403" y="230"/>
                    </a:lnTo>
                    <a:lnTo>
                      <a:pt x="1412" y="649"/>
                    </a:lnTo>
                    <a:lnTo>
                      <a:pt x="1368" y="640"/>
                    </a:lnTo>
                    <a:lnTo>
                      <a:pt x="1360" y="620"/>
                    </a:lnTo>
                    <a:lnTo>
                      <a:pt x="1342" y="606"/>
                    </a:lnTo>
                    <a:lnTo>
                      <a:pt x="1315" y="600"/>
                    </a:lnTo>
                    <a:lnTo>
                      <a:pt x="1299" y="613"/>
                    </a:lnTo>
                    <a:lnTo>
                      <a:pt x="1276" y="633"/>
                    </a:lnTo>
                    <a:lnTo>
                      <a:pt x="1245" y="613"/>
                    </a:lnTo>
                    <a:lnTo>
                      <a:pt x="1220" y="609"/>
                    </a:lnTo>
                    <a:lnTo>
                      <a:pt x="1177" y="633"/>
                    </a:lnTo>
                    <a:lnTo>
                      <a:pt x="1120" y="633"/>
                    </a:lnTo>
                    <a:lnTo>
                      <a:pt x="1076" y="616"/>
                    </a:lnTo>
                    <a:lnTo>
                      <a:pt x="1028" y="620"/>
                    </a:lnTo>
                    <a:lnTo>
                      <a:pt x="1001" y="645"/>
                    </a:lnTo>
                    <a:lnTo>
                      <a:pt x="988" y="645"/>
                    </a:lnTo>
                    <a:lnTo>
                      <a:pt x="954" y="613"/>
                    </a:lnTo>
                    <a:lnTo>
                      <a:pt x="902" y="613"/>
                    </a:lnTo>
                    <a:lnTo>
                      <a:pt x="866" y="613"/>
                    </a:lnTo>
                    <a:lnTo>
                      <a:pt x="841" y="597"/>
                    </a:lnTo>
                    <a:lnTo>
                      <a:pt x="818" y="557"/>
                    </a:lnTo>
                    <a:lnTo>
                      <a:pt x="784" y="550"/>
                    </a:lnTo>
                    <a:lnTo>
                      <a:pt x="762" y="550"/>
                    </a:lnTo>
                    <a:lnTo>
                      <a:pt x="740" y="564"/>
                    </a:lnTo>
                    <a:lnTo>
                      <a:pt x="669" y="561"/>
                    </a:lnTo>
                    <a:lnTo>
                      <a:pt x="642" y="550"/>
                    </a:lnTo>
                    <a:lnTo>
                      <a:pt x="633" y="514"/>
                    </a:lnTo>
                    <a:lnTo>
                      <a:pt x="615" y="498"/>
                    </a:lnTo>
                    <a:lnTo>
                      <a:pt x="602" y="501"/>
                    </a:lnTo>
                    <a:lnTo>
                      <a:pt x="563" y="518"/>
                    </a:lnTo>
                    <a:lnTo>
                      <a:pt x="541" y="518"/>
                    </a:lnTo>
                    <a:lnTo>
                      <a:pt x="528" y="514"/>
                    </a:lnTo>
                    <a:lnTo>
                      <a:pt x="523" y="498"/>
                    </a:lnTo>
                    <a:lnTo>
                      <a:pt x="516" y="473"/>
                    </a:lnTo>
                    <a:lnTo>
                      <a:pt x="510" y="458"/>
                    </a:lnTo>
                    <a:lnTo>
                      <a:pt x="501" y="413"/>
                    </a:lnTo>
                    <a:lnTo>
                      <a:pt x="480" y="128"/>
                    </a:lnTo>
                    <a:lnTo>
                      <a:pt x="0" y="95"/>
                    </a:lnTo>
                    <a:lnTo>
                      <a:pt x="4" y="0"/>
                    </a:lnTo>
                    <a:close/>
                  </a:path>
                </a:pathLst>
              </a:custGeom>
              <a:solidFill>
                <a:srgbClr val="ffffe1"/>
              </a:solid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86" name=""/>
              <p:cNvSpPr/>
              <p:nvPr/>
            </p:nvSpPr>
            <p:spPr>
              <a:xfrm>
                <a:off x="4896000" y="4862520"/>
                <a:ext cx="928440" cy="898200"/>
              </a:xfrm>
              <a:custGeom>
                <a:avLst/>
                <a:gdLst/>
                <a:ahLst/>
                <a:rect l="l" t="t" r="r" b="b"/>
                <a:pathLst>
                  <a:path w="969" h="762">
                    <a:moveTo>
                      <a:pt x="0" y="19"/>
                    </a:moveTo>
                    <a:lnTo>
                      <a:pt x="187" y="12"/>
                    </a:lnTo>
                    <a:lnTo>
                      <a:pt x="489" y="0"/>
                    </a:lnTo>
                    <a:lnTo>
                      <a:pt x="528" y="16"/>
                    </a:lnTo>
                    <a:lnTo>
                      <a:pt x="537" y="43"/>
                    </a:lnTo>
                    <a:lnTo>
                      <a:pt x="519" y="59"/>
                    </a:lnTo>
                    <a:lnTo>
                      <a:pt x="541" y="95"/>
                    </a:lnTo>
                    <a:lnTo>
                      <a:pt x="559" y="131"/>
                    </a:lnTo>
                    <a:lnTo>
                      <a:pt x="532" y="160"/>
                    </a:lnTo>
                    <a:lnTo>
                      <a:pt x="528" y="187"/>
                    </a:lnTo>
                    <a:lnTo>
                      <a:pt x="519" y="206"/>
                    </a:lnTo>
                    <a:lnTo>
                      <a:pt x="483" y="235"/>
                    </a:lnTo>
                    <a:lnTo>
                      <a:pt x="480" y="291"/>
                    </a:lnTo>
                    <a:lnTo>
                      <a:pt x="446" y="343"/>
                    </a:lnTo>
                    <a:lnTo>
                      <a:pt x="483" y="390"/>
                    </a:lnTo>
                    <a:lnTo>
                      <a:pt x="776" y="370"/>
                    </a:lnTo>
                    <a:lnTo>
                      <a:pt x="773" y="418"/>
                    </a:lnTo>
                    <a:lnTo>
                      <a:pt x="841" y="526"/>
                    </a:lnTo>
                    <a:lnTo>
                      <a:pt x="859" y="519"/>
                    </a:lnTo>
                    <a:lnTo>
                      <a:pt x="890" y="566"/>
                    </a:lnTo>
                    <a:lnTo>
                      <a:pt x="846" y="605"/>
                    </a:lnTo>
                    <a:lnTo>
                      <a:pt x="877" y="638"/>
                    </a:lnTo>
                    <a:lnTo>
                      <a:pt x="920" y="641"/>
                    </a:lnTo>
                    <a:lnTo>
                      <a:pt x="929" y="683"/>
                    </a:lnTo>
                    <a:lnTo>
                      <a:pt x="969" y="710"/>
                    </a:lnTo>
                    <a:lnTo>
                      <a:pt x="956" y="729"/>
                    </a:lnTo>
                    <a:lnTo>
                      <a:pt x="890" y="762"/>
                    </a:lnTo>
                    <a:lnTo>
                      <a:pt x="850" y="710"/>
                    </a:lnTo>
                    <a:lnTo>
                      <a:pt x="819" y="690"/>
                    </a:lnTo>
                    <a:lnTo>
                      <a:pt x="758" y="745"/>
                    </a:lnTo>
                    <a:lnTo>
                      <a:pt x="694" y="713"/>
                    </a:lnTo>
                    <a:lnTo>
                      <a:pt x="667" y="722"/>
                    </a:lnTo>
                    <a:lnTo>
                      <a:pt x="654" y="758"/>
                    </a:lnTo>
                    <a:lnTo>
                      <a:pt x="575" y="726"/>
                    </a:lnTo>
                    <a:lnTo>
                      <a:pt x="437" y="674"/>
                    </a:lnTo>
                    <a:lnTo>
                      <a:pt x="401" y="666"/>
                    </a:lnTo>
                    <a:lnTo>
                      <a:pt x="370" y="686"/>
                    </a:lnTo>
                    <a:lnTo>
                      <a:pt x="318" y="666"/>
                    </a:lnTo>
                    <a:lnTo>
                      <a:pt x="266" y="650"/>
                    </a:lnTo>
                    <a:lnTo>
                      <a:pt x="218" y="650"/>
                    </a:lnTo>
                    <a:lnTo>
                      <a:pt x="153" y="621"/>
                    </a:lnTo>
                    <a:lnTo>
                      <a:pt x="126" y="638"/>
                    </a:lnTo>
                    <a:lnTo>
                      <a:pt x="49" y="638"/>
                    </a:lnTo>
                    <a:lnTo>
                      <a:pt x="79" y="602"/>
                    </a:lnTo>
                    <a:lnTo>
                      <a:pt x="83" y="569"/>
                    </a:lnTo>
                    <a:lnTo>
                      <a:pt x="79" y="542"/>
                    </a:lnTo>
                    <a:lnTo>
                      <a:pt x="88" y="514"/>
                    </a:lnTo>
                    <a:lnTo>
                      <a:pt x="88" y="471"/>
                    </a:lnTo>
                    <a:lnTo>
                      <a:pt x="101" y="431"/>
                    </a:lnTo>
                    <a:lnTo>
                      <a:pt x="110" y="363"/>
                    </a:lnTo>
                    <a:lnTo>
                      <a:pt x="88" y="343"/>
                    </a:lnTo>
                    <a:lnTo>
                      <a:pt x="74" y="307"/>
                    </a:lnTo>
                    <a:lnTo>
                      <a:pt x="61" y="284"/>
                    </a:lnTo>
                    <a:lnTo>
                      <a:pt x="58" y="248"/>
                    </a:lnTo>
                    <a:lnTo>
                      <a:pt x="40" y="235"/>
                    </a:lnTo>
                    <a:lnTo>
                      <a:pt x="4" y="212"/>
                    </a:lnTo>
                    <a:lnTo>
                      <a:pt x="0" y="19"/>
                    </a:lnTo>
                    <a:close/>
                  </a:path>
                </a:pathLst>
              </a:custGeom>
              <a:solidFill>
                <a:srgbClr val="ffffe1"/>
              </a:solid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87" name=""/>
              <p:cNvSpPr/>
              <p:nvPr/>
            </p:nvSpPr>
            <p:spPr>
              <a:xfrm>
                <a:off x="4761000" y="4070160"/>
                <a:ext cx="811080" cy="814320"/>
              </a:xfrm>
              <a:custGeom>
                <a:avLst/>
                <a:gdLst/>
                <a:ahLst/>
                <a:rect l="l" t="t" r="r" b="b"/>
                <a:pathLst>
                  <a:path w="830" h="692">
                    <a:moveTo>
                      <a:pt x="0" y="29"/>
                    </a:moveTo>
                    <a:lnTo>
                      <a:pt x="27" y="131"/>
                    </a:lnTo>
                    <a:lnTo>
                      <a:pt x="34" y="487"/>
                    </a:lnTo>
                    <a:lnTo>
                      <a:pt x="34" y="559"/>
                    </a:lnTo>
                    <a:lnTo>
                      <a:pt x="52" y="584"/>
                    </a:lnTo>
                    <a:lnTo>
                      <a:pt x="126" y="588"/>
                    </a:lnTo>
                    <a:lnTo>
                      <a:pt x="131" y="692"/>
                    </a:lnTo>
                    <a:lnTo>
                      <a:pt x="625" y="676"/>
                    </a:lnTo>
                    <a:lnTo>
                      <a:pt x="632" y="652"/>
                    </a:lnTo>
                    <a:lnTo>
                      <a:pt x="629" y="620"/>
                    </a:lnTo>
                    <a:lnTo>
                      <a:pt x="647" y="611"/>
                    </a:lnTo>
                    <a:lnTo>
                      <a:pt x="632" y="575"/>
                    </a:lnTo>
                    <a:lnTo>
                      <a:pt x="616" y="564"/>
                    </a:lnTo>
                    <a:lnTo>
                      <a:pt x="616" y="552"/>
                    </a:lnTo>
                    <a:lnTo>
                      <a:pt x="656" y="532"/>
                    </a:lnTo>
                    <a:lnTo>
                      <a:pt x="641" y="509"/>
                    </a:lnTo>
                    <a:lnTo>
                      <a:pt x="647" y="480"/>
                    </a:lnTo>
                    <a:lnTo>
                      <a:pt x="625" y="440"/>
                    </a:lnTo>
                    <a:lnTo>
                      <a:pt x="663" y="431"/>
                    </a:lnTo>
                    <a:lnTo>
                      <a:pt x="690" y="395"/>
                    </a:lnTo>
                    <a:lnTo>
                      <a:pt x="708" y="399"/>
                    </a:lnTo>
                    <a:lnTo>
                      <a:pt x="708" y="340"/>
                    </a:lnTo>
                    <a:lnTo>
                      <a:pt x="742" y="296"/>
                    </a:lnTo>
                    <a:lnTo>
                      <a:pt x="769" y="291"/>
                    </a:lnTo>
                    <a:lnTo>
                      <a:pt x="782" y="280"/>
                    </a:lnTo>
                    <a:lnTo>
                      <a:pt x="773" y="255"/>
                    </a:lnTo>
                    <a:lnTo>
                      <a:pt x="791" y="244"/>
                    </a:lnTo>
                    <a:lnTo>
                      <a:pt x="760" y="219"/>
                    </a:lnTo>
                    <a:lnTo>
                      <a:pt x="769" y="196"/>
                    </a:lnTo>
                    <a:lnTo>
                      <a:pt x="785" y="172"/>
                    </a:lnTo>
                    <a:lnTo>
                      <a:pt x="803" y="167"/>
                    </a:lnTo>
                    <a:lnTo>
                      <a:pt x="803" y="144"/>
                    </a:lnTo>
                    <a:lnTo>
                      <a:pt x="816" y="144"/>
                    </a:lnTo>
                    <a:lnTo>
                      <a:pt x="812" y="120"/>
                    </a:lnTo>
                    <a:lnTo>
                      <a:pt x="830" y="117"/>
                    </a:lnTo>
                    <a:lnTo>
                      <a:pt x="830" y="88"/>
                    </a:lnTo>
                    <a:lnTo>
                      <a:pt x="778" y="92"/>
                    </a:lnTo>
                    <a:lnTo>
                      <a:pt x="717" y="75"/>
                    </a:lnTo>
                    <a:lnTo>
                      <a:pt x="738" y="36"/>
                    </a:lnTo>
                    <a:lnTo>
                      <a:pt x="760" y="7"/>
                    </a:lnTo>
                    <a:lnTo>
                      <a:pt x="738" y="0"/>
                    </a:lnTo>
                    <a:lnTo>
                      <a:pt x="0" y="29"/>
                    </a:lnTo>
                    <a:close/>
                  </a:path>
                </a:pathLst>
              </a:custGeom>
              <a:solidFill>
                <a:srgbClr val="ffffe1"/>
              </a:solid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grpSp>
        <p:grpSp>
          <p:nvGrpSpPr>
            <p:cNvPr id="688" name=""/>
            <p:cNvGrpSpPr/>
            <p:nvPr/>
          </p:nvGrpSpPr>
          <p:grpSpPr>
            <a:xfrm>
              <a:off x="5321160" y="3683160"/>
              <a:ext cx="2473560" cy="2698200"/>
              <a:chOff x="5321160" y="3683160"/>
              <a:chExt cx="2473560" cy="2698200"/>
            </a:xfrm>
          </p:grpSpPr>
          <p:sp>
            <p:nvSpPr>
              <p:cNvPr id="689" name=""/>
              <p:cNvSpPr/>
              <p:nvPr/>
            </p:nvSpPr>
            <p:spPr>
              <a:xfrm>
                <a:off x="7480440" y="6165720"/>
                <a:ext cx="1440" cy="2880"/>
              </a:xfrm>
              <a:prstGeom prst="line">
                <a:avLst/>
              </a:prstGeom>
              <a:ln cap="rnd" w="6480">
                <a:solidFill>
                  <a:srgbClr val="676767"/>
                </a:solidFill>
                <a:miter/>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690" name=""/>
              <p:cNvSpPr/>
              <p:nvPr/>
            </p:nvSpPr>
            <p:spPr>
              <a:xfrm>
                <a:off x="5495760" y="3859200"/>
                <a:ext cx="1330560" cy="536040"/>
              </a:xfrm>
              <a:custGeom>
                <a:avLst/>
                <a:gdLst/>
                <a:ahLst/>
                <a:rect l="l" t="t" r="r" b="b"/>
                <a:pathLst>
                  <a:path w="1376" h="460">
                    <a:moveTo>
                      <a:pt x="1376" y="0"/>
                    </a:moveTo>
                    <a:lnTo>
                      <a:pt x="1371" y="56"/>
                    </a:lnTo>
                    <a:lnTo>
                      <a:pt x="1337" y="59"/>
                    </a:lnTo>
                    <a:lnTo>
                      <a:pt x="1340" y="108"/>
                    </a:lnTo>
                    <a:lnTo>
                      <a:pt x="1310" y="117"/>
                    </a:lnTo>
                    <a:lnTo>
                      <a:pt x="1248" y="148"/>
                    </a:lnTo>
                    <a:lnTo>
                      <a:pt x="1223" y="144"/>
                    </a:lnTo>
                    <a:lnTo>
                      <a:pt x="1209" y="192"/>
                    </a:lnTo>
                    <a:lnTo>
                      <a:pt x="1157" y="196"/>
                    </a:lnTo>
                    <a:lnTo>
                      <a:pt x="1141" y="225"/>
                    </a:lnTo>
                    <a:lnTo>
                      <a:pt x="1071" y="261"/>
                    </a:lnTo>
                    <a:lnTo>
                      <a:pt x="1026" y="272"/>
                    </a:lnTo>
                    <a:lnTo>
                      <a:pt x="1040" y="297"/>
                    </a:lnTo>
                    <a:lnTo>
                      <a:pt x="983" y="340"/>
                    </a:lnTo>
                    <a:lnTo>
                      <a:pt x="979" y="363"/>
                    </a:lnTo>
                    <a:lnTo>
                      <a:pt x="656" y="405"/>
                    </a:lnTo>
                    <a:lnTo>
                      <a:pt x="463" y="432"/>
                    </a:lnTo>
                    <a:lnTo>
                      <a:pt x="275" y="444"/>
                    </a:lnTo>
                    <a:lnTo>
                      <a:pt x="21" y="460"/>
                    </a:lnTo>
                    <a:lnTo>
                      <a:pt x="18" y="432"/>
                    </a:lnTo>
                    <a:lnTo>
                      <a:pt x="30" y="424"/>
                    </a:lnTo>
                    <a:lnTo>
                      <a:pt x="0" y="401"/>
                    </a:lnTo>
                    <a:lnTo>
                      <a:pt x="21" y="360"/>
                    </a:lnTo>
                    <a:lnTo>
                      <a:pt x="48" y="343"/>
                    </a:lnTo>
                    <a:lnTo>
                      <a:pt x="52" y="316"/>
                    </a:lnTo>
                    <a:lnTo>
                      <a:pt x="73" y="291"/>
                    </a:lnTo>
                    <a:lnTo>
                      <a:pt x="73" y="261"/>
                    </a:lnTo>
                    <a:lnTo>
                      <a:pt x="91" y="192"/>
                    </a:lnTo>
                    <a:lnTo>
                      <a:pt x="104" y="180"/>
                    </a:lnTo>
                    <a:lnTo>
                      <a:pt x="134" y="167"/>
                    </a:lnTo>
                    <a:lnTo>
                      <a:pt x="210" y="173"/>
                    </a:lnTo>
                    <a:lnTo>
                      <a:pt x="244" y="173"/>
                    </a:lnTo>
                    <a:lnTo>
                      <a:pt x="354" y="108"/>
                    </a:lnTo>
                    <a:lnTo>
                      <a:pt x="375" y="124"/>
                    </a:lnTo>
                    <a:lnTo>
                      <a:pt x="424" y="128"/>
                    </a:lnTo>
                    <a:lnTo>
                      <a:pt x="449" y="95"/>
                    </a:lnTo>
                    <a:lnTo>
                      <a:pt x="647" y="95"/>
                    </a:lnTo>
                    <a:lnTo>
                      <a:pt x="934" y="68"/>
                    </a:lnTo>
                    <a:lnTo>
                      <a:pt x="1214" y="24"/>
                    </a:lnTo>
                    <a:lnTo>
                      <a:pt x="1376" y="0"/>
                    </a:lnTo>
                    <a:close/>
                  </a:path>
                </a:pathLst>
              </a:custGeom>
              <a:solidFill>
                <a:srgbClr val="ffccff"/>
              </a:solid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91" name=""/>
              <p:cNvSpPr/>
              <p:nvPr/>
            </p:nvSpPr>
            <p:spPr>
              <a:xfrm>
                <a:off x="6602400" y="4165560"/>
                <a:ext cx="795240" cy="683640"/>
              </a:xfrm>
              <a:custGeom>
                <a:avLst/>
                <a:gdLst/>
                <a:ahLst/>
                <a:rect l="l" t="t" r="r" b="b"/>
                <a:pathLst>
                  <a:path w="823" h="575">
                    <a:moveTo>
                      <a:pt x="27" y="85"/>
                    </a:moveTo>
                    <a:lnTo>
                      <a:pt x="70" y="88"/>
                    </a:lnTo>
                    <a:lnTo>
                      <a:pt x="131" y="13"/>
                    </a:lnTo>
                    <a:lnTo>
                      <a:pt x="178" y="17"/>
                    </a:lnTo>
                    <a:lnTo>
                      <a:pt x="223" y="20"/>
                    </a:lnTo>
                    <a:lnTo>
                      <a:pt x="248" y="0"/>
                    </a:lnTo>
                    <a:lnTo>
                      <a:pt x="405" y="0"/>
                    </a:lnTo>
                    <a:lnTo>
                      <a:pt x="423" y="33"/>
                    </a:lnTo>
                    <a:lnTo>
                      <a:pt x="622" y="33"/>
                    </a:lnTo>
                    <a:lnTo>
                      <a:pt x="823" y="160"/>
                    </a:lnTo>
                    <a:lnTo>
                      <a:pt x="814" y="187"/>
                    </a:lnTo>
                    <a:lnTo>
                      <a:pt x="741" y="284"/>
                    </a:lnTo>
                    <a:lnTo>
                      <a:pt x="735" y="340"/>
                    </a:lnTo>
                    <a:lnTo>
                      <a:pt x="697" y="336"/>
                    </a:lnTo>
                    <a:lnTo>
                      <a:pt x="701" y="380"/>
                    </a:lnTo>
                    <a:lnTo>
                      <a:pt x="688" y="392"/>
                    </a:lnTo>
                    <a:lnTo>
                      <a:pt x="649" y="396"/>
                    </a:lnTo>
                    <a:lnTo>
                      <a:pt x="640" y="428"/>
                    </a:lnTo>
                    <a:lnTo>
                      <a:pt x="627" y="455"/>
                    </a:lnTo>
                    <a:lnTo>
                      <a:pt x="588" y="459"/>
                    </a:lnTo>
                    <a:lnTo>
                      <a:pt x="570" y="471"/>
                    </a:lnTo>
                    <a:lnTo>
                      <a:pt x="545" y="471"/>
                    </a:lnTo>
                    <a:lnTo>
                      <a:pt x="527" y="491"/>
                    </a:lnTo>
                    <a:lnTo>
                      <a:pt x="536" y="540"/>
                    </a:lnTo>
                    <a:lnTo>
                      <a:pt x="523" y="559"/>
                    </a:lnTo>
                    <a:lnTo>
                      <a:pt x="505" y="575"/>
                    </a:lnTo>
                    <a:lnTo>
                      <a:pt x="466" y="547"/>
                    </a:lnTo>
                    <a:lnTo>
                      <a:pt x="444" y="500"/>
                    </a:lnTo>
                    <a:lnTo>
                      <a:pt x="419" y="500"/>
                    </a:lnTo>
                    <a:lnTo>
                      <a:pt x="410" y="455"/>
                    </a:lnTo>
                    <a:lnTo>
                      <a:pt x="392" y="439"/>
                    </a:lnTo>
                    <a:lnTo>
                      <a:pt x="370" y="412"/>
                    </a:lnTo>
                    <a:lnTo>
                      <a:pt x="343" y="412"/>
                    </a:lnTo>
                    <a:lnTo>
                      <a:pt x="336" y="403"/>
                    </a:lnTo>
                    <a:lnTo>
                      <a:pt x="309" y="408"/>
                    </a:lnTo>
                    <a:lnTo>
                      <a:pt x="291" y="392"/>
                    </a:lnTo>
                    <a:lnTo>
                      <a:pt x="297" y="372"/>
                    </a:lnTo>
                    <a:lnTo>
                      <a:pt x="270" y="344"/>
                    </a:lnTo>
                    <a:lnTo>
                      <a:pt x="239" y="336"/>
                    </a:lnTo>
                    <a:lnTo>
                      <a:pt x="239" y="308"/>
                    </a:lnTo>
                    <a:lnTo>
                      <a:pt x="200" y="281"/>
                    </a:lnTo>
                    <a:lnTo>
                      <a:pt x="178" y="281"/>
                    </a:lnTo>
                    <a:lnTo>
                      <a:pt x="175" y="256"/>
                    </a:lnTo>
                    <a:lnTo>
                      <a:pt x="140" y="245"/>
                    </a:lnTo>
                    <a:lnTo>
                      <a:pt x="113" y="220"/>
                    </a:lnTo>
                    <a:lnTo>
                      <a:pt x="83" y="177"/>
                    </a:lnTo>
                    <a:lnTo>
                      <a:pt x="65" y="168"/>
                    </a:lnTo>
                    <a:lnTo>
                      <a:pt x="22" y="160"/>
                    </a:lnTo>
                    <a:lnTo>
                      <a:pt x="0" y="137"/>
                    </a:lnTo>
                    <a:lnTo>
                      <a:pt x="9" y="121"/>
                    </a:lnTo>
                    <a:lnTo>
                      <a:pt x="27" y="85"/>
                    </a:lnTo>
                    <a:close/>
                  </a:path>
                </a:pathLst>
              </a:custGeom>
              <a:solidFill>
                <a:srgbClr val="ffccff"/>
              </a:solid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92" name=""/>
              <p:cNvSpPr/>
              <p:nvPr/>
            </p:nvSpPr>
            <p:spPr>
              <a:xfrm>
                <a:off x="6002280" y="5148000"/>
                <a:ext cx="1470240" cy="1233360"/>
              </a:xfrm>
              <a:custGeom>
                <a:avLst/>
                <a:gdLst/>
                <a:ahLst/>
                <a:rect l="l" t="t" r="r" b="b"/>
                <a:pathLst>
                  <a:path w="1519" h="1055">
                    <a:moveTo>
                      <a:pt x="65" y="212"/>
                    </a:moveTo>
                    <a:lnTo>
                      <a:pt x="92" y="215"/>
                    </a:lnTo>
                    <a:lnTo>
                      <a:pt x="101" y="196"/>
                    </a:lnTo>
                    <a:lnTo>
                      <a:pt x="126" y="228"/>
                    </a:lnTo>
                    <a:lnTo>
                      <a:pt x="149" y="196"/>
                    </a:lnTo>
                    <a:lnTo>
                      <a:pt x="162" y="179"/>
                    </a:lnTo>
                    <a:lnTo>
                      <a:pt x="196" y="196"/>
                    </a:lnTo>
                    <a:lnTo>
                      <a:pt x="211" y="187"/>
                    </a:lnTo>
                    <a:lnTo>
                      <a:pt x="211" y="167"/>
                    </a:lnTo>
                    <a:lnTo>
                      <a:pt x="227" y="172"/>
                    </a:lnTo>
                    <a:lnTo>
                      <a:pt x="241" y="215"/>
                    </a:lnTo>
                    <a:lnTo>
                      <a:pt x="324" y="223"/>
                    </a:lnTo>
                    <a:lnTo>
                      <a:pt x="367" y="199"/>
                    </a:lnTo>
                    <a:lnTo>
                      <a:pt x="392" y="215"/>
                    </a:lnTo>
                    <a:lnTo>
                      <a:pt x="388" y="264"/>
                    </a:lnTo>
                    <a:lnTo>
                      <a:pt x="423" y="267"/>
                    </a:lnTo>
                    <a:lnTo>
                      <a:pt x="446" y="316"/>
                    </a:lnTo>
                    <a:lnTo>
                      <a:pt x="480" y="316"/>
                    </a:lnTo>
                    <a:lnTo>
                      <a:pt x="507" y="287"/>
                    </a:lnTo>
                    <a:lnTo>
                      <a:pt x="532" y="280"/>
                    </a:lnTo>
                    <a:lnTo>
                      <a:pt x="572" y="284"/>
                    </a:lnTo>
                    <a:lnTo>
                      <a:pt x="602" y="264"/>
                    </a:lnTo>
                    <a:lnTo>
                      <a:pt x="606" y="228"/>
                    </a:lnTo>
                    <a:lnTo>
                      <a:pt x="624" y="199"/>
                    </a:lnTo>
                    <a:lnTo>
                      <a:pt x="654" y="192"/>
                    </a:lnTo>
                    <a:lnTo>
                      <a:pt x="703" y="199"/>
                    </a:lnTo>
                    <a:lnTo>
                      <a:pt x="737" y="228"/>
                    </a:lnTo>
                    <a:lnTo>
                      <a:pt x="737" y="258"/>
                    </a:lnTo>
                    <a:lnTo>
                      <a:pt x="782" y="267"/>
                    </a:lnTo>
                    <a:lnTo>
                      <a:pt x="847" y="300"/>
                    </a:lnTo>
                    <a:lnTo>
                      <a:pt x="850" y="339"/>
                    </a:lnTo>
                    <a:lnTo>
                      <a:pt x="911" y="352"/>
                    </a:lnTo>
                    <a:lnTo>
                      <a:pt x="947" y="391"/>
                    </a:lnTo>
                    <a:lnTo>
                      <a:pt x="956" y="451"/>
                    </a:lnTo>
                    <a:lnTo>
                      <a:pt x="942" y="460"/>
                    </a:lnTo>
                    <a:lnTo>
                      <a:pt x="926" y="471"/>
                    </a:lnTo>
                    <a:lnTo>
                      <a:pt x="926" y="503"/>
                    </a:lnTo>
                    <a:lnTo>
                      <a:pt x="947" y="539"/>
                    </a:lnTo>
                    <a:lnTo>
                      <a:pt x="947" y="571"/>
                    </a:lnTo>
                    <a:lnTo>
                      <a:pt x="960" y="611"/>
                    </a:lnTo>
                    <a:lnTo>
                      <a:pt x="990" y="584"/>
                    </a:lnTo>
                    <a:lnTo>
                      <a:pt x="1025" y="571"/>
                    </a:lnTo>
                    <a:lnTo>
                      <a:pt x="981" y="650"/>
                    </a:lnTo>
                    <a:lnTo>
                      <a:pt x="999" y="679"/>
                    </a:lnTo>
                    <a:lnTo>
                      <a:pt x="1017" y="695"/>
                    </a:lnTo>
                    <a:lnTo>
                      <a:pt x="1048" y="738"/>
                    </a:lnTo>
                    <a:lnTo>
                      <a:pt x="1095" y="755"/>
                    </a:lnTo>
                    <a:lnTo>
                      <a:pt x="1100" y="731"/>
                    </a:lnTo>
                    <a:lnTo>
                      <a:pt x="1125" y="738"/>
                    </a:lnTo>
                    <a:lnTo>
                      <a:pt x="1113" y="778"/>
                    </a:lnTo>
                    <a:lnTo>
                      <a:pt x="1109" y="819"/>
                    </a:lnTo>
                    <a:lnTo>
                      <a:pt x="1143" y="830"/>
                    </a:lnTo>
                    <a:lnTo>
                      <a:pt x="1177" y="871"/>
                    </a:lnTo>
                    <a:lnTo>
                      <a:pt x="1174" y="907"/>
                    </a:lnTo>
                    <a:lnTo>
                      <a:pt x="1192" y="918"/>
                    </a:lnTo>
                    <a:lnTo>
                      <a:pt x="1262" y="918"/>
                    </a:lnTo>
                    <a:lnTo>
                      <a:pt x="1287" y="938"/>
                    </a:lnTo>
                    <a:lnTo>
                      <a:pt x="1283" y="959"/>
                    </a:lnTo>
                    <a:lnTo>
                      <a:pt x="1317" y="954"/>
                    </a:lnTo>
                    <a:lnTo>
                      <a:pt x="1317" y="986"/>
                    </a:lnTo>
                    <a:lnTo>
                      <a:pt x="1344" y="1019"/>
                    </a:lnTo>
                    <a:lnTo>
                      <a:pt x="1335" y="1051"/>
                    </a:lnTo>
                    <a:lnTo>
                      <a:pt x="1384" y="1055"/>
                    </a:lnTo>
                    <a:lnTo>
                      <a:pt x="1406" y="1035"/>
                    </a:lnTo>
                    <a:lnTo>
                      <a:pt x="1483" y="1038"/>
                    </a:lnTo>
                    <a:lnTo>
                      <a:pt x="1519" y="1006"/>
                    </a:lnTo>
                    <a:lnTo>
                      <a:pt x="1492" y="938"/>
                    </a:lnTo>
                    <a:lnTo>
                      <a:pt x="1513" y="923"/>
                    </a:lnTo>
                    <a:lnTo>
                      <a:pt x="1510" y="735"/>
                    </a:lnTo>
                    <a:lnTo>
                      <a:pt x="1501" y="699"/>
                    </a:lnTo>
                    <a:lnTo>
                      <a:pt x="1436" y="623"/>
                    </a:lnTo>
                    <a:lnTo>
                      <a:pt x="1422" y="595"/>
                    </a:lnTo>
                    <a:lnTo>
                      <a:pt x="1406" y="555"/>
                    </a:lnTo>
                    <a:lnTo>
                      <a:pt x="1344" y="467"/>
                    </a:lnTo>
                    <a:lnTo>
                      <a:pt x="1326" y="395"/>
                    </a:lnTo>
                    <a:lnTo>
                      <a:pt x="1314" y="363"/>
                    </a:lnTo>
                    <a:lnTo>
                      <a:pt x="1287" y="356"/>
                    </a:lnTo>
                    <a:lnTo>
                      <a:pt x="1256" y="287"/>
                    </a:lnTo>
                    <a:lnTo>
                      <a:pt x="1208" y="228"/>
                    </a:lnTo>
                    <a:lnTo>
                      <a:pt x="1156" y="163"/>
                    </a:lnTo>
                    <a:lnTo>
                      <a:pt x="1131" y="108"/>
                    </a:lnTo>
                    <a:lnTo>
                      <a:pt x="1091" y="104"/>
                    </a:lnTo>
                    <a:lnTo>
                      <a:pt x="1116" y="72"/>
                    </a:lnTo>
                    <a:lnTo>
                      <a:pt x="1091" y="23"/>
                    </a:lnTo>
                    <a:lnTo>
                      <a:pt x="1052" y="16"/>
                    </a:lnTo>
                    <a:lnTo>
                      <a:pt x="1021" y="0"/>
                    </a:lnTo>
                    <a:lnTo>
                      <a:pt x="990" y="36"/>
                    </a:lnTo>
                    <a:lnTo>
                      <a:pt x="1012" y="64"/>
                    </a:lnTo>
                    <a:lnTo>
                      <a:pt x="1012" y="104"/>
                    </a:lnTo>
                    <a:lnTo>
                      <a:pt x="960" y="68"/>
                    </a:lnTo>
                    <a:lnTo>
                      <a:pt x="737" y="75"/>
                    </a:lnTo>
                    <a:lnTo>
                      <a:pt x="484" y="84"/>
                    </a:lnTo>
                    <a:lnTo>
                      <a:pt x="459" y="32"/>
                    </a:lnTo>
                    <a:lnTo>
                      <a:pt x="180" y="68"/>
                    </a:lnTo>
                    <a:lnTo>
                      <a:pt x="52" y="84"/>
                    </a:lnTo>
                    <a:lnTo>
                      <a:pt x="13" y="95"/>
                    </a:lnTo>
                    <a:lnTo>
                      <a:pt x="0" y="124"/>
                    </a:lnTo>
                    <a:lnTo>
                      <a:pt x="27" y="147"/>
                    </a:lnTo>
                    <a:lnTo>
                      <a:pt x="70" y="147"/>
                    </a:lnTo>
                    <a:lnTo>
                      <a:pt x="43" y="172"/>
                    </a:lnTo>
                    <a:lnTo>
                      <a:pt x="65" y="212"/>
                    </a:lnTo>
                    <a:close/>
                  </a:path>
                </a:pathLst>
              </a:custGeom>
              <a:solidFill>
                <a:srgbClr val="ffccff"/>
              </a:solid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93" name=""/>
              <p:cNvSpPr/>
              <p:nvPr/>
            </p:nvSpPr>
            <p:spPr>
              <a:xfrm>
                <a:off x="6450120" y="3683160"/>
                <a:ext cx="1344600" cy="684000"/>
              </a:xfrm>
              <a:custGeom>
                <a:avLst/>
                <a:gdLst/>
                <a:ahLst/>
                <a:rect l="l" t="t" r="r" b="b"/>
                <a:pathLst>
                  <a:path w="1393" h="577">
                    <a:moveTo>
                      <a:pt x="394" y="147"/>
                    </a:moveTo>
                    <a:lnTo>
                      <a:pt x="388" y="212"/>
                    </a:lnTo>
                    <a:lnTo>
                      <a:pt x="349" y="212"/>
                    </a:lnTo>
                    <a:lnTo>
                      <a:pt x="358" y="264"/>
                    </a:lnTo>
                    <a:lnTo>
                      <a:pt x="315" y="264"/>
                    </a:lnTo>
                    <a:lnTo>
                      <a:pt x="297" y="280"/>
                    </a:lnTo>
                    <a:lnTo>
                      <a:pt x="262" y="296"/>
                    </a:lnTo>
                    <a:lnTo>
                      <a:pt x="236" y="296"/>
                    </a:lnTo>
                    <a:lnTo>
                      <a:pt x="223" y="339"/>
                    </a:lnTo>
                    <a:lnTo>
                      <a:pt x="162" y="348"/>
                    </a:lnTo>
                    <a:lnTo>
                      <a:pt x="153" y="375"/>
                    </a:lnTo>
                    <a:lnTo>
                      <a:pt x="113" y="397"/>
                    </a:lnTo>
                    <a:lnTo>
                      <a:pt x="83" y="413"/>
                    </a:lnTo>
                    <a:lnTo>
                      <a:pt x="43" y="420"/>
                    </a:lnTo>
                    <a:lnTo>
                      <a:pt x="40" y="433"/>
                    </a:lnTo>
                    <a:lnTo>
                      <a:pt x="52" y="453"/>
                    </a:lnTo>
                    <a:lnTo>
                      <a:pt x="9" y="489"/>
                    </a:lnTo>
                    <a:lnTo>
                      <a:pt x="0" y="516"/>
                    </a:lnTo>
                    <a:lnTo>
                      <a:pt x="92" y="508"/>
                    </a:lnTo>
                    <a:lnTo>
                      <a:pt x="180" y="496"/>
                    </a:lnTo>
                    <a:lnTo>
                      <a:pt x="205" y="496"/>
                    </a:lnTo>
                    <a:lnTo>
                      <a:pt x="245" y="505"/>
                    </a:lnTo>
                    <a:lnTo>
                      <a:pt x="306" y="428"/>
                    </a:lnTo>
                    <a:lnTo>
                      <a:pt x="397" y="433"/>
                    </a:lnTo>
                    <a:lnTo>
                      <a:pt x="424" y="413"/>
                    </a:lnTo>
                    <a:lnTo>
                      <a:pt x="581" y="413"/>
                    </a:lnTo>
                    <a:lnTo>
                      <a:pt x="607" y="444"/>
                    </a:lnTo>
                    <a:lnTo>
                      <a:pt x="798" y="444"/>
                    </a:lnTo>
                    <a:lnTo>
                      <a:pt x="1005" y="577"/>
                    </a:lnTo>
                    <a:lnTo>
                      <a:pt x="1008" y="564"/>
                    </a:lnTo>
                    <a:lnTo>
                      <a:pt x="1021" y="564"/>
                    </a:lnTo>
                    <a:lnTo>
                      <a:pt x="1030" y="577"/>
                    </a:lnTo>
                    <a:lnTo>
                      <a:pt x="1103" y="573"/>
                    </a:lnTo>
                    <a:lnTo>
                      <a:pt x="1118" y="541"/>
                    </a:lnTo>
                    <a:lnTo>
                      <a:pt x="1121" y="472"/>
                    </a:lnTo>
                    <a:lnTo>
                      <a:pt x="1165" y="437"/>
                    </a:lnTo>
                    <a:lnTo>
                      <a:pt x="1191" y="413"/>
                    </a:lnTo>
                    <a:lnTo>
                      <a:pt x="1200" y="392"/>
                    </a:lnTo>
                    <a:lnTo>
                      <a:pt x="1218" y="397"/>
                    </a:lnTo>
                    <a:lnTo>
                      <a:pt x="1253" y="365"/>
                    </a:lnTo>
                    <a:lnTo>
                      <a:pt x="1317" y="352"/>
                    </a:lnTo>
                    <a:lnTo>
                      <a:pt x="1323" y="323"/>
                    </a:lnTo>
                    <a:lnTo>
                      <a:pt x="1366" y="293"/>
                    </a:lnTo>
                    <a:lnTo>
                      <a:pt x="1274" y="296"/>
                    </a:lnTo>
                    <a:lnTo>
                      <a:pt x="1280" y="277"/>
                    </a:lnTo>
                    <a:lnTo>
                      <a:pt x="1265" y="235"/>
                    </a:lnTo>
                    <a:lnTo>
                      <a:pt x="1301" y="232"/>
                    </a:lnTo>
                    <a:lnTo>
                      <a:pt x="1341" y="212"/>
                    </a:lnTo>
                    <a:lnTo>
                      <a:pt x="1366" y="212"/>
                    </a:lnTo>
                    <a:lnTo>
                      <a:pt x="1375" y="176"/>
                    </a:lnTo>
                    <a:lnTo>
                      <a:pt x="1393" y="160"/>
                    </a:lnTo>
                    <a:lnTo>
                      <a:pt x="1384" y="100"/>
                    </a:lnTo>
                    <a:lnTo>
                      <a:pt x="1362" y="117"/>
                    </a:lnTo>
                    <a:lnTo>
                      <a:pt x="1249" y="127"/>
                    </a:lnTo>
                    <a:lnTo>
                      <a:pt x="1231" y="117"/>
                    </a:lnTo>
                    <a:lnTo>
                      <a:pt x="1296" y="65"/>
                    </a:lnTo>
                    <a:lnTo>
                      <a:pt x="1323" y="68"/>
                    </a:lnTo>
                    <a:lnTo>
                      <a:pt x="1357" y="75"/>
                    </a:lnTo>
                    <a:lnTo>
                      <a:pt x="1384" y="65"/>
                    </a:lnTo>
                    <a:lnTo>
                      <a:pt x="1335" y="0"/>
                    </a:lnTo>
                    <a:lnTo>
                      <a:pt x="1161" y="39"/>
                    </a:lnTo>
                    <a:lnTo>
                      <a:pt x="721" y="108"/>
                    </a:lnTo>
                    <a:lnTo>
                      <a:pt x="394" y="147"/>
                    </a:lnTo>
                    <a:close/>
                  </a:path>
                </a:pathLst>
              </a:custGeom>
              <a:solidFill>
                <a:srgbClr val="ffccff"/>
              </a:solid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94" name=""/>
              <p:cNvSpPr/>
              <p:nvPr/>
            </p:nvSpPr>
            <p:spPr>
              <a:xfrm>
                <a:off x="6256440" y="4255920"/>
                <a:ext cx="849240" cy="1004400"/>
              </a:xfrm>
              <a:custGeom>
                <a:avLst/>
                <a:gdLst/>
                <a:ahLst/>
                <a:rect l="l" t="t" r="r" b="b"/>
                <a:pathLst>
                  <a:path w="877" h="851">
                    <a:moveTo>
                      <a:pt x="0" y="49"/>
                    </a:moveTo>
                    <a:lnTo>
                      <a:pt x="192" y="24"/>
                    </a:lnTo>
                    <a:lnTo>
                      <a:pt x="388" y="0"/>
                    </a:lnTo>
                    <a:lnTo>
                      <a:pt x="375" y="49"/>
                    </a:lnTo>
                    <a:lnTo>
                      <a:pt x="391" y="85"/>
                    </a:lnTo>
                    <a:lnTo>
                      <a:pt x="458" y="92"/>
                    </a:lnTo>
                    <a:lnTo>
                      <a:pt x="492" y="148"/>
                    </a:lnTo>
                    <a:lnTo>
                      <a:pt x="544" y="171"/>
                    </a:lnTo>
                    <a:lnTo>
                      <a:pt x="550" y="196"/>
                    </a:lnTo>
                    <a:lnTo>
                      <a:pt x="575" y="200"/>
                    </a:lnTo>
                    <a:lnTo>
                      <a:pt x="605" y="220"/>
                    </a:lnTo>
                    <a:lnTo>
                      <a:pt x="605" y="252"/>
                    </a:lnTo>
                    <a:lnTo>
                      <a:pt x="663" y="275"/>
                    </a:lnTo>
                    <a:lnTo>
                      <a:pt x="666" y="311"/>
                    </a:lnTo>
                    <a:lnTo>
                      <a:pt x="672" y="328"/>
                    </a:lnTo>
                    <a:lnTo>
                      <a:pt x="715" y="324"/>
                    </a:lnTo>
                    <a:lnTo>
                      <a:pt x="754" y="335"/>
                    </a:lnTo>
                    <a:lnTo>
                      <a:pt x="776" y="380"/>
                    </a:lnTo>
                    <a:lnTo>
                      <a:pt x="789" y="419"/>
                    </a:lnTo>
                    <a:lnTo>
                      <a:pt x="828" y="423"/>
                    </a:lnTo>
                    <a:lnTo>
                      <a:pt x="837" y="471"/>
                    </a:lnTo>
                    <a:lnTo>
                      <a:pt x="877" y="495"/>
                    </a:lnTo>
                    <a:lnTo>
                      <a:pt x="877" y="543"/>
                    </a:lnTo>
                    <a:lnTo>
                      <a:pt x="841" y="547"/>
                    </a:lnTo>
                    <a:lnTo>
                      <a:pt x="846" y="567"/>
                    </a:lnTo>
                    <a:lnTo>
                      <a:pt x="828" y="583"/>
                    </a:lnTo>
                    <a:lnTo>
                      <a:pt x="846" y="606"/>
                    </a:lnTo>
                    <a:lnTo>
                      <a:pt x="855" y="638"/>
                    </a:lnTo>
                    <a:lnTo>
                      <a:pt x="828" y="651"/>
                    </a:lnTo>
                    <a:lnTo>
                      <a:pt x="824" y="703"/>
                    </a:lnTo>
                    <a:lnTo>
                      <a:pt x="810" y="707"/>
                    </a:lnTo>
                    <a:lnTo>
                      <a:pt x="828" y="727"/>
                    </a:lnTo>
                    <a:lnTo>
                      <a:pt x="824" y="779"/>
                    </a:lnTo>
                    <a:lnTo>
                      <a:pt x="789" y="770"/>
                    </a:lnTo>
                    <a:lnTo>
                      <a:pt x="772" y="755"/>
                    </a:lnTo>
                    <a:lnTo>
                      <a:pt x="745" y="759"/>
                    </a:lnTo>
                    <a:lnTo>
                      <a:pt x="733" y="779"/>
                    </a:lnTo>
                    <a:lnTo>
                      <a:pt x="736" y="806"/>
                    </a:lnTo>
                    <a:lnTo>
                      <a:pt x="749" y="815"/>
                    </a:lnTo>
                    <a:lnTo>
                      <a:pt x="749" y="851"/>
                    </a:lnTo>
                    <a:lnTo>
                      <a:pt x="724" y="847"/>
                    </a:lnTo>
                    <a:lnTo>
                      <a:pt x="702" y="822"/>
                    </a:lnTo>
                    <a:lnTo>
                      <a:pt x="506" y="827"/>
                    </a:lnTo>
                    <a:lnTo>
                      <a:pt x="226" y="834"/>
                    </a:lnTo>
                    <a:lnTo>
                      <a:pt x="196" y="782"/>
                    </a:lnTo>
                    <a:lnTo>
                      <a:pt x="196" y="766"/>
                    </a:lnTo>
                    <a:lnTo>
                      <a:pt x="183" y="750"/>
                    </a:lnTo>
                    <a:lnTo>
                      <a:pt x="156" y="755"/>
                    </a:lnTo>
                    <a:lnTo>
                      <a:pt x="165" y="730"/>
                    </a:lnTo>
                    <a:lnTo>
                      <a:pt x="183" y="647"/>
                    </a:lnTo>
                    <a:lnTo>
                      <a:pt x="165" y="638"/>
                    </a:lnTo>
                    <a:lnTo>
                      <a:pt x="170" y="592"/>
                    </a:lnTo>
                    <a:lnTo>
                      <a:pt x="201" y="550"/>
                    </a:lnTo>
                    <a:lnTo>
                      <a:pt x="174" y="543"/>
                    </a:lnTo>
                    <a:lnTo>
                      <a:pt x="156" y="523"/>
                    </a:lnTo>
                    <a:lnTo>
                      <a:pt x="131" y="514"/>
                    </a:lnTo>
                    <a:lnTo>
                      <a:pt x="125" y="491"/>
                    </a:lnTo>
                    <a:lnTo>
                      <a:pt x="152" y="468"/>
                    </a:lnTo>
                    <a:lnTo>
                      <a:pt x="149" y="455"/>
                    </a:lnTo>
                    <a:lnTo>
                      <a:pt x="125" y="439"/>
                    </a:lnTo>
                    <a:lnTo>
                      <a:pt x="79" y="275"/>
                    </a:lnTo>
                    <a:lnTo>
                      <a:pt x="0" y="49"/>
                    </a:lnTo>
                    <a:close/>
                  </a:path>
                </a:pathLst>
              </a:custGeom>
              <a:solidFill>
                <a:srgbClr val="ffccff"/>
              </a:solid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95" name=""/>
              <p:cNvSpPr/>
              <p:nvPr/>
            </p:nvSpPr>
            <p:spPr>
              <a:xfrm>
                <a:off x="5838840" y="4316400"/>
                <a:ext cx="611280" cy="1139400"/>
              </a:xfrm>
              <a:custGeom>
                <a:avLst/>
                <a:gdLst/>
                <a:ahLst/>
                <a:rect l="l" t="t" r="r" b="b"/>
                <a:pathLst>
                  <a:path w="632" h="970">
                    <a:moveTo>
                      <a:pt x="0" y="49"/>
                    </a:moveTo>
                    <a:lnTo>
                      <a:pt x="195" y="32"/>
                    </a:lnTo>
                    <a:lnTo>
                      <a:pt x="436" y="0"/>
                    </a:lnTo>
                    <a:lnTo>
                      <a:pt x="558" y="392"/>
                    </a:lnTo>
                    <a:lnTo>
                      <a:pt x="580" y="408"/>
                    </a:lnTo>
                    <a:lnTo>
                      <a:pt x="553" y="447"/>
                    </a:lnTo>
                    <a:lnTo>
                      <a:pt x="562" y="467"/>
                    </a:lnTo>
                    <a:lnTo>
                      <a:pt x="589" y="480"/>
                    </a:lnTo>
                    <a:lnTo>
                      <a:pt x="632" y="503"/>
                    </a:lnTo>
                    <a:lnTo>
                      <a:pt x="596" y="536"/>
                    </a:lnTo>
                    <a:lnTo>
                      <a:pt x="596" y="588"/>
                    </a:lnTo>
                    <a:lnTo>
                      <a:pt x="620" y="602"/>
                    </a:lnTo>
                    <a:lnTo>
                      <a:pt x="589" y="703"/>
                    </a:lnTo>
                    <a:lnTo>
                      <a:pt x="623" y="703"/>
                    </a:lnTo>
                    <a:lnTo>
                      <a:pt x="632" y="739"/>
                    </a:lnTo>
                    <a:lnTo>
                      <a:pt x="284" y="782"/>
                    </a:lnTo>
                    <a:lnTo>
                      <a:pt x="208" y="787"/>
                    </a:lnTo>
                    <a:lnTo>
                      <a:pt x="174" y="807"/>
                    </a:lnTo>
                    <a:lnTo>
                      <a:pt x="170" y="823"/>
                    </a:lnTo>
                    <a:lnTo>
                      <a:pt x="183" y="846"/>
                    </a:lnTo>
                    <a:lnTo>
                      <a:pt x="239" y="854"/>
                    </a:lnTo>
                    <a:lnTo>
                      <a:pt x="217" y="875"/>
                    </a:lnTo>
                    <a:lnTo>
                      <a:pt x="239" y="922"/>
                    </a:lnTo>
                    <a:lnTo>
                      <a:pt x="226" y="935"/>
                    </a:lnTo>
                    <a:lnTo>
                      <a:pt x="204" y="970"/>
                    </a:lnTo>
                    <a:lnTo>
                      <a:pt x="186" y="967"/>
                    </a:lnTo>
                    <a:lnTo>
                      <a:pt x="147" y="926"/>
                    </a:lnTo>
                    <a:lnTo>
                      <a:pt x="134" y="906"/>
                    </a:lnTo>
                    <a:lnTo>
                      <a:pt x="113" y="902"/>
                    </a:lnTo>
                    <a:lnTo>
                      <a:pt x="100" y="958"/>
                    </a:lnTo>
                    <a:lnTo>
                      <a:pt x="57" y="954"/>
                    </a:lnTo>
                    <a:lnTo>
                      <a:pt x="27" y="710"/>
                    </a:lnTo>
                    <a:lnTo>
                      <a:pt x="9" y="347"/>
                    </a:lnTo>
                    <a:lnTo>
                      <a:pt x="0" y="49"/>
                    </a:lnTo>
                    <a:close/>
                  </a:path>
                </a:pathLst>
              </a:custGeom>
              <a:solidFill>
                <a:srgbClr val="ffccff"/>
              </a:solid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696" name=""/>
              <p:cNvSpPr/>
              <p:nvPr/>
            </p:nvSpPr>
            <p:spPr>
              <a:xfrm>
                <a:off x="5321160" y="4373280"/>
                <a:ext cx="565200" cy="1114200"/>
              </a:xfrm>
              <a:custGeom>
                <a:avLst/>
                <a:gdLst/>
                <a:ahLst/>
                <a:rect l="l" t="t" r="r" b="b"/>
                <a:pathLst>
                  <a:path w="582" h="945">
                    <a:moveTo>
                      <a:pt x="205" y="19"/>
                    </a:moveTo>
                    <a:lnTo>
                      <a:pt x="198" y="35"/>
                    </a:lnTo>
                    <a:lnTo>
                      <a:pt x="180" y="32"/>
                    </a:lnTo>
                    <a:lnTo>
                      <a:pt x="131" y="71"/>
                    </a:lnTo>
                    <a:lnTo>
                      <a:pt x="131" y="143"/>
                    </a:lnTo>
                    <a:lnTo>
                      <a:pt x="113" y="131"/>
                    </a:lnTo>
                    <a:lnTo>
                      <a:pt x="83" y="167"/>
                    </a:lnTo>
                    <a:lnTo>
                      <a:pt x="52" y="176"/>
                    </a:lnTo>
                    <a:lnTo>
                      <a:pt x="57" y="206"/>
                    </a:lnTo>
                    <a:lnTo>
                      <a:pt x="66" y="235"/>
                    </a:lnTo>
                    <a:lnTo>
                      <a:pt x="79" y="267"/>
                    </a:lnTo>
                    <a:lnTo>
                      <a:pt x="43" y="287"/>
                    </a:lnTo>
                    <a:lnTo>
                      <a:pt x="66" y="350"/>
                    </a:lnTo>
                    <a:lnTo>
                      <a:pt x="52" y="363"/>
                    </a:lnTo>
                    <a:lnTo>
                      <a:pt x="52" y="411"/>
                    </a:lnTo>
                    <a:lnTo>
                      <a:pt x="88" y="434"/>
                    </a:lnTo>
                    <a:lnTo>
                      <a:pt x="92" y="461"/>
                    </a:lnTo>
                    <a:lnTo>
                      <a:pt x="74" y="481"/>
                    </a:lnTo>
                    <a:lnTo>
                      <a:pt x="92" y="497"/>
                    </a:lnTo>
                    <a:lnTo>
                      <a:pt x="113" y="549"/>
                    </a:lnTo>
                    <a:lnTo>
                      <a:pt x="92" y="569"/>
                    </a:lnTo>
                    <a:lnTo>
                      <a:pt x="74" y="630"/>
                    </a:lnTo>
                    <a:lnTo>
                      <a:pt x="39" y="657"/>
                    </a:lnTo>
                    <a:lnTo>
                      <a:pt x="39" y="706"/>
                    </a:lnTo>
                    <a:lnTo>
                      <a:pt x="0" y="762"/>
                    </a:lnTo>
                    <a:lnTo>
                      <a:pt x="43" y="808"/>
                    </a:lnTo>
                    <a:lnTo>
                      <a:pt x="153" y="805"/>
                    </a:lnTo>
                    <a:lnTo>
                      <a:pt x="289" y="788"/>
                    </a:lnTo>
                    <a:lnTo>
                      <a:pt x="345" y="794"/>
                    </a:lnTo>
                    <a:lnTo>
                      <a:pt x="332" y="833"/>
                    </a:lnTo>
                    <a:lnTo>
                      <a:pt x="402" y="945"/>
                    </a:lnTo>
                    <a:lnTo>
                      <a:pt x="476" y="896"/>
                    </a:lnTo>
                    <a:lnTo>
                      <a:pt x="582" y="900"/>
                    </a:lnTo>
                    <a:lnTo>
                      <a:pt x="555" y="575"/>
                    </a:lnTo>
                    <a:lnTo>
                      <a:pt x="530" y="0"/>
                    </a:lnTo>
                    <a:lnTo>
                      <a:pt x="205" y="19"/>
                    </a:lnTo>
                    <a:close/>
                  </a:path>
                </a:pathLst>
              </a:custGeom>
              <a:solidFill>
                <a:srgbClr val="ffccff"/>
              </a:solid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grpSp>
        <p:grpSp>
          <p:nvGrpSpPr>
            <p:cNvPr id="697" name=""/>
            <p:cNvGrpSpPr/>
            <p:nvPr/>
          </p:nvGrpSpPr>
          <p:grpSpPr>
            <a:xfrm>
              <a:off x="6526080" y="934920"/>
              <a:ext cx="2108160" cy="2971800"/>
              <a:chOff x="6526080" y="934920"/>
              <a:chExt cx="2108160" cy="2971800"/>
            </a:xfrm>
          </p:grpSpPr>
          <p:sp>
            <p:nvSpPr>
              <p:cNvPr id="698" name=""/>
              <p:cNvSpPr/>
              <p:nvPr/>
            </p:nvSpPr>
            <p:spPr>
              <a:xfrm>
                <a:off x="7709040" y="1655640"/>
                <a:ext cx="274320" cy="581040"/>
              </a:xfrm>
              <a:custGeom>
                <a:avLst/>
                <a:gdLst/>
                <a:ahLst/>
                <a:rect l="l" t="t" r="r" b="b"/>
                <a:pathLst>
                  <a:path w="280" h="496">
                    <a:moveTo>
                      <a:pt x="0" y="55"/>
                    </a:moveTo>
                    <a:lnTo>
                      <a:pt x="165" y="23"/>
                    </a:lnTo>
                    <a:lnTo>
                      <a:pt x="244" y="0"/>
                    </a:lnTo>
                    <a:lnTo>
                      <a:pt x="258" y="35"/>
                    </a:lnTo>
                    <a:lnTo>
                      <a:pt x="253" y="68"/>
                    </a:lnTo>
                    <a:lnTo>
                      <a:pt x="258" y="91"/>
                    </a:lnTo>
                    <a:lnTo>
                      <a:pt x="280" y="107"/>
                    </a:lnTo>
                    <a:lnTo>
                      <a:pt x="266" y="120"/>
                    </a:lnTo>
                    <a:lnTo>
                      <a:pt x="266" y="156"/>
                    </a:lnTo>
                    <a:lnTo>
                      <a:pt x="240" y="159"/>
                    </a:lnTo>
                    <a:lnTo>
                      <a:pt x="223" y="167"/>
                    </a:lnTo>
                    <a:lnTo>
                      <a:pt x="214" y="192"/>
                    </a:lnTo>
                    <a:lnTo>
                      <a:pt x="232" y="219"/>
                    </a:lnTo>
                    <a:lnTo>
                      <a:pt x="232" y="248"/>
                    </a:lnTo>
                    <a:lnTo>
                      <a:pt x="205" y="267"/>
                    </a:lnTo>
                    <a:lnTo>
                      <a:pt x="197" y="291"/>
                    </a:lnTo>
                    <a:lnTo>
                      <a:pt x="235" y="336"/>
                    </a:lnTo>
                    <a:lnTo>
                      <a:pt x="214" y="404"/>
                    </a:lnTo>
                    <a:lnTo>
                      <a:pt x="249" y="467"/>
                    </a:lnTo>
                    <a:lnTo>
                      <a:pt x="192" y="487"/>
                    </a:lnTo>
                    <a:lnTo>
                      <a:pt x="122" y="496"/>
                    </a:lnTo>
                    <a:lnTo>
                      <a:pt x="100" y="431"/>
                    </a:lnTo>
                    <a:lnTo>
                      <a:pt x="104" y="407"/>
                    </a:lnTo>
                    <a:lnTo>
                      <a:pt x="82" y="332"/>
                    </a:lnTo>
                    <a:lnTo>
                      <a:pt x="34" y="336"/>
                    </a:lnTo>
                    <a:lnTo>
                      <a:pt x="52" y="303"/>
                    </a:lnTo>
                    <a:lnTo>
                      <a:pt x="52" y="255"/>
                    </a:lnTo>
                    <a:lnTo>
                      <a:pt x="21" y="239"/>
                    </a:lnTo>
                    <a:lnTo>
                      <a:pt x="39" y="203"/>
                    </a:lnTo>
                    <a:lnTo>
                      <a:pt x="27" y="163"/>
                    </a:lnTo>
                    <a:lnTo>
                      <a:pt x="0" y="143"/>
                    </a:lnTo>
                    <a:lnTo>
                      <a:pt x="0" y="55"/>
                    </a:lnTo>
                    <a:close/>
                  </a:path>
                </a:pathLst>
              </a:custGeom>
              <a:solidFill>
                <a:srgbClr val="ffcccc"/>
              </a:solidFill>
              <a:ln w="6480">
                <a:solidFill>
                  <a:srgbClr val="969696"/>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grpSp>
            <p:nvGrpSpPr>
              <p:cNvPr id="699" name=""/>
              <p:cNvGrpSpPr/>
              <p:nvPr/>
            </p:nvGrpSpPr>
            <p:grpSpPr>
              <a:xfrm>
                <a:off x="6526080" y="934920"/>
                <a:ext cx="2108160" cy="2971800"/>
                <a:chOff x="6526080" y="934920"/>
                <a:chExt cx="2108160" cy="2971800"/>
              </a:xfrm>
            </p:grpSpPr>
            <p:sp>
              <p:nvSpPr>
                <p:cNvPr id="700" name=""/>
                <p:cNvSpPr/>
                <p:nvPr/>
              </p:nvSpPr>
              <p:spPr>
                <a:xfrm>
                  <a:off x="7997760" y="934920"/>
                  <a:ext cx="636480" cy="1182600"/>
                </a:xfrm>
                <a:custGeom>
                  <a:avLst/>
                  <a:gdLst/>
                  <a:ahLst/>
                  <a:rect l="l" t="t" r="r" b="b"/>
                  <a:pathLst>
                    <a:path w="580" h="886">
                      <a:moveTo>
                        <a:pt x="0" y="494"/>
                      </a:moveTo>
                      <a:lnTo>
                        <a:pt x="43" y="442"/>
                      </a:lnTo>
                      <a:lnTo>
                        <a:pt x="43" y="359"/>
                      </a:lnTo>
                      <a:lnTo>
                        <a:pt x="64" y="310"/>
                      </a:lnTo>
                      <a:lnTo>
                        <a:pt x="61" y="271"/>
                      </a:lnTo>
                      <a:lnTo>
                        <a:pt x="39" y="192"/>
                      </a:lnTo>
                      <a:lnTo>
                        <a:pt x="88" y="64"/>
                      </a:lnTo>
                      <a:lnTo>
                        <a:pt x="100" y="52"/>
                      </a:lnTo>
                      <a:lnTo>
                        <a:pt x="100" y="23"/>
                      </a:lnTo>
                      <a:lnTo>
                        <a:pt x="134" y="12"/>
                      </a:lnTo>
                      <a:lnTo>
                        <a:pt x="161" y="48"/>
                      </a:lnTo>
                      <a:lnTo>
                        <a:pt x="204" y="48"/>
                      </a:lnTo>
                      <a:lnTo>
                        <a:pt x="208" y="39"/>
                      </a:lnTo>
                      <a:lnTo>
                        <a:pt x="239" y="32"/>
                      </a:lnTo>
                      <a:lnTo>
                        <a:pt x="257" y="0"/>
                      </a:lnTo>
                      <a:lnTo>
                        <a:pt x="275" y="23"/>
                      </a:lnTo>
                      <a:lnTo>
                        <a:pt x="275" y="39"/>
                      </a:lnTo>
                      <a:lnTo>
                        <a:pt x="354" y="75"/>
                      </a:lnTo>
                      <a:lnTo>
                        <a:pt x="397" y="264"/>
                      </a:lnTo>
                      <a:lnTo>
                        <a:pt x="431" y="300"/>
                      </a:lnTo>
                      <a:lnTo>
                        <a:pt x="492" y="300"/>
                      </a:lnTo>
                      <a:lnTo>
                        <a:pt x="501" y="314"/>
                      </a:lnTo>
                      <a:lnTo>
                        <a:pt x="497" y="355"/>
                      </a:lnTo>
                      <a:lnTo>
                        <a:pt x="513" y="375"/>
                      </a:lnTo>
                      <a:lnTo>
                        <a:pt x="571" y="386"/>
                      </a:lnTo>
                      <a:lnTo>
                        <a:pt x="580" y="422"/>
                      </a:lnTo>
                      <a:lnTo>
                        <a:pt x="558" y="478"/>
                      </a:lnTo>
                      <a:lnTo>
                        <a:pt x="492" y="535"/>
                      </a:lnTo>
                      <a:lnTo>
                        <a:pt x="436" y="539"/>
                      </a:lnTo>
                      <a:lnTo>
                        <a:pt x="418" y="550"/>
                      </a:lnTo>
                      <a:lnTo>
                        <a:pt x="406" y="582"/>
                      </a:lnTo>
                      <a:lnTo>
                        <a:pt x="391" y="585"/>
                      </a:lnTo>
                      <a:lnTo>
                        <a:pt x="348" y="562"/>
                      </a:lnTo>
                      <a:lnTo>
                        <a:pt x="345" y="591"/>
                      </a:lnTo>
                      <a:lnTo>
                        <a:pt x="357" y="627"/>
                      </a:lnTo>
                      <a:lnTo>
                        <a:pt x="357" y="663"/>
                      </a:lnTo>
                      <a:lnTo>
                        <a:pt x="330" y="670"/>
                      </a:lnTo>
                      <a:lnTo>
                        <a:pt x="248" y="666"/>
                      </a:lnTo>
                      <a:lnTo>
                        <a:pt x="253" y="702"/>
                      </a:lnTo>
                      <a:lnTo>
                        <a:pt x="239" y="729"/>
                      </a:lnTo>
                      <a:lnTo>
                        <a:pt x="213" y="729"/>
                      </a:lnTo>
                      <a:lnTo>
                        <a:pt x="204" y="785"/>
                      </a:lnTo>
                      <a:lnTo>
                        <a:pt x="195" y="814"/>
                      </a:lnTo>
                      <a:lnTo>
                        <a:pt x="179" y="826"/>
                      </a:lnTo>
                      <a:lnTo>
                        <a:pt x="183" y="886"/>
                      </a:lnTo>
                      <a:lnTo>
                        <a:pt x="143" y="886"/>
                      </a:lnTo>
                      <a:lnTo>
                        <a:pt x="131" y="857"/>
                      </a:lnTo>
                      <a:lnTo>
                        <a:pt x="95" y="833"/>
                      </a:lnTo>
                      <a:lnTo>
                        <a:pt x="109" y="771"/>
                      </a:lnTo>
                      <a:lnTo>
                        <a:pt x="79" y="735"/>
                      </a:lnTo>
                      <a:lnTo>
                        <a:pt x="70" y="670"/>
                      </a:lnTo>
                      <a:lnTo>
                        <a:pt x="48" y="634"/>
                      </a:lnTo>
                      <a:lnTo>
                        <a:pt x="0" y="494"/>
                      </a:lnTo>
                      <a:close/>
                    </a:path>
                  </a:pathLst>
                </a:custGeom>
                <a:solidFill>
                  <a:srgbClr val="ffcccc"/>
                </a:solidFill>
                <a:ln w="6480">
                  <a:solidFill>
                    <a:srgbClr val="969696"/>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701" name=""/>
                <p:cNvSpPr/>
                <p:nvPr/>
              </p:nvSpPr>
              <p:spPr>
                <a:xfrm>
                  <a:off x="7053120" y="2997000"/>
                  <a:ext cx="727200" cy="371520"/>
                </a:xfrm>
                <a:custGeom>
                  <a:avLst/>
                  <a:gdLst/>
                  <a:ahLst/>
                  <a:rect l="l" t="t" r="r" b="b"/>
                  <a:pathLst>
                    <a:path w="751" h="316">
                      <a:moveTo>
                        <a:pt x="736" y="204"/>
                      </a:moveTo>
                      <a:lnTo>
                        <a:pt x="751" y="244"/>
                      </a:lnTo>
                      <a:lnTo>
                        <a:pt x="736" y="244"/>
                      </a:lnTo>
                      <a:lnTo>
                        <a:pt x="736" y="255"/>
                      </a:lnTo>
                      <a:lnTo>
                        <a:pt x="720" y="271"/>
                      </a:lnTo>
                      <a:lnTo>
                        <a:pt x="720" y="296"/>
                      </a:lnTo>
                      <a:lnTo>
                        <a:pt x="641" y="312"/>
                      </a:lnTo>
                      <a:lnTo>
                        <a:pt x="623" y="276"/>
                      </a:lnTo>
                      <a:lnTo>
                        <a:pt x="598" y="276"/>
                      </a:lnTo>
                      <a:lnTo>
                        <a:pt x="567" y="208"/>
                      </a:lnTo>
                      <a:lnTo>
                        <a:pt x="589" y="176"/>
                      </a:lnTo>
                      <a:lnTo>
                        <a:pt x="567" y="176"/>
                      </a:lnTo>
                      <a:lnTo>
                        <a:pt x="537" y="143"/>
                      </a:lnTo>
                      <a:lnTo>
                        <a:pt x="559" y="107"/>
                      </a:lnTo>
                      <a:lnTo>
                        <a:pt x="546" y="104"/>
                      </a:lnTo>
                      <a:lnTo>
                        <a:pt x="541" y="71"/>
                      </a:lnTo>
                      <a:lnTo>
                        <a:pt x="559" y="28"/>
                      </a:lnTo>
                      <a:lnTo>
                        <a:pt x="523" y="35"/>
                      </a:lnTo>
                      <a:lnTo>
                        <a:pt x="515" y="71"/>
                      </a:lnTo>
                      <a:lnTo>
                        <a:pt x="485" y="91"/>
                      </a:lnTo>
                      <a:lnTo>
                        <a:pt x="506" y="120"/>
                      </a:lnTo>
                      <a:lnTo>
                        <a:pt x="501" y="152"/>
                      </a:lnTo>
                      <a:lnTo>
                        <a:pt x="519" y="156"/>
                      </a:lnTo>
                      <a:lnTo>
                        <a:pt x="501" y="188"/>
                      </a:lnTo>
                      <a:lnTo>
                        <a:pt x="515" y="224"/>
                      </a:lnTo>
                      <a:lnTo>
                        <a:pt x="523" y="271"/>
                      </a:lnTo>
                      <a:lnTo>
                        <a:pt x="553" y="292"/>
                      </a:lnTo>
                      <a:lnTo>
                        <a:pt x="541" y="316"/>
                      </a:lnTo>
                      <a:lnTo>
                        <a:pt x="519" y="303"/>
                      </a:lnTo>
                      <a:lnTo>
                        <a:pt x="479" y="307"/>
                      </a:lnTo>
                      <a:lnTo>
                        <a:pt x="470" y="287"/>
                      </a:lnTo>
                      <a:lnTo>
                        <a:pt x="415" y="296"/>
                      </a:lnTo>
                      <a:lnTo>
                        <a:pt x="400" y="248"/>
                      </a:lnTo>
                      <a:lnTo>
                        <a:pt x="406" y="219"/>
                      </a:lnTo>
                      <a:lnTo>
                        <a:pt x="436" y="183"/>
                      </a:lnTo>
                      <a:lnTo>
                        <a:pt x="418" y="159"/>
                      </a:lnTo>
                      <a:lnTo>
                        <a:pt x="339" y="152"/>
                      </a:lnTo>
                      <a:lnTo>
                        <a:pt x="332" y="116"/>
                      </a:lnTo>
                      <a:lnTo>
                        <a:pt x="302" y="120"/>
                      </a:lnTo>
                      <a:lnTo>
                        <a:pt x="287" y="152"/>
                      </a:lnTo>
                      <a:lnTo>
                        <a:pt x="240" y="159"/>
                      </a:lnTo>
                      <a:lnTo>
                        <a:pt x="201" y="127"/>
                      </a:lnTo>
                      <a:lnTo>
                        <a:pt x="192" y="95"/>
                      </a:lnTo>
                      <a:lnTo>
                        <a:pt x="134" y="111"/>
                      </a:lnTo>
                      <a:lnTo>
                        <a:pt x="88" y="107"/>
                      </a:lnTo>
                      <a:lnTo>
                        <a:pt x="82" y="140"/>
                      </a:lnTo>
                      <a:lnTo>
                        <a:pt x="12" y="176"/>
                      </a:lnTo>
                      <a:lnTo>
                        <a:pt x="0" y="84"/>
                      </a:lnTo>
                      <a:lnTo>
                        <a:pt x="571" y="0"/>
                      </a:lnTo>
                      <a:lnTo>
                        <a:pt x="641" y="204"/>
                      </a:lnTo>
                      <a:lnTo>
                        <a:pt x="736" y="204"/>
                      </a:lnTo>
                      <a:close/>
                    </a:path>
                  </a:pathLst>
                </a:custGeom>
                <a:solidFill>
                  <a:srgbClr val="ffcccc"/>
                </a:solidFill>
                <a:ln w="6480">
                  <a:solidFill>
                    <a:srgbClr val="969696"/>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702" name=""/>
                <p:cNvSpPr/>
                <p:nvPr/>
              </p:nvSpPr>
              <p:spPr>
                <a:xfrm>
                  <a:off x="7893000" y="1576080"/>
                  <a:ext cx="297000" cy="625680"/>
                </a:xfrm>
                <a:custGeom>
                  <a:avLst/>
                  <a:gdLst/>
                  <a:ahLst/>
                  <a:rect l="l" t="t" r="r" b="b"/>
                  <a:pathLst>
                    <a:path w="302" h="528">
                      <a:moveTo>
                        <a:pt x="48" y="59"/>
                      </a:moveTo>
                      <a:lnTo>
                        <a:pt x="34" y="32"/>
                      </a:lnTo>
                      <a:lnTo>
                        <a:pt x="48" y="7"/>
                      </a:lnTo>
                      <a:lnTo>
                        <a:pt x="83" y="0"/>
                      </a:lnTo>
                      <a:lnTo>
                        <a:pt x="119" y="16"/>
                      </a:lnTo>
                      <a:lnTo>
                        <a:pt x="171" y="169"/>
                      </a:lnTo>
                      <a:lnTo>
                        <a:pt x="189" y="183"/>
                      </a:lnTo>
                      <a:lnTo>
                        <a:pt x="192" y="235"/>
                      </a:lnTo>
                      <a:lnTo>
                        <a:pt x="201" y="255"/>
                      </a:lnTo>
                      <a:lnTo>
                        <a:pt x="223" y="276"/>
                      </a:lnTo>
                      <a:lnTo>
                        <a:pt x="219" y="348"/>
                      </a:lnTo>
                      <a:lnTo>
                        <a:pt x="250" y="375"/>
                      </a:lnTo>
                      <a:lnTo>
                        <a:pt x="257" y="400"/>
                      </a:lnTo>
                      <a:lnTo>
                        <a:pt x="296" y="400"/>
                      </a:lnTo>
                      <a:lnTo>
                        <a:pt x="302" y="417"/>
                      </a:lnTo>
                      <a:lnTo>
                        <a:pt x="275" y="444"/>
                      </a:lnTo>
                      <a:lnTo>
                        <a:pt x="262" y="467"/>
                      </a:lnTo>
                      <a:lnTo>
                        <a:pt x="226" y="467"/>
                      </a:lnTo>
                      <a:lnTo>
                        <a:pt x="219" y="505"/>
                      </a:lnTo>
                      <a:lnTo>
                        <a:pt x="192" y="505"/>
                      </a:lnTo>
                      <a:lnTo>
                        <a:pt x="57" y="528"/>
                      </a:lnTo>
                      <a:lnTo>
                        <a:pt x="22" y="463"/>
                      </a:lnTo>
                      <a:lnTo>
                        <a:pt x="40" y="391"/>
                      </a:lnTo>
                      <a:lnTo>
                        <a:pt x="0" y="355"/>
                      </a:lnTo>
                      <a:lnTo>
                        <a:pt x="40" y="312"/>
                      </a:lnTo>
                      <a:lnTo>
                        <a:pt x="34" y="280"/>
                      </a:lnTo>
                      <a:lnTo>
                        <a:pt x="18" y="251"/>
                      </a:lnTo>
                      <a:lnTo>
                        <a:pt x="31" y="228"/>
                      </a:lnTo>
                      <a:lnTo>
                        <a:pt x="70" y="215"/>
                      </a:lnTo>
                      <a:lnTo>
                        <a:pt x="70" y="192"/>
                      </a:lnTo>
                      <a:lnTo>
                        <a:pt x="88" y="169"/>
                      </a:lnTo>
                      <a:lnTo>
                        <a:pt x="57" y="152"/>
                      </a:lnTo>
                      <a:lnTo>
                        <a:pt x="57" y="127"/>
                      </a:lnTo>
                      <a:lnTo>
                        <a:pt x="65" y="95"/>
                      </a:lnTo>
                      <a:lnTo>
                        <a:pt x="48" y="59"/>
                      </a:lnTo>
                      <a:close/>
                    </a:path>
                  </a:pathLst>
                </a:custGeom>
                <a:solidFill>
                  <a:srgbClr val="ffcccc"/>
                </a:solidFill>
                <a:ln w="6480">
                  <a:solidFill>
                    <a:srgbClr val="969696"/>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703" name=""/>
                <p:cNvSpPr/>
                <p:nvPr/>
              </p:nvSpPr>
              <p:spPr>
                <a:xfrm>
                  <a:off x="7810560" y="2106360"/>
                  <a:ext cx="571320" cy="304920"/>
                </a:xfrm>
                <a:custGeom>
                  <a:avLst/>
                  <a:gdLst/>
                  <a:ahLst/>
                  <a:rect l="l" t="t" r="r" b="b"/>
                  <a:pathLst>
                    <a:path w="273" h="129">
                      <a:moveTo>
                        <a:pt x="12" y="54"/>
                      </a:moveTo>
                      <a:lnTo>
                        <a:pt x="68" y="40"/>
                      </a:lnTo>
                      <a:lnTo>
                        <a:pt x="132" y="26"/>
                      </a:lnTo>
                      <a:lnTo>
                        <a:pt x="146" y="24"/>
                      </a:lnTo>
                      <a:lnTo>
                        <a:pt x="146" y="6"/>
                      </a:lnTo>
                      <a:lnTo>
                        <a:pt x="164" y="10"/>
                      </a:lnTo>
                      <a:lnTo>
                        <a:pt x="168" y="0"/>
                      </a:lnTo>
                      <a:lnTo>
                        <a:pt x="180" y="4"/>
                      </a:lnTo>
                      <a:lnTo>
                        <a:pt x="182" y="36"/>
                      </a:lnTo>
                      <a:lnTo>
                        <a:pt x="186" y="52"/>
                      </a:lnTo>
                      <a:lnTo>
                        <a:pt x="202" y="72"/>
                      </a:lnTo>
                      <a:lnTo>
                        <a:pt x="210" y="88"/>
                      </a:lnTo>
                      <a:lnTo>
                        <a:pt x="230" y="88"/>
                      </a:lnTo>
                      <a:lnTo>
                        <a:pt x="242" y="82"/>
                      </a:lnTo>
                      <a:lnTo>
                        <a:pt x="234" y="72"/>
                      </a:lnTo>
                      <a:lnTo>
                        <a:pt x="234" y="56"/>
                      </a:lnTo>
                      <a:lnTo>
                        <a:pt x="246" y="60"/>
                      </a:lnTo>
                      <a:lnTo>
                        <a:pt x="262" y="66"/>
                      </a:lnTo>
                      <a:lnTo>
                        <a:pt x="268" y="76"/>
                      </a:lnTo>
                      <a:lnTo>
                        <a:pt x="258" y="90"/>
                      </a:lnTo>
                      <a:lnTo>
                        <a:pt x="254" y="104"/>
                      </a:lnTo>
                      <a:lnTo>
                        <a:pt x="272" y="102"/>
                      </a:lnTo>
                      <a:lnTo>
                        <a:pt x="268" y="120"/>
                      </a:lnTo>
                      <a:lnTo>
                        <a:pt x="254" y="128"/>
                      </a:lnTo>
                      <a:lnTo>
                        <a:pt x="252" y="110"/>
                      </a:lnTo>
                      <a:lnTo>
                        <a:pt x="242" y="112"/>
                      </a:lnTo>
                      <a:lnTo>
                        <a:pt x="218" y="114"/>
                      </a:lnTo>
                      <a:lnTo>
                        <a:pt x="208" y="104"/>
                      </a:lnTo>
                      <a:lnTo>
                        <a:pt x="200" y="114"/>
                      </a:lnTo>
                      <a:lnTo>
                        <a:pt x="192" y="120"/>
                      </a:lnTo>
                      <a:lnTo>
                        <a:pt x="182" y="120"/>
                      </a:lnTo>
                      <a:lnTo>
                        <a:pt x="182" y="106"/>
                      </a:lnTo>
                      <a:lnTo>
                        <a:pt x="166" y="104"/>
                      </a:lnTo>
                      <a:lnTo>
                        <a:pt x="162" y="88"/>
                      </a:lnTo>
                      <a:lnTo>
                        <a:pt x="158" y="82"/>
                      </a:lnTo>
                      <a:lnTo>
                        <a:pt x="146" y="88"/>
                      </a:lnTo>
                      <a:lnTo>
                        <a:pt x="120" y="90"/>
                      </a:lnTo>
                      <a:lnTo>
                        <a:pt x="98" y="98"/>
                      </a:lnTo>
                      <a:lnTo>
                        <a:pt x="70" y="104"/>
                      </a:lnTo>
                      <a:lnTo>
                        <a:pt x="56" y="118"/>
                      </a:lnTo>
                      <a:lnTo>
                        <a:pt x="44" y="106"/>
                      </a:lnTo>
                      <a:lnTo>
                        <a:pt x="32" y="120"/>
                      </a:lnTo>
                      <a:lnTo>
                        <a:pt x="14" y="120"/>
                      </a:lnTo>
                      <a:lnTo>
                        <a:pt x="0" y="104"/>
                      </a:lnTo>
                      <a:lnTo>
                        <a:pt x="12" y="54"/>
                      </a:lnTo>
                    </a:path>
                  </a:pathLst>
                </a:custGeom>
                <a:solidFill>
                  <a:srgbClr val="ffcccc"/>
                </a:solidFill>
                <a:ln w="6480">
                  <a:solidFill>
                    <a:srgbClr val="969696"/>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704" name=""/>
                <p:cNvSpPr/>
                <p:nvPr/>
              </p:nvSpPr>
              <p:spPr>
                <a:xfrm>
                  <a:off x="8091360" y="2305080"/>
                  <a:ext cx="101880" cy="161640"/>
                </a:xfrm>
                <a:custGeom>
                  <a:avLst/>
                  <a:gdLst/>
                  <a:ahLst/>
                  <a:rect l="l" t="t" r="r" b="b"/>
                  <a:pathLst>
                    <a:path w="49" h="69">
                      <a:moveTo>
                        <a:pt x="20" y="0"/>
                      </a:moveTo>
                      <a:lnTo>
                        <a:pt x="8" y="4"/>
                      </a:lnTo>
                      <a:lnTo>
                        <a:pt x="0" y="6"/>
                      </a:lnTo>
                      <a:lnTo>
                        <a:pt x="2" y="46"/>
                      </a:lnTo>
                      <a:lnTo>
                        <a:pt x="10" y="68"/>
                      </a:lnTo>
                      <a:lnTo>
                        <a:pt x="40" y="60"/>
                      </a:lnTo>
                      <a:lnTo>
                        <a:pt x="48" y="34"/>
                      </a:lnTo>
                      <a:lnTo>
                        <a:pt x="44" y="20"/>
                      </a:lnTo>
                      <a:lnTo>
                        <a:pt x="30" y="20"/>
                      </a:lnTo>
                      <a:lnTo>
                        <a:pt x="20" y="0"/>
                      </a:lnTo>
                    </a:path>
                  </a:pathLst>
                </a:custGeom>
                <a:solidFill>
                  <a:srgbClr val="ffcccc"/>
                </a:solidFill>
                <a:ln w="6480">
                  <a:solidFill>
                    <a:srgbClr val="969696"/>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705" name=""/>
                <p:cNvSpPr/>
                <p:nvPr/>
              </p:nvSpPr>
              <p:spPr>
                <a:xfrm>
                  <a:off x="7846920" y="2311200"/>
                  <a:ext cx="258840" cy="303120"/>
                </a:xfrm>
                <a:custGeom>
                  <a:avLst/>
                  <a:gdLst/>
                  <a:ahLst/>
                  <a:rect l="l" t="t" r="r" b="b"/>
                  <a:pathLst>
                    <a:path w="127" h="127">
                      <a:moveTo>
                        <a:pt x="116" y="0"/>
                      </a:moveTo>
                      <a:lnTo>
                        <a:pt x="120" y="40"/>
                      </a:lnTo>
                      <a:lnTo>
                        <a:pt x="126" y="64"/>
                      </a:lnTo>
                      <a:lnTo>
                        <a:pt x="122" y="78"/>
                      </a:lnTo>
                      <a:lnTo>
                        <a:pt x="102" y="84"/>
                      </a:lnTo>
                      <a:lnTo>
                        <a:pt x="78" y="92"/>
                      </a:lnTo>
                      <a:lnTo>
                        <a:pt x="66" y="104"/>
                      </a:lnTo>
                      <a:lnTo>
                        <a:pt x="54" y="120"/>
                      </a:lnTo>
                      <a:lnTo>
                        <a:pt x="34" y="126"/>
                      </a:lnTo>
                      <a:lnTo>
                        <a:pt x="2" y="118"/>
                      </a:lnTo>
                      <a:lnTo>
                        <a:pt x="22" y="108"/>
                      </a:lnTo>
                      <a:lnTo>
                        <a:pt x="10" y="92"/>
                      </a:lnTo>
                      <a:lnTo>
                        <a:pt x="8" y="76"/>
                      </a:lnTo>
                      <a:lnTo>
                        <a:pt x="4" y="58"/>
                      </a:lnTo>
                      <a:lnTo>
                        <a:pt x="0" y="30"/>
                      </a:lnTo>
                      <a:lnTo>
                        <a:pt x="20" y="32"/>
                      </a:lnTo>
                      <a:lnTo>
                        <a:pt x="30" y="20"/>
                      </a:lnTo>
                      <a:lnTo>
                        <a:pt x="42" y="30"/>
                      </a:lnTo>
                      <a:lnTo>
                        <a:pt x="56" y="14"/>
                      </a:lnTo>
                      <a:lnTo>
                        <a:pt x="116" y="0"/>
                      </a:lnTo>
                    </a:path>
                  </a:pathLst>
                </a:custGeom>
                <a:solidFill>
                  <a:srgbClr val="ffcccc"/>
                </a:solidFill>
                <a:ln w="6480">
                  <a:solidFill>
                    <a:srgbClr val="969696"/>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706" name=""/>
                <p:cNvSpPr/>
                <p:nvPr/>
              </p:nvSpPr>
              <p:spPr>
                <a:xfrm>
                  <a:off x="7899480" y="2527200"/>
                  <a:ext cx="195120" cy="160200"/>
                </a:xfrm>
                <a:custGeom>
                  <a:avLst/>
                  <a:gdLst/>
                  <a:ahLst/>
                  <a:rect l="l" t="t" r="r" b="b"/>
                  <a:pathLst>
                    <a:path w="95" h="69">
                      <a:moveTo>
                        <a:pt x="36" y="16"/>
                      </a:moveTo>
                      <a:lnTo>
                        <a:pt x="56" y="16"/>
                      </a:lnTo>
                      <a:lnTo>
                        <a:pt x="66" y="14"/>
                      </a:lnTo>
                      <a:lnTo>
                        <a:pt x="78" y="2"/>
                      </a:lnTo>
                      <a:lnTo>
                        <a:pt x="94" y="0"/>
                      </a:lnTo>
                      <a:lnTo>
                        <a:pt x="90" y="16"/>
                      </a:lnTo>
                      <a:lnTo>
                        <a:pt x="76" y="26"/>
                      </a:lnTo>
                      <a:lnTo>
                        <a:pt x="68" y="38"/>
                      </a:lnTo>
                      <a:lnTo>
                        <a:pt x="70" y="52"/>
                      </a:lnTo>
                      <a:lnTo>
                        <a:pt x="58" y="50"/>
                      </a:lnTo>
                      <a:lnTo>
                        <a:pt x="38" y="60"/>
                      </a:lnTo>
                      <a:lnTo>
                        <a:pt x="8" y="68"/>
                      </a:lnTo>
                      <a:lnTo>
                        <a:pt x="0" y="34"/>
                      </a:lnTo>
                      <a:lnTo>
                        <a:pt x="28" y="32"/>
                      </a:lnTo>
                      <a:lnTo>
                        <a:pt x="36" y="16"/>
                      </a:lnTo>
                    </a:path>
                  </a:pathLst>
                </a:custGeom>
                <a:solidFill>
                  <a:srgbClr val="ffcccc"/>
                </a:solidFill>
                <a:ln w="6480">
                  <a:solidFill>
                    <a:srgbClr val="969696"/>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707" name=""/>
                <p:cNvSpPr/>
                <p:nvPr/>
              </p:nvSpPr>
              <p:spPr>
                <a:xfrm>
                  <a:off x="6912000" y="1726920"/>
                  <a:ext cx="977760" cy="898560"/>
                </a:xfrm>
                <a:custGeom>
                  <a:avLst/>
                  <a:gdLst/>
                  <a:ahLst/>
                  <a:rect l="l" t="t" r="r" b="b"/>
                  <a:pathLst>
                    <a:path w="526" h="396">
                      <a:moveTo>
                        <a:pt x="430" y="0"/>
                      </a:moveTo>
                      <a:lnTo>
                        <a:pt x="430" y="48"/>
                      </a:lnTo>
                      <a:lnTo>
                        <a:pt x="445" y="60"/>
                      </a:lnTo>
                      <a:lnTo>
                        <a:pt x="453" y="80"/>
                      </a:lnTo>
                      <a:lnTo>
                        <a:pt x="444" y="96"/>
                      </a:lnTo>
                      <a:lnTo>
                        <a:pt x="457" y="108"/>
                      </a:lnTo>
                      <a:lnTo>
                        <a:pt x="459" y="131"/>
                      </a:lnTo>
                      <a:lnTo>
                        <a:pt x="453" y="152"/>
                      </a:lnTo>
                      <a:lnTo>
                        <a:pt x="474" y="149"/>
                      </a:lnTo>
                      <a:lnTo>
                        <a:pt x="489" y="192"/>
                      </a:lnTo>
                      <a:lnTo>
                        <a:pt x="484" y="204"/>
                      </a:lnTo>
                      <a:lnTo>
                        <a:pt x="499" y="231"/>
                      </a:lnTo>
                      <a:lnTo>
                        <a:pt x="483" y="284"/>
                      </a:lnTo>
                      <a:lnTo>
                        <a:pt x="499" y="296"/>
                      </a:lnTo>
                      <a:lnTo>
                        <a:pt x="513" y="365"/>
                      </a:lnTo>
                      <a:lnTo>
                        <a:pt x="526" y="377"/>
                      </a:lnTo>
                      <a:lnTo>
                        <a:pt x="510" y="384"/>
                      </a:lnTo>
                      <a:lnTo>
                        <a:pt x="408" y="372"/>
                      </a:lnTo>
                      <a:lnTo>
                        <a:pt x="385" y="368"/>
                      </a:lnTo>
                      <a:lnTo>
                        <a:pt x="379" y="342"/>
                      </a:lnTo>
                      <a:lnTo>
                        <a:pt x="366" y="338"/>
                      </a:lnTo>
                      <a:lnTo>
                        <a:pt x="360" y="327"/>
                      </a:lnTo>
                      <a:lnTo>
                        <a:pt x="0" y="396"/>
                      </a:lnTo>
                      <a:lnTo>
                        <a:pt x="7" y="383"/>
                      </a:lnTo>
                      <a:lnTo>
                        <a:pt x="0" y="366"/>
                      </a:lnTo>
                      <a:lnTo>
                        <a:pt x="52" y="320"/>
                      </a:lnTo>
                      <a:lnTo>
                        <a:pt x="55" y="302"/>
                      </a:lnTo>
                      <a:lnTo>
                        <a:pt x="33" y="275"/>
                      </a:lnTo>
                      <a:lnTo>
                        <a:pt x="33" y="254"/>
                      </a:lnTo>
                      <a:lnTo>
                        <a:pt x="49" y="242"/>
                      </a:lnTo>
                      <a:lnTo>
                        <a:pt x="108" y="242"/>
                      </a:lnTo>
                      <a:lnTo>
                        <a:pt x="114" y="233"/>
                      </a:lnTo>
                      <a:lnTo>
                        <a:pt x="178" y="234"/>
                      </a:lnTo>
                      <a:lnTo>
                        <a:pt x="202" y="228"/>
                      </a:lnTo>
                      <a:lnTo>
                        <a:pt x="225" y="198"/>
                      </a:lnTo>
                      <a:lnTo>
                        <a:pt x="241" y="198"/>
                      </a:lnTo>
                      <a:lnTo>
                        <a:pt x="246" y="185"/>
                      </a:lnTo>
                      <a:lnTo>
                        <a:pt x="238" y="164"/>
                      </a:lnTo>
                      <a:lnTo>
                        <a:pt x="243" y="149"/>
                      </a:lnTo>
                      <a:lnTo>
                        <a:pt x="238" y="140"/>
                      </a:lnTo>
                      <a:lnTo>
                        <a:pt x="229" y="132"/>
                      </a:lnTo>
                      <a:lnTo>
                        <a:pt x="228" y="122"/>
                      </a:lnTo>
                      <a:lnTo>
                        <a:pt x="249" y="102"/>
                      </a:lnTo>
                      <a:lnTo>
                        <a:pt x="268" y="90"/>
                      </a:lnTo>
                      <a:lnTo>
                        <a:pt x="268" y="65"/>
                      </a:lnTo>
                      <a:lnTo>
                        <a:pt x="286" y="48"/>
                      </a:lnTo>
                      <a:lnTo>
                        <a:pt x="360" y="12"/>
                      </a:lnTo>
                      <a:lnTo>
                        <a:pt x="378" y="9"/>
                      </a:lnTo>
                      <a:lnTo>
                        <a:pt x="430" y="0"/>
                      </a:lnTo>
                      <a:close/>
                    </a:path>
                  </a:pathLst>
                </a:custGeom>
                <a:solidFill>
                  <a:srgbClr val="ffcccc"/>
                </a:solidFill>
                <a:ln w="6480">
                  <a:solidFill>
                    <a:srgbClr val="969696"/>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708" name=""/>
                <p:cNvSpPr/>
                <p:nvPr/>
              </p:nvSpPr>
              <p:spPr>
                <a:xfrm>
                  <a:off x="7634160" y="2555640"/>
                  <a:ext cx="279360" cy="547920"/>
                </a:xfrm>
                <a:custGeom>
                  <a:avLst/>
                  <a:gdLst/>
                  <a:ahLst/>
                  <a:rect l="l" t="t" r="r" b="b"/>
                  <a:pathLst>
                    <a:path w="148" h="242">
                      <a:moveTo>
                        <a:pt x="21" y="0"/>
                      </a:moveTo>
                      <a:lnTo>
                        <a:pt x="112" y="12"/>
                      </a:lnTo>
                      <a:lnTo>
                        <a:pt x="126" y="18"/>
                      </a:lnTo>
                      <a:lnTo>
                        <a:pt x="139" y="24"/>
                      </a:lnTo>
                      <a:lnTo>
                        <a:pt x="148" y="53"/>
                      </a:lnTo>
                      <a:lnTo>
                        <a:pt x="144" y="63"/>
                      </a:lnTo>
                      <a:lnTo>
                        <a:pt x="117" y="71"/>
                      </a:lnTo>
                      <a:lnTo>
                        <a:pt x="105" y="53"/>
                      </a:lnTo>
                      <a:lnTo>
                        <a:pt x="91" y="83"/>
                      </a:lnTo>
                      <a:lnTo>
                        <a:pt x="111" y="83"/>
                      </a:lnTo>
                      <a:lnTo>
                        <a:pt x="121" y="92"/>
                      </a:lnTo>
                      <a:lnTo>
                        <a:pt x="120" y="107"/>
                      </a:lnTo>
                      <a:lnTo>
                        <a:pt x="121" y="128"/>
                      </a:lnTo>
                      <a:lnTo>
                        <a:pt x="115" y="149"/>
                      </a:lnTo>
                      <a:lnTo>
                        <a:pt x="115" y="165"/>
                      </a:lnTo>
                      <a:lnTo>
                        <a:pt x="115" y="188"/>
                      </a:lnTo>
                      <a:lnTo>
                        <a:pt x="105" y="206"/>
                      </a:lnTo>
                      <a:lnTo>
                        <a:pt x="88" y="216"/>
                      </a:lnTo>
                      <a:lnTo>
                        <a:pt x="88" y="230"/>
                      </a:lnTo>
                      <a:lnTo>
                        <a:pt x="81" y="242"/>
                      </a:lnTo>
                      <a:lnTo>
                        <a:pt x="64" y="227"/>
                      </a:lnTo>
                      <a:lnTo>
                        <a:pt x="49" y="219"/>
                      </a:lnTo>
                      <a:lnTo>
                        <a:pt x="31" y="215"/>
                      </a:lnTo>
                      <a:lnTo>
                        <a:pt x="21" y="218"/>
                      </a:lnTo>
                      <a:lnTo>
                        <a:pt x="10" y="200"/>
                      </a:lnTo>
                      <a:lnTo>
                        <a:pt x="4" y="182"/>
                      </a:lnTo>
                      <a:lnTo>
                        <a:pt x="0" y="171"/>
                      </a:lnTo>
                      <a:lnTo>
                        <a:pt x="33" y="156"/>
                      </a:lnTo>
                      <a:lnTo>
                        <a:pt x="43" y="131"/>
                      </a:lnTo>
                      <a:lnTo>
                        <a:pt x="39" y="113"/>
                      </a:lnTo>
                      <a:lnTo>
                        <a:pt x="27" y="113"/>
                      </a:lnTo>
                      <a:lnTo>
                        <a:pt x="10" y="113"/>
                      </a:lnTo>
                      <a:lnTo>
                        <a:pt x="13" y="95"/>
                      </a:lnTo>
                      <a:lnTo>
                        <a:pt x="0" y="71"/>
                      </a:lnTo>
                      <a:lnTo>
                        <a:pt x="10" y="65"/>
                      </a:lnTo>
                      <a:lnTo>
                        <a:pt x="6" y="50"/>
                      </a:lnTo>
                      <a:lnTo>
                        <a:pt x="15" y="41"/>
                      </a:lnTo>
                      <a:lnTo>
                        <a:pt x="18" y="27"/>
                      </a:lnTo>
                      <a:lnTo>
                        <a:pt x="21" y="0"/>
                      </a:lnTo>
                      <a:close/>
                    </a:path>
                  </a:pathLst>
                </a:custGeom>
                <a:solidFill>
                  <a:srgbClr val="ffcccc"/>
                </a:solidFill>
                <a:ln w="6480">
                  <a:solidFill>
                    <a:srgbClr val="969696"/>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709" name=""/>
                <p:cNvSpPr/>
                <p:nvPr/>
              </p:nvSpPr>
              <p:spPr>
                <a:xfrm>
                  <a:off x="6816600" y="2458800"/>
                  <a:ext cx="909720" cy="658800"/>
                </a:xfrm>
                <a:custGeom>
                  <a:avLst/>
                  <a:gdLst/>
                  <a:ahLst/>
                  <a:rect l="l" t="t" r="r" b="b"/>
                  <a:pathLst>
                    <a:path w="942" h="566">
                      <a:moveTo>
                        <a:pt x="0" y="151"/>
                      </a:moveTo>
                      <a:lnTo>
                        <a:pt x="52" y="104"/>
                      </a:lnTo>
                      <a:lnTo>
                        <a:pt x="92" y="79"/>
                      </a:lnTo>
                      <a:lnTo>
                        <a:pt x="113" y="108"/>
                      </a:lnTo>
                      <a:lnTo>
                        <a:pt x="96" y="124"/>
                      </a:lnTo>
                      <a:lnTo>
                        <a:pt x="333" y="95"/>
                      </a:lnTo>
                      <a:lnTo>
                        <a:pt x="741" y="7"/>
                      </a:lnTo>
                      <a:lnTo>
                        <a:pt x="793" y="0"/>
                      </a:lnTo>
                      <a:lnTo>
                        <a:pt x="798" y="16"/>
                      </a:lnTo>
                      <a:lnTo>
                        <a:pt x="832" y="29"/>
                      </a:lnTo>
                      <a:lnTo>
                        <a:pt x="836" y="52"/>
                      </a:lnTo>
                      <a:lnTo>
                        <a:pt x="854" y="79"/>
                      </a:lnTo>
                      <a:lnTo>
                        <a:pt x="881" y="79"/>
                      </a:lnTo>
                      <a:lnTo>
                        <a:pt x="897" y="108"/>
                      </a:lnTo>
                      <a:lnTo>
                        <a:pt x="881" y="124"/>
                      </a:lnTo>
                      <a:lnTo>
                        <a:pt x="881" y="155"/>
                      </a:lnTo>
                      <a:lnTo>
                        <a:pt x="859" y="187"/>
                      </a:lnTo>
                      <a:lnTo>
                        <a:pt x="875" y="200"/>
                      </a:lnTo>
                      <a:lnTo>
                        <a:pt x="854" y="219"/>
                      </a:lnTo>
                      <a:lnTo>
                        <a:pt x="854" y="246"/>
                      </a:lnTo>
                      <a:lnTo>
                        <a:pt x="875" y="272"/>
                      </a:lnTo>
                      <a:lnTo>
                        <a:pt x="881" y="299"/>
                      </a:lnTo>
                      <a:lnTo>
                        <a:pt x="924" y="304"/>
                      </a:lnTo>
                      <a:lnTo>
                        <a:pt x="942" y="327"/>
                      </a:lnTo>
                      <a:lnTo>
                        <a:pt x="920" y="374"/>
                      </a:lnTo>
                      <a:lnTo>
                        <a:pt x="897" y="399"/>
                      </a:lnTo>
                      <a:lnTo>
                        <a:pt x="845" y="423"/>
                      </a:lnTo>
                      <a:lnTo>
                        <a:pt x="814" y="459"/>
                      </a:lnTo>
                      <a:lnTo>
                        <a:pt x="527" y="502"/>
                      </a:lnTo>
                      <a:lnTo>
                        <a:pt x="88" y="566"/>
                      </a:lnTo>
                      <a:lnTo>
                        <a:pt x="49" y="439"/>
                      </a:lnTo>
                      <a:lnTo>
                        <a:pt x="40" y="423"/>
                      </a:lnTo>
                      <a:lnTo>
                        <a:pt x="52" y="390"/>
                      </a:lnTo>
                      <a:lnTo>
                        <a:pt x="0" y="151"/>
                      </a:lnTo>
                      <a:close/>
                    </a:path>
                  </a:pathLst>
                </a:custGeom>
                <a:solidFill>
                  <a:srgbClr val="ffcccc"/>
                </a:solidFill>
                <a:ln w="6480">
                  <a:solidFill>
                    <a:srgbClr val="969696"/>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710" name=""/>
                <p:cNvSpPr/>
                <p:nvPr/>
              </p:nvSpPr>
              <p:spPr>
                <a:xfrm>
                  <a:off x="6526080" y="3130560"/>
                  <a:ext cx="1214640" cy="776160"/>
                </a:xfrm>
                <a:custGeom>
                  <a:avLst/>
                  <a:gdLst/>
                  <a:ahLst/>
                  <a:rect l="l" t="t" r="r" b="b"/>
                  <a:pathLst>
                    <a:path w="1258" h="659">
                      <a:moveTo>
                        <a:pt x="0" y="659"/>
                      </a:moveTo>
                      <a:lnTo>
                        <a:pt x="9" y="639"/>
                      </a:lnTo>
                      <a:lnTo>
                        <a:pt x="31" y="643"/>
                      </a:lnTo>
                      <a:lnTo>
                        <a:pt x="34" y="611"/>
                      </a:lnTo>
                      <a:lnTo>
                        <a:pt x="74" y="623"/>
                      </a:lnTo>
                      <a:lnTo>
                        <a:pt x="74" y="600"/>
                      </a:lnTo>
                      <a:lnTo>
                        <a:pt x="113" y="578"/>
                      </a:lnTo>
                      <a:lnTo>
                        <a:pt x="113" y="539"/>
                      </a:lnTo>
                      <a:lnTo>
                        <a:pt x="144" y="519"/>
                      </a:lnTo>
                      <a:lnTo>
                        <a:pt x="162" y="523"/>
                      </a:lnTo>
                      <a:lnTo>
                        <a:pt x="180" y="512"/>
                      </a:lnTo>
                      <a:lnTo>
                        <a:pt x="201" y="506"/>
                      </a:lnTo>
                      <a:lnTo>
                        <a:pt x="205" y="463"/>
                      </a:lnTo>
                      <a:lnTo>
                        <a:pt x="248" y="483"/>
                      </a:lnTo>
                      <a:lnTo>
                        <a:pt x="257" y="512"/>
                      </a:lnTo>
                      <a:lnTo>
                        <a:pt x="311" y="499"/>
                      </a:lnTo>
                      <a:lnTo>
                        <a:pt x="311" y="483"/>
                      </a:lnTo>
                      <a:lnTo>
                        <a:pt x="342" y="483"/>
                      </a:lnTo>
                      <a:lnTo>
                        <a:pt x="385" y="487"/>
                      </a:lnTo>
                      <a:lnTo>
                        <a:pt x="385" y="470"/>
                      </a:lnTo>
                      <a:lnTo>
                        <a:pt x="415" y="467"/>
                      </a:lnTo>
                      <a:lnTo>
                        <a:pt x="428" y="434"/>
                      </a:lnTo>
                      <a:lnTo>
                        <a:pt x="476" y="440"/>
                      </a:lnTo>
                      <a:lnTo>
                        <a:pt x="480" y="399"/>
                      </a:lnTo>
                      <a:lnTo>
                        <a:pt x="498" y="382"/>
                      </a:lnTo>
                      <a:lnTo>
                        <a:pt x="511" y="343"/>
                      </a:lnTo>
                      <a:lnTo>
                        <a:pt x="532" y="319"/>
                      </a:lnTo>
                      <a:lnTo>
                        <a:pt x="525" y="280"/>
                      </a:lnTo>
                      <a:lnTo>
                        <a:pt x="550" y="251"/>
                      </a:lnTo>
                      <a:lnTo>
                        <a:pt x="563" y="208"/>
                      </a:lnTo>
                      <a:lnTo>
                        <a:pt x="602" y="208"/>
                      </a:lnTo>
                      <a:lnTo>
                        <a:pt x="617" y="224"/>
                      </a:lnTo>
                      <a:lnTo>
                        <a:pt x="654" y="156"/>
                      </a:lnTo>
                      <a:lnTo>
                        <a:pt x="703" y="151"/>
                      </a:lnTo>
                      <a:lnTo>
                        <a:pt x="712" y="124"/>
                      </a:lnTo>
                      <a:lnTo>
                        <a:pt x="699" y="100"/>
                      </a:lnTo>
                      <a:lnTo>
                        <a:pt x="742" y="91"/>
                      </a:lnTo>
                      <a:lnTo>
                        <a:pt x="733" y="48"/>
                      </a:lnTo>
                      <a:lnTo>
                        <a:pt x="730" y="7"/>
                      </a:lnTo>
                      <a:lnTo>
                        <a:pt x="785" y="43"/>
                      </a:lnTo>
                      <a:lnTo>
                        <a:pt x="839" y="35"/>
                      </a:lnTo>
                      <a:lnTo>
                        <a:pt x="847" y="3"/>
                      </a:lnTo>
                      <a:lnTo>
                        <a:pt x="877" y="0"/>
                      </a:lnTo>
                      <a:lnTo>
                        <a:pt x="886" y="35"/>
                      </a:lnTo>
                      <a:lnTo>
                        <a:pt x="974" y="43"/>
                      </a:lnTo>
                      <a:lnTo>
                        <a:pt x="978" y="75"/>
                      </a:lnTo>
                      <a:lnTo>
                        <a:pt x="944" y="95"/>
                      </a:lnTo>
                      <a:lnTo>
                        <a:pt x="956" y="179"/>
                      </a:lnTo>
                      <a:lnTo>
                        <a:pt x="1023" y="179"/>
                      </a:lnTo>
                      <a:lnTo>
                        <a:pt x="1048" y="203"/>
                      </a:lnTo>
                      <a:lnTo>
                        <a:pt x="1084" y="224"/>
                      </a:lnTo>
                      <a:lnTo>
                        <a:pt x="1121" y="215"/>
                      </a:lnTo>
                      <a:lnTo>
                        <a:pt x="1139" y="244"/>
                      </a:lnTo>
                      <a:lnTo>
                        <a:pt x="1121" y="264"/>
                      </a:lnTo>
                      <a:lnTo>
                        <a:pt x="1127" y="310"/>
                      </a:lnTo>
                      <a:lnTo>
                        <a:pt x="1121" y="343"/>
                      </a:lnTo>
                      <a:lnTo>
                        <a:pt x="1139" y="379"/>
                      </a:lnTo>
                      <a:lnTo>
                        <a:pt x="1139" y="408"/>
                      </a:lnTo>
                      <a:lnTo>
                        <a:pt x="1213" y="408"/>
                      </a:lnTo>
                      <a:lnTo>
                        <a:pt x="1258" y="470"/>
                      </a:lnTo>
                      <a:lnTo>
                        <a:pt x="1084" y="506"/>
                      </a:lnTo>
                      <a:lnTo>
                        <a:pt x="830" y="551"/>
                      </a:lnTo>
                      <a:lnTo>
                        <a:pt x="507" y="591"/>
                      </a:lnTo>
                      <a:lnTo>
                        <a:pt x="0" y="659"/>
                      </a:lnTo>
                      <a:close/>
                    </a:path>
                  </a:pathLst>
                </a:custGeom>
                <a:solidFill>
                  <a:srgbClr val="ffcccc"/>
                </a:solidFill>
                <a:ln w="6480">
                  <a:solidFill>
                    <a:srgbClr val="969696"/>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grpSp>
        </p:grpSp>
        <p:sp>
          <p:nvSpPr>
            <p:cNvPr id="711" name=""/>
            <p:cNvSpPr/>
            <p:nvPr/>
          </p:nvSpPr>
          <p:spPr>
            <a:xfrm>
              <a:off x="7551720" y="3157560"/>
              <a:ext cx="1440" cy="3240"/>
            </a:xfrm>
            <a:prstGeom prst="line">
              <a:avLst/>
            </a:prstGeom>
            <a:ln cap="rnd" w="12600">
              <a:solidFill>
                <a:srgbClr val="676767"/>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Arial"/>
              </a:endParaRPr>
            </a:p>
          </p:txBody>
        </p:sp>
        <p:sp>
          <p:nvSpPr>
            <p:cNvPr id="712" name=""/>
            <p:cNvSpPr/>
            <p:nvPr/>
          </p:nvSpPr>
          <p:spPr>
            <a:xfrm>
              <a:off x="8220240" y="2297160"/>
              <a:ext cx="2880" cy="1440"/>
            </a:xfrm>
            <a:prstGeom prst="line">
              <a:avLst/>
            </a:prstGeom>
            <a:ln cap="rnd" w="12600">
              <a:solidFill>
                <a:srgbClr val="676767"/>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13" name=""/>
            <p:cNvSpPr/>
            <p:nvPr/>
          </p:nvSpPr>
          <p:spPr>
            <a:xfrm>
              <a:off x="8220240" y="2297160"/>
              <a:ext cx="2880" cy="1440"/>
            </a:xfrm>
            <a:prstGeom prst="line">
              <a:avLst/>
            </a:prstGeom>
            <a:ln cap="rnd" w="12600">
              <a:solidFill>
                <a:srgbClr val="676767"/>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14" name=""/>
            <p:cNvSpPr/>
            <p:nvPr/>
          </p:nvSpPr>
          <p:spPr>
            <a:xfrm>
              <a:off x="8224920" y="2297160"/>
              <a:ext cx="3240" cy="1440"/>
            </a:xfrm>
            <a:prstGeom prst="line">
              <a:avLst/>
            </a:prstGeom>
            <a:ln cap="rnd" w="12600">
              <a:solidFill>
                <a:srgbClr val="676767"/>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15" name=""/>
            <p:cNvSpPr/>
            <p:nvPr/>
          </p:nvSpPr>
          <p:spPr>
            <a:xfrm>
              <a:off x="8224920" y="2297160"/>
              <a:ext cx="3240" cy="1440"/>
            </a:xfrm>
            <a:prstGeom prst="line">
              <a:avLst/>
            </a:prstGeom>
            <a:ln cap="rnd" w="12600">
              <a:solidFill>
                <a:srgbClr val="676767"/>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16" name=""/>
            <p:cNvSpPr/>
            <p:nvPr/>
          </p:nvSpPr>
          <p:spPr>
            <a:xfrm flipH="1">
              <a:off x="8222760" y="2297160"/>
              <a:ext cx="1800" cy="1440"/>
            </a:xfrm>
            <a:prstGeom prst="line">
              <a:avLst/>
            </a:prstGeom>
            <a:ln cap="rnd" w="12600">
              <a:solidFill>
                <a:srgbClr val="676767"/>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17" name=""/>
            <p:cNvSpPr/>
            <p:nvPr/>
          </p:nvSpPr>
          <p:spPr>
            <a:xfrm>
              <a:off x="8185320" y="2235240"/>
              <a:ext cx="2880" cy="1440"/>
            </a:xfrm>
            <a:prstGeom prst="line">
              <a:avLst/>
            </a:prstGeom>
            <a:ln cap="rnd" w="12600">
              <a:solidFill>
                <a:srgbClr val="676767"/>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18" name=""/>
            <p:cNvSpPr/>
            <p:nvPr/>
          </p:nvSpPr>
          <p:spPr>
            <a:xfrm>
              <a:off x="8220240" y="2297160"/>
              <a:ext cx="2880" cy="1440"/>
            </a:xfrm>
            <a:prstGeom prst="line">
              <a:avLst/>
            </a:prstGeom>
            <a:ln cap="rnd" w="12600">
              <a:solidFill>
                <a:srgbClr val="676767"/>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19" name=""/>
            <p:cNvSpPr/>
            <p:nvPr/>
          </p:nvSpPr>
          <p:spPr>
            <a:xfrm>
              <a:off x="8220240" y="2297160"/>
              <a:ext cx="7920" cy="1440"/>
            </a:xfrm>
            <a:prstGeom prst="line">
              <a:avLst/>
            </a:prstGeom>
            <a:ln cap="rnd" w="12600">
              <a:solidFill>
                <a:srgbClr val="676767"/>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20" name=""/>
            <p:cNvSpPr/>
            <p:nvPr/>
          </p:nvSpPr>
          <p:spPr>
            <a:xfrm flipH="1" flipV="1">
              <a:off x="8219880" y="2297160"/>
              <a:ext cx="4680" cy="1440"/>
            </a:xfrm>
            <a:prstGeom prst="line">
              <a:avLst/>
            </a:prstGeom>
            <a:ln cap="rnd" w="12600">
              <a:solidFill>
                <a:srgbClr val="676767"/>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21" name=""/>
            <p:cNvSpPr/>
            <p:nvPr/>
          </p:nvSpPr>
          <p:spPr>
            <a:xfrm flipH="1" flipV="1">
              <a:off x="8219880" y="2297160"/>
              <a:ext cx="4680" cy="1440"/>
            </a:xfrm>
            <a:prstGeom prst="line">
              <a:avLst/>
            </a:prstGeom>
            <a:ln cap="rnd" w="12600">
              <a:solidFill>
                <a:srgbClr val="676767"/>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22" name=""/>
            <p:cNvSpPr/>
            <p:nvPr/>
          </p:nvSpPr>
          <p:spPr>
            <a:xfrm flipH="1" flipV="1">
              <a:off x="8219880" y="2297160"/>
              <a:ext cx="4680" cy="1440"/>
            </a:xfrm>
            <a:prstGeom prst="line">
              <a:avLst/>
            </a:prstGeom>
            <a:ln cap="rnd" w="12600">
              <a:solidFill>
                <a:srgbClr val="676767"/>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23" name=""/>
            <p:cNvSpPr/>
            <p:nvPr/>
          </p:nvSpPr>
          <p:spPr>
            <a:xfrm flipH="1" flipV="1">
              <a:off x="8219880" y="2297160"/>
              <a:ext cx="4680" cy="1440"/>
            </a:xfrm>
            <a:prstGeom prst="line">
              <a:avLst/>
            </a:prstGeom>
            <a:ln cap="rnd" w="12600">
              <a:solidFill>
                <a:srgbClr val="676767"/>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grpSp>
          <p:nvGrpSpPr>
            <p:cNvPr id="724" name=""/>
            <p:cNvGrpSpPr/>
            <p:nvPr/>
          </p:nvGrpSpPr>
          <p:grpSpPr>
            <a:xfrm>
              <a:off x="5586480" y="1928880"/>
              <a:ext cx="1668240" cy="2130480"/>
              <a:chOff x="5586480" y="1928880"/>
              <a:chExt cx="1668240" cy="2130480"/>
            </a:xfrm>
          </p:grpSpPr>
          <p:sp>
            <p:nvSpPr>
              <p:cNvPr id="725" name=""/>
              <p:cNvSpPr/>
              <p:nvPr/>
            </p:nvSpPr>
            <p:spPr>
              <a:xfrm>
                <a:off x="5889600" y="1928880"/>
                <a:ext cx="625680" cy="890640"/>
              </a:xfrm>
              <a:custGeom>
                <a:avLst/>
                <a:gdLst/>
                <a:ahLst/>
                <a:rect l="l" t="t" r="r" b="b"/>
                <a:pathLst>
                  <a:path w="645" h="755">
                    <a:moveTo>
                      <a:pt x="330" y="755"/>
                    </a:moveTo>
                    <a:lnTo>
                      <a:pt x="321" y="735"/>
                    </a:lnTo>
                    <a:lnTo>
                      <a:pt x="17" y="746"/>
                    </a:lnTo>
                    <a:lnTo>
                      <a:pt x="43" y="715"/>
                    </a:lnTo>
                    <a:lnTo>
                      <a:pt x="70" y="663"/>
                    </a:lnTo>
                    <a:lnTo>
                      <a:pt x="100" y="624"/>
                    </a:lnTo>
                    <a:lnTo>
                      <a:pt x="64" y="571"/>
                    </a:lnTo>
                    <a:lnTo>
                      <a:pt x="61" y="483"/>
                    </a:lnTo>
                    <a:lnTo>
                      <a:pt x="30" y="444"/>
                    </a:lnTo>
                    <a:lnTo>
                      <a:pt x="9" y="419"/>
                    </a:lnTo>
                    <a:lnTo>
                      <a:pt x="9" y="395"/>
                    </a:lnTo>
                    <a:lnTo>
                      <a:pt x="26" y="376"/>
                    </a:lnTo>
                    <a:lnTo>
                      <a:pt x="0" y="311"/>
                    </a:lnTo>
                    <a:lnTo>
                      <a:pt x="43" y="248"/>
                    </a:lnTo>
                    <a:lnTo>
                      <a:pt x="21" y="219"/>
                    </a:lnTo>
                    <a:lnTo>
                      <a:pt x="21" y="192"/>
                    </a:lnTo>
                    <a:lnTo>
                      <a:pt x="48" y="151"/>
                    </a:lnTo>
                    <a:lnTo>
                      <a:pt x="57" y="115"/>
                    </a:lnTo>
                    <a:lnTo>
                      <a:pt x="100" y="120"/>
                    </a:lnTo>
                    <a:lnTo>
                      <a:pt x="95" y="160"/>
                    </a:lnTo>
                    <a:lnTo>
                      <a:pt x="116" y="172"/>
                    </a:lnTo>
                    <a:lnTo>
                      <a:pt x="143" y="151"/>
                    </a:lnTo>
                    <a:lnTo>
                      <a:pt x="134" y="92"/>
                    </a:lnTo>
                    <a:lnTo>
                      <a:pt x="147" y="75"/>
                    </a:lnTo>
                    <a:lnTo>
                      <a:pt x="174" y="79"/>
                    </a:lnTo>
                    <a:lnTo>
                      <a:pt x="165" y="23"/>
                    </a:lnTo>
                    <a:lnTo>
                      <a:pt x="195" y="4"/>
                    </a:lnTo>
                    <a:lnTo>
                      <a:pt x="300" y="0"/>
                    </a:lnTo>
                    <a:lnTo>
                      <a:pt x="345" y="20"/>
                    </a:lnTo>
                    <a:lnTo>
                      <a:pt x="348" y="39"/>
                    </a:lnTo>
                    <a:lnTo>
                      <a:pt x="388" y="39"/>
                    </a:lnTo>
                    <a:lnTo>
                      <a:pt x="443" y="56"/>
                    </a:lnTo>
                    <a:lnTo>
                      <a:pt x="452" y="84"/>
                    </a:lnTo>
                    <a:lnTo>
                      <a:pt x="431" y="101"/>
                    </a:lnTo>
                    <a:lnTo>
                      <a:pt x="474" y="192"/>
                    </a:lnTo>
                    <a:lnTo>
                      <a:pt x="474" y="219"/>
                    </a:lnTo>
                    <a:lnTo>
                      <a:pt x="404" y="304"/>
                    </a:lnTo>
                    <a:lnTo>
                      <a:pt x="379" y="352"/>
                    </a:lnTo>
                    <a:lnTo>
                      <a:pt x="391" y="367"/>
                    </a:lnTo>
                    <a:lnTo>
                      <a:pt x="434" y="372"/>
                    </a:lnTo>
                    <a:lnTo>
                      <a:pt x="458" y="352"/>
                    </a:lnTo>
                    <a:lnTo>
                      <a:pt x="504" y="275"/>
                    </a:lnTo>
                    <a:lnTo>
                      <a:pt x="553" y="275"/>
                    </a:lnTo>
                    <a:lnTo>
                      <a:pt x="609" y="347"/>
                    </a:lnTo>
                    <a:lnTo>
                      <a:pt x="609" y="395"/>
                    </a:lnTo>
                    <a:lnTo>
                      <a:pt x="605" y="422"/>
                    </a:lnTo>
                    <a:lnTo>
                      <a:pt x="645" y="447"/>
                    </a:lnTo>
                    <a:lnTo>
                      <a:pt x="639" y="494"/>
                    </a:lnTo>
                    <a:lnTo>
                      <a:pt x="618" y="530"/>
                    </a:lnTo>
                    <a:lnTo>
                      <a:pt x="605" y="575"/>
                    </a:lnTo>
                    <a:lnTo>
                      <a:pt x="593" y="602"/>
                    </a:lnTo>
                    <a:lnTo>
                      <a:pt x="553" y="611"/>
                    </a:lnTo>
                    <a:lnTo>
                      <a:pt x="571" y="654"/>
                    </a:lnTo>
                    <a:lnTo>
                      <a:pt x="553" y="667"/>
                    </a:lnTo>
                    <a:lnTo>
                      <a:pt x="517" y="722"/>
                    </a:lnTo>
                    <a:lnTo>
                      <a:pt x="330" y="755"/>
                    </a:lnTo>
                    <a:close/>
                  </a:path>
                </a:pathLst>
              </a:custGeom>
              <a:blipFill rotWithShape="0">
                <a:blip r:embed="rId4"/>
                <a:srcRect/>
                <a:tile tx="0" ty="0" sx="100000" sy="100000" algn="ctr"/>
              </a:blip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726" name=""/>
              <p:cNvSpPr/>
              <p:nvPr/>
            </p:nvSpPr>
            <p:spPr>
              <a:xfrm>
                <a:off x="6624720" y="3000600"/>
                <a:ext cx="630000" cy="736560"/>
              </a:xfrm>
              <a:custGeom>
                <a:avLst/>
                <a:gdLst/>
                <a:ahLst/>
                <a:rect l="l" t="t" r="r" b="b"/>
                <a:pathLst>
                  <a:path w="648" h="624">
                    <a:moveTo>
                      <a:pt x="248" y="0"/>
                    </a:moveTo>
                    <a:lnTo>
                      <a:pt x="226" y="29"/>
                    </a:lnTo>
                    <a:lnTo>
                      <a:pt x="235" y="121"/>
                    </a:lnTo>
                    <a:lnTo>
                      <a:pt x="226" y="167"/>
                    </a:lnTo>
                    <a:lnTo>
                      <a:pt x="192" y="164"/>
                    </a:lnTo>
                    <a:lnTo>
                      <a:pt x="179" y="212"/>
                    </a:lnTo>
                    <a:lnTo>
                      <a:pt x="125" y="209"/>
                    </a:lnTo>
                    <a:lnTo>
                      <a:pt x="104" y="219"/>
                    </a:lnTo>
                    <a:lnTo>
                      <a:pt x="118" y="245"/>
                    </a:lnTo>
                    <a:lnTo>
                      <a:pt x="109" y="271"/>
                    </a:lnTo>
                    <a:lnTo>
                      <a:pt x="134" y="300"/>
                    </a:lnTo>
                    <a:lnTo>
                      <a:pt x="122" y="320"/>
                    </a:lnTo>
                    <a:lnTo>
                      <a:pt x="79" y="291"/>
                    </a:lnTo>
                    <a:lnTo>
                      <a:pt x="48" y="311"/>
                    </a:lnTo>
                    <a:lnTo>
                      <a:pt x="57" y="383"/>
                    </a:lnTo>
                    <a:lnTo>
                      <a:pt x="34" y="383"/>
                    </a:lnTo>
                    <a:lnTo>
                      <a:pt x="30" y="415"/>
                    </a:lnTo>
                    <a:lnTo>
                      <a:pt x="0" y="428"/>
                    </a:lnTo>
                    <a:lnTo>
                      <a:pt x="9" y="455"/>
                    </a:lnTo>
                    <a:lnTo>
                      <a:pt x="18" y="480"/>
                    </a:lnTo>
                    <a:lnTo>
                      <a:pt x="27" y="512"/>
                    </a:lnTo>
                    <a:lnTo>
                      <a:pt x="64" y="532"/>
                    </a:lnTo>
                    <a:lnTo>
                      <a:pt x="104" y="539"/>
                    </a:lnTo>
                    <a:lnTo>
                      <a:pt x="109" y="572"/>
                    </a:lnTo>
                    <a:lnTo>
                      <a:pt x="156" y="595"/>
                    </a:lnTo>
                    <a:lnTo>
                      <a:pt x="161" y="624"/>
                    </a:lnTo>
                    <a:lnTo>
                      <a:pt x="210" y="611"/>
                    </a:lnTo>
                    <a:lnTo>
                      <a:pt x="210" y="595"/>
                    </a:lnTo>
                    <a:lnTo>
                      <a:pt x="278" y="600"/>
                    </a:lnTo>
                    <a:lnTo>
                      <a:pt x="287" y="584"/>
                    </a:lnTo>
                    <a:lnTo>
                      <a:pt x="323" y="579"/>
                    </a:lnTo>
                    <a:lnTo>
                      <a:pt x="323" y="548"/>
                    </a:lnTo>
                    <a:lnTo>
                      <a:pt x="373" y="548"/>
                    </a:lnTo>
                    <a:lnTo>
                      <a:pt x="377" y="523"/>
                    </a:lnTo>
                    <a:lnTo>
                      <a:pt x="404" y="500"/>
                    </a:lnTo>
                    <a:lnTo>
                      <a:pt x="408" y="464"/>
                    </a:lnTo>
                    <a:lnTo>
                      <a:pt x="429" y="444"/>
                    </a:lnTo>
                    <a:lnTo>
                      <a:pt x="425" y="396"/>
                    </a:lnTo>
                    <a:lnTo>
                      <a:pt x="443" y="376"/>
                    </a:lnTo>
                    <a:lnTo>
                      <a:pt x="456" y="343"/>
                    </a:lnTo>
                    <a:lnTo>
                      <a:pt x="465" y="320"/>
                    </a:lnTo>
                    <a:lnTo>
                      <a:pt x="499" y="311"/>
                    </a:lnTo>
                    <a:lnTo>
                      <a:pt x="512" y="336"/>
                    </a:lnTo>
                    <a:lnTo>
                      <a:pt x="557" y="264"/>
                    </a:lnTo>
                    <a:lnTo>
                      <a:pt x="596" y="261"/>
                    </a:lnTo>
                    <a:lnTo>
                      <a:pt x="603" y="236"/>
                    </a:lnTo>
                    <a:lnTo>
                      <a:pt x="591" y="212"/>
                    </a:lnTo>
                    <a:lnTo>
                      <a:pt x="643" y="200"/>
                    </a:lnTo>
                    <a:lnTo>
                      <a:pt x="630" y="164"/>
                    </a:lnTo>
                    <a:lnTo>
                      <a:pt x="630" y="124"/>
                    </a:lnTo>
                    <a:lnTo>
                      <a:pt x="648" y="121"/>
                    </a:lnTo>
                    <a:lnTo>
                      <a:pt x="639" y="101"/>
                    </a:lnTo>
                    <a:lnTo>
                      <a:pt x="573" y="112"/>
                    </a:lnTo>
                    <a:lnTo>
                      <a:pt x="530" y="104"/>
                    </a:lnTo>
                    <a:lnTo>
                      <a:pt x="530" y="137"/>
                    </a:lnTo>
                    <a:lnTo>
                      <a:pt x="460" y="176"/>
                    </a:lnTo>
                    <a:lnTo>
                      <a:pt x="443" y="79"/>
                    </a:lnTo>
                    <a:lnTo>
                      <a:pt x="284" y="101"/>
                    </a:lnTo>
                    <a:lnTo>
                      <a:pt x="248" y="0"/>
                    </a:lnTo>
                    <a:close/>
                  </a:path>
                </a:pathLst>
              </a:custGeom>
              <a:blipFill rotWithShape="0">
                <a:blip r:embed="rId5"/>
                <a:srcRect/>
                <a:tile tx="0" ty="0" sx="100000" sy="100000" algn="ctr"/>
              </a:blip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727" name=""/>
              <p:cNvSpPr/>
              <p:nvPr/>
            </p:nvSpPr>
            <p:spPr>
              <a:xfrm>
                <a:off x="5586480" y="3375360"/>
                <a:ext cx="1131840" cy="684000"/>
              </a:xfrm>
              <a:custGeom>
                <a:avLst/>
                <a:gdLst/>
                <a:ahLst/>
                <a:rect l="l" t="t" r="r" b="b"/>
                <a:pathLst>
                  <a:path w="1179" h="579">
                    <a:moveTo>
                      <a:pt x="1179" y="223"/>
                    </a:moveTo>
                    <a:lnTo>
                      <a:pt x="1179" y="295"/>
                    </a:lnTo>
                    <a:lnTo>
                      <a:pt x="1157" y="298"/>
                    </a:lnTo>
                    <a:lnTo>
                      <a:pt x="1143" y="320"/>
                    </a:lnTo>
                    <a:lnTo>
                      <a:pt x="1118" y="304"/>
                    </a:lnTo>
                    <a:lnTo>
                      <a:pt x="1109" y="331"/>
                    </a:lnTo>
                    <a:lnTo>
                      <a:pt x="1091" y="327"/>
                    </a:lnTo>
                    <a:lnTo>
                      <a:pt x="1087" y="367"/>
                    </a:lnTo>
                    <a:lnTo>
                      <a:pt x="1069" y="392"/>
                    </a:lnTo>
                    <a:lnTo>
                      <a:pt x="1051" y="386"/>
                    </a:lnTo>
                    <a:lnTo>
                      <a:pt x="1051" y="406"/>
                    </a:lnTo>
                    <a:lnTo>
                      <a:pt x="1017" y="403"/>
                    </a:lnTo>
                    <a:lnTo>
                      <a:pt x="1012" y="439"/>
                    </a:lnTo>
                    <a:lnTo>
                      <a:pt x="987" y="439"/>
                    </a:lnTo>
                    <a:lnTo>
                      <a:pt x="987" y="455"/>
                    </a:lnTo>
                    <a:lnTo>
                      <a:pt x="746" y="487"/>
                    </a:lnTo>
                    <a:lnTo>
                      <a:pt x="520" y="507"/>
                    </a:lnTo>
                    <a:lnTo>
                      <a:pt x="354" y="507"/>
                    </a:lnTo>
                    <a:lnTo>
                      <a:pt x="324" y="539"/>
                    </a:lnTo>
                    <a:lnTo>
                      <a:pt x="297" y="534"/>
                    </a:lnTo>
                    <a:lnTo>
                      <a:pt x="275" y="519"/>
                    </a:lnTo>
                    <a:lnTo>
                      <a:pt x="254" y="523"/>
                    </a:lnTo>
                    <a:lnTo>
                      <a:pt x="211" y="550"/>
                    </a:lnTo>
                    <a:lnTo>
                      <a:pt x="153" y="579"/>
                    </a:lnTo>
                    <a:lnTo>
                      <a:pt x="96" y="575"/>
                    </a:lnTo>
                    <a:lnTo>
                      <a:pt x="0" y="579"/>
                    </a:lnTo>
                    <a:lnTo>
                      <a:pt x="58" y="539"/>
                    </a:lnTo>
                    <a:lnTo>
                      <a:pt x="52" y="471"/>
                    </a:lnTo>
                    <a:lnTo>
                      <a:pt x="79" y="442"/>
                    </a:lnTo>
                    <a:lnTo>
                      <a:pt x="180" y="458"/>
                    </a:lnTo>
                    <a:lnTo>
                      <a:pt x="171" y="439"/>
                    </a:lnTo>
                    <a:lnTo>
                      <a:pt x="140" y="406"/>
                    </a:lnTo>
                    <a:lnTo>
                      <a:pt x="180" y="376"/>
                    </a:lnTo>
                    <a:lnTo>
                      <a:pt x="211" y="367"/>
                    </a:lnTo>
                    <a:lnTo>
                      <a:pt x="227" y="311"/>
                    </a:lnTo>
                    <a:lnTo>
                      <a:pt x="284" y="304"/>
                    </a:lnTo>
                    <a:lnTo>
                      <a:pt x="309" y="268"/>
                    </a:lnTo>
                    <a:lnTo>
                      <a:pt x="336" y="268"/>
                    </a:lnTo>
                    <a:lnTo>
                      <a:pt x="358" y="288"/>
                    </a:lnTo>
                    <a:lnTo>
                      <a:pt x="441" y="284"/>
                    </a:lnTo>
                    <a:lnTo>
                      <a:pt x="467" y="228"/>
                    </a:lnTo>
                    <a:lnTo>
                      <a:pt x="489" y="228"/>
                    </a:lnTo>
                    <a:lnTo>
                      <a:pt x="502" y="248"/>
                    </a:lnTo>
                    <a:lnTo>
                      <a:pt x="541" y="248"/>
                    </a:lnTo>
                    <a:lnTo>
                      <a:pt x="550" y="203"/>
                    </a:lnTo>
                    <a:lnTo>
                      <a:pt x="581" y="187"/>
                    </a:lnTo>
                    <a:lnTo>
                      <a:pt x="584" y="140"/>
                    </a:lnTo>
                    <a:lnTo>
                      <a:pt x="620" y="131"/>
                    </a:lnTo>
                    <a:lnTo>
                      <a:pt x="624" y="92"/>
                    </a:lnTo>
                    <a:lnTo>
                      <a:pt x="672" y="99"/>
                    </a:lnTo>
                    <a:lnTo>
                      <a:pt x="712" y="49"/>
                    </a:lnTo>
                    <a:lnTo>
                      <a:pt x="712" y="4"/>
                    </a:lnTo>
                    <a:lnTo>
                      <a:pt x="764" y="0"/>
                    </a:lnTo>
                    <a:lnTo>
                      <a:pt x="773" y="40"/>
                    </a:lnTo>
                    <a:lnTo>
                      <a:pt x="843" y="56"/>
                    </a:lnTo>
                    <a:lnTo>
                      <a:pt x="904" y="76"/>
                    </a:lnTo>
                    <a:lnTo>
                      <a:pt x="965" y="56"/>
                    </a:lnTo>
                    <a:lnTo>
                      <a:pt x="990" y="16"/>
                    </a:lnTo>
                    <a:lnTo>
                      <a:pt x="1017" y="16"/>
                    </a:lnTo>
                    <a:lnTo>
                      <a:pt x="1039" y="40"/>
                    </a:lnTo>
                    <a:lnTo>
                      <a:pt x="1042" y="68"/>
                    </a:lnTo>
                    <a:lnTo>
                      <a:pt x="1073" y="68"/>
                    </a:lnTo>
                    <a:lnTo>
                      <a:pt x="1069" y="111"/>
                    </a:lnTo>
                    <a:lnTo>
                      <a:pt x="1100" y="200"/>
                    </a:lnTo>
                    <a:lnTo>
                      <a:pt x="1149" y="212"/>
                    </a:lnTo>
                    <a:lnTo>
                      <a:pt x="1179" y="223"/>
                    </a:lnTo>
                    <a:close/>
                  </a:path>
                </a:pathLst>
              </a:custGeom>
              <a:blipFill rotWithShape="0">
                <a:blip r:embed="rId6"/>
                <a:srcRect/>
                <a:tile tx="0" ty="0" sx="100000" sy="100000" algn="ctr"/>
              </a:blip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728" name=""/>
              <p:cNvSpPr/>
              <p:nvPr/>
            </p:nvSpPr>
            <p:spPr>
              <a:xfrm>
                <a:off x="6211800" y="2638800"/>
                <a:ext cx="658800" cy="858600"/>
              </a:xfrm>
              <a:custGeom>
                <a:avLst/>
                <a:gdLst/>
                <a:ahLst/>
                <a:rect l="l" t="t" r="r" b="b"/>
                <a:pathLst>
                  <a:path w="687" h="731">
                    <a:moveTo>
                      <a:pt x="0" y="147"/>
                    </a:moveTo>
                    <a:lnTo>
                      <a:pt x="189" y="120"/>
                    </a:lnTo>
                    <a:lnTo>
                      <a:pt x="284" y="120"/>
                    </a:lnTo>
                    <a:lnTo>
                      <a:pt x="311" y="136"/>
                    </a:lnTo>
                    <a:lnTo>
                      <a:pt x="419" y="127"/>
                    </a:lnTo>
                    <a:lnTo>
                      <a:pt x="428" y="115"/>
                    </a:lnTo>
                    <a:lnTo>
                      <a:pt x="464" y="111"/>
                    </a:lnTo>
                    <a:lnTo>
                      <a:pt x="489" y="95"/>
                    </a:lnTo>
                    <a:lnTo>
                      <a:pt x="503" y="48"/>
                    </a:lnTo>
                    <a:lnTo>
                      <a:pt x="550" y="23"/>
                    </a:lnTo>
                    <a:lnTo>
                      <a:pt x="625" y="0"/>
                    </a:lnTo>
                    <a:lnTo>
                      <a:pt x="681" y="251"/>
                    </a:lnTo>
                    <a:lnTo>
                      <a:pt x="669" y="271"/>
                    </a:lnTo>
                    <a:lnTo>
                      <a:pt x="687" y="296"/>
                    </a:lnTo>
                    <a:lnTo>
                      <a:pt x="672" y="320"/>
                    </a:lnTo>
                    <a:lnTo>
                      <a:pt x="660" y="343"/>
                    </a:lnTo>
                    <a:lnTo>
                      <a:pt x="665" y="451"/>
                    </a:lnTo>
                    <a:lnTo>
                      <a:pt x="647" y="476"/>
                    </a:lnTo>
                    <a:lnTo>
                      <a:pt x="620" y="476"/>
                    </a:lnTo>
                    <a:lnTo>
                      <a:pt x="617" y="523"/>
                    </a:lnTo>
                    <a:lnTo>
                      <a:pt x="559" y="516"/>
                    </a:lnTo>
                    <a:lnTo>
                      <a:pt x="525" y="535"/>
                    </a:lnTo>
                    <a:lnTo>
                      <a:pt x="555" y="552"/>
                    </a:lnTo>
                    <a:lnTo>
                      <a:pt x="537" y="584"/>
                    </a:lnTo>
                    <a:lnTo>
                      <a:pt x="564" y="611"/>
                    </a:lnTo>
                    <a:lnTo>
                      <a:pt x="564" y="631"/>
                    </a:lnTo>
                    <a:lnTo>
                      <a:pt x="507" y="600"/>
                    </a:lnTo>
                    <a:lnTo>
                      <a:pt x="473" y="623"/>
                    </a:lnTo>
                    <a:lnTo>
                      <a:pt x="485" y="686"/>
                    </a:lnTo>
                    <a:lnTo>
                      <a:pt x="467" y="695"/>
                    </a:lnTo>
                    <a:lnTo>
                      <a:pt x="455" y="728"/>
                    </a:lnTo>
                    <a:lnTo>
                      <a:pt x="428" y="731"/>
                    </a:lnTo>
                    <a:lnTo>
                      <a:pt x="428" y="695"/>
                    </a:lnTo>
                    <a:lnTo>
                      <a:pt x="403" y="695"/>
                    </a:lnTo>
                    <a:lnTo>
                      <a:pt x="394" y="663"/>
                    </a:lnTo>
                    <a:lnTo>
                      <a:pt x="376" y="647"/>
                    </a:lnTo>
                    <a:lnTo>
                      <a:pt x="345" y="643"/>
                    </a:lnTo>
                    <a:lnTo>
                      <a:pt x="333" y="667"/>
                    </a:lnTo>
                    <a:lnTo>
                      <a:pt x="311" y="692"/>
                    </a:lnTo>
                    <a:lnTo>
                      <a:pt x="257" y="703"/>
                    </a:lnTo>
                    <a:lnTo>
                      <a:pt x="201" y="683"/>
                    </a:lnTo>
                    <a:lnTo>
                      <a:pt x="131" y="672"/>
                    </a:lnTo>
                    <a:lnTo>
                      <a:pt x="128" y="631"/>
                    </a:lnTo>
                    <a:lnTo>
                      <a:pt x="110" y="623"/>
                    </a:lnTo>
                    <a:lnTo>
                      <a:pt x="65" y="623"/>
                    </a:lnTo>
                    <a:lnTo>
                      <a:pt x="0" y="147"/>
                    </a:lnTo>
                    <a:close/>
                  </a:path>
                </a:pathLst>
              </a:custGeom>
              <a:blipFill rotWithShape="0">
                <a:blip r:embed="rId7"/>
                <a:srcRect/>
                <a:tile tx="0" ty="0" sx="100000" sy="100000" algn="ctr"/>
              </a:blip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729" name=""/>
              <p:cNvSpPr/>
              <p:nvPr/>
            </p:nvSpPr>
            <p:spPr>
              <a:xfrm>
                <a:off x="5772240" y="2805480"/>
                <a:ext cx="503280" cy="934920"/>
              </a:xfrm>
              <a:custGeom>
                <a:avLst/>
                <a:gdLst/>
                <a:ahLst/>
                <a:rect l="l" t="t" r="r" b="b"/>
                <a:pathLst>
                  <a:path w="519" h="798">
                    <a:moveTo>
                      <a:pt x="27" y="40"/>
                    </a:moveTo>
                    <a:lnTo>
                      <a:pt x="113" y="49"/>
                    </a:lnTo>
                    <a:lnTo>
                      <a:pt x="144" y="13"/>
                    </a:lnTo>
                    <a:lnTo>
                      <a:pt x="446" y="0"/>
                    </a:lnTo>
                    <a:lnTo>
                      <a:pt x="514" y="487"/>
                    </a:lnTo>
                    <a:lnTo>
                      <a:pt x="519" y="511"/>
                    </a:lnTo>
                    <a:lnTo>
                      <a:pt x="510" y="556"/>
                    </a:lnTo>
                    <a:lnTo>
                      <a:pt x="480" y="590"/>
                    </a:lnTo>
                    <a:lnTo>
                      <a:pt x="431" y="586"/>
                    </a:lnTo>
                    <a:lnTo>
                      <a:pt x="428" y="619"/>
                    </a:lnTo>
                    <a:lnTo>
                      <a:pt x="392" y="631"/>
                    </a:lnTo>
                    <a:lnTo>
                      <a:pt x="388" y="671"/>
                    </a:lnTo>
                    <a:lnTo>
                      <a:pt x="361" y="694"/>
                    </a:lnTo>
                    <a:lnTo>
                      <a:pt x="354" y="739"/>
                    </a:lnTo>
                    <a:lnTo>
                      <a:pt x="305" y="743"/>
                    </a:lnTo>
                    <a:lnTo>
                      <a:pt x="300" y="719"/>
                    </a:lnTo>
                    <a:lnTo>
                      <a:pt x="269" y="723"/>
                    </a:lnTo>
                    <a:lnTo>
                      <a:pt x="244" y="775"/>
                    </a:lnTo>
                    <a:lnTo>
                      <a:pt x="223" y="775"/>
                    </a:lnTo>
                    <a:lnTo>
                      <a:pt x="201" y="775"/>
                    </a:lnTo>
                    <a:lnTo>
                      <a:pt x="162" y="779"/>
                    </a:lnTo>
                    <a:lnTo>
                      <a:pt x="156" y="770"/>
                    </a:lnTo>
                    <a:lnTo>
                      <a:pt x="144" y="759"/>
                    </a:lnTo>
                    <a:lnTo>
                      <a:pt x="119" y="759"/>
                    </a:lnTo>
                    <a:lnTo>
                      <a:pt x="95" y="798"/>
                    </a:lnTo>
                    <a:lnTo>
                      <a:pt x="0" y="795"/>
                    </a:lnTo>
                    <a:lnTo>
                      <a:pt x="9" y="770"/>
                    </a:lnTo>
                    <a:lnTo>
                      <a:pt x="27" y="726"/>
                    </a:lnTo>
                    <a:lnTo>
                      <a:pt x="13" y="698"/>
                    </a:lnTo>
                    <a:lnTo>
                      <a:pt x="74" y="647"/>
                    </a:lnTo>
                    <a:lnTo>
                      <a:pt x="74" y="626"/>
                    </a:lnTo>
                    <a:lnTo>
                      <a:pt x="101" y="615"/>
                    </a:lnTo>
                    <a:lnTo>
                      <a:pt x="61" y="595"/>
                    </a:lnTo>
                    <a:lnTo>
                      <a:pt x="74" y="531"/>
                    </a:lnTo>
                    <a:lnTo>
                      <a:pt x="48" y="527"/>
                    </a:lnTo>
                    <a:lnTo>
                      <a:pt x="52" y="484"/>
                    </a:lnTo>
                    <a:lnTo>
                      <a:pt x="70" y="439"/>
                    </a:lnTo>
                    <a:lnTo>
                      <a:pt x="57" y="236"/>
                    </a:lnTo>
                    <a:lnTo>
                      <a:pt x="27" y="40"/>
                    </a:lnTo>
                    <a:close/>
                  </a:path>
                </a:pathLst>
              </a:custGeom>
              <a:blipFill rotWithShape="0">
                <a:blip r:embed="rId8"/>
                <a:srcRect/>
                <a:tile tx="0" ty="0" sx="100000" sy="100000" algn="ctr"/>
              </a:blipFill>
              <a:ln cap="rnd" w="6480">
                <a:solidFill>
                  <a:srgbClr val="676767"/>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grpSp>
        <p:sp>
          <p:nvSpPr>
            <p:cNvPr id="730" name=""/>
            <p:cNvSpPr/>
            <p:nvPr/>
          </p:nvSpPr>
          <p:spPr>
            <a:xfrm>
              <a:off x="199080" y="4338720"/>
              <a:ext cx="8769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Franklin Gothic Demi"/>
                </a:rPr>
                <a:t>Los Angeles</a:t>
              </a:r>
              <a:endParaRPr b="0" lang="en-US" sz="1000" strike="noStrike" u="none">
                <a:solidFill>
                  <a:srgbClr val="000000"/>
                </a:solidFill>
                <a:effectLst/>
                <a:uFillTx/>
                <a:latin typeface="Arial"/>
              </a:endParaRPr>
            </a:p>
          </p:txBody>
        </p:sp>
        <p:sp>
          <p:nvSpPr>
            <p:cNvPr id="731" name=""/>
            <p:cNvSpPr/>
            <p:nvPr/>
          </p:nvSpPr>
          <p:spPr>
            <a:xfrm>
              <a:off x="6170760" y="4532400"/>
              <a:ext cx="5745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Franklin Gothic Demi"/>
                </a:rPr>
                <a:t>Atlanta</a:t>
              </a:r>
              <a:endParaRPr b="0" lang="en-US" sz="1000" strike="noStrike" u="none">
                <a:solidFill>
                  <a:srgbClr val="000000"/>
                </a:solidFill>
                <a:effectLst/>
                <a:uFillTx/>
                <a:latin typeface="Arial"/>
              </a:endParaRPr>
            </a:p>
          </p:txBody>
        </p:sp>
        <p:sp>
          <p:nvSpPr>
            <p:cNvPr id="732" name=""/>
            <p:cNvSpPr/>
            <p:nvPr/>
          </p:nvSpPr>
          <p:spPr>
            <a:xfrm>
              <a:off x="7817760" y="2403360"/>
              <a:ext cx="60948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Franklin Gothic Demi"/>
                </a:rPr>
                <a:t>Newark</a:t>
              </a:r>
              <a:endParaRPr b="0" lang="en-US" sz="1000" strike="noStrike" u="none">
                <a:solidFill>
                  <a:srgbClr val="000000"/>
                </a:solidFill>
                <a:effectLst/>
                <a:uFillTx/>
                <a:latin typeface="Arial"/>
              </a:endParaRPr>
            </a:p>
          </p:txBody>
        </p:sp>
        <p:sp>
          <p:nvSpPr>
            <p:cNvPr id="733" name=""/>
            <p:cNvSpPr/>
            <p:nvPr/>
          </p:nvSpPr>
          <p:spPr>
            <a:xfrm>
              <a:off x="5378400" y="2579760"/>
              <a:ext cx="6447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Franklin Gothic Demi"/>
                </a:rPr>
                <a:t>Chicago</a:t>
              </a:r>
              <a:endParaRPr b="0" lang="en-US" sz="1000" strike="noStrike" u="none">
                <a:solidFill>
                  <a:srgbClr val="000000"/>
                </a:solidFill>
                <a:effectLst/>
                <a:uFillTx/>
                <a:latin typeface="Arial"/>
              </a:endParaRPr>
            </a:p>
          </p:txBody>
        </p:sp>
        <p:sp>
          <p:nvSpPr>
            <p:cNvPr id="734" name=""/>
            <p:cNvSpPr/>
            <p:nvPr/>
          </p:nvSpPr>
          <p:spPr>
            <a:xfrm>
              <a:off x="801720" y="1214280"/>
              <a:ext cx="5745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Franklin Gothic Demi"/>
                </a:rPr>
                <a:t>Seattle</a:t>
              </a:r>
              <a:endParaRPr b="0" lang="en-US" sz="1000" strike="noStrike" u="none">
                <a:solidFill>
                  <a:srgbClr val="000000"/>
                </a:solidFill>
                <a:effectLst/>
                <a:uFillTx/>
                <a:latin typeface="Arial"/>
              </a:endParaRPr>
            </a:p>
          </p:txBody>
        </p:sp>
        <p:sp>
          <p:nvSpPr>
            <p:cNvPr id="735" name=""/>
            <p:cNvSpPr/>
            <p:nvPr/>
          </p:nvSpPr>
          <p:spPr>
            <a:xfrm>
              <a:off x="1605960" y="4560840"/>
              <a:ext cx="6379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Franklin Gothic Demi"/>
                </a:rPr>
                <a:t>Phoenix</a:t>
              </a:r>
              <a:endParaRPr b="0" lang="en-US" sz="1000" strike="noStrike" u="none">
                <a:solidFill>
                  <a:srgbClr val="000000"/>
                </a:solidFill>
                <a:effectLst/>
                <a:uFillTx/>
                <a:latin typeface="Arial"/>
              </a:endParaRPr>
            </a:p>
          </p:txBody>
        </p:sp>
        <p:sp>
          <p:nvSpPr>
            <p:cNvPr id="736" name=""/>
            <p:cNvSpPr/>
            <p:nvPr/>
          </p:nvSpPr>
          <p:spPr>
            <a:xfrm>
              <a:off x="2898360" y="3389400"/>
              <a:ext cx="58860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Franklin Gothic Demi"/>
                </a:rPr>
                <a:t>Denver</a:t>
              </a:r>
              <a:endParaRPr b="0" lang="en-US" sz="1000" strike="noStrike" u="none">
                <a:solidFill>
                  <a:srgbClr val="000000"/>
                </a:solidFill>
                <a:effectLst/>
                <a:uFillTx/>
                <a:latin typeface="Arial"/>
              </a:endParaRPr>
            </a:p>
          </p:txBody>
        </p:sp>
        <p:sp>
          <p:nvSpPr>
            <p:cNvPr id="737" name=""/>
            <p:cNvSpPr/>
            <p:nvPr/>
          </p:nvSpPr>
          <p:spPr>
            <a:xfrm>
              <a:off x="4558320" y="1951200"/>
              <a:ext cx="8557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Franklin Gothic Demi"/>
                </a:rPr>
                <a:t>Minneapolis</a:t>
              </a:r>
              <a:endParaRPr b="0" lang="en-US" sz="1000" strike="noStrike" u="none">
                <a:solidFill>
                  <a:srgbClr val="000000"/>
                </a:solidFill>
                <a:effectLst/>
                <a:uFillTx/>
                <a:latin typeface="Arial"/>
              </a:endParaRPr>
            </a:p>
          </p:txBody>
        </p:sp>
        <p:sp>
          <p:nvSpPr>
            <p:cNvPr id="738" name=""/>
            <p:cNvSpPr/>
            <p:nvPr/>
          </p:nvSpPr>
          <p:spPr>
            <a:xfrm>
              <a:off x="4367520" y="3605040"/>
              <a:ext cx="8557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Franklin Gothic Demi"/>
                </a:rPr>
                <a:t>Kansas City</a:t>
              </a:r>
              <a:endParaRPr b="0" lang="en-US" sz="1000" strike="noStrike" u="none">
                <a:solidFill>
                  <a:srgbClr val="000000"/>
                </a:solidFill>
                <a:effectLst/>
                <a:uFillTx/>
                <a:latin typeface="Arial"/>
              </a:endParaRPr>
            </a:p>
          </p:txBody>
        </p:sp>
        <p:sp>
          <p:nvSpPr>
            <p:cNvPr id="739" name=""/>
            <p:cNvSpPr/>
            <p:nvPr/>
          </p:nvSpPr>
          <p:spPr>
            <a:xfrm>
              <a:off x="4176000" y="4991040"/>
              <a:ext cx="53208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Franklin Gothic Demi"/>
                </a:rPr>
                <a:t>Dallas</a:t>
              </a:r>
              <a:endParaRPr b="0" lang="en-US" sz="1000" strike="noStrike" u="none">
                <a:solidFill>
                  <a:srgbClr val="000000"/>
                </a:solidFill>
                <a:effectLst/>
                <a:uFillTx/>
                <a:latin typeface="Arial"/>
              </a:endParaRPr>
            </a:p>
          </p:txBody>
        </p:sp>
        <p:sp>
          <p:nvSpPr>
            <p:cNvPr id="740" name=""/>
            <p:cNvSpPr/>
            <p:nvPr/>
          </p:nvSpPr>
          <p:spPr>
            <a:xfrm>
              <a:off x="4019760" y="6010200"/>
              <a:ext cx="5745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Franklin Gothic Demi"/>
                </a:rPr>
                <a:t>Laredo</a:t>
              </a:r>
              <a:endParaRPr b="0" lang="en-US" sz="1000" strike="noStrike" u="none">
                <a:solidFill>
                  <a:srgbClr val="000000"/>
                </a:solidFill>
                <a:effectLst/>
                <a:uFillTx/>
                <a:latin typeface="Arial"/>
              </a:endParaRPr>
            </a:p>
          </p:txBody>
        </p:sp>
        <p:sp>
          <p:nvSpPr>
            <p:cNvPr id="741" name=""/>
            <p:cNvSpPr/>
            <p:nvPr/>
          </p:nvSpPr>
          <p:spPr>
            <a:xfrm>
              <a:off x="4345200" y="5610240"/>
              <a:ext cx="6519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Franklin Gothic Demi"/>
                </a:rPr>
                <a:t>Houston</a:t>
              </a:r>
              <a:endParaRPr b="0" lang="en-US" sz="1000" strike="noStrike" u="none">
                <a:solidFill>
                  <a:srgbClr val="000000"/>
                </a:solidFill>
                <a:effectLst/>
                <a:uFillTx/>
                <a:latin typeface="Arial"/>
              </a:endParaRPr>
            </a:p>
          </p:txBody>
        </p:sp>
        <p:sp>
          <p:nvSpPr>
            <p:cNvPr id="742" name=""/>
            <p:cNvSpPr/>
            <p:nvPr/>
          </p:nvSpPr>
          <p:spPr>
            <a:xfrm>
              <a:off x="5169600" y="4384800"/>
              <a:ext cx="6937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Franklin Gothic Demi"/>
                </a:rPr>
                <a:t>Memphis</a:t>
              </a:r>
              <a:endParaRPr b="0" lang="en-US" sz="1000" strike="noStrike" u="none">
                <a:solidFill>
                  <a:srgbClr val="000000"/>
                </a:solidFill>
                <a:effectLst/>
                <a:uFillTx/>
                <a:latin typeface="Arial"/>
              </a:endParaRPr>
            </a:p>
          </p:txBody>
        </p:sp>
        <p:sp>
          <p:nvSpPr>
            <p:cNvPr id="743" name=""/>
            <p:cNvSpPr/>
            <p:nvPr/>
          </p:nvSpPr>
          <p:spPr>
            <a:xfrm>
              <a:off x="5976360" y="3403440"/>
              <a:ext cx="7009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Franklin Gothic Demi"/>
                </a:rPr>
                <a:t>Cincinatti</a:t>
              </a:r>
              <a:endParaRPr b="0" lang="en-US" sz="1000" strike="noStrike" u="none">
                <a:solidFill>
                  <a:srgbClr val="000000"/>
                </a:solidFill>
                <a:effectLst/>
                <a:uFillTx/>
                <a:latin typeface="Arial"/>
              </a:endParaRPr>
            </a:p>
          </p:txBody>
        </p:sp>
        <p:sp>
          <p:nvSpPr>
            <p:cNvPr id="744" name=""/>
            <p:cNvSpPr/>
            <p:nvPr/>
          </p:nvSpPr>
          <p:spPr>
            <a:xfrm>
              <a:off x="6130440" y="2874960"/>
              <a:ext cx="75024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Franklin Gothic Demi"/>
                </a:rPr>
                <a:t>Columbus</a:t>
              </a:r>
              <a:endParaRPr b="0" lang="en-US" sz="1000" strike="noStrike" u="none">
                <a:solidFill>
                  <a:srgbClr val="000000"/>
                </a:solidFill>
                <a:effectLst/>
                <a:uFillTx/>
                <a:latin typeface="Arial"/>
              </a:endParaRPr>
            </a:p>
          </p:txBody>
        </p:sp>
        <p:sp>
          <p:nvSpPr>
            <p:cNvPr id="745" name=""/>
            <p:cNvSpPr/>
            <p:nvPr/>
          </p:nvSpPr>
          <p:spPr>
            <a:xfrm>
              <a:off x="5899320" y="2417760"/>
              <a:ext cx="5533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Franklin Gothic Demi"/>
                </a:rPr>
                <a:t>Detroit</a:t>
              </a:r>
              <a:endParaRPr b="0" lang="en-US" sz="1000" strike="noStrike" u="none">
                <a:solidFill>
                  <a:srgbClr val="000000"/>
                </a:solidFill>
                <a:effectLst/>
                <a:uFillTx/>
                <a:latin typeface="Arial"/>
              </a:endParaRPr>
            </a:p>
          </p:txBody>
        </p:sp>
        <p:sp>
          <p:nvSpPr>
            <p:cNvPr id="746" name=""/>
            <p:cNvSpPr/>
            <p:nvPr/>
          </p:nvSpPr>
          <p:spPr>
            <a:xfrm>
              <a:off x="6833520" y="2708280"/>
              <a:ext cx="75024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Franklin Gothic Demi"/>
                </a:rPr>
                <a:t>Pittsburgh</a:t>
              </a:r>
              <a:endParaRPr b="0" lang="en-US" sz="1000" strike="noStrike" u="none">
                <a:solidFill>
                  <a:srgbClr val="000000"/>
                </a:solidFill>
                <a:effectLst/>
                <a:uFillTx/>
                <a:latin typeface="Arial"/>
              </a:endParaRPr>
            </a:p>
          </p:txBody>
        </p:sp>
        <p:sp>
          <p:nvSpPr>
            <p:cNvPr id="747" name=""/>
            <p:cNvSpPr/>
            <p:nvPr/>
          </p:nvSpPr>
          <p:spPr>
            <a:xfrm>
              <a:off x="7832520" y="1940040"/>
              <a:ext cx="5745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Franklin Gothic Demi"/>
                </a:rPr>
                <a:t>Boston</a:t>
              </a:r>
              <a:endParaRPr b="0" lang="en-US" sz="1000" strike="noStrike" u="none">
                <a:solidFill>
                  <a:srgbClr val="000000"/>
                </a:solidFill>
                <a:effectLst/>
                <a:uFillTx/>
                <a:latin typeface="Arial"/>
              </a:endParaRPr>
            </a:p>
          </p:txBody>
        </p:sp>
        <p:sp>
          <p:nvSpPr>
            <p:cNvPr id="748" name=""/>
            <p:cNvSpPr/>
            <p:nvPr/>
          </p:nvSpPr>
          <p:spPr>
            <a:xfrm>
              <a:off x="7510680" y="2994120"/>
              <a:ext cx="7149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Franklin Gothic Demi"/>
                </a:rPr>
                <a:t>Baltimore</a:t>
              </a:r>
              <a:endParaRPr b="0" lang="en-US" sz="1000" strike="noStrike" u="none">
                <a:solidFill>
                  <a:srgbClr val="000000"/>
                </a:solidFill>
                <a:effectLst/>
                <a:uFillTx/>
                <a:latin typeface="Arial"/>
              </a:endParaRPr>
            </a:p>
          </p:txBody>
        </p:sp>
        <p:sp>
          <p:nvSpPr>
            <p:cNvPr id="749" name=""/>
            <p:cNvSpPr/>
            <p:nvPr/>
          </p:nvSpPr>
          <p:spPr>
            <a:xfrm>
              <a:off x="6766560" y="4210200"/>
              <a:ext cx="69408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Franklin Gothic Demi"/>
                </a:rPr>
                <a:t>Charlotte</a:t>
              </a:r>
              <a:endParaRPr b="0" lang="en-US" sz="1000" strike="noStrike" u="none">
                <a:solidFill>
                  <a:srgbClr val="000000"/>
                </a:solidFill>
                <a:effectLst/>
                <a:uFillTx/>
                <a:latin typeface="Arial"/>
              </a:endParaRPr>
            </a:p>
          </p:txBody>
        </p:sp>
        <p:sp>
          <p:nvSpPr>
            <p:cNvPr id="750" name=""/>
            <p:cNvSpPr/>
            <p:nvPr/>
          </p:nvSpPr>
          <p:spPr>
            <a:xfrm>
              <a:off x="6976800" y="5119560"/>
              <a:ext cx="8625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Franklin Gothic Demi"/>
                </a:rPr>
                <a:t>Jacksonville</a:t>
              </a:r>
              <a:endParaRPr b="0" lang="en-US" sz="1000" strike="noStrike" u="none">
                <a:solidFill>
                  <a:srgbClr val="000000"/>
                </a:solidFill>
                <a:effectLst/>
                <a:uFillTx/>
                <a:latin typeface="Arial"/>
              </a:endParaRPr>
            </a:p>
          </p:txBody>
        </p:sp>
        <p:sp>
          <p:nvSpPr>
            <p:cNvPr id="751" name=""/>
            <p:cNvSpPr/>
            <p:nvPr/>
          </p:nvSpPr>
          <p:spPr>
            <a:xfrm>
              <a:off x="7367040" y="6137280"/>
              <a:ext cx="51804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Franklin Gothic Demi"/>
                </a:rPr>
                <a:t>Miami</a:t>
              </a:r>
              <a:endParaRPr b="0" lang="en-US" sz="1000" strike="noStrike" u="none">
                <a:solidFill>
                  <a:srgbClr val="000000"/>
                </a:solidFill>
                <a:effectLst/>
                <a:uFillTx/>
                <a:latin typeface="Arial"/>
              </a:endParaRPr>
            </a:p>
          </p:txBody>
        </p:sp>
        <p:sp>
          <p:nvSpPr>
            <p:cNvPr id="752" name=""/>
            <p:cNvSpPr/>
            <p:nvPr/>
          </p:nvSpPr>
          <p:spPr>
            <a:xfrm>
              <a:off x="6426360" y="4456080"/>
              <a:ext cx="75960" cy="76320"/>
            </a:xfrm>
            <a:prstGeom prst="ellipse">
              <a:avLst/>
            </a:prstGeom>
            <a:solidFill>
              <a:srgbClr val="ffffff"/>
            </a:solidFill>
            <a:ln w="19080">
              <a:solidFill>
                <a:srgbClr val="0000cc"/>
              </a:solidFill>
              <a:miter/>
            </a:ln>
          </p:spPr>
          <p:style>
            <a:lnRef idx="0"/>
            <a:fillRef idx="0"/>
            <a:effectRef idx="0"/>
            <a:fontRef idx="minor"/>
          </p:style>
          <p:txBody>
            <a:bodyPr wrap="none" lIns="90000" rIns="90000" tIns="7200" bIns="7200" anchor="ctr">
              <a:noAutofit/>
            </a:bodyPr>
            <a:p>
              <a:endParaRPr b="0" lang="en-US" sz="2400" strike="noStrike" u="none">
                <a:solidFill>
                  <a:srgbClr val="000000"/>
                </a:solidFill>
                <a:effectLst/>
                <a:uFillTx/>
                <a:latin typeface="Arial"/>
              </a:endParaRPr>
            </a:p>
          </p:txBody>
        </p:sp>
        <p:grpSp>
          <p:nvGrpSpPr>
            <p:cNvPr id="753" name=""/>
            <p:cNvGrpSpPr/>
            <p:nvPr/>
          </p:nvGrpSpPr>
          <p:grpSpPr>
            <a:xfrm>
              <a:off x="417600" y="1173240"/>
              <a:ext cx="7743600" cy="5069880"/>
              <a:chOff x="417600" y="1173240"/>
              <a:chExt cx="7743600" cy="5069880"/>
            </a:xfrm>
          </p:grpSpPr>
          <p:sp>
            <p:nvSpPr>
              <p:cNvPr id="754" name=""/>
              <p:cNvSpPr/>
              <p:nvPr/>
            </p:nvSpPr>
            <p:spPr>
              <a:xfrm>
                <a:off x="417600" y="3060720"/>
                <a:ext cx="75960" cy="75600"/>
              </a:xfrm>
              <a:prstGeom prst="ellipse">
                <a:avLst/>
              </a:prstGeom>
              <a:solidFill>
                <a:srgbClr val="ffffff"/>
              </a:solidFill>
              <a:ln w="19080">
                <a:solidFill>
                  <a:srgbClr val="0000cc"/>
                </a:solidFill>
                <a:miter/>
              </a:ln>
            </p:spPr>
            <p:style>
              <a:lnRef idx="0"/>
              <a:fillRef idx="0"/>
              <a:effectRef idx="0"/>
              <a:fontRef idx="minor"/>
            </p:style>
            <p:txBody>
              <a:bodyPr wrap="none" lIns="90000" rIns="90000" tIns="7200" bIns="7200" anchor="ctr">
                <a:noAutofit/>
              </a:bodyPr>
              <a:p>
                <a:endParaRPr b="0" lang="en-US" sz="2400" strike="noStrike" u="none">
                  <a:solidFill>
                    <a:srgbClr val="000000"/>
                  </a:solidFill>
                  <a:effectLst/>
                  <a:uFillTx/>
                  <a:latin typeface="Arial"/>
                </a:endParaRPr>
              </a:p>
            </p:txBody>
          </p:sp>
          <p:sp>
            <p:nvSpPr>
              <p:cNvPr id="755" name=""/>
              <p:cNvSpPr/>
              <p:nvPr/>
            </p:nvSpPr>
            <p:spPr>
              <a:xfrm>
                <a:off x="5659560" y="2797200"/>
                <a:ext cx="75960" cy="75600"/>
              </a:xfrm>
              <a:prstGeom prst="ellipse">
                <a:avLst/>
              </a:prstGeom>
              <a:solidFill>
                <a:srgbClr val="ffffff"/>
              </a:solidFill>
              <a:ln w="19080">
                <a:solidFill>
                  <a:srgbClr val="0000cc"/>
                </a:solidFill>
                <a:miter/>
              </a:ln>
            </p:spPr>
            <p:style>
              <a:lnRef idx="0"/>
              <a:fillRef idx="0"/>
              <a:effectRef idx="0"/>
              <a:fontRef idx="minor"/>
            </p:style>
            <p:txBody>
              <a:bodyPr wrap="none" lIns="90000" rIns="90000" tIns="7200" bIns="7200" anchor="ctr">
                <a:noAutofit/>
              </a:bodyPr>
              <a:p>
                <a:endParaRPr b="0" lang="en-US" sz="2400" strike="noStrike" u="none">
                  <a:solidFill>
                    <a:srgbClr val="000000"/>
                  </a:solidFill>
                  <a:effectLst/>
                  <a:uFillTx/>
                  <a:latin typeface="Arial"/>
                </a:endParaRPr>
              </a:p>
            </p:txBody>
          </p:sp>
          <p:sp>
            <p:nvSpPr>
              <p:cNvPr id="756" name=""/>
              <p:cNvSpPr/>
              <p:nvPr/>
            </p:nvSpPr>
            <p:spPr>
              <a:xfrm>
                <a:off x="7831080" y="2585880"/>
                <a:ext cx="76320" cy="75960"/>
              </a:xfrm>
              <a:prstGeom prst="ellipse">
                <a:avLst/>
              </a:prstGeom>
              <a:solidFill>
                <a:srgbClr val="ffffff"/>
              </a:solidFill>
              <a:ln w="19080">
                <a:solidFill>
                  <a:srgbClr val="0000cc"/>
                </a:solidFill>
                <a:miter/>
              </a:ln>
            </p:spPr>
            <p:style>
              <a:lnRef idx="0"/>
              <a:fillRef idx="0"/>
              <a:effectRef idx="0"/>
              <a:fontRef idx="minor"/>
            </p:style>
            <p:txBody>
              <a:bodyPr wrap="none" lIns="90000" rIns="90000" tIns="6840" bIns="6840" anchor="ctr">
                <a:noAutofit/>
              </a:bodyPr>
              <a:p>
                <a:endParaRPr b="0" lang="en-US" sz="2400" strike="noStrike" u="none">
                  <a:solidFill>
                    <a:srgbClr val="000000"/>
                  </a:solidFill>
                  <a:effectLst/>
                  <a:uFillTx/>
                  <a:latin typeface="Arial"/>
                </a:endParaRPr>
              </a:p>
            </p:txBody>
          </p:sp>
          <p:sp>
            <p:nvSpPr>
              <p:cNvPr id="757" name=""/>
              <p:cNvSpPr/>
              <p:nvPr/>
            </p:nvSpPr>
            <p:spPr>
              <a:xfrm>
                <a:off x="914400" y="4227480"/>
                <a:ext cx="76320" cy="75600"/>
              </a:xfrm>
              <a:prstGeom prst="ellipse">
                <a:avLst/>
              </a:prstGeom>
              <a:solidFill>
                <a:srgbClr val="ffffff"/>
              </a:solidFill>
              <a:ln w="19080">
                <a:solidFill>
                  <a:srgbClr val="0000cc"/>
                </a:solidFill>
                <a:miter/>
              </a:ln>
            </p:spPr>
            <p:style>
              <a:lnRef idx="0"/>
              <a:fillRef idx="0"/>
              <a:effectRef idx="0"/>
              <a:fontRef idx="minor"/>
            </p:style>
            <p:txBody>
              <a:bodyPr wrap="none" lIns="90000" rIns="90000" tIns="7200" bIns="7200" anchor="ctr">
                <a:noAutofit/>
              </a:bodyPr>
              <a:p>
                <a:endParaRPr b="0" lang="en-US" sz="2400" strike="noStrike" u="none">
                  <a:solidFill>
                    <a:srgbClr val="000000"/>
                  </a:solidFill>
                  <a:effectLst/>
                  <a:uFillTx/>
                  <a:latin typeface="Arial"/>
                </a:endParaRPr>
              </a:p>
            </p:txBody>
          </p:sp>
          <p:sp>
            <p:nvSpPr>
              <p:cNvPr id="758" name=""/>
              <p:cNvSpPr/>
              <p:nvPr/>
            </p:nvSpPr>
            <p:spPr>
              <a:xfrm>
                <a:off x="4772160" y="3524040"/>
                <a:ext cx="75960" cy="75960"/>
              </a:xfrm>
              <a:prstGeom prst="ellipse">
                <a:avLst/>
              </a:prstGeom>
              <a:solidFill>
                <a:srgbClr val="ffffff"/>
              </a:solidFill>
              <a:ln w="19080">
                <a:solidFill>
                  <a:srgbClr val="0000cc"/>
                </a:solidFill>
                <a:miter/>
              </a:ln>
            </p:spPr>
            <p:style>
              <a:lnRef idx="0"/>
              <a:fillRef idx="0"/>
              <a:effectRef idx="0"/>
              <a:fontRef idx="minor"/>
            </p:style>
            <p:txBody>
              <a:bodyPr wrap="none" lIns="90000" rIns="90000" tIns="6840" bIns="6840" anchor="ctr">
                <a:noAutofit/>
              </a:bodyPr>
              <a:p>
                <a:endParaRPr b="0" lang="en-US" sz="2400" strike="noStrike" u="none">
                  <a:solidFill>
                    <a:srgbClr val="000000"/>
                  </a:solidFill>
                  <a:effectLst/>
                  <a:uFillTx/>
                  <a:latin typeface="Arial"/>
                </a:endParaRPr>
              </a:p>
            </p:txBody>
          </p:sp>
          <p:sp>
            <p:nvSpPr>
              <p:cNvPr id="759" name=""/>
              <p:cNvSpPr/>
              <p:nvPr/>
            </p:nvSpPr>
            <p:spPr>
              <a:xfrm>
                <a:off x="1008000" y="1173240"/>
                <a:ext cx="76320" cy="75960"/>
              </a:xfrm>
              <a:prstGeom prst="ellipse">
                <a:avLst/>
              </a:prstGeom>
              <a:solidFill>
                <a:srgbClr val="ffffff"/>
              </a:solidFill>
              <a:ln w="19080">
                <a:solidFill>
                  <a:srgbClr val="0000cc"/>
                </a:solidFill>
                <a:miter/>
              </a:ln>
            </p:spPr>
            <p:style>
              <a:lnRef idx="0"/>
              <a:fillRef idx="0"/>
              <a:effectRef idx="0"/>
              <a:fontRef idx="minor"/>
            </p:style>
            <p:txBody>
              <a:bodyPr wrap="none" lIns="90000" rIns="90000" tIns="6840" bIns="6840" anchor="ctr">
                <a:noAutofit/>
              </a:bodyPr>
              <a:p>
                <a:endParaRPr b="0" lang="en-US" sz="2400" strike="noStrike" u="none">
                  <a:solidFill>
                    <a:srgbClr val="000000"/>
                  </a:solidFill>
                  <a:effectLst/>
                  <a:uFillTx/>
                  <a:latin typeface="Arial"/>
                </a:endParaRPr>
              </a:p>
            </p:txBody>
          </p:sp>
          <p:sp>
            <p:nvSpPr>
              <p:cNvPr id="760" name=""/>
              <p:cNvSpPr/>
              <p:nvPr/>
            </p:nvSpPr>
            <p:spPr>
              <a:xfrm>
                <a:off x="1884240" y="4491000"/>
                <a:ext cx="76320" cy="75600"/>
              </a:xfrm>
              <a:prstGeom prst="ellipse">
                <a:avLst/>
              </a:prstGeom>
              <a:solidFill>
                <a:srgbClr val="ffffff"/>
              </a:solidFill>
              <a:ln w="19080">
                <a:solidFill>
                  <a:srgbClr val="0000cc"/>
                </a:solidFill>
                <a:miter/>
              </a:ln>
            </p:spPr>
            <p:style>
              <a:lnRef idx="0"/>
              <a:fillRef idx="0"/>
              <a:effectRef idx="0"/>
              <a:fontRef idx="minor"/>
            </p:style>
            <p:txBody>
              <a:bodyPr wrap="none" lIns="90000" rIns="90000" tIns="7200" bIns="7200" anchor="ctr">
                <a:noAutofit/>
              </a:bodyPr>
              <a:p>
                <a:endParaRPr b="0" lang="en-US" sz="2400" strike="noStrike" u="none">
                  <a:solidFill>
                    <a:srgbClr val="000000"/>
                  </a:solidFill>
                  <a:effectLst/>
                  <a:uFillTx/>
                  <a:latin typeface="Arial"/>
                </a:endParaRPr>
              </a:p>
            </p:txBody>
          </p:sp>
          <p:sp>
            <p:nvSpPr>
              <p:cNvPr id="761" name=""/>
              <p:cNvSpPr/>
              <p:nvPr/>
            </p:nvSpPr>
            <p:spPr>
              <a:xfrm>
                <a:off x="3165480" y="3319200"/>
                <a:ext cx="76320" cy="75960"/>
              </a:xfrm>
              <a:prstGeom prst="ellipse">
                <a:avLst/>
              </a:prstGeom>
              <a:solidFill>
                <a:srgbClr val="ffffff"/>
              </a:solidFill>
              <a:ln w="19080">
                <a:solidFill>
                  <a:srgbClr val="0000cc"/>
                </a:solidFill>
                <a:miter/>
              </a:ln>
            </p:spPr>
            <p:style>
              <a:lnRef idx="0"/>
              <a:fillRef idx="0"/>
              <a:effectRef idx="0"/>
              <a:fontRef idx="minor"/>
            </p:style>
            <p:txBody>
              <a:bodyPr wrap="none" lIns="90000" rIns="90000" tIns="6840" bIns="684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762" name=""/>
              <p:cNvSpPr/>
              <p:nvPr/>
            </p:nvSpPr>
            <p:spPr>
              <a:xfrm>
                <a:off x="4952880" y="2189160"/>
                <a:ext cx="76320" cy="75600"/>
              </a:xfrm>
              <a:prstGeom prst="ellipse">
                <a:avLst/>
              </a:prstGeom>
              <a:solidFill>
                <a:srgbClr val="ffffff"/>
              </a:solidFill>
              <a:ln w="19080">
                <a:solidFill>
                  <a:srgbClr val="0000cc"/>
                </a:solidFill>
                <a:miter/>
              </a:ln>
            </p:spPr>
            <p:style>
              <a:lnRef idx="0"/>
              <a:fillRef idx="0"/>
              <a:effectRef idx="0"/>
              <a:fontRef idx="minor"/>
            </p:style>
            <p:txBody>
              <a:bodyPr wrap="none" lIns="90000" rIns="90000" tIns="7200" bIns="7200" anchor="ctr">
                <a:noAutofit/>
              </a:bodyPr>
              <a:p>
                <a:endParaRPr b="0" lang="en-US" sz="2400" strike="noStrike" u="none">
                  <a:solidFill>
                    <a:srgbClr val="000000"/>
                  </a:solidFill>
                  <a:effectLst/>
                  <a:uFillTx/>
                  <a:latin typeface="Arial"/>
                </a:endParaRPr>
              </a:p>
            </p:txBody>
          </p:sp>
          <p:sp>
            <p:nvSpPr>
              <p:cNvPr id="763" name=""/>
              <p:cNvSpPr/>
              <p:nvPr/>
            </p:nvSpPr>
            <p:spPr>
              <a:xfrm>
                <a:off x="3946680" y="6105240"/>
                <a:ext cx="75960" cy="75960"/>
              </a:xfrm>
              <a:prstGeom prst="ellipse">
                <a:avLst/>
              </a:prstGeom>
              <a:solidFill>
                <a:srgbClr val="ffffff"/>
              </a:solidFill>
              <a:ln w="19080">
                <a:solidFill>
                  <a:srgbClr val="0000cc"/>
                </a:solidFill>
                <a:miter/>
              </a:ln>
            </p:spPr>
            <p:style>
              <a:lnRef idx="0"/>
              <a:fillRef idx="0"/>
              <a:effectRef idx="0"/>
              <a:fontRef idx="minor"/>
            </p:style>
            <p:txBody>
              <a:bodyPr wrap="none" lIns="90000" rIns="90000" tIns="6840" bIns="6840" anchor="ctr">
                <a:noAutofit/>
              </a:bodyPr>
              <a:p>
                <a:endParaRPr b="0" lang="en-US" sz="2400" strike="noStrike" u="none">
                  <a:solidFill>
                    <a:srgbClr val="000000"/>
                  </a:solidFill>
                  <a:effectLst/>
                  <a:uFillTx/>
                  <a:latin typeface="Arial"/>
                </a:endParaRPr>
              </a:p>
            </p:txBody>
          </p:sp>
          <p:sp>
            <p:nvSpPr>
              <p:cNvPr id="764" name=""/>
              <p:cNvSpPr/>
              <p:nvPr/>
            </p:nvSpPr>
            <p:spPr>
              <a:xfrm>
                <a:off x="4411800" y="4906800"/>
                <a:ext cx="75960" cy="75960"/>
              </a:xfrm>
              <a:prstGeom prst="ellipse">
                <a:avLst/>
              </a:prstGeom>
              <a:solidFill>
                <a:srgbClr val="ffffff"/>
              </a:solidFill>
              <a:ln w="19080">
                <a:solidFill>
                  <a:srgbClr val="0000cc"/>
                </a:solidFill>
                <a:miter/>
              </a:ln>
            </p:spPr>
            <p:style>
              <a:lnRef idx="0"/>
              <a:fillRef idx="0"/>
              <a:effectRef idx="0"/>
              <a:fontRef idx="minor"/>
            </p:style>
            <p:txBody>
              <a:bodyPr wrap="none" lIns="90000" rIns="90000" tIns="6840" bIns="6840" anchor="ctr">
                <a:noAutofit/>
              </a:bodyPr>
              <a:p>
                <a:endParaRPr b="0" lang="en-US" sz="2400" strike="noStrike" u="none">
                  <a:solidFill>
                    <a:srgbClr val="000000"/>
                  </a:solidFill>
                  <a:effectLst/>
                  <a:uFillTx/>
                  <a:latin typeface="Arial"/>
                </a:endParaRPr>
              </a:p>
            </p:txBody>
          </p:sp>
          <p:sp>
            <p:nvSpPr>
              <p:cNvPr id="765" name=""/>
              <p:cNvSpPr/>
              <p:nvPr/>
            </p:nvSpPr>
            <p:spPr>
              <a:xfrm>
                <a:off x="4583160" y="5526000"/>
                <a:ext cx="76320" cy="75960"/>
              </a:xfrm>
              <a:prstGeom prst="ellipse">
                <a:avLst/>
              </a:prstGeom>
              <a:solidFill>
                <a:srgbClr val="ffffff"/>
              </a:solidFill>
              <a:ln w="19080">
                <a:solidFill>
                  <a:srgbClr val="0000cc"/>
                </a:solidFill>
                <a:miter/>
              </a:ln>
            </p:spPr>
            <p:style>
              <a:lnRef idx="0"/>
              <a:fillRef idx="0"/>
              <a:effectRef idx="0"/>
              <a:fontRef idx="minor"/>
            </p:style>
            <p:txBody>
              <a:bodyPr wrap="none" lIns="90000" rIns="90000" tIns="6840" bIns="6840" anchor="ctr">
                <a:noAutofit/>
              </a:bodyPr>
              <a:p>
                <a:endParaRPr b="0" lang="en-US" sz="2400" strike="noStrike" u="none">
                  <a:solidFill>
                    <a:srgbClr val="000000"/>
                  </a:solidFill>
                  <a:effectLst/>
                  <a:uFillTx/>
                  <a:latin typeface="Arial"/>
                </a:endParaRPr>
              </a:p>
            </p:txBody>
          </p:sp>
          <p:sp>
            <p:nvSpPr>
              <p:cNvPr id="766" name=""/>
              <p:cNvSpPr/>
              <p:nvPr/>
            </p:nvSpPr>
            <p:spPr>
              <a:xfrm>
                <a:off x="5497560" y="4319280"/>
                <a:ext cx="76320" cy="75960"/>
              </a:xfrm>
              <a:prstGeom prst="ellipse">
                <a:avLst/>
              </a:prstGeom>
              <a:solidFill>
                <a:srgbClr val="ffffff"/>
              </a:solidFill>
              <a:ln w="19080">
                <a:solidFill>
                  <a:srgbClr val="0000cc"/>
                </a:solidFill>
                <a:miter/>
              </a:ln>
            </p:spPr>
            <p:style>
              <a:lnRef idx="0"/>
              <a:fillRef idx="0"/>
              <a:effectRef idx="0"/>
              <a:fontRef idx="minor"/>
            </p:style>
            <p:txBody>
              <a:bodyPr wrap="none" lIns="90000" rIns="90000" tIns="6840" bIns="6840" anchor="ctr">
                <a:noAutofit/>
              </a:bodyPr>
              <a:p>
                <a:endParaRPr b="0" lang="en-US" sz="2400" strike="noStrike" u="none">
                  <a:solidFill>
                    <a:srgbClr val="000000"/>
                  </a:solidFill>
                  <a:effectLst/>
                  <a:uFillTx/>
                  <a:latin typeface="Arial"/>
                </a:endParaRPr>
              </a:p>
            </p:txBody>
          </p:sp>
          <p:sp>
            <p:nvSpPr>
              <p:cNvPr id="767" name=""/>
              <p:cNvSpPr/>
              <p:nvPr/>
            </p:nvSpPr>
            <p:spPr>
              <a:xfrm>
                <a:off x="6313320" y="3328920"/>
                <a:ext cx="76320" cy="75600"/>
              </a:xfrm>
              <a:prstGeom prst="ellipse">
                <a:avLst/>
              </a:prstGeom>
              <a:solidFill>
                <a:srgbClr val="ffffff"/>
              </a:solidFill>
              <a:ln w="19080">
                <a:solidFill>
                  <a:srgbClr val="0000cc"/>
                </a:solidFill>
                <a:miter/>
              </a:ln>
            </p:spPr>
            <p:style>
              <a:lnRef idx="0"/>
              <a:fillRef idx="0"/>
              <a:effectRef idx="0"/>
              <a:fontRef idx="minor"/>
            </p:style>
            <p:txBody>
              <a:bodyPr wrap="none" lIns="90000" rIns="90000" tIns="7200" bIns="7200" anchor="ctr">
                <a:noAutofit/>
              </a:bodyPr>
              <a:p>
                <a:endParaRPr b="0" lang="en-US" sz="2400" strike="noStrike" u="none">
                  <a:solidFill>
                    <a:srgbClr val="000000"/>
                  </a:solidFill>
                  <a:effectLst/>
                  <a:uFillTx/>
                  <a:latin typeface="Arial"/>
                </a:endParaRPr>
              </a:p>
            </p:txBody>
          </p:sp>
          <p:sp>
            <p:nvSpPr>
              <p:cNvPr id="768" name=""/>
              <p:cNvSpPr/>
              <p:nvPr/>
            </p:nvSpPr>
            <p:spPr>
              <a:xfrm>
                <a:off x="6470640" y="3074760"/>
                <a:ext cx="76320" cy="75960"/>
              </a:xfrm>
              <a:prstGeom prst="ellipse">
                <a:avLst/>
              </a:prstGeom>
              <a:solidFill>
                <a:srgbClr val="ffffff"/>
              </a:solidFill>
              <a:ln w="19080">
                <a:solidFill>
                  <a:srgbClr val="0000cc"/>
                </a:solidFill>
                <a:miter/>
              </a:ln>
            </p:spPr>
            <p:style>
              <a:lnRef idx="0"/>
              <a:fillRef idx="0"/>
              <a:effectRef idx="0"/>
              <a:fontRef idx="minor"/>
            </p:style>
            <p:txBody>
              <a:bodyPr wrap="none" lIns="90000" rIns="90000" tIns="6840" bIns="6840" anchor="ctr">
                <a:noAutofit/>
              </a:bodyPr>
              <a:p>
                <a:endParaRPr b="0" lang="en-US" sz="2400" strike="noStrike" u="none">
                  <a:solidFill>
                    <a:srgbClr val="000000"/>
                  </a:solidFill>
                  <a:effectLst/>
                  <a:uFillTx/>
                  <a:latin typeface="Arial"/>
                </a:endParaRPr>
              </a:p>
            </p:txBody>
          </p:sp>
          <p:sp>
            <p:nvSpPr>
              <p:cNvPr id="769" name=""/>
              <p:cNvSpPr/>
              <p:nvPr/>
            </p:nvSpPr>
            <p:spPr>
              <a:xfrm>
                <a:off x="6334200" y="2608200"/>
                <a:ext cx="75960" cy="75600"/>
              </a:xfrm>
              <a:prstGeom prst="ellipse">
                <a:avLst/>
              </a:prstGeom>
              <a:solidFill>
                <a:srgbClr val="ffffff"/>
              </a:solidFill>
              <a:ln w="19080">
                <a:solidFill>
                  <a:srgbClr val="0000cc"/>
                </a:solidFill>
                <a:miter/>
              </a:ln>
            </p:spPr>
            <p:style>
              <a:lnRef idx="0"/>
              <a:fillRef idx="0"/>
              <a:effectRef idx="0"/>
              <a:fontRef idx="minor"/>
            </p:style>
            <p:txBody>
              <a:bodyPr wrap="none" lIns="90000" rIns="90000" tIns="7200" bIns="7200" anchor="ctr">
                <a:noAutofit/>
              </a:bodyPr>
              <a:p>
                <a:endParaRPr b="0" lang="en-US" sz="2400" strike="noStrike" u="none">
                  <a:solidFill>
                    <a:srgbClr val="000000"/>
                  </a:solidFill>
                  <a:effectLst/>
                  <a:uFillTx/>
                  <a:latin typeface="Arial"/>
                </a:endParaRPr>
              </a:p>
            </p:txBody>
          </p:sp>
          <p:sp>
            <p:nvSpPr>
              <p:cNvPr id="770" name=""/>
              <p:cNvSpPr/>
              <p:nvPr/>
            </p:nvSpPr>
            <p:spPr>
              <a:xfrm>
                <a:off x="6937200" y="2938320"/>
                <a:ext cx="76320" cy="75960"/>
              </a:xfrm>
              <a:prstGeom prst="ellipse">
                <a:avLst/>
              </a:prstGeom>
              <a:solidFill>
                <a:srgbClr val="ffffff"/>
              </a:solidFill>
              <a:ln w="19080">
                <a:solidFill>
                  <a:srgbClr val="0000cc"/>
                </a:solidFill>
                <a:miter/>
              </a:ln>
            </p:spPr>
            <p:style>
              <a:lnRef idx="0"/>
              <a:fillRef idx="0"/>
              <a:effectRef idx="0"/>
              <a:fontRef idx="minor"/>
            </p:style>
            <p:txBody>
              <a:bodyPr wrap="none" lIns="90000" rIns="90000" tIns="6840" bIns="6840" anchor="ctr">
                <a:noAutofit/>
              </a:bodyPr>
              <a:p>
                <a:endParaRPr b="0" lang="en-US" sz="2400" strike="noStrike" u="none">
                  <a:solidFill>
                    <a:srgbClr val="000000"/>
                  </a:solidFill>
                  <a:effectLst/>
                  <a:uFillTx/>
                  <a:latin typeface="Arial"/>
                </a:endParaRPr>
              </a:p>
            </p:txBody>
          </p:sp>
          <p:sp>
            <p:nvSpPr>
              <p:cNvPr id="771" name=""/>
              <p:cNvSpPr/>
              <p:nvPr/>
            </p:nvSpPr>
            <p:spPr>
              <a:xfrm>
                <a:off x="8085240" y="2198520"/>
                <a:ext cx="75960" cy="75960"/>
              </a:xfrm>
              <a:prstGeom prst="ellipse">
                <a:avLst/>
              </a:prstGeom>
              <a:solidFill>
                <a:srgbClr val="ffffff"/>
              </a:solidFill>
              <a:ln w="19080">
                <a:solidFill>
                  <a:srgbClr val="0000cc"/>
                </a:solidFill>
                <a:miter/>
              </a:ln>
            </p:spPr>
            <p:style>
              <a:lnRef idx="0"/>
              <a:fillRef idx="0"/>
              <a:effectRef idx="0"/>
              <a:fontRef idx="minor"/>
            </p:style>
            <p:txBody>
              <a:bodyPr wrap="none" lIns="90000" rIns="90000" tIns="6840" bIns="6840" anchor="ctr">
                <a:noAutofit/>
              </a:bodyPr>
              <a:p>
                <a:endParaRPr b="0" lang="en-US" sz="2400" strike="noStrike" u="none">
                  <a:solidFill>
                    <a:srgbClr val="000000"/>
                  </a:solidFill>
                  <a:effectLst/>
                  <a:uFillTx/>
                  <a:latin typeface="Arial"/>
                </a:endParaRPr>
              </a:p>
            </p:txBody>
          </p:sp>
          <p:sp>
            <p:nvSpPr>
              <p:cNvPr id="772" name=""/>
              <p:cNvSpPr/>
              <p:nvPr/>
            </p:nvSpPr>
            <p:spPr>
              <a:xfrm>
                <a:off x="7443720" y="3074760"/>
                <a:ext cx="76320" cy="75960"/>
              </a:xfrm>
              <a:prstGeom prst="ellipse">
                <a:avLst/>
              </a:prstGeom>
              <a:solidFill>
                <a:srgbClr val="ffffff"/>
              </a:solidFill>
              <a:ln w="19080">
                <a:solidFill>
                  <a:srgbClr val="0000cc"/>
                </a:solidFill>
                <a:miter/>
              </a:ln>
            </p:spPr>
            <p:style>
              <a:lnRef idx="0"/>
              <a:fillRef idx="0"/>
              <a:effectRef idx="0"/>
              <a:fontRef idx="minor"/>
            </p:style>
            <p:txBody>
              <a:bodyPr wrap="none" lIns="90000" rIns="90000" tIns="6840" bIns="6840" anchor="ctr">
                <a:noAutofit/>
              </a:bodyPr>
              <a:p>
                <a:endParaRPr b="0" lang="en-US" sz="2400" strike="noStrike" u="none">
                  <a:solidFill>
                    <a:srgbClr val="000000"/>
                  </a:solidFill>
                  <a:effectLst/>
                  <a:uFillTx/>
                  <a:latin typeface="Arial"/>
                </a:endParaRPr>
              </a:p>
            </p:txBody>
          </p:sp>
          <p:sp>
            <p:nvSpPr>
              <p:cNvPr id="773" name=""/>
              <p:cNvSpPr/>
              <p:nvPr/>
            </p:nvSpPr>
            <p:spPr>
              <a:xfrm>
                <a:off x="6996240" y="4125600"/>
                <a:ext cx="75960" cy="75960"/>
              </a:xfrm>
              <a:prstGeom prst="ellipse">
                <a:avLst/>
              </a:prstGeom>
              <a:solidFill>
                <a:srgbClr val="ffffff"/>
              </a:solidFill>
              <a:ln w="19080">
                <a:solidFill>
                  <a:srgbClr val="0000cc"/>
                </a:solidFill>
                <a:miter/>
              </a:ln>
            </p:spPr>
            <p:style>
              <a:lnRef idx="0"/>
              <a:fillRef idx="0"/>
              <a:effectRef idx="0"/>
              <a:fontRef idx="minor"/>
            </p:style>
            <p:txBody>
              <a:bodyPr wrap="none" lIns="90000" rIns="90000" tIns="6840" bIns="6840" anchor="ctr">
                <a:noAutofit/>
              </a:bodyPr>
              <a:p>
                <a:endParaRPr b="0" lang="en-US" sz="2400" strike="noStrike" u="none">
                  <a:solidFill>
                    <a:srgbClr val="000000"/>
                  </a:solidFill>
                  <a:effectLst/>
                  <a:uFillTx/>
                  <a:latin typeface="Arial"/>
                </a:endParaRPr>
              </a:p>
            </p:txBody>
          </p:sp>
          <p:sp>
            <p:nvSpPr>
              <p:cNvPr id="774" name=""/>
              <p:cNvSpPr/>
              <p:nvPr/>
            </p:nvSpPr>
            <p:spPr>
              <a:xfrm>
                <a:off x="6994440" y="5311800"/>
                <a:ext cx="76320" cy="75600"/>
              </a:xfrm>
              <a:prstGeom prst="ellipse">
                <a:avLst/>
              </a:prstGeom>
              <a:solidFill>
                <a:srgbClr val="ffffff"/>
              </a:solidFill>
              <a:ln w="19080">
                <a:solidFill>
                  <a:srgbClr val="0000cc"/>
                </a:solidFill>
                <a:miter/>
              </a:ln>
            </p:spPr>
            <p:style>
              <a:lnRef idx="0"/>
              <a:fillRef idx="0"/>
              <a:effectRef idx="0"/>
              <a:fontRef idx="minor"/>
            </p:style>
            <p:txBody>
              <a:bodyPr wrap="none" lIns="90000" rIns="90000" tIns="7200" bIns="7200" anchor="ctr">
                <a:noAutofit/>
              </a:bodyPr>
              <a:p>
                <a:endParaRPr b="0" lang="en-US" sz="2400" strike="noStrike" u="none">
                  <a:solidFill>
                    <a:srgbClr val="000000"/>
                  </a:solidFill>
                  <a:effectLst/>
                  <a:uFillTx/>
                  <a:latin typeface="Arial"/>
                </a:endParaRPr>
              </a:p>
            </p:txBody>
          </p:sp>
          <p:sp>
            <p:nvSpPr>
              <p:cNvPr id="775" name=""/>
              <p:cNvSpPr/>
              <p:nvPr/>
            </p:nvSpPr>
            <p:spPr>
              <a:xfrm>
                <a:off x="7346880" y="6167160"/>
                <a:ext cx="76320" cy="75960"/>
              </a:xfrm>
              <a:prstGeom prst="ellipse">
                <a:avLst/>
              </a:prstGeom>
              <a:solidFill>
                <a:srgbClr val="ffffff"/>
              </a:solidFill>
              <a:ln w="19080">
                <a:solidFill>
                  <a:srgbClr val="0000cc"/>
                </a:solidFill>
                <a:miter/>
              </a:ln>
            </p:spPr>
            <p:style>
              <a:lnRef idx="0"/>
              <a:fillRef idx="0"/>
              <a:effectRef idx="0"/>
              <a:fontRef idx="minor"/>
            </p:style>
            <p:txBody>
              <a:bodyPr wrap="none" lIns="90000" rIns="90000" tIns="6840" bIns="6840" anchor="ctr">
                <a:noAutofit/>
              </a:bodyPr>
              <a:p>
                <a:endParaRPr b="0" lang="en-US" sz="2400" strike="noStrike" u="none">
                  <a:solidFill>
                    <a:srgbClr val="000000"/>
                  </a:solidFill>
                  <a:effectLst/>
                  <a:uFillTx/>
                  <a:latin typeface="Arial"/>
                </a:endParaRPr>
              </a:p>
            </p:txBody>
          </p:sp>
          <p:sp>
            <p:nvSpPr>
              <p:cNvPr id="776" name=""/>
              <p:cNvSpPr/>
              <p:nvPr/>
            </p:nvSpPr>
            <p:spPr>
              <a:xfrm>
                <a:off x="6897600" y="5759280"/>
                <a:ext cx="76320" cy="75960"/>
              </a:xfrm>
              <a:prstGeom prst="ellipse">
                <a:avLst/>
              </a:prstGeom>
              <a:solidFill>
                <a:srgbClr val="ffffff"/>
              </a:solidFill>
              <a:ln w="19080">
                <a:solidFill>
                  <a:srgbClr val="0000cc"/>
                </a:solidFill>
                <a:miter/>
              </a:ln>
            </p:spPr>
            <p:style>
              <a:lnRef idx="0"/>
              <a:fillRef idx="0"/>
              <a:effectRef idx="0"/>
              <a:fontRef idx="minor"/>
            </p:style>
            <p:txBody>
              <a:bodyPr wrap="none" lIns="90000" rIns="90000" tIns="6840" bIns="6840" anchor="ctr">
                <a:noAutofit/>
              </a:bodyPr>
              <a:p>
                <a:endParaRPr b="0" lang="en-US" sz="2400" strike="noStrike" u="none">
                  <a:solidFill>
                    <a:srgbClr val="000000"/>
                  </a:solidFill>
                  <a:effectLst/>
                  <a:uFillTx/>
                  <a:latin typeface="Arial"/>
                </a:endParaRPr>
              </a:p>
            </p:txBody>
          </p:sp>
        </p:grpSp>
        <p:sp>
          <p:nvSpPr>
            <p:cNvPr id="777" name=""/>
            <p:cNvSpPr/>
            <p:nvPr/>
          </p:nvSpPr>
          <p:spPr>
            <a:xfrm>
              <a:off x="6424920" y="5757840"/>
              <a:ext cx="5745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Franklin Gothic Demi"/>
                </a:rPr>
                <a:t>Tampa</a:t>
              </a:r>
              <a:endParaRPr b="0" lang="en-US" sz="1000" strike="noStrike" u="none">
                <a:solidFill>
                  <a:srgbClr val="000000"/>
                </a:solidFill>
                <a:effectLst/>
                <a:uFillTx/>
                <a:latin typeface="Arial"/>
              </a:endParaRPr>
            </a:p>
          </p:txBody>
        </p:sp>
      </p:grpSp>
      <p:sp>
        <p:nvSpPr>
          <p:cNvPr id="2" name="PlaceHolder 1"/>
          <p:cNvSpPr>
            <a:spLocks noGrp="1"/>
          </p:cNvSpPr>
          <p:nvPr>
            <p:ph type="sldNum" idx="1"/>
          </p:nvPr>
        </p:nvSpPr>
        <p:spPr/>
        <p:txBody>
          <a:bodyPr/>
          <a:p>
            <a:fld id="{763BFF49-F230-4825-8D75-384EC13D7BEA}" type="slidenum">
              <a:t>25</a:t>
            </a:fld>
          </a:p>
        </p:txBody>
      </p:sp>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78" name="PlaceHolder 1"/>
          <p:cNvSpPr>
            <a:spLocks noGrp="1"/>
          </p:cNvSpPr>
          <p:nvPr>
            <p:ph type="title"/>
          </p:nvPr>
        </p:nvSpPr>
        <p:spPr>
          <a:xfrm>
            <a:off x="353880" y="151920"/>
            <a:ext cx="859176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Example: Isolation of Trucking Risk Components</a:t>
            </a:r>
            <a:endParaRPr b="0" lang="en-US" sz="3000" strike="noStrike" u="none">
              <a:solidFill>
                <a:srgbClr val="333399"/>
              </a:solidFill>
              <a:effectLst/>
              <a:uFillTx/>
              <a:latin typeface="Arial"/>
            </a:endParaRPr>
          </a:p>
        </p:txBody>
      </p:sp>
      <p:sp>
        <p:nvSpPr>
          <p:cNvPr id="779" name="PlaceHolder 2"/>
          <p:cNvSpPr>
            <a:spLocks noGrp="1"/>
          </p:cNvSpPr>
          <p:nvPr>
            <p:ph/>
          </p:nvPr>
        </p:nvSpPr>
        <p:spPr>
          <a:xfrm>
            <a:off x="721800" y="1345680"/>
            <a:ext cx="8069400" cy="4443480"/>
          </a:xfrm>
          <a:prstGeom prst="rect">
            <a:avLst/>
          </a:prstGeom>
          <a:noFill/>
          <a:ln w="0">
            <a:noFill/>
          </a:ln>
        </p:spPr>
        <p:txBody>
          <a:bodyPr lIns="90000" rIns="90000" tIns="46800" bIns="46800" anchor="t">
            <a:normAutofit fontScale="85000" lnSpcReduction="9999"/>
          </a:bodyPr>
          <a:p>
            <a:pPr marL="343080" indent="-343080">
              <a:spcBef>
                <a:spcPts val="689"/>
              </a:spcBef>
              <a:spcAft>
                <a:spcPts val="414"/>
              </a:spcAft>
              <a:buClr>
                <a:srgbClr val="cc0000"/>
              </a:buClr>
              <a:buSzPct val="75000"/>
              <a:buFont typeface="Wingdings" charset="2"/>
              <a:buChar char=""/>
              <a:tabLst>
                <a:tab algn="l" pos="365904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EFM sells 1 year of firm truck capacity from Seattle to Atlanta at a fixed price (fuel included).</a:t>
            </a:r>
            <a:endParaRPr b="0" lang="en-US" sz="2200" strike="noStrike" u="none">
              <a:solidFill>
                <a:srgbClr val="000000"/>
              </a:solidFill>
              <a:effectLst/>
              <a:uFillTx/>
              <a:latin typeface="Arial"/>
            </a:endParaRPr>
          </a:p>
          <a:p>
            <a:pPr marL="343080" indent="-343080">
              <a:spcBef>
                <a:spcPts val="249"/>
              </a:spcBef>
              <a:spcAft>
                <a:spcPts val="150"/>
              </a:spcAft>
              <a:buNone/>
              <a:tabLst>
                <a:tab algn="l" pos="0"/>
                <a:tab algn="l" pos="365904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Arial"/>
            </a:endParaRPr>
          </a:p>
          <a:p>
            <a:pPr marL="343080" indent="-343080">
              <a:spcBef>
                <a:spcPts val="689"/>
              </a:spcBef>
              <a:spcAft>
                <a:spcPts val="1375"/>
              </a:spcAft>
              <a:buClr>
                <a:srgbClr val="cc0000"/>
              </a:buClr>
              <a:buSzPct val="75000"/>
              <a:buFont typeface="Wingdings" charset="2"/>
              <a:buChar char=""/>
              <a:tabLst>
                <a:tab algn="l" pos="365904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Risks are disaggregated and managed as follows:</a:t>
            </a:r>
            <a:endParaRPr b="0" lang="en-US" sz="2200" strike="noStrike" u="none">
              <a:solidFill>
                <a:srgbClr val="000000"/>
              </a:solidFill>
              <a:effectLst/>
              <a:uFillTx/>
              <a:latin typeface="Arial"/>
            </a:endParaRPr>
          </a:p>
          <a:p>
            <a:pPr lvl="1" marL="730080" indent="-284040">
              <a:spcBef>
                <a:spcPts val="624"/>
              </a:spcBef>
              <a:spcAft>
                <a:spcPts val="374"/>
              </a:spcAft>
              <a:buNone/>
              <a:tabLst>
                <a:tab algn="l" pos="0"/>
                <a:tab algn="l" pos="365904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Operating Costs:</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Underlying Cost Function Book</a:t>
            </a:r>
            <a:endParaRPr b="0" lang="en-US" sz="2000" strike="noStrike" u="none">
              <a:solidFill>
                <a:srgbClr val="000000"/>
              </a:solidFill>
              <a:effectLst/>
              <a:uFillTx/>
              <a:latin typeface="Arial"/>
            </a:endParaRPr>
          </a:p>
          <a:p>
            <a:pPr lvl="1" marL="730080" indent="-284040">
              <a:spcBef>
                <a:spcPts val="624"/>
              </a:spcBef>
              <a:spcAft>
                <a:spcPts val="374"/>
              </a:spcAft>
              <a:buNone/>
              <a:tabLst>
                <a:tab algn="l" pos="0"/>
                <a:tab algn="l" pos="365904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Outbound Basis:</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Northwest Book, Seattle OB curve</a:t>
            </a:r>
            <a:endParaRPr b="0" lang="en-US" sz="2000" strike="noStrike" u="none">
              <a:solidFill>
                <a:srgbClr val="000000"/>
              </a:solidFill>
              <a:effectLst/>
              <a:uFillTx/>
              <a:latin typeface="Arial"/>
            </a:endParaRPr>
          </a:p>
          <a:p>
            <a:pPr lvl="1" marL="730080" indent="-284040">
              <a:spcBef>
                <a:spcPts val="624"/>
              </a:spcBef>
              <a:spcAft>
                <a:spcPts val="374"/>
              </a:spcAft>
              <a:buNone/>
              <a:tabLst>
                <a:tab algn="l" pos="0"/>
                <a:tab algn="l" pos="365904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Inbound Basis:</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Southeast Book, Atlanta IB Curve</a:t>
            </a:r>
            <a:endParaRPr b="0" lang="en-US" sz="2000" strike="noStrike" u="none">
              <a:solidFill>
                <a:srgbClr val="000000"/>
              </a:solidFill>
              <a:effectLst/>
              <a:uFillTx/>
              <a:latin typeface="Arial"/>
            </a:endParaRPr>
          </a:p>
          <a:p>
            <a:pPr lvl="1" marL="730080" indent="-284040">
              <a:spcBef>
                <a:spcPts val="624"/>
              </a:spcBef>
              <a:spcAft>
                <a:spcPts val="374"/>
              </a:spcAft>
              <a:buNone/>
              <a:tabLst>
                <a:tab algn="l" pos="0"/>
                <a:tab algn="l" pos="365904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Fuel Price:</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Diesel Book</a:t>
            </a:r>
            <a:endParaRPr b="0" lang="en-US" sz="2000" strike="noStrike" u="none">
              <a:solidFill>
                <a:srgbClr val="000000"/>
              </a:solidFill>
              <a:effectLst/>
              <a:uFillTx/>
              <a:latin typeface="Arial"/>
            </a:endParaRPr>
          </a:p>
          <a:p>
            <a:pPr lvl="1" marL="730080" indent="-284040">
              <a:spcBef>
                <a:spcPts val="624"/>
              </a:spcBef>
              <a:spcAft>
                <a:spcPts val="374"/>
              </a:spcAft>
              <a:buNone/>
              <a:tabLst>
                <a:tab algn="l" pos="0"/>
                <a:tab algn="l" pos="365904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Counterparty Default:</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Enron Credit Desk/Enron Credit.Com</a:t>
            </a:r>
            <a:endParaRPr b="0" lang="en-US" sz="2000" strike="noStrike" u="none">
              <a:solidFill>
                <a:srgbClr val="000000"/>
              </a:solidFill>
              <a:effectLst/>
              <a:uFillTx/>
              <a:latin typeface="Arial"/>
            </a:endParaRPr>
          </a:p>
          <a:p>
            <a:pPr lvl="1" marL="730080" indent="-284040">
              <a:spcBef>
                <a:spcPts val="624"/>
              </a:spcBef>
              <a:spcAft>
                <a:spcPts val="374"/>
              </a:spcAft>
              <a:buNone/>
              <a:tabLst>
                <a:tab algn="l" pos="0"/>
                <a:tab algn="l" pos="365904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Interest Rate:</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IR Desk</a:t>
            </a:r>
            <a:endParaRPr b="0" lang="en-US" sz="20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7E68E372-7835-4E09-9EE9-8566C7C51A31}" type="slidenum">
              <a:t>26</a:t>
            </a:fld>
          </a:p>
        </p:txBody>
      </p:sp>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0" name="PlaceHolder 1"/>
          <p:cNvSpPr>
            <a:spLocks noGrp="1"/>
          </p:cNvSpPr>
          <p:nvPr>
            <p:ph type="title"/>
          </p:nvPr>
        </p:nvSpPr>
        <p:spPr>
          <a:xfrm>
            <a:off x="353880" y="151920"/>
            <a:ext cx="859176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EFM Risk Management Process: Review</a:t>
            </a:r>
            <a:endParaRPr b="0" lang="en-US" sz="3000" strike="noStrike" u="none">
              <a:solidFill>
                <a:srgbClr val="333399"/>
              </a:solidFill>
              <a:effectLst/>
              <a:uFillTx/>
              <a:latin typeface="Arial"/>
            </a:endParaRPr>
          </a:p>
        </p:txBody>
      </p:sp>
      <p:sp>
        <p:nvSpPr>
          <p:cNvPr id="781" name="PlaceHolder 2"/>
          <p:cNvSpPr>
            <a:spLocks noGrp="1"/>
          </p:cNvSpPr>
          <p:nvPr>
            <p:ph/>
          </p:nvPr>
        </p:nvSpPr>
        <p:spPr>
          <a:xfrm>
            <a:off x="721800" y="129492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cc0000"/>
              </a:buClr>
              <a:buSzPct val="75000"/>
              <a:buFont typeface="Wingdings" charset="2"/>
              <a:buChar char=""/>
              <a:tabLst>
                <a:tab algn="l" pos="365904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Forward Traders will manage regional basis books consisting of Inbound and Outbound Basis curves for each hub city.</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365904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Basis may be a positive or negative component of final rate depending on supply and demand characteristics of origin and destination cities.</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365904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Basis is capped by the cost of deadheading to (from) the nearest location with available freight (equipment).</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365904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Universal Cost Function and Diesel curves will be managed independently.</a:t>
            </a:r>
            <a:endParaRPr b="0" lang="en-US" sz="22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28E840E4-6C08-47AC-A35B-952809870EF6}" type="slidenum">
              <a:t>27</a:t>
            </a:fld>
          </a:p>
        </p:txBody>
      </p:sp>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2" name="PlaceHolder 1"/>
          <p:cNvSpPr>
            <a:spLocks noGrp="1"/>
          </p:cNvSpPr>
          <p:nvPr>
            <p:ph type="title"/>
          </p:nvPr>
        </p:nvSpPr>
        <p:spPr>
          <a:xfrm>
            <a:off x="2869920" y="3359160"/>
            <a:ext cx="5149800" cy="1000080"/>
          </a:xfrm>
          <a:prstGeom prst="rect">
            <a:avLst/>
          </a:prstGeom>
          <a:noFill/>
          <a:ln w="0">
            <a:noFill/>
          </a:ln>
        </p:spPr>
        <p:txBody>
          <a:bodyPr lIns="92160" rIns="92160" tIns="46080" bIns="460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333399"/>
                </a:solidFill>
                <a:effectLst/>
                <a:uFillTx/>
                <a:latin typeface="Arial"/>
              </a:rPr>
              <a:t>Product Development</a:t>
            </a:r>
            <a:endParaRPr b="0" lang="en-US" sz="3200" strike="noStrike" u="none">
              <a:solidFill>
                <a:srgbClr val="333399"/>
              </a:solidFill>
              <a:effectLst/>
              <a:uFillTx/>
              <a:latin typeface="Arial"/>
            </a:endParaRPr>
          </a:p>
        </p:txBody>
      </p:sp>
      <p:sp>
        <p:nvSpPr>
          <p:cNvPr id="783" name="PlaceHolder 2"/>
          <p:cNvSpPr>
            <a:spLocks noGrp="1"/>
          </p:cNvSpPr>
          <p:nvPr>
            <p:ph type="subTitle"/>
          </p:nvPr>
        </p:nvSpPr>
        <p:spPr>
          <a:xfrm>
            <a:off x="2873160" y="4502160"/>
            <a:ext cx="5143320" cy="1596960"/>
          </a:xfrm>
          <a:prstGeom prst="rect">
            <a:avLst/>
          </a:prstGeom>
          <a:noFill/>
          <a:ln w="0">
            <a:noFill/>
          </a:ln>
        </p:spPr>
        <p:txBody>
          <a:bodyPr lIns="92160" rIns="92160" tIns="46080" bIns="46080" anchor="t">
            <a:noAutofit/>
          </a:bodyPr>
          <a:p>
            <a:pPr marL="225360" indent="-225360">
              <a:spcBef>
                <a:spcPts val="561"/>
              </a:spcBef>
              <a:spcAft>
                <a:spcPts val="337"/>
              </a:spcAft>
              <a:buClr>
                <a:srgbClr val="cc0000"/>
              </a:buClr>
              <a:buSzPct val="7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cc0000"/>
                </a:solidFill>
                <a:effectLst/>
                <a:uFillTx/>
                <a:latin typeface="Arial"/>
              </a:rPr>
              <a:t>Firm Pricing</a:t>
            </a:r>
            <a:endParaRPr b="1" i="1" lang="en-US" sz="1800" strike="noStrike" u="none">
              <a:solidFill>
                <a:srgbClr val="cc0000"/>
              </a:solidFill>
              <a:effectLst/>
              <a:uFillTx/>
              <a:latin typeface="Arial"/>
            </a:endParaRPr>
          </a:p>
          <a:p>
            <a:pPr marL="225360" indent="-225360">
              <a:spcBef>
                <a:spcPts val="561"/>
              </a:spcBef>
              <a:spcAft>
                <a:spcPts val="337"/>
              </a:spcAft>
              <a:buClr>
                <a:srgbClr val="cc0000"/>
              </a:buClr>
              <a:buSzPct val="7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cc0000"/>
                </a:solidFill>
                <a:effectLst/>
                <a:uFillTx/>
                <a:latin typeface="Arial"/>
              </a:rPr>
              <a:t>Variable Service Levels </a:t>
            </a:r>
            <a:endParaRPr b="1" i="1" lang="en-US" sz="1800" strike="noStrike" u="none">
              <a:solidFill>
                <a:srgbClr val="cc0000"/>
              </a:solidFill>
              <a:effectLst/>
              <a:uFillTx/>
              <a:latin typeface="Arial"/>
            </a:endParaRPr>
          </a:p>
          <a:p>
            <a:pPr marL="225360" indent="-225360">
              <a:spcBef>
                <a:spcPts val="561"/>
              </a:spcBef>
              <a:spcAft>
                <a:spcPts val="337"/>
              </a:spcAft>
              <a:buClr>
                <a:srgbClr val="cc0000"/>
              </a:buClr>
              <a:buSzPct val="7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cc0000"/>
                </a:solidFill>
                <a:effectLst/>
                <a:uFillTx/>
                <a:latin typeface="Arial"/>
              </a:rPr>
              <a:t>Options</a:t>
            </a:r>
            <a:endParaRPr b="1" i="1" lang="en-US" sz="1800" strike="noStrike" u="none">
              <a:solidFill>
                <a:srgbClr val="cc0000"/>
              </a:solidFill>
              <a:effectLst/>
              <a:uFillTx/>
              <a:latin typeface="Arial"/>
            </a:endParaRPr>
          </a:p>
          <a:p>
            <a:pPr marL="225360" indent="-225360">
              <a:spcBef>
                <a:spcPts val="561"/>
              </a:spcBef>
              <a:spcAft>
                <a:spcPts val="337"/>
              </a:spcAft>
              <a:buClr>
                <a:srgbClr val="cc0000"/>
              </a:buClr>
              <a:buSzPct val="7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cc0000"/>
                </a:solidFill>
                <a:effectLst/>
                <a:uFillTx/>
                <a:latin typeface="Arial"/>
              </a:rPr>
              <a:t>Day of Week Pricing</a:t>
            </a:r>
            <a:endParaRPr b="1" i="1" lang="en-US" sz="1800" strike="noStrike" u="none">
              <a:solidFill>
                <a:srgbClr val="cc0000"/>
              </a:solidFill>
              <a:effectLst/>
              <a:uFillTx/>
              <a:latin typeface="Arial"/>
            </a:endParaRPr>
          </a:p>
        </p:txBody>
      </p:sp>
      <p:sp>
        <p:nvSpPr>
          <p:cNvPr id="4" name="PlaceHolder 3"/>
          <p:cNvSpPr>
            <a:spLocks noGrp="1"/>
          </p:cNvSpPr>
          <p:nvPr>
            <p:ph type="sldNum" idx="1"/>
          </p:nvPr>
        </p:nvSpPr>
        <p:spPr/>
        <p:txBody>
          <a:bodyPr/>
          <a:p>
            <a:fld id="{90B9E82D-256B-4F03-BACD-5D7E313A0415}" type="slidenum">
              <a:t>28</a:t>
            </a:fld>
          </a:p>
        </p:txBody>
      </p:sp>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4"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Firm Truck Capacity</a:t>
            </a:r>
            <a:endParaRPr b="0" lang="en-US" sz="3000" strike="noStrike" u="none">
              <a:solidFill>
                <a:srgbClr val="333399"/>
              </a:solidFill>
              <a:effectLst/>
              <a:uFillTx/>
              <a:latin typeface="Arial"/>
            </a:endParaRPr>
          </a:p>
        </p:txBody>
      </p:sp>
      <p:sp>
        <p:nvSpPr>
          <p:cNvPr id="785" name="PlaceHolder 2"/>
          <p:cNvSpPr>
            <a:spLocks noGrp="1"/>
          </p:cNvSpPr>
          <p:nvPr>
            <p:ph/>
          </p:nvPr>
        </p:nvSpPr>
        <p:spPr>
          <a:xfrm>
            <a:off x="721800" y="147276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Description: Buyer and seller contractually bound to delivery of truck capacity for specified term and lane</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Benefits to Customers</a:t>
            </a:r>
            <a:endParaRPr b="0" lang="en-US" sz="2200" strike="noStrike" u="none">
              <a:solidFill>
                <a:srgbClr val="000000"/>
              </a:solidFill>
              <a:effectLst/>
              <a:uFillTx/>
              <a:latin typeface="Arial"/>
            </a:endParaRPr>
          </a:p>
          <a:p>
            <a:pPr lvl="1" marL="743040" indent="-2858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Shippers: Predictable freight costs; decreased likelihood of being “cut” in capacity constrained periods</a:t>
            </a:r>
            <a:endParaRPr b="0" lang="en-US" sz="2000" strike="noStrike" u="none">
              <a:solidFill>
                <a:srgbClr val="000000"/>
              </a:solidFill>
              <a:effectLst/>
              <a:uFillTx/>
              <a:latin typeface="Arial"/>
            </a:endParaRPr>
          </a:p>
          <a:p>
            <a:pPr lvl="1" marL="743040" indent="-2858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Carriers: Reliable source of surge capacity for peak periods; provides means of selling capacity forward (revenue predictability)</a:t>
            </a:r>
            <a:endParaRPr b="0" lang="en-US" sz="20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598B7D8E-2370-4B4F-B129-67ACEDD6715D}" type="slidenum">
              <a:t>29</a:t>
            </a:fld>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Organizational Chart</a:t>
            </a:r>
            <a:endParaRPr b="0" lang="en-US" sz="3000" strike="noStrike" u="none">
              <a:solidFill>
                <a:srgbClr val="333399"/>
              </a:solidFill>
              <a:effectLst/>
              <a:uFillTx/>
              <a:latin typeface="Arial"/>
            </a:endParaRPr>
          </a:p>
        </p:txBody>
      </p:sp>
      <p:sp>
        <p:nvSpPr>
          <p:cNvPr id="59" name=""/>
          <p:cNvSpPr/>
          <p:nvPr/>
        </p:nvSpPr>
        <p:spPr>
          <a:xfrm>
            <a:off x="3656160" y="1144440"/>
            <a:ext cx="1806480" cy="532080"/>
          </a:xfrm>
          <a:prstGeom prst="roundRect">
            <a:avLst>
              <a:gd name="adj" fmla="val 16667"/>
            </a:avLst>
          </a:prstGeom>
          <a:solidFill>
            <a:srgbClr val="3333cc"/>
          </a:solidFill>
          <a:ln w="0">
            <a:noFill/>
          </a:ln>
        </p:spPr>
        <p:style>
          <a:lnRef idx="0"/>
          <a:fillRef idx="0"/>
          <a:effectRef idx="0"/>
          <a:fontRef idx="minor"/>
        </p:style>
        <p:txBody>
          <a:bodyPr wrap="none" lIns="45720" rIns="45720" tIns="91440" bIns="91440" anchor="t" anchorCtr="1">
            <a:noAutofit/>
          </a:bodyPr>
          <a:p>
            <a:pPr algn="ctr">
              <a:spcAft>
                <a:spcPts val="62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Enron Freight Markets</a:t>
            </a:r>
            <a:br>
              <a:rPr sz="1000"/>
            </a:br>
            <a:r>
              <a:rPr b="0" i="1" lang="en-US" sz="1000" strike="noStrike" u="none">
                <a:solidFill>
                  <a:srgbClr val="ffffff"/>
                </a:solidFill>
                <a:effectLst/>
                <a:uFillTx/>
                <a:latin typeface="Arial"/>
              </a:rPr>
              <a:t>Dan Reck</a:t>
            </a:r>
            <a:endParaRPr b="0" lang="en-US" sz="1000" strike="noStrike" u="none">
              <a:solidFill>
                <a:srgbClr val="000000"/>
              </a:solidFill>
              <a:effectLst/>
              <a:uFillTx/>
              <a:latin typeface="Arial"/>
            </a:endParaRPr>
          </a:p>
        </p:txBody>
      </p:sp>
      <p:sp>
        <p:nvSpPr>
          <p:cNvPr id="60" name=""/>
          <p:cNvSpPr/>
          <p:nvPr/>
        </p:nvSpPr>
        <p:spPr>
          <a:xfrm>
            <a:off x="5302080" y="1770120"/>
            <a:ext cx="1413000" cy="385560"/>
          </a:xfrm>
          <a:prstGeom prst="roundRect">
            <a:avLst>
              <a:gd name="adj" fmla="val 22634"/>
            </a:avLst>
          </a:prstGeom>
          <a:solidFill>
            <a:srgbClr val="3333cc"/>
          </a:solidFill>
          <a:ln w="9360">
            <a:solidFill>
              <a:srgbClr val="000000"/>
            </a:solidFill>
            <a:miter/>
          </a:ln>
        </p:spPr>
        <p:style>
          <a:lnRef idx="0"/>
          <a:fillRef idx="0"/>
          <a:effectRef idx="0"/>
          <a:fontRef idx="minor"/>
        </p:style>
        <p:txBody>
          <a:bodyPr wrap="none" lIns="90000" rIns="90000" tIns="46800" bIns="46800" anchor="t" anchorCtr="1">
            <a:noAutofit/>
          </a:bodyPr>
          <a:p>
            <a:pPr algn="ctr">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Administrative</a:t>
            </a:r>
            <a:br>
              <a:rPr sz="900"/>
            </a:br>
            <a:r>
              <a:rPr b="1" lang="en-US" sz="900" strike="noStrike" u="none">
                <a:solidFill>
                  <a:srgbClr val="ffffff"/>
                </a:solidFill>
                <a:effectLst/>
                <a:uFillTx/>
                <a:latin typeface="Arial"/>
              </a:rPr>
              <a:t> Assistants</a:t>
            </a:r>
            <a:endParaRPr b="0" lang="en-US" sz="900" strike="noStrike" u="none">
              <a:solidFill>
                <a:srgbClr val="000000"/>
              </a:solidFill>
              <a:effectLst/>
              <a:uFillTx/>
              <a:latin typeface="Arial"/>
            </a:endParaRPr>
          </a:p>
        </p:txBody>
      </p:sp>
      <p:sp>
        <p:nvSpPr>
          <p:cNvPr id="61" name=""/>
          <p:cNvSpPr/>
          <p:nvPr/>
        </p:nvSpPr>
        <p:spPr>
          <a:xfrm>
            <a:off x="6726960" y="1733400"/>
            <a:ext cx="992160" cy="4590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Shirley Isbell</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Shimira Jackson</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Jacqui Darrah</a:t>
            </a:r>
            <a:endParaRPr b="0" lang="en-US" sz="800" strike="noStrike" u="none">
              <a:solidFill>
                <a:srgbClr val="000000"/>
              </a:solidFill>
              <a:effectLst/>
              <a:uFillTx/>
              <a:latin typeface="Arial"/>
            </a:endParaRPr>
          </a:p>
        </p:txBody>
      </p:sp>
      <p:sp>
        <p:nvSpPr>
          <p:cNvPr id="62" name=""/>
          <p:cNvSpPr/>
          <p:nvPr/>
        </p:nvSpPr>
        <p:spPr>
          <a:xfrm>
            <a:off x="7638480" y="1733400"/>
            <a:ext cx="918360" cy="3373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Jennifer Morris</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Scott Wilson</a:t>
            </a:r>
            <a:endParaRPr b="0" lang="en-US" sz="800" strike="noStrike" u="none">
              <a:solidFill>
                <a:srgbClr val="000000"/>
              </a:solidFill>
              <a:effectLst/>
              <a:uFillTx/>
              <a:latin typeface="Arial"/>
            </a:endParaRPr>
          </a:p>
        </p:txBody>
      </p:sp>
      <p:sp>
        <p:nvSpPr>
          <p:cNvPr id="63" name=""/>
          <p:cNvSpPr/>
          <p:nvPr/>
        </p:nvSpPr>
        <p:spPr>
          <a:xfrm>
            <a:off x="1211400" y="3059280"/>
            <a:ext cx="810720" cy="2156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Chris Kravas</a:t>
            </a:r>
            <a:endParaRPr b="0" lang="en-US" sz="800" strike="noStrike" u="none">
              <a:solidFill>
                <a:srgbClr val="000000"/>
              </a:solidFill>
              <a:effectLst/>
              <a:uFillTx/>
              <a:latin typeface="Arial"/>
            </a:endParaRPr>
          </a:p>
        </p:txBody>
      </p:sp>
      <p:sp>
        <p:nvSpPr>
          <p:cNvPr id="64" name=""/>
          <p:cNvSpPr/>
          <p:nvPr/>
        </p:nvSpPr>
        <p:spPr>
          <a:xfrm>
            <a:off x="1905840" y="4870440"/>
            <a:ext cx="844560" cy="5806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Dan Burke</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Nels Franzen</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Dave Werner</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8 Contractors</a:t>
            </a:r>
            <a:endParaRPr b="0" lang="en-US" sz="800" strike="noStrike" u="none">
              <a:solidFill>
                <a:srgbClr val="000000"/>
              </a:solidFill>
              <a:effectLst/>
              <a:uFillTx/>
              <a:latin typeface="Arial"/>
            </a:endParaRPr>
          </a:p>
        </p:txBody>
      </p:sp>
      <p:sp>
        <p:nvSpPr>
          <p:cNvPr id="65" name=""/>
          <p:cNvSpPr/>
          <p:nvPr/>
        </p:nvSpPr>
        <p:spPr>
          <a:xfrm>
            <a:off x="1906560" y="3533760"/>
            <a:ext cx="884520" cy="5806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Marty Gleason</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Mike Arendes</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Owen Zidar</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Greg Sharp</a:t>
            </a:r>
            <a:endParaRPr b="0" lang="en-US" sz="800" strike="noStrike" u="none">
              <a:solidFill>
                <a:srgbClr val="000000"/>
              </a:solidFill>
              <a:effectLst/>
              <a:uFillTx/>
              <a:latin typeface="Arial"/>
            </a:endParaRPr>
          </a:p>
        </p:txBody>
      </p:sp>
      <p:sp>
        <p:nvSpPr>
          <p:cNvPr id="66" name=""/>
          <p:cNvSpPr/>
          <p:nvPr/>
        </p:nvSpPr>
        <p:spPr>
          <a:xfrm>
            <a:off x="1905120" y="5443560"/>
            <a:ext cx="1004760" cy="1224000"/>
          </a:xfrm>
          <a:custGeom>
            <a:avLst/>
            <a:gdLst>
              <a:gd name="textAreaLeft" fmla="*/ 15120 w 1004760"/>
              <a:gd name="textAreaRight" fmla="*/ 989640 w 1004760"/>
              <a:gd name="textAreaTop" fmla="*/ 15120 h 1224000"/>
              <a:gd name="textAreaBottom" fmla="*/ 1208880 h 1224000"/>
            </a:gdLst>
            <a:ahLst/>
            <a:cxnLst/>
            <a:rect l="textAreaLeft" t="textAreaTop" r="textAreaRight" b="textAreaBottom"/>
            <a:pathLst>
              <a:path w="21600" h="26311">
                <a:moveTo>
                  <a:pt x="1126" y="0"/>
                </a:moveTo>
                <a:arcTo wR="1126" hR="1126" stAng="16200000" swAng="-5400000"/>
                <a:lnTo>
                  <a:pt x="0" y="25185"/>
                </a:lnTo>
                <a:arcTo wR="1126" hR="1126" stAng="10800000" swAng="-5400000"/>
                <a:lnTo>
                  <a:pt x="20474" y="26311"/>
                </a:lnTo>
                <a:arcTo wR="1126" hR="1126" stAng="5400000" swAng="-5400000"/>
                <a:lnTo>
                  <a:pt x="21600" y="1126"/>
                </a:lnTo>
                <a:arcTo wR="1126" hR="1126" stAng="0" swAng="-5400000"/>
                <a:close/>
              </a:path>
            </a:pathLst>
          </a:custGeom>
          <a:noFill/>
          <a:ln w="0">
            <a:noFill/>
          </a:ln>
        </p:spPr>
        <p:style>
          <a:lnRef idx="0"/>
          <a:fillRef idx="0"/>
          <a:effectRef idx="0"/>
          <a:fontRef idx="minor"/>
        </p:style>
        <p:txBody>
          <a:bodyPr wrap="none"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Jason Beckstead</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Mike Keyser</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Bryan Robins</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John Ashman</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Ken Newman</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Mike Reen</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Jennifer Nguyen</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Meredith Campbell</a:t>
            </a:r>
            <a:endParaRPr b="0" lang="en-US" sz="800" strike="noStrike" u="none">
              <a:solidFill>
                <a:srgbClr val="000000"/>
              </a:solidFill>
              <a:effectLst/>
              <a:uFillTx/>
              <a:latin typeface="Arial"/>
            </a:endParaRPr>
          </a:p>
        </p:txBody>
      </p:sp>
      <p:sp>
        <p:nvSpPr>
          <p:cNvPr id="67" name=""/>
          <p:cNvSpPr/>
          <p:nvPr/>
        </p:nvSpPr>
        <p:spPr>
          <a:xfrm>
            <a:off x="944640" y="4230720"/>
            <a:ext cx="961920" cy="385560"/>
          </a:xfrm>
          <a:prstGeom prst="roundRect">
            <a:avLst>
              <a:gd name="adj" fmla="val 16667"/>
            </a:avLst>
          </a:prstGeom>
          <a:solidFill>
            <a:srgbClr val="3333cc"/>
          </a:solidFill>
          <a:ln w="9360">
            <a:solidFill>
              <a:srgbClr val="000000"/>
            </a:solidFill>
            <a:miter/>
          </a:ln>
        </p:spPr>
        <p:style>
          <a:lnRef idx="0"/>
          <a:fillRef idx="0"/>
          <a:effectRef idx="0"/>
          <a:fontRef idx="minor"/>
        </p:style>
        <p:txBody>
          <a:bodyPr lIns="90000" rIns="90000" tIns="46800" bIns="46800" anchor="t" anchorCtr="1">
            <a:noAutofit/>
          </a:bodyPr>
          <a:p>
            <a:pPr algn="ctr">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Commercial </a:t>
            </a:r>
            <a:br>
              <a:rPr sz="900"/>
            </a:br>
            <a:r>
              <a:rPr b="1" lang="en-US" sz="900" strike="noStrike" u="none">
                <a:solidFill>
                  <a:srgbClr val="ffffff"/>
                </a:solidFill>
                <a:effectLst/>
                <a:uFillTx/>
                <a:latin typeface="Arial"/>
              </a:rPr>
              <a:t>Coordination</a:t>
            </a:r>
            <a:endParaRPr b="0" lang="en-US" sz="900" strike="noStrike" u="none">
              <a:solidFill>
                <a:srgbClr val="000000"/>
              </a:solidFill>
              <a:effectLst/>
              <a:uFillTx/>
              <a:latin typeface="Arial"/>
            </a:endParaRPr>
          </a:p>
        </p:txBody>
      </p:sp>
      <p:sp>
        <p:nvSpPr>
          <p:cNvPr id="68" name=""/>
          <p:cNvSpPr/>
          <p:nvPr/>
        </p:nvSpPr>
        <p:spPr>
          <a:xfrm>
            <a:off x="1906200" y="4230720"/>
            <a:ext cx="850320" cy="4590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Kim Frumkin</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Tana Cashion</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Beth Cowan</a:t>
            </a:r>
            <a:endParaRPr b="0" lang="en-US" sz="800" strike="noStrike" u="none">
              <a:solidFill>
                <a:srgbClr val="000000"/>
              </a:solidFill>
              <a:effectLst/>
              <a:uFillTx/>
              <a:latin typeface="Arial"/>
            </a:endParaRPr>
          </a:p>
        </p:txBody>
      </p:sp>
      <p:sp>
        <p:nvSpPr>
          <p:cNvPr id="69" name=""/>
          <p:cNvSpPr/>
          <p:nvPr/>
        </p:nvSpPr>
        <p:spPr>
          <a:xfrm>
            <a:off x="944640" y="3600360"/>
            <a:ext cx="961920" cy="385920"/>
          </a:xfrm>
          <a:prstGeom prst="roundRect">
            <a:avLst>
              <a:gd name="adj" fmla="val 16667"/>
            </a:avLst>
          </a:prstGeom>
          <a:solidFill>
            <a:srgbClr val="3333cc"/>
          </a:solidFill>
          <a:ln w="9360">
            <a:solidFill>
              <a:srgbClr val="000000"/>
            </a:solidFill>
            <a:miter/>
          </a:ln>
        </p:spPr>
        <p:style>
          <a:lnRef idx="0"/>
          <a:fillRef idx="0"/>
          <a:effectRef idx="0"/>
          <a:fontRef idx="minor"/>
        </p:style>
        <p:txBody>
          <a:bodyPr lIns="90000" rIns="90000" tIns="46800" bIns="46800" anchor="t" anchorCtr="1">
            <a:noAutofit/>
          </a:bodyPr>
          <a:p>
            <a:pPr algn="ctr">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Mid Marketing</a:t>
            </a:r>
            <a:endParaRPr b="0" lang="en-US" sz="900" strike="noStrike" u="none">
              <a:solidFill>
                <a:srgbClr val="000000"/>
              </a:solidFill>
              <a:effectLst/>
              <a:uFillTx/>
              <a:latin typeface="Arial"/>
            </a:endParaRPr>
          </a:p>
        </p:txBody>
      </p:sp>
      <p:sp>
        <p:nvSpPr>
          <p:cNvPr id="70" name=""/>
          <p:cNvSpPr/>
          <p:nvPr/>
        </p:nvSpPr>
        <p:spPr>
          <a:xfrm>
            <a:off x="944640" y="4870440"/>
            <a:ext cx="961920" cy="385920"/>
          </a:xfrm>
          <a:prstGeom prst="roundRect">
            <a:avLst>
              <a:gd name="adj" fmla="val 16667"/>
            </a:avLst>
          </a:prstGeom>
          <a:solidFill>
            <a:srgbClr val="3333cc"/>
          </a:solidFill>
          <a:ln w="9360">
            <a:solidFill>
              <a:srgbClr val="000000"/>
            </a:solidFill>
            <a:miter/>
          </a:ln>
        </p:spPr>
        <p:style>
          <a:lnRef idx="0"/>
          <a:fillRef idx="0"/>
          <a:effectRef idx="0"/>
          <a:fontRef idx="minor"/>
        </p:style>
        <p:txBody>
          <a:bodyPr lIns="90000" rIns="90000" tIns="46800" bIns="46800" anchor="t" anchorCtr="1">
            <a:noAutofit/>
          </a:bodyPr>
          <a:p>
            <a:pPr algn="ctr">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Operations</a:t>
            </a:r>
            <a:endParaRPr b="0" lang="en-US" sz="900" strike="noStrike" u="none">
              <a:solidFill>
                <a:srgbClr val="000000"/>
              </a:solidFill>
              <a:effectLst/>
              <a:uFillTx/>
              <a:latin typeface="Arial"/>
            </a:endParaRPr>
          </a:p>
        </p:txBody>
      </p:sp>
      <p:sp>
        <p:nvSpPr>
          <p:cNvPr id="71" name=""/>
          <p:cNvSpPr/>
          <p:nvPr/>
        </p:nvSpPr>
        <p:spPr>
          <a:xfrm>
            <a:off x="944640" y="5438880"/>
            <a:ext cx="961920" cy="385560"/>
          </a:xfrm>
          <a:prstGeom prst="roundRect">
            <a:avLst>
              <a:gd name="adj" fmla="val 16667"/>
            </a:avLst>
          </a:prstGeom>
          <a:solidFill>
            <a:srgbClr val="3333cc"/>
          </a:solidFill>
          <a:ln w="9360">
            <a:solidFill>
              <a:srgbClr val="000000"/>
            </a:solidFill>
            <a:miter/>
          </a:ln>
        </p:spPr>
        <p:style>
          <a:lnRef idx="0"/>
          <a:fillRef idx="0"/>
          <a:effectRef idx="0"/>
          <a:fontRef idx="minor"/>
        </p:style>
        <p:txBody>
          <a:bodyPr lIns="90000" rIns="90000" tIns="46800" bIns="46800" anchor="t" anchorCtr="1">
            <a:noAutofit/>
          </a:bodyPr>
          <a:p>
            <a:pPr algn="ctr">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Spot Trading</a:t>
            </a:r>
            <a:endParaRPr b="0" lang="en-US" sz="900" strike="noStrike" u="none">
              <a:solidFill>
                <a:srgbClr val="000000"/>
              </a:solidFill>
              <a:effectLst/>
              <a:uFillTx/>
              <a:latin typeface="Arial"/>
            </a:endParaRPr>
          </a:p>
        </p:txBody>
      </p:sp>
      <p:sp>
        <p:nvSpPr>
          <p:cNvPr id="72" name=""/>
          <p:cNvSpPr/>
          <p:nvPr/>
        </p:nvSpPr>
        <p:spPr>
          <a:xfrm>
            <a:off x="227160" y="2973240"/>
            <a:ext cx="961920" cy="385920"/>
          </a:xfrm>
          <a:prstGeom prst="roundRect">
            <a:avLst>
              <a:gd name="adj" fmla="val 16667"/>
            </a:avLst>
          </a:prstGeom>
          <a:solidFill>
            <a:srgbClr val="3333cc"/>
          </a:solidFill>
          <a:ln w="9360">
            <a:solidFill>
              <a:srgbClr val="000000"/>
            </a:solidFill>
            <a:miter/>
          </a:ln>
        </p:spPr>
        <p:style>
          <a:lnRef idx="0"/>
          <a:fillRef idx="0"/>
          <a:effectRef idx="0"/>
          <a:fontRef idx="minor"/>
        </p:style>
        <p:txBody>
          <a:bodyPr lIns="90000" rIns="90000" tIns="46800" bIns="46800" anchor="ctr" anchorCtr="1">
            <a:noAutofit/>
          </a:bodyPr>
          <a:p>
            <a:pPr algn="ctr">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TIB</a:t>
            </a:r>
            <a:endParaRPr b="0" lang="en-US" sz="900" strike="noStrike" u="none">
              <a:solidFill>
                <a:srgbClr val="000000"/>
              </a:solidFill>
              <a:effectLst/>
              <a:uFillTx/>
              <a:latin typeface="Arial"/>
            </a:endParaRPr>
          </a:p>
        </p:txBody>
      </p:sp>
      <p:sp>
        <p:nvSpPr>
          <p:cNvPr id="73" name=""/>
          <p:cNvSpPr/>
          <p:nvPr/>
        </p:nvSpPr>
        <p:spPr>
          <a:xfrm>
            <a:off x="7307280" y="2973240"/>
            <a:ext cx="961920" cy="385920"/>
          </a:xfrm>
          <a:prstGeom prst="roundRect">
            <a:avLst>
              <a:gd name="adj" fmla="val 16667"/>
            </a:avLst>
          </a:prstGeom>
          <a:solidFill>
            <a:srgbClr val="3333cc"/>
          </a:solidFill>
          <a:ln w="9360">
            <a:solidFill>
              <a:srgbClr val="000000"/>
            </a:solidFill>
            <a:miter/>
          </a:ln>
        </p:spPr>
        <p:style>
          <a:lnRef idx="0"/>
          <a:fillRef idx="0"/>
          <a:effectRef idx="0"/>
          <a:fontRef idx="minor"/>
        </p:style>
        <p:txBody>
          <a:bodyPr lIns="90000" rIns="90000" tIns="46800" bIns="46800" anchor="t" anchorCtr="1">
            <a:noAutofit/>
          </a:bodyPr>
          <a:p>
            <a:pPr algn="ctr">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Technology Liaison</a:t>
            </a:r>
            <a:endParaRPr b="0" lang="en-US" sz="900" strike="noStrike" u="none">
              <a:solidFill>
                <a:srgbClr val="000000"/>
              </a:solidFill>
              <a:effectLst/>
              <a:uFillTx/>
              <a:latin typeface="Arial"/>
            </a:endParaRPr>
          </a:p>
        </p:txBody>
      </p:sp>
      <p:sp>
        <p:nvSpPr>
          <p:cNvPr id="74" name=""/>
          <p:cNvSpPr/>
          <p:nvPr/>
        </p:nvSpPr>
        <p:spPr>
          <a:xfrm>
            <a:off x="8265600" y="3059280"/>
            <a:ext cx="691560" cy="2156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Ken Crane</a:t>
            </a:r>
            <a:endParaRPr b="0" lang="en-US" sz="800" strike="noStrike" u="none">
              <a:solidFill>
                <a:srgbClr val="000000"/>
              </a:solidFill>
              <a:effectLst/>
              <a:uFillTx/>
              <a:latin typeface="Arial"/>
            </a:endParaRPr>
          </a:p>
        </p:txBody>
      </p:sp>
      <p:sp>
        <p:nvSpPr>
          <p:cNvPr id="75" name=""/>
          <p:cNvSpPr/>
          <p:nvPr/>
        </p:nvSpPr>
        <p:spPr>
          <a:xfrm>
            <a:off x="3322800" y="3613320"/>
            <a:ext cx="961920" cy="385560"/>
          </a:xfrm>
          <a:prstGeom prst="roundRect">
            <a:avLst>
              <a:gd name="adj" fmla="val 16667"/>
            </a:avLst>
          </a:prstGeom>
          <a:solidFill>
            <a:srgbClr val="3333cc"/>
          </a:solidFill>
          <a:ln w="9360">
            <a:solidFill>
              <a:srgbClr val="000000"/>
            </a:solidFill>
            <a:miter/>
          </a:ln>
        </p:spPr>
        <p:style>
          <a:lnRef idx="0"/>
          <a:fillRef idx="0"/>
          <a:effectRef idx="0"/>
          <a:fontRef idx="minor"/>
        </p:style>
        <p:txBody>
          <a:bodyPr lIns="90000" rIns="90000" tIns="46800" bIns="46800" anchor="t" anchorCtr="1">
            <a:noAutofit/>
          </a:bodyPr>
          <a:p>
            <a:pPr algn="ctr">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Trading</a:t>
            </a:r>
            <a:endParaRPr b="0" lang="en-US" sz="900" strike="noStrike" u="none">
              <a:solidFill>
                <a:srgbClr val="000000"/>
              </a:solidFill>
              <a:effectLst/>
              <a:uFillTx/>
              <a:latin typeface="Arial"/>
            </a:endParaRPr>
          </a:p>
        </p:txBody>
      </p:sp>
      <p:sp>
        <p:nvSpPr>
          <p:cNvPr id="76" name=""/>
          <p:cNvSpPr/>
          <p:nvPr/>
        </p:nvSpPr>
        <p:spPr>
          <a:xfrm>
            <a:off x="4280760" y="3684600"/>
            <a:ext cx="1060200" cy="4590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Colin Jackson</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Deirdre McCaffrey</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Brad Romine</a:t>
            </a:r>
            <a:endParaRPr b="0" lang="en-US" sz="800" strike="noStrike" u="none">
              <a:solidFill>
                <a:srgbClr val="000000"/>
              </a:solidFill>
              <a:effectLst/>
              <a:uFillTx/>
              <a:latin typeface="Arial"/>
            </a:endParaRPr>
          </a:p>
        </p:txBody>
      </p:sp>
      <p:sp>
        <p:nvSpPr>
          <p:cNvPr id="77" name=""/>
          <p:cNvSpPr/>
          <p:nvPr/>
        </p:nvSpPr>
        <p:spPr>
          <a:xfrm>
            <a:off x="2693880" y="2973240"/>
            <a:ext cx="962280" cy="385920"/>
          </a:xfrm>
          <a:prstGeom prst="roundRect">
            <a:avLst>
              <a:gd name="adj" fmla="val 16667"/>
            </a:avLst>
          </a:prstGeom>
          <a:solidFill>
            <a:srgbClr val="3333cc"/>
          </a:solidFill>
          <a:ln w="9360">
            <a:solidFill>
              <a:srgbClr val="000000"/>
            </a:solidFill>
            <a:miter/>
          </a:ln>
        </p:spPr>
        <p:style>
          <a:lnRef idx="0"/>
          <a:fillRef idx="0"/>
          <a:effectRef idx="0"/>
          <a:fontRef idx="minor"/>
        </p:style>
        <p:txBody>
          <a:bodyPr lIns="90000" rIns="90000" tIns="46800" bIns="46800" anchor="t" anchorCtr="1">
            <a:noAutofit/>
          </a:bodyPr>
          <a:p>
            <a:pPr algn="ctr">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Forward Trading</a:t>
            </a:r>
            <a:endParaRPr b="0" lang="en-US" sz="900" strike="noStrike" u="none">
              <a:solidFill>
                <a:srgbClr val="000000"/>
              </a:solidFill>
              <a:effectLst/>
              <a:uFillTx/>
              <a:latin typeface="Arial"/>
            </a:endParaRPr>
          </a:p>
        </p:txBody>
      </p:sp>
      <p:sp>
        <p:nvSpPr>
          <p:cNvPr id="78" name=""/>
          <p:cNvSpPr/>
          <p:nvPr/>
        </p:nvSpPr>
        <p:spPr>
          <a:xfrm>
            <a:off x="3651120" y="3044880"/>
            <a:ext cx="747720" cy="2156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Matt Arnold</a:t>
            </a:r>
            <a:endParaRPr b="0" lang="en-US" sz="800" strike="noStrike" u="none">
              <a:solidFill>
                <a:srgbClr val="000000"/>
              </a:solidFill>
              <a:effectLst/>
              <a:uFillTx/>
              <a:latin typeface="Arial"/>
            </a:endParaRPr>
          </a:p>
        </p:txBody>
      </p:sp>
      <p:sp>
        <p:nvSpPr>
          <p:cNvPr id="79" name=""/>
          <p:cNvSpPr/>
          <p:nvPr/>
        </p:nvSpPr>
        <p:spPr>
          <a:xfrm>
            <a:off x="3322800" y="4230720"/>
            <a:ext cx="961920" cy="385560"/>
          </a:xfrm>
          <a:prstGeom prst="roundRect">
            <a:avLst>
              <a:gd name="adj" fmla="val 16667"/>
            </a:avLst>
          </a:prstGeom>
          <a:solidFill>
            <a:srgbClr val="3333cc"/>
          </a:solidFill>
          <a:ln w="9360">
            <a:solidFill>
              <a:srgbClr val="000000"/>
            </a:solidFill>
            <a:miter/>
          </a:ln>
        </p:spPr>
        <p:style>
          <a:lnRef idx="0"/>
          <a:fillRef idx="0"/>
          <a:effectRef idx="0"/>
          <a:fontRef idx="minor"/>
        </p:style>
        <p:txBody>
          <a:bodyPr lIns="0" rIns="0" tIns="46800" bIns="46800" anchor="t" anchorCtr="1">
            <a:noAutofit/>
          </a:bodyPr>
          <a:p>
            <a:pPr algn="ctr">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Fundamentals</a:t>
            </a:r>
            <a:endParaRPr b="0" lang="en-US" sz="900" strike="noStrike" u="none">
              <a:solidFill>
                <a:srgbClr val="000000"/>
              </a:solidFill>
              <a:effectLst/>
              <a:uFillTx/>
              <a:latin typeface="Arial"/>
            </a:endParaRPr>
          </a:p>
        </p:txBody>
      </p:sp>
      <p:sp>
        <p:nvSpPr>
          <p:cNvPr id="80" name=""/>
          <p:cNvSpPr/>
          <p:nvPr/>
        </p:nvSpPr>
        <p:spPr>
          <a:xfrm>
            <a:off x="4281480" y="4302000"/>
            <a:ext cx="912600" cy="3373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Jeff Andrews</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Gabe Gonzalez</a:t>
            </a:r>
            <a:endParaRPr b="0" lang="en-US" sz="800" strike="noStrike" u="none">
              <a:solidFill>
                <a:srgbClr val="000000"/>
              </a:solidFill>
              <a:effectLst/>
              <a:uFillTx/>
              <a:latin typeface="Arial"/>
            </a:endParaRPr>
          </a:p>
        </p:txBody>
      </p:sp>
      <p:sp>
        <p:nvSpPr>
          <p:cNvPr id="81" name=""/>
          <p:cNvSpPr/>
          <p:nvPr/>
        </p:nvSpPr>
        <p:spPr>
          <a:xfrm>
            <a:off x="3322800" y="4870440"/>
            <a:ext cx="961920" cy="385920"/>
          </a:xfrm>
          <a:prstGeom prst="roundRect">
            <a:avLst>
              <a:gd name="adj" fmla="val 16667"/>
            </a:avLst>
          </a:prstGeom>
          <a:solidFill>
            <a:srgbClr val="3333cc"/>
          </a:solidFill>
          <a:ln w="9360">
            <a:solidFill>
              <a:srgbClr val="000000"/>
            </a:solidFill>
            <a:miter/>
          </a:ln>
        </p:spPr>
        <p:style>
          <a:lnRef idx="0"/>
          <a:fillRef idx="0"/>
          <a:effectRef idx="0"/>
          <a:fontRef idx="minor"/>
        </p:style>
        <p:txBody>
          <a:bodyPr lIns="90000" rIns="90000" tIns="46800" bIns="46800" anchor="t" anchorCtr="1">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Pricing &amp; </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Scheduling</a:t>
            </a:r>
            <a:endParaRPr b="0" lang="en-US" sz="900" strike="noStrike" u="none">
              <a:solidFill>
                <a:srgbClr val="000000"/>
              </a:solidFill>
              <a:effectLst/>
              <a:uFillTx/>
              <a:latin typeface="Arial"/>
            </a:endParaRPr>
          </a:p>
        </p:txBody>
      </p:sp>
      <p:sp>
        <p:nvSpPr>
          <p:cNvPr id="82" name=""/>
          <p:cNvSpPr/>
          <p:nvPr/>
        </p:nvSpPr>
        <p:spPr>
          <a:xfrm>
            <a:off x="4282200" y="4941720"/>
            <a:ext cx="856080" cy="3373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Brad Carey</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Sandy Olitsky</a:t>
            </a:r>
            <a:endParaRPr b="0" lang="en-US" sz="800" strike="noStrike" u="none">
              <a:solidFill>
                <a:srgbClr val="000000"/>
              </a:solidFill>
              <a:effectLst/>
              <a:uFillTx/>
              <a:latin typeface="Arial"/>
            </a:endParaRPr>
          </a:p>
        </p:txBody>
      </p:sp>
      <p:sp>
        <p:nvSpPr>
          <p:cNvPr id="83" name=""/>
          <p:cNvSpPr/>
          <p:nvPr/>
        </p:nvSpPr>
        <p:spPr>
          <a:xfrm>
            <a:off x="4929120" y="2973240"/>
            <a:ext cx="961920" cy="385920"/>
          </a:xfrm>
          <a:prstGeom prst="roundRect">
            <a:avLst>
              <a:gd name="adj" fmla="val 16667"/>
            </a:avLst>
          </a:prstGeom>
          <a:solidFill>
            <a:srgbClr val="3333cc"/>
          </a:solidFill>
          <a:ln w="9360">
            <a:solidFill>
              <a:srgbClr val="000000"/>
            </a:solidFill>
            <a:miter/>
          </a:ln>
        </p:spPr>
        <p:style>
          <a:lnRef idx="0"/>
          <a:fillRef idx="0"/>
          <a:effectRef idx="0"/>
          <a:fontRef idx="minor"/>
        </p:style>
        <p:txBody>
          <a:bodyPr lIns="90000" rIns="90000" tIns="46800" bIns="46800" anchor="ctr" anchorCtr="1">
            <a:noAutofit/>
          </a:bodyPr>
          <a:p>
            <a:pPr algn="ctr">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Origination</a:t>
            </a:r>
            <a:endParaRPr b="0" lang="en-US" sz="900" strike="noStrike" u="none">
              <a:solidFill>
                <a:srgbClr val="000000"/>
              </a:solidFill>
              <a:effectLst/>
              <a:uFillTx/>
              <a:latin typeface="Arial"/>
            </a:endParaRPr>
          </a:p>
        </p:txBody>
      </p:sp>
      <p:sp>
        <p:nvSpPr>
          <p:cNvPr id="84" name=""/>
          <p:cNvSpPr/>
          <p:nvPr/>
        </p:nvSpPr>
        <p:spPr>
          <a:xfrm>
            <a:off x="5886720" y="3059280"/>
            <a:ext cx="1134000" cy="2156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Shawn Cumberland</a:t>
            </a:r>
            <a:endParaRPr b="0" lang="en-US" sz="800" strike="noStrike" u="none">
              <a:solidFill>
                <a:srgbClr val="000000"/>
              </a:solidFill>
              <a:effectLst/>
              <a:uFillTx/>
              <a:latin typeface="Arial"/>
            </a:endParaRPr>
          </a:p>
        </p:txBody>
      </p:sp>
      <p:sp>
        <p:nvSpPr>
          <p:cNvPr id="85" name=""/>
          <p:cNvSpPr/>
          <p:nvPr/>
        </p:nvSpPr>
        <p:spPr>
          <a:xfrm>
            <a:off x="5543640" y="3602160"/>
            <a:ext cx="961920" cy="385560"/>
          </a:xfrm>
          <a:prstGeom prst="roundRect">
            <a:avLst>
              <a:gd name="adj" fmla="val 16667"/>
            </a:avLst>
          </a:prstGeom>
          <a:solidFill>
            <a:srgbClr val="3333cc"/>
          </a:solidFill>
          <a:ln w="9360">
            <a:solidFill>
              <a:srgbClr val="000000"/>
            </a:solidFill>
            <a:miter/>
          </a:ln>
        </p:spPr>
        <p:style>
          <a:lnRef idx="0"/>
          <a:fillRef idx="0"/>
          <a:effectRef idx="0"/>
          <a:fontRef idx="minor"/>
        </p:style>
        <p:txBody>
          <a:bodyPr lIns="90000" rIns="90000" tIns="46800" bIns="46800" anchor="t" anchorCtr="1">
            <a:noAutofit/>
          </a:bodyPr>
          <a:p>
            <a:pPr algn="ctr">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Structuring</a:t>
            </a:r>
            <a:endParaRPr b="0" lang="en-US" sz="900" strike="noStrike" u="none">
              <a:solidFill>
                <a:srgbClr val="000000"/>
              </a:solidFill>
              <a:effectLst/>
              <a:uFillTx/>
              <a:latin typeface="Arial"/>
            </a:endParaRPr>
          </a:p>
        </p:txBody>
      </p:sp>
      <p:sp>
        <p:nvSpPr>
          <p:cNvPr id="86" name=""/>
          <p:cNvSpPr/>
          <p:nvPr/>
        </p:nvSpPr>
        <p:spPr>
          <a:xfrm>
            <a:off x="6501600" y="3684600"/>
            <a:ext cx="974880" cy="2156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Edmund Gaither</a:t>
            </a:r>
            <a:endParaRPr b="0" lang="en-US" sz="800" strike="noStrike" u="none">
              <a:solidFill>
                <a:srgbClr val="000000"/>
              </a:solidFill>
              <a:effectLst/>
              <a:uFillTx/>
              <a:latin typeface="Arial"/>
            </a:endParaRPr>
          </a:p>
        </p:txBody>
      </p:sp>
      <p:sp>
        <p:nvSpPr>
          <p:cNvPr id="87" name=""/>
          <p:cNvSpPr/>
          <p:nvPr/>
        </p:nvSpPr>
        <p:spPr>
          <a:xfrm>
            <a:off x="5543640" y="4230720"/>
            <a:ext cx="961920" cy="385560"/>
          </a:xfrm>
          <a:prstGeom prst="roundRect">
            <a:avLst>
              <a:gd name="adj" fmla="val 16667"/>
            </a:avLst>
          </a:prstGeom>
          <a:solidFill>
            <a:srgbClr val="3333cc"/>
          </a:solidFill>
          <a:ln w="9360">
            <a:solidFill>
              <a:srgbClr val="000000"/>
            </a:solidFill>
            <a:miter/>
          </a:ln>
        </p:spPr>
        <p:style>
          <a:lnRef idx="0"/>
          <a:fillRef idx="0"/>
          <a:effectRef idx="0"/>
          <a:fontRef idx="minor"/>
        </p:style>
        <p:txBody>
          <a:bodyPr lIns="0" rIns="0" tIns="46800" bIns="46800" anchor="t" anchorCtr="1">
            <a:noAutofit/>
          </a:bodyPr>
          <a:p>
            <a:pPr algn="ctr">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Business </a:t>
            </a:r>
            <a:br>
              <a:rPr sz="900"/>
            </a:br>
            <a:r>
              <a:rPr b="1" lang="en-US" sz="900" strike="noStrike" u="none">
                <a:solidFill>
                  <a:srgbClr val="ffffff"/>
                </a:solidFill>
                <a:effectLst/>
                <a:uFillTx/>
                <a:latin typeface="Arial"/>
              </a:rPr>
              <a:t>Development</a:t>
            </a:r>
            <a:endParaRPr b="0" lang="en-US" sz="900" strike="noStrike" u="none">
              <a:solidFill>
                <a:srgbClr val="000000"/>
              </a:solidFill>
              <a:effectLst/>
              <a:uFillTx/>
              <a:latin typeface="Arial"/>
            </a:endParaRPr>
          </a:p>
        </p:txBody>
      </p:sp>
      <p:sp>
        <p:nvSpPr>
          <p:cNvPr id="88" name=""/>
          <p:cNvSpPr/>
          <p:nvPr/>
        </p:nvSpPr>
        <p:spPr>
          <a:xfrm>
            <a:off x="6502320" y="4230720"/>
            <a:ext cx="1031760" cy="70236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Kellie Metcalf</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Ricardo Charvel</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Charles Wickman</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Sam Enochian</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Neithard Foley</a:t>
            </a:r>
            <a:endParaRPr b="0" lang="en-US" sz="800" strike="noStrike" u="none">
              <a:solidFill>
                <a:srgbClr val="000000"/>
              </a:solidFill>
              <a:effectLst/>
              <a:uFillTx/>
              <a:latin typeface="Arial"/>
            </a:endParaRPr>
          </a:p>
        </p:txBody>
      </p:sp>
      <p:cxnSp>
        <p:nvCxnSpPr>
          <p:cNvPr id="89" name=""/>
          <p:cNvCxnSpPr>
            <a:stCxn id="59" idx="2"/>
            <a:endCxn id="60" idx="1"/>
          </p:cNvCxnSpPr>
          <p:nvPr/>
        </p:nvCxnSpPr>
        <p:spPr>
          <a:xfrm flipH="1" rot="16200000">
            <a:off x="4786200" y="1448640"/>
            <a:ext cx="288000" cy="743400"/>
          </a:xfrm>
          <a:prstGeom prst="bentConnector2">
            <a:avLst/>
          </a:prstGeom>
          <a:ln w="28440">
            <a:solidFill>
              <a:srgbClr val="000000"/>
            </a:solidFill>
            <a:miter/>
          </a:ln>
        </p:spPr>
      </p:cxnSp>
      <p:cxnSp>
        <p:nvCxnSpPr>
          <p:cNvPr id="90" name=""/>
          <p:cNvCxnSpPr>
            <a:stCxn id="72" idx="2"/>
            <a:endCxn id="69" idx="1"/>
          </p:cNvCxnSpPr>
          <p:nvPr/>
        </p:nvCxnSpPr>
        <p:spPr>
          <a:xfrm flipH="1" rot="16200000">
            <a:off x="608040" y="3458160"/>
            <a:ext cx="435600" cy="237240"/>
          </a:xfrm>
          <a:prstGeom prst="bentConnector2">
            <a:avLst/>
          </a:prstGeom>
          <a:ln w="28440">
            <a:solidFill>
              <a:srgbClr val="000000"/>
            </a:solidFill>
            <a:miter/>
          </a:ln>
        </p:spPr>
      </p:cxnSp>
      <p:cxnSp>
        <p:nvCxnSpPr>
          <p:cNvPr id="91" name=""/>
          <p:cNvCxnSpPr>
            <a:stCxn id="72" idx="2"/>
            <a:endCxn id="67" idx="1"/>
          </p:cNvCxnSpPr>
          <p:nvPr/>
        </p:nvCxnSpPr>
        <p:spPr>
          <a:xfrm flipH="1" rot="16200000">
            <a:off x="292680" y="3773160"/>
            <a:ext cx="1065960" cy="237240"/>
          </a:xfrm>
          <a:prstGeom prst="bentConnector2">
            <a:avLst/>
          </a:prstGeom>
          <a:ln w="28440">
            <a:solidFill>
              <a:srgbClr val="000000"/>
            </a:solidFill>
            <a:miter/>
          </a:ln>
        </p:spPr>
      </p:cxnSp>
      <p:cxnSp>
        <p:nvCxnSpPr>
          <p:cNvPr id="92" name=""/>
          <p:cNvCxnSpPr>
            <a:stCxn id="72" idx="2"/>
            <a:endCxn id="70" idx="1"/>
          </p:cNvCxnSpPr>
          <p:nvPr/>
        </p:nvCxnSpPr>
        <p:spPr>
          <a:xfrm flipH="1" rot="16200000">
            <a:off x="-27000" y="4093200"/>
            <a:ext cx="1705680" cy="237240"/>
          </a:xfrm>
          <a:prstGeom prst="bentConnector2">
            <a:avLst/>
          </a:prstGeom>
          <a:ln w="28440">
            <a:solidFill>
              <a:srgbClr val="000000"/>
            </a:solidFill>
            <a:miter/>
          </a:ln>
        </p:spPr>
      </p:cxnSp>
      <p:cxnSp>
        <p:nvCxnSpPr>
          <p:cNvPr id="93" name=""/>
          <p:cNvCxnSpPr>
            <a:stCxn id="72" idx="2"/>
            <a:endCxn id="71" idx="1"/>
          </p:cNvCxnSpPr>
          <p:nvPr/>
        </p:nvCxnSpPr>
        <p:spPr>
          <a:xfrm flipH="1" rot="16200000">
            <a:off x="-311400" y="4377240"/>
            <a:ext cx="2274120" cy="237240"/>
          </a:xfrm>
          <a:prstGeom prst="bentConnector2">
            <a:avLst/>
          </a:prstGeom>
          <a:ln w="28440">
            <a:solidFill>
              <a:srgbClr val="000000"/>
            </a:solidFill>
            <a:miter/>
          </a:ln>
        </p:spPr>
      </p:cxnSp>
      <p:cxnSp>
        <p:nvCxnSpPr>
          <p:cNvPr id="94" name=""/>
          <p:cNvCxnSpPr>
            <a:stCxn id="77" idx="2"/>
            <a:endCxn id="75" idx="1"/>
          </p:cNvCxnSpPr>
          <p:nvPr/>
        </p:nvCxnSpPr>
        <p:spPr>
          <a:xfrm flipH="1" rot="16200000">
            <a:off x="3024000" y="3508920"/>
            <a:ext cx="448560" cy="148680"/>
          </a:xfrm>
          <a:prstGeom prst="bentConnector2">
            <a:avLst/>
          </a:prstGeom>
          <a:ln w="28440">
            <a:solidFill>
              <a:srgbClr val="000000"/>
            </a:solidFill>
            <a:miter/>
          </a:ln>
        </p:spPr>
      </p:cxnSp>
      <p:cxnSp>
        <p:nvCxnSpPr>
          <p:cNvPr id="95" name=""/>
          <p:cNvCxnSpPr>
            <a:stCxn id="77" idx="2"/>
            <a:endCxn id="79" idx="1"/>
          </p:cNvCxnSpPr>
          <p:nvPr/>
        </p:nvCxnSpPr>
        <p:spPr>
          <a:xfrm flipH="1" rot="16200000">
            <a:off x="2715120" y="3817440"/>
            <a:ext cx="1065960" cy="148680"/>
          </a:xfrm>
          <a:prstGeom prst="bentConnector2">
            <a:avLst/>
          </a:prstGeom>
          <a:ln w="28440">
            <a:solidFill>
              <a:srgbClr val="000000"/>
            </a:solidFill>
            <a:miter/>
          </a:ln>
        </p:spPr>
      </p:cxnSp>
      <p:cxnSp>
        <p:nvCxnSpPr>
          <p:cNvPr id="96" name=""/>
          <p:cNvCxnSpPr>
            <a:stCxn id="77" idx="2"/>
            <a:endCxn id="81" idx="1"/>
          </p:cNvCxnSpPr>
          <p:nvPr/>
        </p:nvCxnSpPr>
        <p:spPr>
          <a:xfrm flipH="1" rot="16200000">
            <a:off x="2395440" y="4137480"/>
            <a:ext cx="1705680" cy="148680"/>
          </a:xfrm>
          <a:prstGeom prst="bentConnector2">
            <a:avLst/>
          </a:prstGeom>
          <a:ln w="28440">
            <a:solidFill>
              <a:srgbClr val="000000"/>
            </a:solidFill>
            <a:miter/>
          </a:ln>
        </p:spPr>
      </p:cxnSp>
      <p:cxnSp>
        <p:nvCxnSpPr>
          <p:cNvPr id="97" name=""/>
          <p:cNvCxnSpPr>
            <a:stCxn id="83" idx="2"/>
            <a:endCxn id="85" idx="1"/>
          </p:cNvCxnSpPr>
          <p:nvPr/>
        </p:nvCxnSpPr>
        <p:spPr>
          <a:xfrm flipH="1" rot="16200000">
            <a:off x="5257440" y="3510360"/>
            <a:ext cx="437400" cy="134280"/>
          </a:xfrm>
          <a:prstGeom prst="bentConnector2">
            <a:avLst/>
          </a:prstGeom>
          <a:ln w="28440">
            <a:solidFill>
              <a:srgbClr val="000000"/>
            </a:solidFill>
            <a:miter/>
          </a:ln>
        </p:spPr>
      </p:cxnSp>
      <p:cxnSp>
        <p:nvCxnSpPr>
          <p:cNvPr id="98" name=""/>
          <p:cNvCxnSpPr>
            <a:stCxn id="83" idx="2"/>
            <a:endCxn id="87" idx="1"/>
          </p:cNvCxnSpPr>
          <p:nvPr/>
        </p:nvCxnSpPr>
        <p:spPr>
          <a:xfrm flipH="1" rot="16200000">
            <a:off x="4943160" y="3824640"/>
            <a:ext cx="1065960" cy="134280"/>
          </a:xfrm>
          <a:prstGeom prst="bentConnector2">
            <a:avLst/>
          </a:prstGeom>
          <a:ln w="28440">
            <a:solidFill>
              <a:srgbClr val="000000"/>
            </a:solidFill>
            <a:miter/>
          </a:ln>
        </p:spPr>
      </p:cxnSp>
      <p:cxnSp>
        <p:nvCxnSpPr>
          <p:cNvPr id="99" name=""/>
          <p:cNvCxnSpPr>
            <a:stCxn id="59" idx="2"/>
            <a:endCxn id="72" idx="0"/>
          </p:cNvCxnSpPr>
          <p:nvPr/>
        </p:nvCxnSpPr>
        <p:spPr>
          <a:xfrm rot="5400000">
            <a:off x="1984680" y="399240"/>
            <a:ext cx="1297440" cy="3852000"/>
          </a:xfrm>
          <a:prstGeom prst="bentConnector3">
            <a:avLst>
              <a:gd name="adj1" fmla="val 49930"/>
            </a:avLst>
          </a:prstGeom>
          <a:ln w="28440">
            <a:solidFill>
              <a:srgbClr val="000000"/>
            </a:solidFill>
            <a:miter/>
          </a:ln>
        </p:spPr>
      </p:cxnSp>
      <p:cxnSp>
        <p:nvCxnSpPr>
          <p:cNvPr id="100" name=""/>
          <p:cNvCxnSpPr>
            <a:stCxn id="59" idx="2"/>
            <a:endCxn id="77" idx="0"/>
          </p:cNvCxnSpPr>
          <p:nvPr/>
        </p:nvCxnSpPr>
        <p:spPr>
          <a:xfrm rot="5400000">
            <a:off x="3218040" y="1632600"/>
            <a:ext cx="1297440" cy="1385280"/>
          </a:xfrm>
          <a:prstGeom prst="bentConnector3">
            <a:avLst>
              <a:gd name="adj1" fmla="val 49930"/>
            </a:avLst>
          </a:prstGeom>
          <a:ln w="28440">
            <a:solidFill>
              <a:srgbClr val="000000"/>
            </a:solidFill>
            <a:miter/>
          </a:ln>
        </p:spPr>
      </p:cxnSp>
      <p:cxnSp>
        <p:nvCxnSpPr>
          <p:cNvPr id="101" name=""/>
          <p:cNvCxnSpPr>
            <a:stCxn id="59" idx="2"/>
            <a:endCxn id="83" idx="0"/>
          </p:cNvCxnSpPr>
          <p:nvPr/>
        </p:nvCxnSpPr>
        <p:spPr>
          <a:xfrm flipH="1" rot="16200000">
            <a:off x="4335480" y="1899360"/>
            <a:ext cx="1297440" cy="851400"/>
          </a:xfrm>
          <a:prstGeom prst="bentConnector3">
            <a:avLst>
              <a:gd name="adj1" fmla="val 49930"/>
            </a:avLst>
          </a:prstGeom>
          <a:ln w="28440">
            <a:solidFill>
              <a:srgbClr val="000000"/>
            </a:solidFill>
            <a:miter/>
          </a:ln>
        </p:spPr>
      </p:cxnSp>
      <p:cxnSp>
        <p:nvCxnSpPr>
          <p:cNvPr id="102" name=""/>
          <p:cNvCxnSpPr>
            <a:stCxn id="59" idx="2"/>
            <a:endCxn id="73" idx="0"/>
          </p:cNvCxnSpPr>
          <p:nvPr/>
        </p:nvCxnSpPr>
        <p:spPr>
          <a:xfrm flipH="1" rot="16200000">
            <a:off x="5524560" y="710280"/>
            <a:ext cx="1297440" cy="3229560"/>
          </a:xfrm>
          <a:prstGeom prst="bentConnector3">
            <a:avLst>
              <a:gd name="adj1" fmla="val 49930"/>
            </a:avLst>
          </a:prstGeom>
          <a:ln w="28440">
            <a:solidFill>
              <a:srgbClr val="000000"/>
            </a:solidFill>
            <a:miter/>
          </a:ln>
        </p:spPr>
      </p:cxnSp>
      <p:cxnSp>
        <p:nvCxnSpPr>
          <p:cNvPr id="103" name=""/>
          <p:cNvCxnSpPr>
            <a:stCxn id="83" idx="2"/>
            <a:endCxn id="85" idx="1"/>
          </p:cNvCxnSpPr>
          <p:nvPr/>
        </p:nvCxnSpPr>
        <p:spPr>
          <a:xfrm flipH="1" rot="16200000">
            <a:off x="5257440" y="3510360"/>
            <a:ext cx="437400" cy="134280"/>
          </a:xfrm>
          <a:prstGeom prst="bentConnector2">
            <a:avLst/>
          </a:prstGeom>
          <a:ln w="28440">
            <a:solidFill>
              <a:srgbClr val="000000"/>
            </a:solidFill>
            <a:miter/>
          </a:ln>
        </p:spPr>
      </p:cxnSp>
      <p:cxnSp>
        <p:nvCxnSpPr>
          <p:cNvPr id="104" name=""/>
          <p:cNvCxnSpPr>
            <a:stCxn id="83" idx="2"/>
            <a:endCxn id="87" idx="1"/>
          </p:cNvCxnSpPr>
          <p:nvPr/>
        </p:nvCxnSpPr>
        <p:spPr>
          <a:xfrm flipH="1" rot="16200000">
            <a:off x="4943160" y="3824640"/>
            <a:ext cx="1065960" cy="134280"/>
          </a:xfrm>
          <a:prstGeom prst="bentConnector2">
            <a:avLst/>
          </a:prstGeom>
          <a:ln w="28440">
            <a:solidFill>
              <a:srgbClr val="000000"/>
            </a:solidFill>
            <a:miter/>
          </a:ln>
        </p:spPr>
      </p:cxnSp>
      <p:sp>
        <p:nvSpPr>
          <p:cNvPr id="3" name="PlaceHolder 2"/>
          <p:cNvSpPr>
            <a:spLocks noGrp="1"/>
          </p:cNvSpPr>
          <p:nvPr>
            <p:ph type="sldNum" idx="1"/>
          </p:nvPr>
        </p:nvSpPr>
        <p:spPr/>
        <p:txBody>
          <a:bodyPr/>
          <a:p>
            <a:fld id="{B0B61D2C-F1AC-4A82-B484-82334202F8AD}" type="slidenum">
              <a:t>3</a:t>
            </a:fld>
          </a:p>
        </p:txBody>
      </p:sp>
    </p:spTree>
  </p:cSld>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6"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Variable Service Levels</a:t>
            </a:r>
            <a:endParaRPr b="0" lang="en-US" sz="3000" strike="noStrike" u="none">
              <a:solidFill>
                <a:srgbClr val="333399"/>
              </a:solidFill>
              <a:effectLst/>
              <a:uFillTx/>
              <a:latin typeface="Arial"/>
            </a:endParaRPr>
          </a:p>
        </p:txBody>
      </p:sp>
      <p:sp>
        <p:nvSpPr>
          <p:cNvPr id="787" name="PlaceHolder 2"/>
          <p:cNvSpPr>
            <a:spLocks noGrp="1"/>
          </p:cNvSpPr>
          <p:nvPr>
            <p:ph/>
          </p:nvPr>
        </p:nvSpPr>
        <p:spPr>
          <a:xfrm>
            <a:off x="721800" y="147276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Description: Counterparties specify level of service/ acceptable level of non–performance for trucking capacity</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Benefits to Customer</a:t>
            </a:r>
            <a:endParaRPr b="0" lang="en-US" sz="2200" strike="noStrike" u="none">
              <a:solidFill>
                <a:srgbClr val="000000"/>
              </a:solidFill>
              <a:effectLst/>
              <a:uFillTx/>
              <a:latin typeface="Arial"/>
            </a:endParaRPr>
          </a:p>
          <a:p>
            <a:pPr lvl="1" marL="743040" indent="-2858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Shippers: Ability to tailor service levels to needs of business (manage price/flexibility trade offs); buy down shipping costs</a:t>
            </a:r>
            <a:endParaRPr b="0" lang="en-US" sz="2000" strike="noStrike" u="none">
              <a:solidFill>
                <a:srgbClr val="000000"/>
              </a:solidFill>
              <a:effectLst/>
              <a:uFillTx/>
              <a:latin typeface="Arial"/>
            </a:endParaRPr>
          </a:p>
          <a:p>
            <a:pPr lvl="1" marL="743040" indent="-2858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Carriers: Ability to specify and manage operational risk of non-performance</a:t>
            </a:r>
            <a:endParaRPr b="0" lang="en-US" sz="20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7F5CE7AD-1E97-4C73-95E2-9E0EC1E25057}" type="slidenum">
              <a:t>30</a:t>
            </a:fld>
          </a:p>
        </p:txBody>
      </p:sp>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8"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Capacity Options</a:t>
            </a:r>
            <a:endParaRPr b="0" lang="en-US" sz="3000" strike="noStrike" u="none">
              <a:solidFill>
                <a:srgbClr val="333399"/>
              </a:solidFill>
              <a:effectLst/>
              <a:uFillTx/>
              <a:latin typeface="Arial"/>
            </a:endParaRPr>
          </a:p>
        </p:txBody>
      </p:sp>
      <p:sp>
        <p:nvSpPr>
          <p:cNvPr id="789" name="PlaceHolder 2"/>
          <p:cNvSpPr>
            <a:spLocks noGrp="1"/>
          </p:cNvSpPr>
          <p:nvPr>
            <p:ph/>
          </p:nvPr>
        </p:nvSpPr>
        <p:spPr>
          <a:xfrm>
            <a:off x="721800" y="1482840"/>
            <a:ext cx="8069400" cy="4443120"/>
          </a:xfrm>
          <a:prstGeom prst="rect">
            <a:avLst/>
          </a:prstGeom>
          <a:noFill/>
          <a:ln w="0">
            <a:noFill/>
          </a:ln>
        </p:spPr>
        <p:txBody>
          <a:bodyPr lIns="90000" rIns="90000" tIns="46800" bIns="46800" anchor="t">
            <a:normAutofit/>
          </a:bodyPr>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Description: Right, but not obligation, to buy or sell firm truck capacity at a specified price </a:t>
            </a:r>
            <a:endParaRPr b="0" lang="en-US" sz="2200" strike="noStrike" u="none">
              <a:solidFill>
                <a:srgbClr val="000000"/>
              </a:solidFill>
              <a:effectLst/>
              <a:uFillTx/>
              <a:latin typeface="Arial"/>
            </a:endParaRPr>
          </a:p>
          <a:p>
            <a:pPr lvl="1" marL="743040" indent="-2858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Calls: Right to acquire capacity at a specified price</a:t>
            </a:r>
            <a:endParaRPr b="0" lang="en-US" sz="2000" strike="noStrike" u="none">
              <a:solidFill>
                <a:srgbClr val="000000"/>
              </a:solidFill>
              <a:effectLst/>
              <a:uFillTx/>
              <a:latin typeface="Arial"/>
            </a:endParaRPr>
          </a:p>
          <a:p>
            <a:pPr lvl="1" marL="743040" indent="-2858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Puts: Right to sell capacity at a specified price </a:t>
            </a:r>
            <a:endParaRPr b="0" lang="en-US" sz="20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Customer Benefits: Calls/Puts</a:t>
            </a:r>
            <a:endParaRPr b="0" lang="en-US" sz="2200" strike="noStrike" u="none">
              <a:solidFill>
                <a:srgbClr val="000000"/>
              </a:solidFill>
              <a:effectLst/>
              <a:uFillTx/>
              <a:latin typeface="Arial"/>
            </a:endParaRPr>
          </a:p>
          <a:p>
            <a:pPr lvl="1" marL="743040" indent="-2858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Shippers: Shippers able to specify baseload (swaps) and variable needs (call options); manage cost volatility of transportation</a:t>
            </a:r>
            <a:endParaRPr b="0" lang="en-US" sz="2000" strike="noStrike" u="none">
              <a:solidFill>
                <a:srgbClr val="000000"/>
              </a:solidFill>
              <a:effectLst/>
              <a:uFillTx/>
              <a:latin typeface="Arial"/>
            </a:endParaRPr>
          </a:p>
          <a:p>
            <a:pPr lvl="1" marL="743040" indent="-2858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Carriers: Flexibility to acquire or sell off capacity depending upon operational needs</a:t>
            </a:r>
            <a:endParaRPr b="0" lang="en-US" sz="20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E63DA352-2504-4F4D-9842-565CD282D8FD}" type="slidenum">
              <a:t>31</a:t>
            </a:fld>
          </a:p>
        </p:txBody>
      </p:sp>
    </p:spTree>
  </p:cSld>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90"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Collars</a:t>
            </a:r>
            <a:endParaRPr b="0" lang="en-US" sz="3000" strike="noStrike" u="none">
              <a:solidFill>
                <a:srgbClr val="333399"/>
              </a:solidFill>
              <a:effectLst/>
              <a:uFillTx/>
              <a:latin typeface="Arial"/>
            </a:endParaRPr>
          </a:p>
        </p:txBody>
      </p:sp>
      <p:sp>
        <p:nvSpPr>
          <p:cNvPr id="791" name="PlaceHolder 2"/>
          <p:cNvSpPr>
            <a:spLocks noGrp="1"/>
          </p:cNvSpPr>
          <p:nvPr>
            <p:ph/>
          </p:nvPr>
        </p:nvSpPr>
        <p:spPr>
          <a:xfrm>
            <a:off x="721800" y="147276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Description: Setting of combined cap and floor on price. Offers counterparties to bound the revenues/costs associated with freight. Sale of one side may fund purchase of the other (“Zero Premium Collar”). </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Customer benefits</a:t>
            </a:r>
            <a:endParaRPr b="0" lang="en-US" sz="2200" strike="noStrike" u="none">
              <a:solidFill>
                <a:srgbClr val="000000"/>
              </a:solidFill>
              <a:effectLst/>
              <a:uFillTx/>
              <a:latin typeface="Arial"/>
            </a:endParaRPr>
          </a:p>
          <a:p>
            <a:pPr lvl="1" marL="743040" indent="-2858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Shipper: Ability to buy protection from price increases by selling benefits of price decreases (self-funding, generally no up front fee)</a:t>
            </a:r>
            <a:endParaRPr b="0" lang="en-US" sz="2000" strike="noStrike" u="none">
              <a:solidFill>
                <a:srgbClr val="000000"/>
              </a:solidFill>
              <a:effectLst/>
              <a:uFillTx/>
              <a:latin typeface="Arial"/>
            </a:endParaRPr>
          </a:p>
          <a:p>
            <a:pPr lvl="1" marL="743040" indent="-2858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Carrier:  Ability to buy protection from price decreases by selling upside of price increases</a:t>
            </a:r>
            <a:endParaRPr b="0" lang="en-US" sz="2000" strike="noStrike" u="none">
              <a:solidFill>
                <a:srgbClr val="000000"/>
              </a:solidFill>
              <a:effectLst/>
              <a:uFillTx/>
              <a:latin typeface="Arial"/>
            </a:endParaRPr>
          </a:p>
          <a:p>
            <a:pPr lvl="1" marL="743040" indent="0">
              <a:spcBef>
                <a:spcPts val="624"/>
              </a:spcBef>
              <a:spcAft>
                <a:spcPts val="374"/>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a:p>
            <a:pPr lvl="1" marL="743040" indent="0">
              <a:spcBef>
                <a:spcPts val="624"/>
              </a:spcBef>
              <a:spcAft>
                <a:spcPts val="374"/>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3F2E5B6A-C293-4531-8DBD-8B9B00613B64}" type="slidenum">
              <a:t>32</a:t>
            </a:fld>
          </a:p>
        </p:txBody>
      </p:sp>
    </p:spTree>
  </p:cSld>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92" name="PlaceHolder 1"/>
          <p:cNvSpPr>
            <a:spLocks noGrp="1"/>
          </p:cNvSpPr>
          <p:nvPr>
            <p:ph type="title"/>
          </p:nvPr>
        </p:nvSpPr>
        <p:spPr>
          <a:xfrm>
            <a:off x="2869920" y="3359160"/>
            <a:ext cx="5149800" cy="1000080"/>
          </a:xfrm>
          <a:prstGeom prst="rect">
            <a:avLst/>
          </a:prstGeom>
          <a:noFill/>
          <a:ln w="0">
            <a:noFill/>
          </a:ln>
        </p:spPr>
        <p:txBody>
          <a:bodyPr lIns="92160" rIns="92160" tIns="46080" bIns="460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333399"/>
                </a:solidFill>
                <a:effectLst/>
                <a:uFillTx/>
                <a:latin typeface="Arial"/>
              </a:rPr>
              <a:t>Diesel Book and Products</a:t>
            </a:r>
            <a:endParaRPr b="0" lang="en-US" sz="3200" strike="noStrike" u="none">
              <a:solidFill>
                <a:srgbClr val="333399"/>
              </a:solidFill>
              <a:effectLst/>
              <a:uFillTx/>
              <a:latin typeface="Arial"/>
            </a:endParaRPr>
          </a:p>
        </p:txBody>
      </p:sp>
      <p:sp>
        <p:nvSpPr>
          <p:cNvPr id="793" name="PlaceHolder 2"/>
          <p:cNvSpPr>
            <a:spLocks noGrp="1"/>
          </p:cNvSpPr>
          <p:nvPr>
            <p:ph type="subTitle"/>
          </p:nvPr>
        </p:nvSpPr>
        <p:spPr>
          <a:xfrm>
            <a:off x="2873160" y="4578120"/>
            <a:ext cx="5143320" cy="934920"/>
          </a:xfrm>
          <a:prstGeom prst="rect">
            <a:avLst/>
          </a:prstGeom>
          <a:noFill/>
          <a:ln w="0">
            <a:noFill/>
          </a:ln>
        </p:spPr>
        <p:txBody>
          <a:bodyPr lIns="92160" rIns="92160" tIns="46080" bIns="46080" anchor="t">
            <a:noAutofit/>
          </a:bodyPr>
          <a:p>
            <a:pPr indent="0">
              <a:spcBef>
                <a:spcPts val="561"/>
              </a:spcBef>
              <a:spcAft>
                <a:spcPts val="337"/>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cc0000"/>
                </a:solidFill>
                <a:effectLst/>
                <a:uFillTx/>
                <a:latin typeface="Arial"/>
              </a:rPr>
              <a:t>Deirdre McCaffrey</a:t>
            </a:r>
            <a:endParaRPr b="1" i="1" lang="en-US" sz="1800" strike="noStrike" u="none">
              <a:solidFill>
                <a:srgbClr val="cc0000"/>
              </a:solidFill>
              <a:effectLst/>
              <a:uFillTx/>
              <a:latin typeface="Arial"/>
            </a:endParaRPr>
          </a:p>
        </p:txBody>
      </p:sp>
      <p:sp>
        <p:nvSpPr>
          <p:cNvPr id="4" name="PlaceHolder 3"/>
          <p:cNvSpPr>
            <a:spLocks noGrp="1"/>
          </p:cNvSpPr>
          <p:nvPr>
            <p:ph type="sldNum" idx="1"/>
          </p:nvPr>
        </p:nvSpPr>
        <p:spPr/>
        <p:txBody>
          <a:bodyPr/>
          <a:p>
            <a:fld id="{D662FE06-C577-475F-9EB5-42ABD22CC209}" type="slidenum">
              <a:t>33</a:t>
            </a:fld>
          </a:p>
        </p:txBody>
      </p:sp>
    </p:spTree>
  </p:cSld>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94"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Topics of Discussion</a:t>
            </a:r>
            <a:endParaRPr b="0" lang="en-US" sz="3000" strike="noStrike" u="none">
              <a:solidFill>
                <a:srgbClr val="333399"/>
              </a:solidFill>
              <a:effectLst/>
              <a:uFillTx/>
              <a:latin typeface="Arial"/>
            </a:endParaRPr>
          </a:p>
        </p:txBody>
      </p:sp>
      <p:sp>
        <p:nvSpPr>
          <p:cNvPr id="795" name="PlaceHolder 2"/>
          <p:cNvSpPr>
            <a:spLocks noGrp="1"/>
          </p:cNvSpPr>
          <p:nvPr>
            <p:ph/>
          </p:nvPr>
        </p:nvSpPr>
        <p:spPr>
          <a:xfrm>
            <a:off x="721800" y="147276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What is Diesel?</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Curve Methodology/Derivation</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EFM Products</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Shippers’ Market</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Carriers’ Market</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Other Counterparties</a:t>
            </a:r>
            <a:endParaRPr b="0" lang="en-US" sz="22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200C250F-62E1-406D-A513-D4A29992C022}" type="slidenum">
              <a:t>34</a:t>
            </a:fld>
          </a:p>
        </p:txBody>
      </p:sp>
    </p:spTree>
  </p:cSld>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96" name=""/>
          <p:cNvSpPr/>
          <p:nvPr/>
        </p:nvSpPr>
        <p:spPr>
          <a:xfrm>
            <a:off x="5532480" y="3014640"/>
            <a:ext cx="3300480" cy="1238400"/>
          </a:xfrm>
          <a:prstGeom prst="roundRect">
            <a:avLst>
              <a:gd name="adj" fmla="val 16667"/>
            </a:avLst>
          </a:prstGeom>
          <a:solidFill>
            <a:srgbClr val="ffcc00"/>
          </a:solid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Outputs will vary by type of crude and refinery</a:t>
            </a:r>
            <a:endParaRPr b="0" lang="en-US" sz="2000" strike="noStrike" u="none">
              <a:solidFill>
                <a:srgbClr val="000000"/>
              </a:solidFill>
              <a:effectLst/>
              <a:uFillTx/>
              <a:latin typeface="Arial"/>
            </a:endParaRPr>
          </a:p>
        </p:txBody>
      </p:sp>
      <p:graphicFrame>
        <p:nvGraphicFramePr>
          <p:cNvPr id="797" name=""/>
          <p:cNvGraphicFramePr/>
          <p:nvPr/>
        </p:nvGraphicFramePr>
        <p:xfrm>
          <a:off x="0" y="1744560"/>
          <a:ext cx="5145120" cy="3778200"/>
        </p:xfrm>
        <a:graphic>
          <a:graphicData uri="http://schemas.openxmlformats.org/presentationml/2006/ole">
            <p:oleObj progId="Excel.Sheet.12" r:id="rId1" spid="">
              <p:embed/>
              <p:pic>
                <p:nvPicPr>
                  <p:cNvPr id="798" name="" descr=""/>
                  <p:cNvPicPr/>
                  <p:nvPr/>
                </p:nvPicPr>
                <p:blipFill>
                  <a:blip r:embed="rId2"/>
                  <a:stretch/>
                </p:blipFill>
                <p:spPr>
                  <a:xfrm>
                    <a:off x="0" y="1744560"/>
                    <a:ext cx="5145120" cy="3778200"/>
                  </a:xfrm>
                  <a:prstGeom prst="rect">
                    <a:avLst/>
                  </a:prstGeom>
                  <a:noFill/>
                  <a:ln w="0">
                    <a:noFill/>
                  </a:ln>
                </p:spPr>
              </p:pic>
            </p:oleObj>
          </a:graphicData>
        </a:graphic>
      </p:graphicFrame>
      <p:sp>
        <p:nvSpPr>
          <p:cNvPr id="799"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Crude Oil Refining Process</a:t>
            </a:r>
            <a:endParaRPr b="0" lang="en-US" sz="3000" strike="noStrike" u="none">
              <a:solidFill>
                <a:srgbClr val="333399"/>
              </a:solidFill>
              <a:effectLst/>
              <a:uFillTx/>
              <a:latin typeface="Arial"/>
            </a:endParaRPr>
          </a:p>
        </p:txBody>
      </p:sp>
      <p:sp>
        <p:nvSpPr>
          <p:cNvPr id="3" name="PlaceHolder 2"/>
          <p:cNvSpPr>
            <a:spLocks noGrp="1"/>
          </p:cNvSpPr>
          <p:nvPr>
            <p:ph type="sldNum" idx="1"/>
          </p:nvPr>
        </p:nvSpPr>
        <p:spPr/>
        <p:txBody>
          <a:bodyPr/>
          <a:p>
            <a:fld id="{A11A4527-3C3B-42CF-9ED6-A309CEEB249B}" type="slidenum">
              <a:t>35</a:t>
            </a:fld>
          </a:p>
        </p:txBody>
      </p:sp>
    </p:spTree>
  </p:cSld>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00"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What is Diesel?</a:t>
            </a:r>
            <a:endParaRPr b="0" lang="en-US" sz="3000" strike="noStrike" u="none">
              <a:solidFill>
                <a:srgbClr val="333399"/>
              </a:solidFill>
              <a:effectLst/>
              <a:uFillTx/>
              <a:latin typeface="Arial"/>
            </a:endParaRPr>
          </a:p>
        </p:txBody>
      </p:sp>
      <p:sp>
        <p:nvSpPr>
          <p:cNvPr id="801" name="PlaceHolder 2"/>
          <p:cNvSpPr>
            <a:spLocks noGrp="1"/>
          </p:cNvSpPr>
          <p:nvPr>
            <p:ph/>
          </p:nvPr>
        </p:nvSpPr>
        <p:spPr>
          <a:xfrm>
            <a:off x="721800" y="147276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Diesel is low sulfur heating oil</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A hydrotreater is used in the refining process to desulfurize heating oil</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Diesel output is dependent on the hydrotreater capacity at each refinery</a:t>
            </a:r>
            <a:endParaRPr b="0" lang="en-US" sz="22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2B4B8DF8-9C47-449B-97CD-D06CF4B33D24}" type="slidenum">
              <a:t>36</a:t>
            </a:fld>
          </a:p>
        </p:txBody>
      </p:sp>
    </p:spTree>
  </p:cSld>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02" name=""/>
          <p:cNvSpPr/>
          <p:nvPr/>
        </p:nvSpPr>
        <p:spPr>
          <a:xfrm>
            <a:off x="2139840" y="1596960"/>
            <a:ext cx="4735800" cy="352440"/>
          </a:xfrm>
          <a:prstGeom prst="roundRect">
            <a:avLst>
              <a:gd name="adj" fmla="val 50000"/>
            </a:avLst>
          </a:prstGeom>
          <a:solidFill>
            <a:srgbClr val="ffcc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803"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Diesel v. Heating Oil</a:t>
            </a:r>
            <a:endParaRPr b="0" lang="en-US" sz="3000" strike="noStrike" u="none">
              <a:solidFill>
                <a:srgbClr val="333399"/>
              </a:solidFill>
              <a:effectLst/>
              <a:uFillTx/>
              <a:latin typeface="Arial"/>
            </a:endParaRPr>
          </a:p>
        </p:txBody>
      </p:sp>
      <p:grpSp>
        <p:nvGrpSpPr>
          <p:cNvPr id="804" name=""/>
          <p:cNvGrpSpPr/>
          <p:nvPr/>
        </p:nvGrpSpPr>
        <p:grpSpPr>
          <a:xfrm>
            <a:off x="1384200" y="2125800"/>
            <a:ext cx="6810480" cy="2999880"/>
            <a:chOff x="1384200" y="2125800"/>
            <a:chExt cx="6810480" cy="2999880"/>
          </a:xfrm>
        </p:grpSpPr>
        <p:sp>
          <p:nvSpPr>
            <p:cNvPr id="805" name=""/>
            <p:cNvSpPr/>
            <p:nvPr/>
          </p:nvSpPr>
          <p:spPr>
            <a:xfrm>
              <a:off x="1441440" y="2125800"/>
              <a:ext cx="6753240" cy="29430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06" name=""/>
            <p:cNvSpPr/>
            <p:nvPr/>
          </p:nvSpPr>
          <p:spPr>
            <a:xfrm>
              <a:off x="1441440" y="4745160"/>
              <a:ext cx="6753240" cy="1440"/>
            </a:xfrm>
            <a:prstGeom prst="line">
              <a:avLst/>
            </a:prstGeom>
            <a:ln w="0">
              <a:solidFill>
                <a:srgbClr val="ffffff"/>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07" name=""/>
            <p:cNvSpPr/>
            <p:nvPr/>
          </p:nvSpPr>
          <p:spPr>
            <a:xfrm>
              <a:off x="1441440" y="4411800"/>
              <a:ext cx="6753240" cy="1440"/>
            </a:xfrm>
            <a:prstGeom prst="line">
              <a:avLst/>
            </a:prstGeom>
            <a:ln w="0">
              <a:solidFill>
                <a:srgbClr val="ffffff"/>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08" name=""/>
            <p:cNvSpPr/>
            <p:nvPr/>
          </p:nvSpPr>
          <p:spPr>
            <a:xfrm>
              <a:off x="1441440" y="4087800"/>
              <a:ext cx="6753240" cy="1440"/>
            </a:xfrm>
            <a:prstGeom prst="line">
              <a:avLst/>
            </a:prstGeom>
            <a:ln w="0">
              <a:solidFill>
                <a:srgbClr val="ffffff"/>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09" name=""/>
            <p:cNvSpPr/>
            <p:nvPr/>
          </p:nvSpPr>
          <p:spPr>
            <a:xfrm>
              <a:off x="1441440" y="3763800"/>
              <a:ext cx="6753240" cy="1800"/>
            </a:xfrm>
            <a:prstGeom prst="line">
              <a:avLst/>
            </a:prstGeom>
            <a:ln w="0">
              <a:solidFill>
                <a:srgbClr val="ffffff"/>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810" name=""/>
            <p:cNvSpPr/>
            <p:nvPr/>
          </p:nvSpPr>
          <p:spPr>
            <a:xfrm>
              <a:off x="1441440" y="3430440"/>
              <a:ext cx="6753240" cy="1800"/>
            </a:xfrm>
            <a:prstGeom prst="line">
              <a:avLst/>
            </a:prstGeom>
            <a:ln w="0">
              <a:solidFill>
                <a:srgbClr val="ffffff"/>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811" name=""/>
            <p:cNvSpPr/>
            <p:nvPr/>
          </p:nvSpPr>
          <p:spPr>
            <a:xfrm>
              <a:off x="1441440" y="3106800"/>
              <a:ext cx="6753240" cy="1440"/>
            </a:xfrm>
            <a:prstGeom prst="line">
              <a:avLst/>
            </a:prstGeom>
            <a:ln w="0">
              <a:solidFill>
                <a:srgbClr val="ffffff"/>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12" name=""/>
            <p:cNvSpPr/>
            <p:nvPr/>
          </p:nvSpPr>
          <p:spPr>
            <a:xfrm>
              <a:off x="1441440" y="2782800"/>
              <a:ext cx="6753240" cy="1800"/>
            </a:xfrm>
            <a:prstGeom prst="line">
              <a:avLst/>
            </a:prstGeom>
            <a:ln w="0">
              <a:solidFill>
                <a:srgbClr val="ffffff"/>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813" name=""/>
            <p:cNvSpPr/>
            <p:nvPr/>
          </p:nvSpPr>
          <p:spPr>
            <a:xfrm>
              <a:off x="1441440" y="2449440"/>
              <a:ext cx="6753240" cy="1800"/>
            </a:xfrm>
            <a:prstGeom prst="line">
              <a:avLst/>
            </a:prstGeom>
            <a:ln w="0">
              <a:solidFill>
                <a:srgbClr val="ffffff"/>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814" name=""/>
            <p:cNvSpPr/>
            <p:nvPr/>
          </p:nvSpPr>
          <p:spPr>
            <a:xfrm>
              <a:off x="1441440" y="2125800"/>
              <a:ext cx="6753240" cy="1440"/>
            </a:xfrm>
            <a:prstGeom prst="line">
              <a:avLst/>
            </a:prstGeom>
            <a:ln w="0">
              <a:solidFill>
                <a:srgbClr val="ffffff"/>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15" name=""/>
            <p:cNvSpPr/>
            <p:nvPr/>
          </p:nvSpPr>
          <p:spPr>
            <a:xfrm>
              <a:off x="1441440" y="2125800"/>
              <a:ext cx="6753240" cy="2943000"/>
            </a:xfrm>
            <a:prstGeom prst="rect">
              <a:avLst/>
            </a:prstGeom>
            <a:noFill/>
            <a:ln w="0">
              <a:solidFill>
                <a:srgbClr val="80808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16" name=""/>
            <p:cNvSpPr/>
            <p:nvPr/>
          </p:nvSpPr>
          <p:spPr>
            <a:xfrm>
              <a:off x="1441440" y="2125800"/>
              <a:ext cx="1440" cy="2943000"/>
            </a:xfrm>
            <a:prstGeom prst="line">
              <a:avLst/>
            </a:prstGeom>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17" name=""/>
            <p:cNvSpPr/>
            <p:nvPr/>
          </p:nvSpPr>
          <p:spPr>
            <a:xfrm>
              <a:off x="1384200" y="5068800"/>
              <a:ext cx="5724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818" name=""/>
            <p:cNvSpPr/>
            <p:nvPr/>
          </p:nvSpPr>
          <p:spPr>
            <a:xfrm>
              <a:off x="1384200" y="4745160"/>
              <a:ext cx="5724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19" name=""/>
            <p:cNvSpPr/>
            <p:nvPr/>
          </p:nvSpPr>
          <p:spPr>
            <a:xfrm>
              <a:off x="1384200" y="4411800"/>
              <a:ext cx="5724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20" name=""/>
            <p:cNvSpPr/>
            <p:nvPr/>
          </p:nvSpPr>
          <p:spPr>
            <a:xfrm>
              <a:off x="1384200" y="4087800"/>
              <a:ext cx="5724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21" name=""/>
            <p:cNvSpPr/>
            <p:nvPr/>
          </p:nvSpPr>
          <p:spPr>
            <a:xfrm>
              <a:off x="1384200" y="3763800"/>
              <a:ext cx="5724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822" name=""/>
            <p:cNvSpPr/>
            <p:nvPr/>
          </p:nvSpPr>
          <p:spPr>
            <a:xfrm>
              <a:off x="1384200" y="3430440"/>
              <a:ext cx="5724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823" name=""/>
            <p:cNvSpPr/>
            <p:nvPr/>
          </p:nvSpPr>
          <p:spPr>
            <a:xfrm>
              <a:off x="1384200" y="3106800"/>
              <a:ext cx="5724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24" name=""/>
            <p:cNvSpPr/>
            <p:nvPr/>
          </p:nvSpPr>
          <p:spPr>
            <a:xfrm>
              <a:off x="1384200" y="2782800"/>
              <a:ext cx="5724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825" name=""/>
            <p:cNvSpPr/>
            <p:nvPr/>
          </p:nvSpPr>
          <p:spPr>
            <a:xfrm>
              <a:off x="1384200" y="2449440"/>
              <a:ext cx="5724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826" name=""/>
            <p:cNvSpPr/>
            <p:nvPr/>
          </p:nvSpPr>
          <p:spPr>
            <a:xfrm>
              <a:off x="1384200" y="2125800"/>
              <a:ext cx="5724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27" name=""/>
            <p:cNvSpPr/>
            <p:nvPr/>
          </p:nvSpPr>
          <p:spPr>
            <a:xfrm>
              <a:off x="1441440" y="5068800"/>
              <a:ext cx="675324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828" name=""/>
            <p:cNvSpPr/>
            <p:nvPr/>
          </p:nvSpPr>
          <p:spPr>
            <a:xfrm flipV="1">
              <a:off x="1441440" y="5068440"/>
              <a:ext cx="1440" cy="57240"/>
            </a:xfrm>
            <a:prstGeom prst="line">
              <a:avLst/>
            </a:prstGeom>
            <a:ln w="0">
              <a:solidFill>
                <a:srgbClr val="000000"/>
              </a:solid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Arial"/>
              </a:endParaRPr>
            </a:p>
          </p:txBody>
        </p:sp>
        <p:sp>
          <p:nvSpPr>
            <p:cNvPr id="829" name=""/>
            <p:cNvSpPr/>
            <p:nvPr/>
          </p:nvSpPr>
          <p:spPr>
            <a:xfrm flipV="1">
              <a:off x="1755720" y="5068440"/>
              <a:ext cx="1800" cy="57240"/>
            </a:xfrm>
            <a:prstGeom prst="line">
              <a:avLst/>
            </a:prstGeom>
            <a:ln w="0">
              <a:solidFill>
                <a:srgbClr val="000000"/>
              </a:solid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Arial"/>
              </a:endParaRPr>
            </a:p>
          </p:txBody>
        </p:sp>
        <p:sp>
          <p:nvSpPr>
            <p:cNvPr id="830" name=""/>
            <p:cNvSpPr/>
            <p:nvPr/>
          </p:nvSpPr>
          <p:spPr>
            <a:xfrm flipV="1">
              <a:off x="2060640" y="5068440"/>
              <a:ext cx="1440" cy="57240"/>
            </a:xfrm>
            <a:prstGeom prst="line">
              <a:avLst/>
            </a:prstGeom>
            <a:ln w="0">
              <a:solidFill>
                <a:srgbClr val="000000"/>
              </a:solid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Arial"/>
              </a:endParaRPr>
            </a:p>
          </p:txBody>
        </p:sp>
        <p:sp>
          <p:nvSpPr>
            <p:cNvPr id="831" name=""/>
            <p:cNvSpPr/>
            <p:nvPr/>
          </p:nvSpPr>
          <p:spPr>
            <a:xfrm flipV="1">
              <a:off x="2374920" y="5068440"/>
              <a:ext cx="1440" cy="57240"/>
            </a:xfrm>
            <a:prstGeom prst="line">
              <a:avLst/>
            </a:prstGeom>
            <a:ln w="0">
              <a:solidFill>
                <a:srgbClr val="000000"/>
              </a:solid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Arial"/>
              </a:endParaRPr>
            </a:p>
          </p:txBody>
        </p:sp>
        <p:sp>
          <p:nvSpPr>
            <p:cNvPr id="832" name=""/>
            <p:cNvSpPr/>
            <p:nvPr/>
          </p:nvSpPr>
          <p:spPr>
            <a:xfrm flipV="1">
              <a:off x="2679840" y="5068440"/>
              <a:ext cx="1440" cy="57240"/>
            </a:xfrm>
            <a:prstGeom prst="line">
              <a:avLst/>
            </a:prstGeom>
            <a:ln w="0">
              <a:solidFill>
                <a:srgbClr val="000000"/>
              </a:solid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Arial"/>
              </a:endParaRPr>
            </a:p>
          </p:txBody>
        </p:sp>
        <p:sp>
          <p:nvSpPr>
            <p:cNvPr id="833" name=""/>
            <p:cNvSpPr/>
            <p:nvPr/>
          </p:nvSpPr>
          <p:spPr>
            <a:xfrm flipV="1">
              <a:off x="2994120" y="5068440"/>
              <a:ext cx="1440" cy="57240"/>
            </a:xfrm>
            <a:prstGeom prst="line">
              <a:avLst/>
            </a:prstGeom>
            <a:ln w="0">
              <a:solidFill>
                <a:srgbClr val="000000"/>
              </a:solid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Arial"/>
              </a:endParaRPr>
            </a:p>
          </p:txBody>
        </p:sp>
        <p:sp>
          <p:nvSpPr>
            <p:cNvPr id="834" name=""/>
            <p:cNvSpPr/>
            <p:nvPr/>
          </p:nvSpPr>
          <p:spPr>
            <a:xfrm flipV="1">
              <a:off x="3308400" y="5068440"/>
              <a:ext cx="1440" cy="57240"/>
            </a:xfrm>
            <a:prstGeom prst="line">
              <a:avLst/>
            </a:prstGeom>
            <a:ln w="0">
              <a:solidFill>
                <a:srgbClr val="000000"/>
              </a:solid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Arial"/>
              </a:endParaRPr>
            </a:p>
          </p:txBody>
        </p:sp>
        <p:sp>
          <p:nvSpPr>
            <p:cNvPr id="835" name=""/>
            <p:cNvSpPr/>
            <p:nvPr/>
          </p:nvSpPr>
          <p:spPr>
            <a:xfrm flipV="1">
              <a:off x="3613320" y="5068440"/>
              <a:ext cx="1440" cy="57240"/>
            </a:xfrm>
            <a:prstGeom prst="line">
              <a:avLst/>
            </a:prstGeom>
            <a:ln w="0">
              <a:solidFill>
                <a:srgbClr val="000000"/>
              </a:solid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Arial"/>
              </a:endParaRPr>
            </a:p>
          </p:txBody>
        </p:sp>
        <p:sp>
          <p:nvSpPr>
            <p:cNvPr id="836" name=""/>
            <p:cNvSpPr/>
            <p:nvPr/>
          </p:nvSpPr>
          <p:spPr>
            <a:xfrm flipV="1">
              <a:off x="3927600" y="5068440"/>
              <a:ext cx="1440" cy="57240"/>
            </a:xfrm>
            <a:prstGeom prst="line">
              <a:avLst/>
            </a:prstGeom>
            <a:ln w="0">
              <a:solidFill>
                <a:srgbClr val="000000"/>
              </a:solid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Arial"/>
              </a:endParaRPr>
            </a:p>
          </p:txBody>
        </p:sp>
        <p:sp>
          <p:nvSpPr>
            <p:cNvPr id="837" name=""/>
            <p:cNvSpPr/>
            <p:nvPr/>
          </p:nvSpPr>
          <p:spPr>
            <a:xfrm flipV="1">
              <a:off x="4232160" y="5068440"/>
              <a:ext cx="1800" cy="57240"/>
            </a:xfrm>
            <a:prstGeom prst="line">
              <a:avLst/>
            </a:prstGeom>
            <a:ln w="0">
              <a:solidFill>
                <a:srgbClr val="000000"/>
              </a:solid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Arial"/>
              </a:endParaRPr>
            </a:p>
          </p:txBody>
        </p:sp>
        <p:sp>
          <p:nvSpPr>
            <p:cNvPr id="838" name=""/>
            <p:cNvSpPr/>
            <p:nvPr/>
          </p:nvSpPr>
          <p:spPr>
            <a:xfrm flipV="1">
              <a:off x="4546440" y="5068440"/>
              <a:ext cx="1800" cy="57240"/>
            </a:xfrm>
            <a:prstGeom prst="line">
              <a:avLst/>
            </a:prstGeom>
            <a:ln w="0">
              <a:solidFill>
                <a:srgbClr val="000000"/>
              </a:solid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Arial"/>
              </a:endParaRPr>
            </a:p>
          </p:txBody>
        </p:sp>
        <p:sp>
          <p:nvSpPr>
            <p:cNvPr id="839" name=""/>
            <p:cNvSpPr/>
            <p:nvPr/>
          </p:nvSpPr>
          <p:spPr>
            <a:xfrm flipV="1">
              <a:off x="4861080" y="5068440"/>
              <a:ext cx="1440" cy="57240"/>
            </a:xfrm>
            <a:prstGeom prst="line">
              <a:avLst/>
            </a:prstGeom>
            <a:ln w="0">
              <a:solidFill>
                <a:srgbClr val="000000"/>
              </a:solid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Arial"/>
              </a:endParaRPr>
            </a:p>
          </p:txBody>
        </p:sp>
        <p:sp>
          <p:nvSpPr>
            <p:cNvPr id="840" name=""/>
            <p:cNvSpPr/>
            <p:nvPr/>
          </p:nvSpPr>
          <p:spPr>
            <a:xfrm flipV="1">
              <a:off x="5165640" y="5068440"/>
              <a:ext cx="1800" cy="57240"/>
            </a:xfrm>
            <a:prstGeom prst="line">
              <a:avLst/>
            </a:prstGeom>
            <a:ln w="0">
              <a:solidFill>
                <a:srgbClr val="000000"/>
              </a:solid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Arial"/>
              </a:endParaRPr>
            </a:p>
          </p:txBody>
        </p:sp>
        <p:sp>
          <p:nvSpPr>
            <p:cNvPr id="841" name=""/>
            <p:cNvSpPr/>
            <p:nvPr/>
          </p:nvSpPr>
          <p:spPr>
            <a:xfrm flipV="1">
              <a:off x="5479920" y="5068440"/>
              <a:ext cx="1800" cy="57240"/>
            </a:xfrm>
            <a:prstGeom prst="line">
              <a:avLst/>
            </a:prstGeom>
            <a:ln w="0">
              <a:solidFill>
                <a:srgbClr val="000000"/>
              </a:solid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Arial"/>
              </a:endParaRPr>
            </a:p>
          </p:txBody>
        </p:sp>
        <p:sp>
          <p:nvSpPr>
            <p:cNvPr id="842" name=""/>
            <p:cNvSpPr/>
            <p:nvPr/>
          </p:nvSpPr>
          <p:spPr>
            <a:xfrm flipV="1">
              <a:off x="5784840" y="5068440"/>
              <a:ext cx="1440" cy="57240"/>
            </a:xfrm>
            <a:prstGeom prst="line">
              <a:avLst/>
            </a:prstGeom>
            <a:ln w="0">
              <a:solidFill>
                <a:srgbClr val="000000"/>
              </a:solid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Arial"/>
              </a:endParaRPr>
            </a:p>
          </p:txBody>
        </p:sp>
        <p:sp>
          <p:nvSpPr>
            <p:cNvPr id="843" name=""/>
            <p:cNvSpPr/>
            <p:nvPr/>
          </p:nvSpPr>
          <p:spPr>
            <a:xfrm flipV="1">
              <a:off x="6099120" y="5068440"/>
              <a:ext cx="1800" cy="57240"/>
            </a:xfrm>
            <a:prstGeom prst="line">
              <a:avLst/>
            </a:prstGeom>
            <a:ln w="0">
              <a:solidFill>
                <a:srgbClr val="000000"/>
              </a:solid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Arial"/>
              </a:endParaRPr>
            </a:p>
          </p:txBody>
        </p:sp>
        <p:sp>
          <p:nvSpPr>
            <p:cNvPr id="844" name=""/>
            <p:cNvSpPr/>
            <p:nvPr/>
          </p:nvSpPr>
          <p:spPr>
            <a:xfrm flipV="1">
              <a:off x="6413400" y="5068440"/>
              <a:ext cx="1800" cy="57240"/>
            </a:xfrm>
            <a:prstGeom prst="line">
              <a:avLst/>
            </a:prstGeom>
            <a:ln w="0">
              <a:solidFill>
                <a:srgbClr val="000000"/>
              </a:solid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Arial"/>
              </a:endParaRPr>
            </a:p>
          </p:txBody>
        </p:sp>
        <p:sp>
          <p:nvSpPr>
            <p:cNvPr id="845" name=""/>
            <p:cNvSpPr/>
            <p:nvPr/>
          </p:nvSpPr>
          <p:spPr>
            <a:xfrm flipV="1">
              <a:off x="6718320" y="5068440"/>
              <a:ext cx="1440" cy="57240"/>
            </a:xfrm>
            <a:prstGeom prst="line">
              <a:avLst/>
            </a:prstGeom>
            <a:ln w="0">
              <a:solidFill>
                <a:srgbClr val="000000"/>
              </a:solid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Arial"/>
              </a:endParaRPr>
            </a:p>
          </p:txBody>
        </p:sp>
        <p:sp>
          <p:nvSpPr>
            <p:cNvPr id="846" name=""/>
            <p:cNvSpPr/>
            <p:nvPr/>
          </p:nvSpPr>
          <p:spPr>
            <a:xfrm flipV="1">
              <a:off x="7032600" y="5068440"/>
              <a:ext cx="1440" cy="57240"/>
            </a:xfrm>
            <a:prstGeom prst="line">
              <a:avLst/>
            </a:prstGeom>
            <a:ln w="0">
              <a:solidFill>
                <a:srgbClr val="000000"/>
              </a:solid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Arial"/>
              </a:endParaRPr>
            </a:p>
          </p:txBody>
        </p:sp>
        <p:sp>
          <p:nvSpPr>
            <p:cNvPr id="847" name=""/>
            <p:cNvSpPr/>
            <p:nvPr/>
          </p:nvSpPr>
          <p:spPr>
            <a:xfrm flipV="1">
              <a:off x="7337520" y="5068440"/>
              <a:ext cx="1440" cy="57240"/>
            </a:xfrm>
            <a:prstGeom prst="line">
              <a:avLst/>
            </a:prstGeom>
            <a:ln w="0">
              <a:solidFill>
                <a:srgbClr val="000000"/>
              </a:solid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Arial"/>
              </a:endParaRPr>
            </a:p>
          </p:txBody>
        </p:sp>
        <p:sp>
          <p:nvSpPr>
            <p:cNvPr id="848" name=""/>
            <p:cNvSpPr/>
            <p:nvPr/>
          </p:nvSpPr>
          <p:spPr>
            <a:xfrm flipV="1">
              <a:off x="7651800" y="5068440"/>
              <a:ext cx="1440" cy="57240"/>
            </a:xfrm>
            <a:prstGeom prst="line">
              <a:avLst/>
            </a:prstGeom>
            <a:ln w="0">
              <a:solidFill>
                <a:srgbClr val="000000"/>
              </a:solid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Arial"/>
              </a:endParaRPr>
            </a:p>
          </p:txBody>
        </p:sp>
        <p:sp>
          <p:nvSpPr>
            <p:cNvPr id="849" name=""/>
            <p:cNvSpPr/>
            <p:nvPr/>
          </p:nvSpPr>
          <p:spPr>
            <a:xfrm flipV="1">
              <a:off x="7966080" y="5068440"/>
              <a:ext cx="1440" cy="57240"/>
            </a:xfrm>
            <a:prstGeom prst="line">
              <a:avLst/>
            </a:prstGeom>
            <a:ln w="0">
              <a:solidFill>
                <a:srgbClr val="000000"/>
              </a:solid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Arial"/>
              </a:endParaRPr>
            </a:p>
          </p:txBody>
        </p:sp>
        <p:sp>
          <p:nvSpPr>
            <p:cNvPr id="850" name=""/>
            <p:cNvSpPr/>
            <p:nvPr/>
          </p:nvSpPr>
          <p:spPr>
            <a:xfrm>
              <a:off x="1479600" y="3259080"/>
              <a:ext cx="76320" cy="1800"/>
            </a:xfrm>
            <a:prstGeom prst="line">
              <a:avLst/>
            </a:prstGeom>
            <a:ln cap="rnd" w="28440">
              <a:solidFill>
                <a:srgbClr val="0000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851" name=""/>
            <p:cNvSpPr/>
            <p:nvPr/>
          </p:nvSpPr>
          <p:spPr>
            <a:xfrm>
              <a:off x="1555920" y="3259080"/>
              <a:ext cx="75960" cy="9720"/>
            </a:xfrm>
            <a:prstGeom prst="line">
              <a:avLst/>
            </a:prstGeom>
            <a:ln cap="rnd" w="28440">
              <a:solidFill>
                <a:srgbClr val="0000ff"/>
              </a:solidFill>
              <a:miter/>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Arial"/>
              </a:endParaRPr>
            </a:p>
          </p:txBody>
        </p:sp>
        <p:sp>
          <p:nvSpPr>
            <p:cNvPr id="852" name=""/>
            <p:cNvSpPr/>
            <p:nvPr/>
          </p:nvSpPr>
          <p:spPr>
            <a:xfrm>
              <a:off x="1631880" y="3268800"/>
              <a:ext cx="85680" cy="1440"/>
            </a:xfrm>
            <a:prstGeom prst="line">
              <a:avLst/>
            </a:prstGeom>
            <a:ln cap="rnd" w="2844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53" name=""/>
            <p:cNvSpPr/>
            <p:nvPr/>
          </p:nvSpPr>
          <p:spPr>
            <a:xfrm flipV="1">
              <a:off x="1717560" y="3249360"/>
              <a:ext cx="76320" cy="19080"/>
            </a:xfrm>
            <a:prstGeom prst="line">
              <a:avLst/>
            </a:prstGeom>
            <a:ln cap="rnd" w="28440">
              <a:solidFill>
                <a:srgbClr val="0000ff"/>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854" name=""/>
            <p:cNvSpPr/>
            <p:nvPr/>
          </p:nvSpPr>
          <p:spPr>
            <a:xfrm flipV="1">
              <a:off x="1793880" y="3230280"/>
              <a:ext cx="76320" cy="19080"/>
            </a:xfrm>
            <a:prstGeom prst="line">
              <a:avLst/>
            </a:prstGeom>
            <a:ln cap="rnd" w="28440">
              <a:solidFill>
                <a:srgbClr val="0000ff"/>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855" name=""/>
            <p:cNvSpPr/>
            <p:nvPr/>
          </p:nvSpPr>
          <p:spPr>
            <a:xfrm>
              <a:off x="1870200" y="3230640"/>
              <a:ext cx="75960" cy="1440"/>
            </a:xfrm>
            <a:prstGeom prst="line">
              <a:avLst/>
            </a:prstGeom>
            <a:ln cap="rnd" w="2844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56" name=""/>
            <p:cNvSpPr/>
            <p:nvPr/>
          </p:nvSpPr>
          <p:spPr>
            <a:xfrm>
              <a:off x="1946160" y="3230640"/>
              <a:ext cx="76320" cy="9360"/>
            </a:xfrm>
            <a:prstGeom prst="line">
              <a:avLst/>
            </a:prstGeom>
            <a:ln cap="rnd" w="28440">
              <a:solidFill>
                <a:srgbClr val="0000ff"/>
              </a:solidFill>
              <a:miter/>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Arial"/>
              </a:endParaRPr>
            </a:p>
          </p:txBody>
        </p:sp>
        <p:sp>
          <p:nvSpPr>
            <p:cNvPr id="857" name=""/>
            <p:cNvSpPr/>
            <p:nvPr/>
          </p:nvSpPr>
          <p:spPr>
            <a:xfrm flipV="1">
              <a:off x="2022480" y="3220560"/>
              <a:ext cx="76320" cy="19080"/>
            </a:xfrm>
            <a:prstGeom prst="line">
              <a:avLst/>
            </a:prstGeom>
            <a:ln cap="rnd" w="28440">
              <a:solidFill>
                <a:srgbClr val="0000ff"/>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858" name=""/>
            <p:cNvSpPr/>
            <p:nvPr/>
          </p:nvSpPr>
          <p:spPr>
            <a:xfrm>
              <a:off x="2098800" y="3220920"/>
              <a:ext cx="75960" cy="19080"/>
            </a:xfrm>
            <a:prstGeom prst="line">
              <a:avLst/>
            </a:prstGeom>
            <a:ln cap="rnd" w="28440">
              <a:solidFill>
                <a:srgbClr val="0000ff"/>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859" name=""/>
            <p:cNvSpPr/>
            <p:nvPr/>
          </p:nvSpPr>
          <p:spPr>
            <a:xfrm>
              <a:off x="2174760" y="3240000"/>
              <a:ext cx="85680" cy="28800"/>
            </a:xfrm>
            <a:prstGeom prst="line">
              <a:avLst/>
            </a:prstGeom>
            <a:ln cap="rnd" w="28440">
              <a:solidFill>
                <a:srgbClr val="0000ff"/>
              </a:solidFill>
              <a:miter/>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Arial"/>
              </a:endParaRPr>
            </a:p>
          </p:txBody>
        </p:sp>
        <p:sp>
          <p:nvSpPr>
            <p:cNvPr id="860" name=""/>
            <p:cNvSpPr/>
            <p:nvPr/>
          </p:nvSpPr>
          <p:spPr>
            <a:xfrm>
              <a:off x="2260440" y="3268800"/>
              <a:ext cx="76320" cy="19080"/>
            </a:xfrm>
            <a:prstGeom prst="line">
              <a:avLst/>
            </a:prstGeom>
            <a:ln cap="rnd" w="28440">
              <a:solidFill>
                <a:srgbClr val="0000ff"/>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861" name=""/>
            <p:cNvSpPr/>
            <p:nvPr/>
          </p:nvSpPr>
          <p:spPr>
            <a:xfrm>
              <a:off x="2336760" y="3287880"/>
              <a:ext cx="76320" cy="1440"/>
            </a:xfrm>
            <a:prstGeom prst="line">
              <a:avLst/>
            </a:prstGeom>
            <a:ln cap="rnd" w="2844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62" name=""/>
            <p:cNvSpPr/>
            <p:nvPr/>
          </p:nvSpPr>
          <p:spPr>
            <a:xfrm flipV="1">
              <a:off x="2413080" y="3268440"/>
              <a:ext cx="75960" cy="19080"/>
            </a:xfrm>
            <a:prstGeom prst="line">
              <a:avLst/>
            </a:prstGeom>
            <a:ln cap="rnd" w="28440">
              <a:solidFill>
                <a:srgbClr val="0000ff"/>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863" name=""/>
            <p:cNvSpPr/>
            <p:nvPr/>
          </p:nvSpPr>
          <p:spPr>
            <a:xfrm flipV="1">
              <a:off x="2489040" y="3230640"/>
              <a:ext cx="76320" cy="38160"/>
            </a:xfrm>
            <a:prstGeom prst="line">
              <a:avLst/>
            </a:prstGeom>
            <a:ln cap="rnd" w="28440">
              <a:solidFill>
                <a:srgbClr val="0000ff"/>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864" name=""/>
            <p:cNvSpPr/>
            <p:nvPr/>
          </p:nvSpPr>
          <p:spPr>
            <a:xfrm>
              <a:off x="2565360" y="3230640"/>
              <a:ext cx="76320" cy="1440"/>
            </a:xfrm>
            <a:prstGeom prst="line">
              <a:avLst/>
            </a:prstGeom>
            <a:ln cap="rnd" w="2844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65" name=""/>
            <p:cNvSpPr/>
            <p:nvPr/>
          </p:nvSpPr>
          <p:spPr>
            <a:xfrm>
              <a:off x="2641680" y="3230640"/>
              <a:ext cx="75960" cy="19080"/>
            </a:xfrm>
            <a:prstGeom prst="line">
              <a:avLst/>
            </a:prstGeom>
            <a:ln cap="rnd" w="28440">
              <a:solidFill>
                <a:srgbClr val="0000ff"/>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866" name=""/>
            <p:cNvSpPr/>
            <p:nvPr/>
          </p:nvSpPr>
          <p:spPr>
            <a:xfrm>
              <a:off x="2717640" y="3249720"/>
              <a:ext cx="86040" cy="19080"/>
            </a:xfrm>
            <a:prstGeom prst="line">
              <a:avLst/>
            </a:prstGeom>
            <a:ln cap="rnd" w="28440">
              <a:solidFill>
                <a:srgbClr val="0000ff"/>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867" name=""/>
            <p:cNvSpPr/>
            <p:nvPr/>
          </p:nvSpPr>
          <p:spPr>
            <a:xfrm flipV="1">
              <a:off x="2803680" y="3249360"/>
              <a:ext cx="75960" cy="19080"/>
            </a:xfrm>
            <a:prstGeom prst="line">
              <a:avLst/>
            </a:prstGeom>
            <a:ln cap="rnd" w="28440">
              <a:solidFill>
                <a:srgbClr val="0000ff"/>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868" name=""/>
            <p:cNvSpPr/>
            <p:nvPr/>
          </p:nvSpPr>
          <p:spPr>
            <a:xfrm flipV="1">
              <a:off x="2879640" y="3239640"/>
              <a:ext cx="76320" cy="9720"/>
            </a:xfrm>
            <a:prstGeom prst="line">
              <a:avLst/>
            </a:prstGeom>
            <a:ln cap="rnd" w="28440">
              <a:solidFill>
                <a:srgbClr val="0000ff"/>
              </a:solidFill>
              <a:miter/>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Arial"/>
              </a:endParaRPr>
            </a:p>
          </p:txBody>
        </p:sp>
        <p:sp>
          <p:nvSpPr>
            <p:cNvPr id="869" name=""/>
            <p:cNvSpPr/>
            <p:nvPr/>
          </p:nvSpPr>
          <p:spPr>
            <a:xfrm>
              <a:off x="2955960" y="3240000"/>
              <a:ext cx="76320" cy="9720"/>
            </a:xfrm>
            <a:prstGeom prst="line">
              <a:avLst/>
            </a:prstGeom>
            <a:ln cap="rnd" w="28440">
              <a:solidFill>
                <a:srgbClr val="0000ff"/>
              </a:solidFill>
              <a:miter/>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Arial"/>
              </a:endParaRPr>
            </a:p>
          </p:txBody>
        </p:sp>
        <p:sp>
          <p:nvSpPr>
            <p:cNvPr id="870" name=""/>
            <p:cNvSpPr/>
            <p:nvPr/>
          </p:nvSpPr>
          <p:spPr>
            <a:xfrm flipV="1">
              <a:off x="3032280" y="3230280"/>
              <a:ext cx="75960" cy="19080"/>
            </a:xfrm>
            <a:prstGeom prst="line">
              <a:avLst/>
            </a:prstGeom>
            <a:ln cap="rnd" w="28440">
              <a:solidFill>
                <a:srgbClr val="0000ff"/>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871" name=""/>
            <p:cNvSpPr/>
            <p:nvPr/>
          </p:nvSpPr>
          <p:spPr>
            <a:xfrm flipV="1">
              <a:off x="3108240" y="3201840"/>
              <a:ext cx="76320" cy="28800"/>
            </a:xfrm>
            <a:prstGeom prst="line">
              <a:avLst/>
            </a:prstGeom>
            <a:ln cap="rnd" w="28440">
              <a:solidFill>
                <a:srgbClr val="0000ff"/>
              </a:solidFill>
              <a:miter/>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Arial"/>
              </a:endParaRPr>
            </a:p>
          </p:txBody>
        </p:sp>
        <p:sp>
          <p:nvSpPr>
            <p:cNvPr id="872" name=""/>
            <p:cNvSpPr/>
            <p:nvPr/>
          </p:nvSpPr>
          <p:spPr>
            <a:xfrm flipV="1">
              <a:off x="3184560" y="3192480"/>
              <a:ext cx="85680" cy="9360"/>
            </a:xfrm>
            <a:prstGeom prst="line">
              <a:avLst/>
            </a:prstGeom>
            <a:ln cap="rnd" w="28440">
              <a:solidFill>
                <a:srgbClr val="0000ff"/>
              </a:solidFill>
              <a:miter/>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Arial"/>
              </a:endParaRPr>
            </a:p>
          </p:txBody>
        </p:sp>
        <p:sp>
          <p:nvSpPr>
            <p:cNvPr id="873" name=""/>
            <p:cNvSpPr/>
            <p:nvPr/>
          </p:nvSpPr>
          <p:spPr>
            <a:xfrm flipV="1">
              <a:off x="3270240" y="3125520"/>
              <a:ext cx="76320" cy="66600"/>
            </a:xfrm>
            <a:prstGeom prst="line">
              <a:avLst/>
            </a:prstGeom>
            <a:ln cap="rnd" w="28440">
              <a:solidFill>
                <a:srgbClr val="0000ff"/>
              </a:solidFill>
              <a:miter/>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874" name=""/>
            <p:cNvSpPr/>
            <p:nvPr/>
          </p:nvSpPr>
          <p:spPr>
            <a:xfrm flipV="1">
              <a:off x="3346560" y="2973240"/>
              <a:ext cx="75960" cy="152640"/>
            </a:xfrm>
            <a:prstGeom prst="line">
              <a:avLst/>
            </a:prstGeom>
            <a:ln cap="rnd" w="2844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75" name=""/>
            <p:cNvSpPr/>
            <p:nvPr/>
          </p:nvSpPr>
          <p:spPr>
            <a:xfrm>
              <a:off x="3422520" y="2973240"/>
              <a:ext cx="76320" cy="9720"/>
            </a:xfrm>
            <a:prstGeom prst="line">
              <a:avLst/>
            </a:prstGeom>
            <a:ln cap="rnd" w="28440">
              <a:solidFill>
                <a:srgbClr val="0000ff"/>
              </a:solidFill>
              <a:miter/>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Arial"/>
              </a:endParaRPr>
            </a:p>
          </p:txBody>
        </p:sp>
        <p:sp>
          <p:nvSpPr>
            <p:cNvPr id="876" name=""/>
            <p:cNvSpPr/>
            <p:nvPr/>
          </p:nvSpPr>
          <p:spPr>
            <a:xfrm>
              <a:off x="3498840" y="2982960"/>
              <a:ext cx="76320" cy="123840"/>
            </a:xfrm>
            <a:prstGeom prst="line">
              <a:avLst/>
            </a:prstGeom>
            <a:ln cap="rnd" w="2844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77" name=""/>
            <p:cNvSpPr/>
            <p:nvPr/>
          </p:nvSpPr>
          <p:spPr>
            <a:xfrm>
              <a:off x="3575160" y="3106800"/>
              <a:ext cx="75960" cy="38160"/>
            </a:xfrm>
            <a:prstGeom prst="line">
              <a:avLst/>
            </a:prstGeom>
            <a:ln cap="rnd" w="28440">
              <a:solidFill>
                <a:srgbClr val="0000ff"/>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878" name=""/>
            <p:cNvSpPr/>
            <p:nvPr/>
          </p:nvSpPr>
          <p:spPr>
            <a:xfrm flipV="1">
              <a:off x="3651120" y="3096720"/>
              <a:ext cx="76320" cy="47880"/>
            </a:xfrm>
            <a:prstGeom prst="line">
              <a:avLst/>
            </a:prstGeom>
            <a:ln cap="rnd" w="28440">
              <a:solidFill>
                <a:srgbClr val="0000ff"/>
              </a:solidFill>
              <a:miter/>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Arial"/>
              </a:endParaRPr>
            </a:p>
          </p:txBody>
        </p:sp>
        <p:sp>
          <p:nvSpPr>
            <p:cNvPr id="879" name=""/>
            <p:cNvSpPr/>
            <p:nvPr/>
          </p:nvSpPr>
          <p:spPr>
            <a:xfrm flipV="1">
              <a:off x="3727440" y="2991960"/>
              <a:ext cx="85680" cy="104760"/>
            </a:xfrm>
            <a:prstGeom prst="line">
              <a:avLst/>
            </a:prstGeom>
            <a:ln cap="rnd" w="2844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80" name=""/>
            <p:cNvSpPr/>
            <p:nvPr/>
          </p:nvSpPr>
          <p:spPr>
            <a:xfrm flipV="1">
              <a:off x="3813120" y="2906640"/>
              <a:ext cx="76320" cy="85680"/>
            </a:xfrm>
            <a:prstGeom prst="line">
              <a:avLst/>
            </a:prstGeom>
            <a:ln cap="rnd" w="28440">
              <a:solidFill>
                <a:srgbClr val="0000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sp>
          <p:nvSpPr>
            <p:cNvPr id="881" name=""/>
            <p:cNvSpPr/>
            <p:nvPr/>
          </p:nvSpPr>
          <p:spPr>
            <a:xfrm>
              <a:off x="3889440" y="2906640"/>
              <a:ext cx="75960" cy="1800"/>
            </a:xfrm>
            <a:prstGeom prst="line">
              <a:avLst/>
            </a:prstGeom>
            <a:ln cap="rnd" w="28440">
              <a:solidFill>
                <a:srgbClr val="0000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882" name=""/>
            <p:cNvSpPr/>
            <p:nvPr/>
          </p:nvSpPr>
          <p:spPr>
            <a:xfrm>
              <a:off x="3965400" y="2906640"/>
              <a:ext cx="76320" cy="28800"/>
            </a:xfrm>
            <a:prstGeom prst="line">
              <a:avLst/>
            </a:prstGeom>
            <a:ln cap="rnd" w="28440">
              <a:solidFill>
                <a:srgbClr val="0000ff"/>
              </a:solidFill>
              <a:miter/>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Arial"/>
              </a:endParaRPr>
            </a:p>
          </p:txBody>
        </p:sp>
        <p:sp>
          <p:nvSpPr>
            <p:cNvPr id="883" name=""/>
            <p:cNvSpPr/>
            <p:nvPr/>
          </p:nvSpPr>
          <p:spPr>
            <a:xfrm>
              <a:off x="4041720" y="2935440"/>
              <a:ext cx="76320" cy="18720"/>
            </a:xfrm>
            <a:prstGeom prst="line">
              <a:avLst/>
            </a:prstGeom>
            <a:ln cap="rnd" w="28440">
              <a:solidFill>
                <a:srgbClr val="0000ff"/>
              </a:solidFill>
              <a:miter/>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Arial"/>
              </a:endParaRPr>
            </a:p>
          </p:txBody>
        </p:sp>
        <p:sp>
          <p:nvSpPr>
            <p:cNvPr id="884" name=""/>
            <p:cNvSpPr/>
            <p:nvPr/>
          </p:nvSpPr>
          <p:spPr>
            <a:xfrm>
              <a:off x="4118040" y="2954160"/>
              <a:ext cx="75960" cy="28800"/>
            </a:xfrm>
            <a:prstGeom prst="line">
              <a:avLst/>
            </a:prstGeom>
            <a:ln cap="rnd" w="28440">
              <a:solidFill>
                <a:srgbClr val="0000ff"/>
              </a:solidFill>
              <a:miter/>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Arial"/>
              </a:endParaRPr>
            </a:p>
          </p:txBody>
        </p:sp>
        <p:sp>
          <p:nvSpPr>
            <p:cNvPr id="885" name=""/>
            <p:cNvSpPr/>
            <p:nvPr/>
          </p:nvSpPr>
          <p:spPr>
            <a:xfrm>
              <a:off x="4194000" y="2982960"/>
              <a:ext cx="76320" cy="76320"/>
            </a:xfrm>
            <a:prstGeom prst="line">
              <a:avLst/>
            </a:prstGeom>
            <a:ln cap="rnd" w="28440">
              <a:solidFill>
                <a:srgbClr val="0000ff"/>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Arial"/>
              </a:endParaRPr>
            </a:p>
          </p:txBody>
        </p:sp>
        <p:sp>
          <p:nvSpPr>
            <p:cNvPr id="886" name=""/>
            <p:cNvSpPr/>
            <p:nvPr/>
          </p:nvSpPr>
          <p:spPr>
            <a:xfrm>
              <a:off x="4270320" y="3059280"/>
              <a:ext cx="85680" cy="28440"/>
            </a:xfrm>
            <a:prstGeom prst="line">
              <a:avLst/>
            </a:prstGeom>
            <a:ln cap="rnd" w="28440">
              <a:solidFill>
                <a:srgbClr val="0000ff"/>
              </a:solidFill>
              <a:miter/>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887" name=""/>
            <p:cNvSpPr/>
            <p:nvPr/>
          </p:nvSpPr>
          <p:spPr>
            <a:xfrm>
              <a:off x="4356000" y="3087720"/>
              <a:ext cx="76320" cy="28440"/>
            </a:xfrm>
            <a:prstGeom prst="line">
              <a:avLst/>
            </a:prstGeom>
            <a:ln cap="rnd" w="28440">
              <a:solidFill>
                <a:srgbClr val="0000ff"/>
              </a:solidFill>
              <a:miter/>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888" name=""/>
            <p:cNvSpPr/>
            <p:nvPr/>
          </p:nvSpPr>
          <p:spPr>
            <a:xfrm>
              <a:off x="4432320" y="3116160"/>
              <a:ext cx="76320" cy="38160"/>
            </a:xfrm>
            <a:prstGeom prst="line">
              <a:avLst/>
            </a:prstGeom>
            <a:ln cap="rnd" w="28440">
              <a:solidFill>
                <a:srgbClr val="0000ff"/>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889" name=""/>
            <p:cNvSpPr/>
            <p:nvPr/>
          </p:nvSpPr>
          <p:spPr>
            <a:xfrm>
              <a:off x="4508640" y="3154320"/>
              <a:ext cx="75960" cy="28440"/>
            </a:xfrm>
            <a:prstGeom prst="line">
              <a:avLst/>
            </a:prstGeom>
            <a:ln cap="rnd" w="28440">
              <a:solidFill>
                <a:srgbClr val="0000ff"/>
              </a:solidFill>
              <a:miter/>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890" name=""/>
            <p:cNvSpPr/>
            <p:nvPr/>
          </p:nvSpPr>
          <p:spPr>
            <a:xfrm flipV="1">
              <a:off x="4584600" y="3164040"/>
              <a:ext cx="76320" cy="18720"/>
            </a:xfrm>
            <a:prstGeom prst="line">
              <a:avLst/>
            </a:prstGeom>
            <a:ln cap="rnd" w="28440">
              <a:solidFill>
                <a:srgbClr val="0000ff"/>
              </a:solidFill>
              <a:miter/>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Arial"/>
              </a:endParaRPr>
            </a:p>
          </p:txBody>
        </p:sp>
        <p:sp>
          <p:nvSpPr>
            <p:cNvPr id="891" name=""/>
            <p:cNvSpPr/>
            <p:nvPr/>
          </p:nvSpPr>
          <p:spPr>
            <a:xfrm>
              <a:off x="4660920" y="3164040"/>
              <a:ext cx="76320" cy="9360"/>
            </a:xfrm>
            <a:prstGeom prst="line">
              <a:avLst/>
            </a:prstGeom>
            <a:ln cap="rnd" w="28440">
              <a:solidFill>
                <a:srgbClr val="0000ff"/>
              </a:solidFill>
              <a:miter/>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Arial"/>
              </a:endParaRPr>
            </a:p>
          </p:txBody>
        </p:sp>
        <p:sp>
          <p:nvSpPr>
            <p:cNvPr id="892" name=""/>
            <p:cNvSpPr/>
            <p:nvPr/>
          </p:nvSpPr>
          <p:spPr>
            <a:xfrm flipV="1">
              <a:off x="4737240" y="3135240"/>
              <a:ext cx="85680" cy="38160"/>
            </a:xfrm>
            <a:prstGeom prst="line">
              <a:avLst/>
            </a:prstGeom>
            <a:ln cap="rnd" w="28440">
              <a:solidFill>
                <a:srgbClr val="0000ff"/>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893" name=""/>
            <p:cNvSpPr/>
            <p:nvPr/>
          </p:nvSpPr>
          <p:spPr>
            <a:xfrm flipV="1">
              <a:off x="4822920" y="3115800"/>
              <a:ext cx="75960" cy="19080"/>
            </a:xfrm>
            <a:prstGeom prst="line">
              <a:avLst/>
            </a:prstGeom>
            <a:ln cap="rnd" w="28440">
              <a:solidFill>
                <a:srgbClr val="0000ff"/>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894" name=""/>
            <p:cNvSpPr/>
            <p:nvPr/>
          </p:nvSpPr>
          <p:spPr>
            <a:xfrm>
              <a:off x="4898880" y="3116160"/>
              <a:ext cx="76320" cy="57240"/>
            </a:xfrm>
            <a:prstGeom prst="line">
              <a:avLst/>
            </a:prstGeom>
            <a:ln cap="rnd" w="28440">
              <a:solidFill>
                <a:srgbClr val="0000ff"/>
              </a:solidFill>
              <a:miter/>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Arial"/>
              </a:endParaRPr>
            </a:p>
          </p:txBody>
        </p:sp>
        <p:sp>
          <p:nvSpPr>
            <p:cNvPr id="895" name=""/>
            <p:cNvSpPr/>
            <p:nvPr/>
          </p:nvSpPr>
          <p:spPr>
            <a:xfrm>
              <a:off x="4975200" y="3173400"/>
              <a:ext cx="76320" cy="76320"/>
            </a:xfrm>
            <a:prstGeom prst="line">
              <a:avLst/>
            </a:prstGeom>
            <a:ln cap="rnd" w="28440">
              <a:solidFill>
                <a:srgbClr val="0000ff"/>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Arial"/>
              </a:endParaRPr>
            </a:p>
          </p:txBody>
        </p:sp>
        <p:sp>
          <p:nvSpPr>
            <p:cNvPr id="896" name=""/>
            <p:cNvSpPr/>
            <p:nvPr/>
          </p:nvSpPr>
          <p:spPr>
            <a:xfrm>
              <a:off x="5051520" y="3249720"/>
              <a:ext cx="75960" cy="47520"/>
            </a:xfrm>
            <a:prstGeom prst="line">
              <a:avLst/>
            </a:prstGeom>
            <a:ln cap="rnd" w="28440">
              <a:solidFill>
                <a:srgbClr val="0000ff"/>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897" name=""/>
            <p:cNvSpPr/>
            <p:nvPr/>
          </p:nvSpPr>
          <p:spPr>
            <a:xfrm>
              <a:off x="5127480" y="3297240"/>
              <a:ext cx="76320" cy="38160"/>
            </a:xfrm>
            <a:prstGeom prst="line">
              <a:avLst/>
            </a:prstGeom>
            <a:ln cap="rnd" w="28440">
              <a:solidFill>
                <a:srgbClr val="0000ff"/>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898" name=""/>
            <p:cNvSpPr/>
            <p:nvPr/>
          </p:nvSpPr>
          <p:spPr>
            <a:xfrm flipV="1">
              <a:off x="5203800" y="3325320"/>
              <a:ext cx="76320" cy="9720"/>
            </a:xfrm>
            <a:prstGeom prst="line">
              <a:avLst/>
            </a:prstGeom>
            <a:ln cap="rnd" w="28440">
              <a:solidFill>
                <a:srgbClr val="0000ff"/>
              </a:solidFill>
              <a:miter/>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Arial"/>
              </a:endParaRPr>
            </a:p>
          </p:txBody>
        </p:sp>
        <p:sp>
          <p:nvSpPr>
            <p:cNvPr id="899" name=""/>
            <p:cNvSpPr/>
            <p:nvPr/>
          </p:nvSpPr>
          <p:spPr>
            <a:xfrm>
              <a:off x="5280120" y="3325680"/>
              <a:ext cx="85680" cy="1800"/>
            </a:xfrm>
            <a:prstGeom prst="line">
              <a:avLst/>
            </a:prstGeom>
            <a:ln cap="rnd" w="28440">
              <a:solidFill>
                <a:srgbClr val="0000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900" name=""/>
            <p:cNvSpPr/>
            <p:nvPr/>
          </p:nvSpPr>
          <p:spPr>
            <a:xfrm>
              <a:off x="5365800" y="3325680"/>
              <a:ext cx="76320" cy="47880"/>
            </a:xfrm>
            <a:prstGeom prst="line">
              <a:avLst/>
            </a:prstGeom>
            <a:ln cap="rnd" w="28440">
              <a:solidFill>
                <a:srgbClr val="0000ff"/>
              </a:solidFill>
              <a:miter/>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Arial"/>
              </a:endParaRPr>
            </a:p>
          </p:txBody>
        </p:sp>
        <p:sp>
          <p:nvSpPr>
            <p:cNvPr id="901" name=""/>
            <p:cNvSpPr/>
            <p:nvPr/>
          </p:nvSpPr>
          <p:spPr>
            <a:xfrm>
              <a:off x="5442120" y="3373560"/>
              <a:ext cx="75960" cy="19080"/>
            </a:xfrm>
            <a:prstGeom prst="line">
              <a:avLst/>
            </a:prstGeom>
            <a:ln cap="rnd" w="28440">
              <a:solidFill>
                <a:srgbClr val="0000ff"/>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902" name=""/>
            <p:cNvSpPr/>
            <p:nvPr/>
          </p:nvSpPr>
          <p:spPr>
            <a:xfrm>
              <a:off x="5518080" y="3392640"/>
              <a:ext cx="76320" cy="28440"/>
            </a:xfrm>
            <a:prstGeom prst="line">
              <a:avLst/>
            </a:prstGeom>
            <a:ln cap="rnd" w="28440">
              <a:solidFill>
                <a:srgbClr val="0000ff"/>
              </a:solidFill>
              <a:miter/>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903" name=""/>
            <p:cNvSpPr/>
            <p:nvPr/>
          </p:nvSpPr>
          <p:spPr>
            <a:xfrm flipV="1">
              <a:off x="5594400" y="3392280"/>
              <a:ext cx="76320" cy="28440"/>
            </a:xfrm>
            <a:prstGeom prst="line">
              <a:avLst/>
            </a:prstGeom>
            <a:ln cap="rnd" w="28440">
              <a:solidFill>
                <a:srgbClr val="0000ff"/>
              </a:solidFill>
              <a:miter/>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904" name=""/>
            <p:cNvSpPr/>
            <p:nvPr/>
          </p:nvSpPr>
          <p:spPr>
            <a:xfrm flipV="1">
              <a:off x="5670720" y="3373200"/>
              <a:ext cx="75960" cy="19080"/>
            </a:xfrm>
            <a:prstGeom prst="line">
              <a:avLst/>
            </a:prstGeom>
            <a:ln cap="rnd" w="28440">
              <a:solidFill>
                <a:srgbClr val="0000ff"/>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905" name=""/>
            <p:cNvSpPr/>
            <p:nvPr/>
          </p:nvSpPr>
          <p:spPr>
            <a:xfrm>
              <a:off x="5746680" y="3373560"/>
              <a:ext cx="76320" cy="28440"/>
            </a:xfrm>
            <a:prstGeom prst="line">
              <a:avLst/>
            </a:prstGeom>
            <a:ln cap="rnd" w="28440">
              <a:solidFill>
                <a:srgbClr val="0000ff"/>
              </a:solidFill>
              <a:miter/>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906" name=""/>
            <p:cNvSpPr/>
            <p:nvPr/>
          </p:nvSpPr>
          <p:spPr>
            <a:xfrm>
              <a:off x="5823000" y="3402000"/>
              <a:ext cx="85680" cy="76320"/>
            </a:xfrm>
            <a:prstGeom prst="line">
              <a:avLst/>
            </a:prstGeom>
            <a:ln cap="rnd" w="28440">
              <a:solidFill>
                <a:srgbClr val="0000ff"/>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Arial"/>
              </a:endParaRPr>
            </a:p>
          </p:txBody>
        </p:sp>
        <p:sp>
          <p:nvSpPr>
            <p:cNvPr id="907" name=""/>
            <p:cNvSpPr/>
            <p:nvPr/>
          </p:nvSpPr>
          <p:spPr>
            <a:xfrm>
              <a:off x="5908680" y="3478320"/>
              <a:ext cx="76320" cy="9360"/>
            </a:xfrm>
            <a:prstGeom prst="line">
              <a:avLst/>
            </a:prstGeom>
            <a:ln cap="rnd" w="28440">
              <a:solidFill>
                <a:srgbClr val="0000ff"/>
              </a:solidFill>
              <a:miter/>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Arial"/>
              </a:endParaRPr>
            </a:p>
          </p:txBody>
        </p:sp>
        <p:sp>
          <p:nvSpPr>
            <p:cNvPr id="908" name=""/>
            <p:cNvSpPr/>
            <p:nvPr/>
          </p:nvSpPr>
          <p:spPr>
            <a:xfrm>
              <a:off x="5985000" y="3487680"/>
              <a:ext cx="75960" cy="19080"/>
            </a:xfrm>
            <a:prstGeom prst="line">
              <a:avLst/>
            </a:prstGeom>
            <a:ln cap="rnd" w="28440">
              <a:solidFill>
                <a:srgbClr val="0000ff"/>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909" name=""/>
            <p:cNvSpPr/>
            <p:nvPr/>
          </p:nvSpPr>
          <p:spPr>
            <a:xfrm flipV="1">
              <a:off x="6060960" y="3421080"/>
              <a:ext cx="76320" cy="85680"/>
            </a:xfrm>
            <a:prstGeom prst="line">
              <a:avLst/>
            </a:prstGeom>
            <a:ln cap="rnd" w="28440">
              <a:solidFill>
                <a:srgbClr val="0000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sp>
          <p:nvSpPr>
            <p:cNvPr id="910" name=""/>
            <p:cNvSpPr/>
            <p:nvPr/>
          </p:nvSpPr>
          <p:spPr>
            <a:xfrm flipV="1">
              <a:off x="6137280" y="3306600"/>
              <a:ext cx="76320" cy="114480"/>
            </a:xfrm>
            <a:prstGeom prst="line">
              <a:avLst/>
            </a:prstGeom>
            <a:ln cap="rnd" w="2844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11" name=""/>
            <p:cNvSpPr/>
            <p:nvPr/>
          </p:nvSpPr>
          <p:spPr>
            <a:xfrm>
              <a:off x="6213600" y="3306600"/>
              <a:ext cx="75960" cy="9720"/>
            </a:xfrm>
            <a:prstGeom prst="line">
              <a:avLst/>
            </a:prstGeom>
            <a:ln cap="rnd" w="28440">
              <a:solidFill>
                <a:srgbClr val="0000ff"/>
              </a:solidFill>
              <a:miter/>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Arial"/>
              </a:endParaRPr>
            </a:p>
          </p:txBody>
        </p:sp>
        <p:sp>
          <p:nvSpPr>
            <p:cNvPr id="912" name=""/>
            <p:cNvSpPr/>
            <p:nvPr/>
          </p:nvSpPr>
          <p:spPr>
            <a:xfrm flipV="1">
              <a:off x="6289560" y="3306240"/>
              <a:ext cx="76320" cy="9720"/>
            </a:xfrm>
            <a:prstGeom prst="line">
              <a:avLst/>
            </a:prstGeom>
            <a:ln cap="rnd" w="28440">
              <a:solidFill>
                <a:srgbClr val="0000ff"/>
              </a:solidFill>
              <a:miter/>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Arial"/>
              </a:endParaRPr>
            </a:p>
          </p:txBody>
        </p:sp>
        <p:sp>
          <p:nvSpPr>
            <p:cNvPr id="913" name=""/>
            <p:cNvSpPr/>
            <p:nvPr/>
          </p:nvSpPr>
          <p:spPr>
            <a:xfrm flipV="1">
              <a:off x="6365880" y="3230280"/>
              <a:ext cx="85680" cy="75960"/>
            </a:xfrm>
            <a:prstGeom prst="line">
              <a:avLst/>
            </a:prstGeom>
            <a:ln cap="rnd" w="28440">
              <a:solidFill>
                <a:srgbClr val="0000ff"/>
              </a:solidFill>
              <a:miter/>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Arial"/>
              </a:endParaRPr>
            </a:p>
          </p:txBody>
        </p:sp>
        <p:sp>
          <p:nvSpPr>
            <p:cNvPr id="914" name=""/>
            <p:cNvSpPr/>
            <p:nvPr/>
          </p:nvSpPr>
          <p:spPr>
            <a:xfrm flipV="1">
              <a:off x="6451560" y="3144960"/>
              <a:ext cx="76320" cy="85680"/>
            </a:xfrm>
            <a:prstGeom prst="line">
              <a:avLst/>
            </a:prstGeom>
            <a:ln cap="rnd" w="28440">
              <a:solidFill>
                <a:srgbClr val="0000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sp>
          <p:nvSpPr>
            <p:cNvPr id="915" name=""/>
            <p:cNvSpPr/>
            <p:nvPr/>
          </p:nvSpPr>
          <p:spPr>
            <a:xfrm flipV="1">
              <a:off x="6527880" y="3078000"/>
              <a:ext cx="75960" cy="66960"/>
            </a:xfrm>
            <a:prstGeom prst="line">
              <a:avLst/>
            </a:prstGeom>
            <a:ln cap="rnd" w="28440">
              <a:solidFill>
                <a:srgbClr val="0000ff"/>
              </a:solidFill>
              <a:miter/>
            </a:ln>
          </p:spPr>
          <p:style>
            <a:lnRef idx="0"/>
            <a:fillRef idx="0"/>
            <a:effectRef idx="0"/>
            <a:fontRef idx="minor"/>
          </p:style>
          <p:txBody>
            <a:bodyPr lIns="90000" rIns="90000" tIns="20160" bIns="20160" anchor="t">
              <a:noAutofit/>
            </a:bodyPr>
            <a:p>
              <a:endParaRPr b="0" lang="en-US" sz="2400" strike="noStrike" u="none">
                <a:solidFill>
                  <a:srgbClr val="000000"/>
                </a:solidFill>
                <a:effectLst/>
                <a:uFillTx/>
                <a:latin typeface="Arial"/>
              </a:endParaRPr>
            </a:p>
          </p:txBody>
        </p:sp>
        <p:sp>
          <p:nvSpPr>
            <p:cNvPr id="916" name=""/>
            <p:cNvSpPr/>
            <p:nvPr/>
          </p:nvSpPr>
          <p:spPr>
            <a:xfrm flipV="1">
              <a:off x="6603840" y="3059280"/>
              <a:ext cx="76320" cy="18720"/>
            </a:xfrm>
            <a:prstGeom prst="line">
              <a:avLst/>
            </a:prstGeom>
            <a:ln cap="rnd" w="28440">
              <a:solidFill>
                <a:srgbClr val="0000ff"/>
              </a:solidFill>
              <a:miter/>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Arial"/>
              </a:endParaRPr>
            </a:p>
          </p:txBody>
        </p:sp>
        <p:sp>
          <p:nvSpPr>
            <p:cNvPr id="917" name=""/>
            <p:cNvSpPr/>
            <p:nvPr/>
          </p:nvSpPr>
          <p:spPr>
            <a:xfrm flipV="1">
              <a:off x="6680160" y="2992320"/>
              <a:ext cx="76320" cy="66960"/>
            </a:xfrm>
            <a:prstGeom prst="line">
              <a:avLst/>
            </a:prstGeom>
            <a:ln cap="rnd" w="28440">
              <a:solidFill>
                <a:srgbClr val="0000ff"/>
              </a:solidFill>
              <a:miter/>
            </a:ln>
          </p:spPr>
          <p:style>
            <a:lnRef idx="0"/>
            <a:fillRef idx="0"/>
            <a:effectRef idx="0"/>
            <a:fontRef idx="minor"/>
          </p:style>
          <p:txBody>
            <a:bodyPr lIns="90000" rIns="90000" tIns="20160" bIns="20160" anchor="t">
              <a:noAutofit/>
            </a:bodyPr>
            <a:p>
              <a:endParaRPr b="0" lang="en-US" sz="2400" strike="noStrike" u="none">
                <a:solidFill>
                  <a:srgbClr val="000000"/>
                </a:solidFill>
                <a:effectLst/>
                <a:uFillTx/>
                <a:latin typeface="Arial"/>
              </a:endParaRPr>
            </a:p>
          </p:txBody>
        </p:sp>
        <p:sp>
          <p:nvSpPr>
            <p:cNvPr id="918" name=""/>
            <p:cNvSpPr/>
            <p:nvPr/>
          </p:nvSpPr>
          <p:spPr>
            <a:xfrm flipV="1">
              <a:off x="6756480" y="2954160"/>
              <a:ext cx="75960" cy="38160"/>
            </a:xfrm>
            <a:prstGeom prst="line">
              <a:avLst/>
            </a:prstGeom>
            <a:ln cap="rnd" w="28440">
              <a:solidFill>
                <a:srgbClr val="0000ff"/>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919" name=""/>
            <p:cNvSpPr/>
            <p:nvPr/>
          </p:nvSpPr>
          <p:spPr>
            <a:xfrm flipV="1">
              <a:off x="6832440" y="2839680"/>
              <a:ext cx="86040" cy="114120"/>
            </a:xfrm>
            <a:prstGeom prst="line">
              <a:avLst/>
            </a:prstGeom>
            <a:ln cap="rnd" w="2844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20" name=""/>
            <p:cNvSpPr/>
            <p:nvPr/>
          </p:nvSpPr>
          <p:spPr>
            <a:xfrm flipV="1">
              <a:off x="6918480" y="2678040"/>
              <a:ext cx="75960" cy="162000"/>
            </a:xfrm>
            <a:prstGeom prst="line">
              <a:avLst/>
            </a:prstGeom>
            <a:ln cap="rnd" w="2844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21" name=""/>
            <p:cNvSpPr/>
            <p:nvPr/>
          </p:nvSpPr>
          <p:spPr>
            <a:xfrm flipV="1">
              <a:off x="6994440" y="2658600"/>
              <a:ext cx="76320" cy="19080"/>
            </a:xfrm>
            <a:prstGeom prst="line">
              <a:avLst/>
            </a:prstGeom>
            <a:ln cap="rnd" w="28440">
              <a:solidFill>
                <a:srgbClr val="0000ff"/>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922" name=""/>
            <p:cNvSpPr/>
            <p:nvPr/>
          </p:nvSpPr>
          <p:spPr>
            <a:xfrm>
              <a:off x="7070760" y="2658960"/>
              <a:ext cx="76320" cy="95400"/>
            </a:xfrm>
            <a:prstGeom prst="line">
              <a:avLst/>
            </a:prstGeom>
            <a:ln cap="rnd" w="2844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23" name=""/>
            <p:cNvSpPr/>
            <p:nvPr/>
          </p:nvSpPr>
          <p:spPr>
            <a:xfrm flipV="1">
              <a:off x="7147080" y="2744280"/>
              <a:ext cx="75960" cy="9720"/>
            </a:xfrm>
            <a:prstGeom prst="line">
              <a:avLst/>
            </a:prstGeom>
            <a:ln cap="rnd" w="28440">
              <a:solidFill>
                <a:srgbClr val="0000ff"/>
              </a:solidFill>
              <a:miter/>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Arial"/>
              </a:endParaRPr>
            </a:p>
          </p:txBody>
        </p:sp>
        <p:sp>
          <p:nvSpPr>
            <p:cNvPr id="924" name=""/>
            <p:cNvSpPr/>
            <p:nvPr/>
          </p:nvSpPr>
          <p:spPr>
            <a:xfrm flipV="1">
              <a:off x="7223040" y="2735280"/>
              <a:ext cx="76320" cy="9360"/>
            </a:xfrm>
            <a:prstGeom prst="line">
              <a:avLst/>
            </a:prstGeom>
            <a:ln cap="rnd" w="28440">
              <a:solidFill>
                <a:srgbClr val="0000ff"/>
              </a:solidFill>
              <a:miter/>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Arial"/>
              </a:endParaRPr>
            </a:p>
          </p:txBody>
        </p:sp>
        <p:sp>
          <p:nvSpPr>
            <p:cNvPr id="925" name=""/>
            <p:cNvSpPr/>
            <p:nvPr/>
          </p:nvSpPr>
          <p:spPr>
            <a:xfrm flipV="1">
              <a:off x="7299360" y="2725200"/>
              <a:ext cx="76320" cy="9720"/>
            </a:xfrm>
            <a:prstGeom prst="line">
              <a:avLst/>
            </a:prstGeom>
            <a:ln cap="rnd" w="28440">
              <a:solidFill>
                <a:srgbClr val="0000ff"/>
              </a:solidFill>
              <a:miter/>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Arial"/>
              </a:endParaRPr>
            </a:p>
          </p:txBody>
        </p:sp>
        <p:sp>
          <p:nvSpPr>
            <p:cNvPr id="926" name=""/>
            <p:cNvSpPr/>
            <p:nvPr/>
          </p:nvSpPr>
          <p:spPr>
            <a:xfrm flipV="1">
              <a:off x="7375680" y="2649240"/>
              <a:ext cx="85680" cy="75960"/>
            </a:xfrm>
            <a:prstGeom prst="line">
              <a:avLst/>
            </a:prstGeom>
            <a:ln cap="rnd" w="28440">
              <a:solidFill>
                <a:srgbClr val="0000ff"/>
              </a:solidFill>
              <a:miter/>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Arial"/>
              </a:endParaRPr>
            </a:p>
          </p:txBody>
        </p:sp>
        <p:sp>
          <p:nvSpPr>
            <p:cNvPr id="927" name=""/>
            <p:cNvSpPr/>
            <p:nvPr/>
          </p:nvSpPr>
          <p:spPr>
            <a:xfrm flipV="1">
              <a:off x="7461360" y="2391840"/>
              <a:ext cx="75960" cy="257400"/>
            </a:xfrm>
            <a:prstGeom prst="line">
              <a:avLst/>
            </a:prstGeom>
            <a:ln cap="rnd" w="2844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28" name=""/>
            <p:cNvSpPr/>
            <p:nvPr/>
          </p:nvSpPr>
          <p:spPr>
            <a:xfrm>
              <a:off x="7537320" y="2392200"/>
              <a:ext cx="76320" cy="1800"/>
            </a:xfrm>
            <a:prstGeom prst="line">
              <a:avLst/>
            </a:prstGeom>
            <a:ln cap="rnd" w="28440">
              <a:solidFill>
                <a:srgbClr val="0000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929" name=""/>
            <p:cNvSpPr/>
            <p:nvPr/>
          </p:nvSpPr>
          <p:spPr>
            <a:xfrm>
              <a:off x="7613640" y="2392200"/>
              <a:ext cx="76320" cy="28800"/>
            </a:xfrm>
            <a:prstGeom prst="line">
              <a:avLst/>
            </a:prstGeom>
            <a:ln cap="rnd" w="28440">
              <a:solidFill>
                <a:srgbClr val="0000ff"/>
              </a:solidFill>
              <a:miter/>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Arial"/>
              </a:endParaRPr>
            </a:p>
          </p:txBody>
        </p:sp>
        <p:sp>
          <p:nvSpPr>
            <p:cNvPr id="930" name=""/>
            <p:cNvSpPr/>
            <p:nvPr/>
          </p:nvSpPr>
          <p:spPr>
            <a:xfrm>
              <a:off x="7689960" y="2421000"/>
              <a:ext cx="75960" cy="114120"/>
            </a:xfrm>
            <a:prstGeom prst="line">
              <a:avLst/>
            </a:prstGeom>
            <a:ln cap="rnd" w="2844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31" name=""/>
            <p:cNvSpPr/>
            <p:nvPr/>
          </p:nvSpPr>
          <p:spPr>
            <a:xfrm>
              <a:off x="7765920" y="2535120"/>
              <a:ext cx="76320" cy="38160"/>
            </a:xfrm>
            <a:prstGeom prst="line">
              <a:avLst/>
            </a:prstGeom>
            <a:ln cap="rnd" w="28440">
              <a:solidFill>
                <a:srgbClr val="0000ff"/>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932" name=""/>
            <p:cNvSpPr/>
            <p:nvPr/>
          </p:nvSpPr>
          <p:spPr>
            <a:xfrm>
              <a:off x="7842240" y="2573280"/>
              <a:ext cx="76320" cy="66600"/>
            </a:xfrm>
            <a:prstGeom prst="line">
              <a:avLst/>
            </a:prstGeom>
            <a:ln cap="rnd" w="28440">
              <a:solidFill>
                <a:srgbClr val="0000ff"/>
              </a:solidFill>
              <a:miter/>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933" name=""/>
            <p:cNvSpPr/>
            <p:nvPr/>
          </p:nvSpPr>
          <p:spPr>
            <a:xfrm>
              <a:off x="7918560" y="2639880"/>
              <a:ext cx="85680" cy="142920"/>
            </a:xfrm>
            <a:prstGeom prst="line">
              <a:avLst/>
            </a:prstGeom>
            <a:ln cap="rnd" w="2844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34" name=""/>
            <p:cNvSpPr/>
            <p:nvPr/>
          </p:nvSpPr>
          <p:spPr>
            <a:xfrm flipV="1">
              <a:off x="8004240" y="2735280"/>
              <a:ext cx="75960" cy="47520"/>
            </a:xfrm>
            <a:prstGeom prst="line">
              <a:avLst/>
            </a:prstGeom>
            <a:ln cap="rnd" w="28440">
              <a:solidFill>
                <a:srgbClr val="0000ff"/>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935" name=""/>
            <p:cNvSpPr/>
            <p:nvPr/>
          </p:nvSpPr>
          <p:spPr>
            <a:xfrm flipV="1">
              <a:off x="8080200" y="2668320"/>
              <a:ext cx="76320" cy="66600"/>
            </a:xfrm>
            <a:prstGeom prst="line">
              <a:avLst/>
            </a:prstGeom>
            <a:ln cap="rnd" w="28440">
              <a:solidFill>
                <a:srgbClr val="0000ff"/>
              </a:solidFill>
              <a:miter/>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936" name=""/>
            <p:cNvSpPr/>
            <p:nvPr/>
          </p:nvSpPr>
          <p:spPr>
            <a:xfrm flipV="1">
              <a:off x="1479600" y="4344840"/>
              <a:ext cx="76320" cy="28800"/>
            </a:xfrm>
            <a:prstGeom prst="line">
              <a:avLst/>
            </a:prstGeom>
            <a:ln cap="rnd" w="28440">
              <a:solidFill>
                <a:srgbClr val="ff0000"/>
              </a:solidFill>
              <a:miter/>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Arial"/>
              </a:endParaRPr>
            </a:p>
          </p:txBody>
        </p:sp>
        <p:sp>
          <p:nvSpPr>
            <p:cNvPr id="937" name=""/>
            <p:cNvSpPr/>
            <p:nvPr/>
          </p:nvSpPr>
          <p:spPr>
            <a:xfrm flipV="1">
              <a:off x="1555920" y="4325400"/>
              <a:ext cx="75960" cy="19080"/>
            </a:xfrm>
            <a:prstGeom prst="line">
              <a:avLst/>
            </a:prstGeom>
            <a:ln cap="rnd" w="28440">
              <a:solidFill>
                <a:srgbClr val="ff0000"/>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938" name=""/>
            <p:cNvSpPr/>
            <p:nvPr/>
          </p:nvSpPr>
          <p:spPr>
            <a:xfrm flipV="1">
              <a:off x="1631880" y="4296960"/>
              <a:ext cx="85680" cy="28440"/>
            </a:xfrm>
            <a:prstGeom prst="line">
              <a:avLst/>
            </a:prstGeom>
            <a:ln cap="rnd" w="28440">
              <a:solidFill>
                <a:srgbClr val="ff0000"/>
              </a:solidFill>
              <a:miter/>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939" name=""/>
            <p:cNvSpPr/>
            <p:nvPr/>
          </p:nvSpPr>
          <p:spPr>
            <a:xfrm flipV="1">
              <a:off x="1717560" y="4287960"/>
              <a:ext cx="76320" cy="9360"/>
            </a:xfrm>
            <a:prstGeom prst="line">
              <a:avLst/>
            </a:prstGeom>
            <a:ln cap="rnd" w="28440">
              <a:solidFill>
                <a:srgbClr val="ff0000"/>
              </a:solidFill>
              <a:miter/>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Arial"/>
              </a:endParaRPr>
            </a:p>
          </p:txBody>
        </p:sp>
        <p:sp>
          <p:nvSpPr>
            <p:cNvPr id="940" name=""/>
            <p:cNvSpPr/>
            <p:nvPr/>
          </p:nvSpPr>
          <p:spPr>
            <a:xfrm>
              <a:off x="1793880" y="4287960"/>
              <a:ext cx="76320" cy="9360"/>
            </a:xfrm>
            <a:prstGeom prst="line">
              <a:avLst/>
            </a:prstGeom>
            <a:ln cap="rnd" w="28440">
              <a:solidFill>
                <a:srgbClr val="ff0000"/>
              </a:solidFill>
              <a:miter/>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Arial"/>
              </a:endParaRPr>
            </a:p>
          </p:txBody>
        </p:sp>
        <p:sp>
          <p:nvSpPr>
            <p:cNvPr id="941" name=""/>
            <p:cNvSpPr/>
            <p:nvPr/>
          </p:nvSpPr>
          <p:spPr>
            <a:xfrm>
              <a:off x="1870200" y="4297320"/>
              <a:ext cx="75960" cy="19080"/>
            </a:xfrm>
            <a:prstGeom prst="line">
              <a:avLst/>
            </a:prstGeom>
            <a:ln cap="rnd" w="28440">
              <a:solidFill>
                <a:srgbClr val="ff0000"/>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942" name=""/>
            <p:cNvSpPr/>
            <p:nvPr/>
          </p:nvSpPr>
          <p:spPr>
            <a:xfrm flipV="1">
              <a:off x="1946160" y="4307040"/>
              <a:ext cx="76320" cy="9360"/>
            </a:xfrm>
            <a:prstGeom prst="line">
              <a:avLst/>
            </a:prstGeom>
            <a:ln cap="rnd" w="28440">
              <a:solidFill>
                <a:srgbClr val="ff0000"/>
              </a:solidFill>
              <a:miter/>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Arial"/>
              </a:endParaRPr>
            </a:p>
          </p:txBody>
        </p:sp>
        <p:sp>
          <p:nvSpPr>
            <p:cNvPr id="943" name=""/>
            <p:cNvSpPr/>
            <p:nvPr/>
          </p:nvSpPr>
          <p:spPr>
            <a:xfrm flipV="1">
              <a:off x="2022480" y="4296960"/>
              <a:ext cx="76320" cy="9720"/>
            </a:xfrm>
            <a:prstGeom prst="line">
              <a:avLst/>
            </a:prstGeom>
            <a:ln cap="rnd" w="28440">
              <a:solidFill>
                <a:srgbClr val="ff0000"/>
              </a:solidFill>
              <a:miter/>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Arial"/>
              </a:endParaRPr>
            </a:p>
          </p:txBody>
        </p:sp>
        <p:sp>
          <p:nvSpPr>
            <p:cNvPr id="944" name=""/>
            <p:cNvSpPr/>
            <p:nvPr/>
          </p:nvSpPr>
          <p:spPr>
            <a:xfrm>
              <a:off x="2098800" y="4297320"/>
              <a:ext cx="75960" cy="19080"/>
            </a:xfrm>
            <a:prstGeom prst="line">
              <a:avLst/>
            </a:prstGeom>
            <a:ln cap="rnd" w="28440">
              <a:solidFill>
                <a:srgbClr val="ff0000"/>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945" name=""/>
            <p:cNvSpPr/>
            <p:nvPr/>
          </p:nvSpPr>
          <p:spPr>
            <a:xfrm>
              <a:off x="2174760" y="4316400"/>
              <a:ext cx="85680" cy="9360"/>
            </a:xfrm>
            <a:prstGeom prst="line">
              <a:avLst/>
            </a:prstGeom>
            <a:ln cap="rnd" w="28440">
              <a:solidFill>
                <a:srgbClr val="ff0000"/>
              </a:solidFill>
              <a:miter/>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Arial"/>
              </a:endParaRPr>
            </a:p>
          </p:txBody>
        </p:sp>
        <p:sp>
          <p:nvSpPr>
            <p:cNvPr id="946" name=""/>
            <p:cNvSpPr/>
            <p:nvPr/>
          </p:nvSpPr>
          <p:spPr>
            <a:xfrm>
              <a:off x="2260440" y="4325760"/>
              <a:ext cx="76320" cy="1800"/>
            </a:xfrm>
            <a:prstGeom prst="line">
              <a:avLst/>
            </a:prstGeom>
            <a:ln cap="rnd" w="28440">
              <a:solidFill>
                <a:srgbClr val="ff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947" name=""/>
            <p:cNvSpPr/>
            <p:nvPr/>
          </p:nvSpPr>
          <p:spPr>
            <a:xfrm>
              <a:off x="2336760" y="4325760"/>
              <a:ext cx="76320" cy="28800"/>
            </a:xfrm>
            <a:prstGeom prst="line">
              <a:avLst/>
            </a:prstGeom>
            <a:ln cap="rnd" w="28440">
              <a:solidFill>
                <a:srgbClr val="ff0000"/>
              </a:solidFill>
              <a:miter/>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Arial"/>
              </a:endParaRPr>
            </a:p>
          </p:txBody>
        </p:sp>
        <p:sp>
          <p:nvSpPr>
            <p:cNvPr id="948" name=""/>
            <p:cNvSpPr/>
            <p:nvPr/>
          </p:nvSpPr>
          <p:spPr>
            <a:xfrm flipV="1">
              <a:off x="2413080" y="4287600"/>
              <a:ext cx="75960" cy="66600"/>
            </a:xfrm>
            <a:prstGeom prst="line">
              <a:avLst/>
            </a:prstGeom>
            <a:ln cap="rnd" w="28440">
              <a:solidFill>
                <a:srgbClr val="ff0000"/>
              </a:solidFill>
              <a:miter/>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949" name=""/>
            <p:cNvSpPr/>
            <p:nvPr/>
          </p:nvSpPr>
          <p:spPr>
            <a:xfrm flipV="1">
              <a:off x="2489040" y="4268520"/>
              <a:ext cx="76320" cy="19080"/>
            </a:xfrm>
            <a:prstGeom prst="line">
              <a:avLst/>
            </a:prstGeom>
            <a:ln cap="rnd" w="28440">
              <a:solidFill>
                <a:srgbClr val="ff0000"/>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950" name=""/>
            <p:cNvSpPr/>
            <p:nvPr/>
          </p:nvSpPr>
          <p:spPr>
            <a:xfrm>
              <a:off x="2565360" y="4268880"/>
              <a:ext cx="76320" cy="47520"/>
            </a:xfrm>
            <a:prstGeom prst="line">
              <a:avLst/>
            </a:prstGeom>
            <a:ln cap="rnd" w="28440">
              <a:solidFill>
                <a:srgbClr val="ff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951" name=""/>
            <p:cNvSpPr/>
            <p:nvPr/>
          </p:nvSpPr>
          <p:spPr>
            <a:xfrm>
              <a:off x="2641680" y="4316400"/>
              <a:ext cx="75960" cy="19080"/>
            </a:xfrm>
            <a:prstGeom prst="line">
              <a:avLst/>
            </a:prstGeom>
            <a:ln cap="rnd" w="28440">
              <a:solidFill>
                <a:srgbClr val="ff0000"/>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952" name=""/>
            <p:cNvSpPr/>
            <p:nvPr/>
          </p:nvSpPr>
          <p:spPr>
            <a:xfrm flipV="1">
              <a:off x="2717640" y="4297320"/>
              <a:ext cx="86040" cy="38160"/>
            </a:xfrm>
            <a:prstGeom prst="line">
              <a:avLst/>
            </a:prstGeom>
            <a:ln cap="rnd" w="28440">
              <a:solidFill>
                <a:srgbClr val="ff0000"/>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953" name=""/>
            <p:cNvSpPr/>
            <p:nvPr/>
          </p:nvSpPr>
          <p:spPr>
            <a:xfrm flipV="1">
              <a:off x="2803680" y="4277880"/>
              <a:ext cx="75960" cy="19080"/>
            </a:xfrm>
            <a:prstGeom prst="line">
              <a:avLst/>
            </a:prstGeom>
            <a:ln cap="rnd" w="28440">
              <a:solidFill>
                <a:srgbClr val="ff0000"/>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954" name=""/>
            <p:cNvSpPr/>
            <p:nvPr/>
          </p:nvSpPr>
          <p:spPr>
            <a:xfrm>
              <a:off x="2879640" y="4278240"/>
              <a:ext cx="76320" cy="28800"/>
            </a:xfrm>
            <a:prstGeom prst="line">
              <a:avLst/>
            </a:prstGeom>
            <a:ln cap="rnd" w="28440">
              <a:solidFill>
                <a:srgbClr val="ff0000"/>
              </a:solidFill>
              <a:miter/>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Arial"/>
              </a:endParaRPr>
            </a:p>
          </p:txBody>
        </p:sp>
        <p:sp>
          <p:nvSpPr>
            <p:cNvPr id="955" name=""/>
            <p:cNvSpPr/>
            <p:nvPr/>
          </p:nvSpPr>
          <p:spPr>
            <a:xfrm flipV="1">
              <a:off x="2955960" y="4258800"/>
              <a:ext cx="76320" cy="47880"/>
            </a:xfrm>
            <a:prstGeom prst="line">
              <a:avLst/>
            </a:prstGeom>
            <a:ln cap="rnd" w="28440">
              <a:solidFill>
                <a:srgbClr val="ff0000"/>
              </a:solidFill>
              <a:miter/>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Arial"/>
              </a:endParaRPr>
            </a:p>
          </p:txBody>
        </p:sp>
        <p:sp>
          <p:nvSpPr>
            <p:cNvPr id="956" name=""/>
            <p:cNvSpPr/>
            <p:nvPr/>
          </p:nvSpPr>
          <p:spPr>
            <a:xfrm flipV="1">
              <a:off x="3032280" y="4192200"/>
              <a:ext cx="75960" cy="66600"/>
            </a:xfrm>
            <a:prstGeom prst="line">
              <a:avLst/>
            </a:prstGeom>
            <a:ln cap="rnd" w="28440">
              <a:solidFill>
                <a:srgbClr val="ff0000"/>
              </a:solidFill>
              <a:miter/>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957" name=""/>
            <p:cNvSpPr/>
            <p:nvPr/>
          </p:nvSpPr>
          <p:spPr>
            <a:xfrm>
              <a:off x="3108240" y="4192560"/>
              <a:ext cx="76320" cy="38160"/>
            </a:xfrm>
            <a:prstGeom prst="line">
              <a:avLst/>
            </a:prstGeom>
            <a:ln cap="rnd" w="28440">
              <a:solidFill>
                <a:srgbClr val="ff0000"/>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958" name=""/>
            <p:cNvSpPr/>
            <p:nvPr/>
          </p:nvSpPr>
          <p:spPr>
            <a:xfrm flipV="1">
              <a:off x="3184560" y="4192560"/>
              <a:ext cx="85680" cy="38160"/>
            </a:xfrm>
            <a:prstGeom prst="line">
              <a:avLst/>
            </a:prstGeom>
            <a:ln cap="rnd" w="28440">
              <a:solidFill>
                <a:srgbClr val="ff0000"/>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959" name=""/>
            <p:cNvSpPr/>
            <p:nvPr/>
          </p:nvSpPr>
          <p:spPr>
            <a:xfrm flipV="1">
              <a:off x="3270240" y="4163760"/>
              <a:ext cx="76320" cy="28440"/>
            </a:xfrm>
            <a:prstGeom prst="line">
              <a:avLst/>
            </a:prstGeom>
            <a:ln cap="rnd" w="28440">
              <a:solidFill>
                <a:srgbClr val="ff0000"/>
              </a:solidFill>
              <a:miter/>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960" name=""/>
            <p:cNvSpPr/>
            <p:nvPr/>
          </p:nvSpPr>
          <p:spPr>
            <a:xfrm flipV="1">
              <a:off x="3346560" y="4125960"/>
              <a:ext cx="75960" cy="38160"/>
            </a:xfrm>
            <a:prstGeom prst="line">
              <a:avLst/>
            </a:prstGeom>
            <a:ln cap="rnd" w="28440">
              <a:solidFill>
                <a:srgbClr val="ff0000"/>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961" name=""/>
            <p:cNvSpPr/>
            <p:nvPr/>
          </p:nvSpPr>
          <p:spPr>
            <a:xfrm>
              <a:off x="3422520" y="4125960"/>
              <a:ext cx="76320" cy="66600"/>
            </a:xfrm>
            <a:prstGeom prst="line">
              <a:avLst/>
            </a:prstGeom>
            <a:ln cap="rnd" w="28440">
              <a:solidFill>
                <a:srgbClr val="ff0000"/>
              </a:solidFill>
              <a:miter/>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962" name=""/>
            <p:cNvSpPr/>
            <p:nvPr/>
          </p:nvSpPr>
          <p:spPr>
            <a:xfrm>
              <a:off x="3498840" y="4192560"/>
              <a:ext cx="76320" cy="66600"/>
            </a:xfrm>
            <a:prstGeom prst="line">
              <a:avLst/>
            </a:prstGeom>
            <a:ln cap="rnd" w="28440">
              <a:solidFill>
                <a:srgbClr val="ff0000"/>
              </a:solidFill>
              <a:miter/>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963" name=""/>
            <p:cNvSpPr/>
            <p:nvPr/>
          </p:nvSpPr>
          <p:spPr>
            <a:xfrm flipV="1">
              <a:off x="3575160" y="4192200"/>
              <a:ext cx="75960" cy="66600"/>
            </a:xfrm>
            <a:prstGeom prst="line">
              <a:avLst/>
            </a:prstGeom>
            <a:ln cap="rnd" w="28440">
              <a:solidFill>
                <a:srgbClr val="ff0000"/>
              </a:solidFill>
              <a:miter/>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964" name=""/>
            <p:cNvSpPr/>
            <p:nvPr/>
          </p:nvSpPr>
          <p:spPr>
            <a:xfrm flipV="1">
              <a:off x="3651120" y="4116240"/>
              <a:ext cx="76320" cy="76320"/>
            </a:xfrm>
            <a:prstGeom prst="line">
              <a:avLst/>
            </a:prstGeom>
            <a:ln cap="rnd" w="28440">
              <a:solidFill>
                <a:srgbClr val="ff0000"/>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Arial"/>
              </a:endParaRPr>
            </a:p>
          </p:txBody>
        </p:sp>
        <p:sp>
          <p:nvSpPr>
            <p:cNvPr id="965" name=""/>
            <p:cNvSpPr/>
            <p:nvPr/>
          </p:nvSpPr>
          <p:spPr>
            <a:xfrm flipV="1">
              <a:off x="3727440" y="4011120"/>
              <a:ext cx="85680" cy="104760"/>
            </a:xfrm>
            <a:prstGeom prst="line">
              <a:avLst/>
            </a:prstGeom>
            <a:ln cap="rnd" w="28440">
              <a:solidFill>
                <a:srgbClr val="ff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66" name=""/>
            <p:cNvSpPr/>
            <p:nvPr/>
          </p:nvSpPr>
          <p:spPr>
            <a:xfrm flipV="1">
              <a:off x="3813120" y="3925800"/>
              <a:ext cx="76320" cy="85680"/>
            </a:xfrm>
            <a:prstGeom prst="line">
              <a:avLst/>
            </a:prstGeom>
            <a:ln cap="rnd" w="28440">
              <a:solidFill>
                <a:srgbClr val="ff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sp>
          <p:nvSpPr>
            <p:cNvPr id="967" name=""/>
            <p:cNvSpPr/>
            <p:nvPr/>
          </p:nvSpPr>
          <p:spPr>
            <a:xfrm>
              <a:off x="3889440" y="3925800"/>
              <a:ext cx="75960" cy="47880"/>
            </a:xfrm>
            <a:prstGeom prst="line">
              <a:avLst/>
            </a:prstGeom>
            <a:ln cap="rnd" w="28440">
              <a:solidFill>
                <a:srgbClr val="ff0000"/>
              </a:solidFill>
              <a:miter/>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Arial"/>
              </a:endParaRPr>
            </a:p>
          </p:txBody>
        </p:sp>
        <p:sp>
          <p:nvSpPr>
            <p:cNvPr id="968" name=""/>
            <p:cNvSpPr/>
            <p:nvPr/>
          </p:nvSpPr>
          <p:spPr>
            <a:xfrm>
              <a:off x="3965400" y="3973680"/>
              <a:ext cx="76320" cy="1440"/>
            </a:xfrm>
            <a:prstGeom prst="line">
              <a:avLst/>
            </a:prstGeom>
            <a:ln cap="rnd" w="28440">
              <a:solidFill>
                <a:srgbClr val="ff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969" name=""/>
            <p:cNvSpPr/>
            <p:nvPr/>
          </p:nvSpPr>
          <p:spPr>
            <a:xfrm>
              <a:off x="4041720" y="3973680"/>
              <a:ext cx="76320" cy="28440"/>
            </a:xfrm>
            <a:prstGeom prst="line">
              <a:avLst/>
            </a:prstGeom>
            <a:ln cap="rnd" w="28440">
              <a:solidFill>
                <a:srgbClr val="ff0000"/>
              </a:solidFill>
              <a:miter/>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970" name=""/>
            <p:cNvSpPr/>
            <p:nvPr/>
          </p:nvSpPr>
          <p:spPr>
            <a:xfrm>
              <a:off x="4118040" y="4002120"/>
              <a:ext cx="75960" cy="104760"/>
            </a:xfrm>
            <a:prstGeom prst="line">
              <a:avLst/>
            </a:prstGeom>
            <a:ln cap="rnd" w="28440">
              <a:solidFill>
                <a:srgbClr val="ff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71" name=""/>
            <p:cNvSpPr/>
            <p:nvPr/>
          </p:nvSpPr>
          <p:spPr>
            <a:xfrm>
              <a:off x="4194000" y="4106880"/>
              <a:ext cx="76320" cy="104760"/>
            </a:xfrm>
            <a:prstGeom prst="line">
              <a:avLst/>
            </a:prstGeom>
            <a:ln cap="rnd" w="28440">
              <a:solidFill>
                <a:srgbClr val="ff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72" name=""/>
            <p:cNvSpPr/>
            <p:nvPr/>
          </p:nvSpPr>
          <p:spPr>
            <a:xfrm>
              <a:off x="4270320" y="4211640"/>
              <a:ext cx="85680" cy="1440"/>
            </a:xfrm>
            <a:prstGeom prst="line">
              <a:avLst/>
            </a:prstGeom>
            <a:ln cap="rnd" w="28440">
              <a:solidFill>
                <a:srgbClr val="ff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973" name=""/>
            <p:cNvSpPr/>
            <p:nvPr/>
          </p:nvSpPr>
          <p:spPr>
            <a:xfrm flipV="1">
              <a:off x="4356000" y="4192200"/>
              <a:ext cx="76320" cy="19080"/>
            </a:xfrm>
            <a:prstGeom prst="line">
              <a:avLst/>
            </a:prstGeom>
            <a:ln cap="rnd" w="28440">
              <a:solidFill>
                <a:srgbClr val="ff0000"/>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974" name=""/>
            <p:cNvSpPr/>
            <p:nvPr/>
          </p:nvSpPr>
          <p:spPr>
            <a:xfrm>
              <a:off x="4432320" y="4192560"/>
              <a:ext cx="76320" cy="47520"/>
            </a:xfrm>
            <a:prstGeom prst="line">
              <a:avLst/>
            </a:prstGeom>
            <a:ln cap="rnd" w="28440">
              <a:solidFill>
                <a:srgbClr val="ff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975" name=""/>
            <p:cNvSpPr/>
            <p:nvPr/>
          </p:nvSpPr>
          <p:spPr>
            <a:xfrm flipV="1">
              <a:off x="4508640" y="4230720"/>
              <a:ext cx="75960" cy="9360"/>
            </a:xfrm>
            <a:prstGeom prst="line">
              <a:avLst/>
            </a:prstGeom>
            <a:ln cap="rnd" w="28440">
              <a:solidFill>
                <a:srgbClr val="ff0000"/>
              </a:solidFill>
              <a:miter/>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Arial"/>
              </a:endParaRPr>
            </a:p>
          </p:txBody>
        </p:sp>
        <p:sp>
          <p:nvSpPr>
            <p:cNvPr id="976" name=""/>
            <p:cNvSpPr/>
            <p:nvPr/>
          </p:nvSpPr>
          <p:spPr>
            <a:xfrm flipV="1">
              <a:off x="4584600" y="4211280"/>
              <a:ext cx="76320" cy="19080"/>
            </a:xfrm>
            <a:prstGeom prst="line">
              <a:avLst/>
            </a:prstGeom>
            <a:ln cap="rnd" w="28440">
              <a:solidFill>
                <a:srgbClr val="ff0000"/>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977" name=""/>
            <p:cNvSpPr/>
            <p:nvPr/>
          </p:nvSpPr>
          <p:spPr>
            <a:xfrm>
              <a:off x="4660920" y="4211640"/>
              <a:ext cx="76320" cy="19080"/>
            </a:xfrm>
            <a:prstGeom prst="line">
              <a:avLst/>
            </a:prstGeom>
            <a:ln cap="rnd" w="28440">
              <a:solidFill>
                <a:srgbClr val="ff0000"/>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978" name=""/>
            <p:cNvSpPr/>
            <p:nvPr/>
          </p:nvSpPr>
          <p:spPr>
            <a:xfrm flipV="1">
              <a:off x="4737240" y="4154400"/>
              <a:ext cx="85680" cy="76320"/>
            </a:xfrm>
            <a:prstGeom prst="line">
              <a:avLst/>
            </a:prstGeom>
            <a:ln cap="rnd" w="28440">
              <a:solidFill>
                <a:srgbClr val="ff0000"/>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Arial"/>
              </a:endParaRPr>
            </a:p>
          </p:txBody>
        </p:sp>
        <p:sp>
          <p:nvSpPr>
            <p:cNvPr id="979" name=""/>
            <p:cNvSpPr/>
            <p:nvPr/>
          </p:nvSpPr>
          <p:spPr>
            <a:xfrm>
              <a:off x="4822920" y="4154400"/>
              <a:ext cx="75960" cy="19080"/>
            </a:xfrm>
            <a:prstGeom prst="line">
              <a:avLst/>
            </a:prstGeom>
            <a:ln cap="rnd" w="28440">
              <a:solidFill>
                <a:srgbClr val="ff0000"/>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980" name=""/>
            <p:cNvSpPr/>
            <p:nvPr/>
          </p:nvSpPr>
          <p:spPr>
            <a:xfrm>
              <a:off x="4898880" y="4173480"/>
              <a:ext cx="76320" cy="104760"/>
            </a:xfrm>
            <a:prstGeom prst="line">
              <a:avLst/>
            </a:prstGeom>
            <a:ln cap="rnd" w="28440">
              <a:solidFill>
                <a:srgbClr val="ff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81" name=""/>
            <p:cNvSpPr/>
            <p:nvPr/>
          </p:nvSpPr>
          <p:spPr>
            <a:xfrm>
              <a:off x="4975200" y="4278240"/>
              <a:ext cx="76320" cy="66600"/>
            </a:xfrm>
            <a:prstGeom prst="line">
              <a:avLst/>
            </a:prstGeom>
            <a:ln cap="rnd" w="28440">
              <a:solidFill>
                <a:srgbClr val="ff0000"/>
              </a:solidFill>
              <a:miter/>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982" name=""/>
            <p:cNvSpPr/>
            <p:nvPr/>
          </p:nvSpPr>
          <p:spPr>
            <a:xfrm>
              <a:off x="5051520" y="4344840"/>
              <a:ext cx="75960" cy="28800"/>
            </a:xfrm>
            <a:prstGeom prst="line">
              <a:avLst/>
            </a:prstGeom>
            <a:ln cap="rnd" w="28440">
              <a:solidFill>
                <a:srgbClr val="ff0000"/>
              </a:solidFill>
              <a:miter/>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Arial"/>
              </a:endParaRPr>
            </a:p>
          </p:txBody>
        </p:sp>
        <p:sp>
          <p:nvSpPr>
            <p:cNvPr id="983" name=""/>
            <p:cNvSpPr/>
            <p:nvPr/>
          </p:nvSpPr>
          <p:spPr>
            <a:xfrm>
              <a:off x="5127480" y="4373640"/>
              <a:ext cx="76320" cy="38160"/>
            </a:xfrm>
            <a:prstGeom prst="line">
              <a:avLst/>
            </a:prstGeom>
            <a:ln cap="rnd" w="28440">
              <a:solidFill>
                <a:srgbClr val="ff0000"/>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984" name=""/>
            <p:cNvSpPr/>
            <p:nvPr/>
          </p:nvSpPr>
          <p:spPr>
            <a:xfrm flipV="1">
              <a:off x="5203800" y="4401720"/>
              <a:ext cx="76320" cy="9720"/>
            </a:xfrm>
            <a:prstGeom prst="line">
              <a:avLst/>
            </a:prstGeom>
            <a:ln cap="rnd" w="28440">
              <a:solidFill>
                <a:srgbClr val="ff0000"/>
              </a:solidFill>
              <a:miter/>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Arial"/>
              </a:endParaRPr>
            </a:p>
          </p:txBody>
        </p:sp>
        <p:sp>
          <p:nvSpPr>
            <p:cNvPr id="985" name=""/>
            <p:cNvSpPr/>
            <p:nvPr/>
          </p:nvSpPr>
          <p:spPr>
            <a:xfrm>
              <a:off x="5280120" y="4402080"/>
              <a:ext cx="85680" cy="19080"/>
            </a:xfrm>
            <a:prstGeom prst="line">
              <a:avLst/>
            </a:prstGeom>
            <a:ln cap="rnd" w="28440">
              <a:solidFill>
                <a:srgbClr val="ff0000"/>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986" name=""/>
            <p:cNvSpPr/>
            <p:nvPr/>
          </p:nvSpPr>
          <p:spPr>
            <a:xfrm>
              <a:off x="5365800" y="4421160"/>
              <a:ext cx="76320" cy="38160"/>
            </a:xfrm>
            <a:prstGeom prst="line">
              <a:avLst/>
            </a:prstGeom>
            <a:ln cap="rnd" w="28440">
              <a:solidFill>
                <a:srgbClr val="ff0000"/>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987" name=""/>
            <p:cNvSpPr/>
            <p:nvPr/>
          </p:nvSpPr>
          <p:spPr>
            <a:xfrm>
              <a:off x="5442120" y="4459320"/>
              <a:ext cx="75960" cy="28440"/>
            </a:xfrm>
            <a:prstGeom prst="line">
              <a:avLst/>
            </a:prstGeom>
            <a:ln cap="rnd" w="28440">
              <a:solidFill>
                <a:srgbClr val="ff0000"/>
              </a:solidFill>
              <a:miter/>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988" name=""/>
            <p:cNvSpPr/>
            <p:nvPr/>
          </p:nvSpPr>
          <p:spPr>
            <a:xfrm>
              <a:off x="5518080" y="4487760"/>
              <a:ext cx="76320" cy="38160"/>
            </a:xfrm>
            <a:prstGeom prst="line">
              <a:avLst/>
            </a:prstGeom>
            <a:ln cap="rnd" w="28440">
              <a:solidFill>
                <a:srgbClr val="ff0000"/>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989" name=""/>
            <p:cNvSpPr/>
            <p:nvPr/>
          </p:nvSpPr>
          <p:spPr>
            <a:xfrm flipV="1">
              <a:off x="5594400" y="4430880"/>
              <a:ext cx="76320" cy="95040"/>
            </a:xfrm>
            <a:prstGeom prst="line">
              <a:avLst/>
            </a:prstGeom>
            <a:ln cap="rnd" w="28440">
              <a:solidFill>
                <a:srgbClr val="ff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90" name=""/>
            <p:cNvSpPr/>
            <p:nvPr/>
          </p:nvSpPr>
          <p:spPr>
            <a:xfrm>
              <a:off x="5670720" y="4430880"/>
              <a:ext cx="75960" cy="9360"/>
            </a:xfrm>
            <a:prstGeom prst="line">
              <a:avLst/>
            </a:prstGeom>
            <a:ln cap="rnd" w="28440">
              <a:solidFill>
                <a:srgbClr val="ff0000"/>
              </a:solidFill>
              <a:miter/>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Arial"/>
              </a:endParaRPr>
            </a:p>
          </p:txBody>
        </p:sp>
        <p:sp>
          <p:nvSpPr>
            <p:cNvPr id="991" name=""/>
            <p:cNvSpPr/>
            <p:nvPr/>
          </p:nvSpPr>
          <p:spPr>
            <a:xfrm>
              <a:off x="5746680" y="4440240"/>
              <a:ext cx="76320" cy="76320"/>
            </a:xfrm>
            <a:prstGeom prst="line">
              <a:avLst/>
            </a:prstGeom>
            <a:ln cap="rnd" w="28440">
              <a:solidFill>
                <a:srgbClr val="ff0000"/>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Arial"/>
              </a:endParaRPr>
            </a:p>
          </p:txBody>
        </p:sp>
        <p:sp>
          <p:nvSpPr>
            <p:cNvPr id="992" name=""/>
            <p:cNvSpPr/>
            <p:nvPr/>
          </p:nvSpPr>
          <p:spPr>
            <a:xfrm>
              <a:off x="5823000" y="4516560"/>
              <a:ext cx="85680" cy="75960"/>
            </a:xfrm>
            <a:prstGeom prst="line">
              <a:avLst/>
            </a:prstGeom>
            <a:ln cap="rnd" w="28440">
              <a:solidFill>
                <a:srgbClr val="ff0000"/>
              </a:solidFill>
              <a:miter/>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Arial"/>
              </a:endParaRPr>
            </a:p>
          </p:txBody>
        </p:sp>
        <p:sp>
          <p:nvSpPr>
            <p:cNvPr id="993" name=""/>
            <p:cNvSpPr/>
            <p:nvPr/>
          </p:nvSpPr>
          <p:spPr>
            <a:xfrm flipV="1">
              <a:off x="5908680" y="4563720"/>
              <a:ext cx="76320" cy="28440"/>
            </a:xfrm>
            <a:prstGeom prst="line">
              <a:avLst/>
            </a:prstGeom>
            <a:ln cap="rnd" w="28440">
              <a:solidFill>
                <a:srgbClr val="ff0000"/>
              </a:solidFill>
              <a:miter/>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994" name=""/>
            <p:cNvSpPr/>
            <p:nvPr/>
          </p:nvSpPr>
          <p:spPr>
            <a:xfrm>
              <a:off x="5985000" y="4564080"/>
              <a:ext cx="75960" cy="38160"/>
            </a:xfrm>
            <a:prstGeom prst="line">
              <a:avLst/>
            </a:prstGeom>
            <a:ln cap="rnd" w="28440">
              <a:solidFill>
                <a:srgbClr val="ff0000"/>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995" name=""/>
            <p:cNvSpPr/>
            <p:nvPr/>
          </p:nvSpPr>
          <p:spPr>
            <a:xfrm flipV="1">
              <a:off x="6060960" y="4487760"/>
              <a:ext cx="76320" cy="114480"/>
            </a:xfrm>
            <a:prstGeom prst="line">
              <a:avLst/>
            </a:prstGeom>
            <a:ln cap="rnd" w="28440">
              <a:solidFill>
                <a:srgbClr val="ff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96" name=""/>
            <p:cNvSpPr/>
            <p:nvPr/>
          </p:nvSpPr>
          <p:spPr>
            <a:xfrm flipV="1">
              <a:off x="6137280" y="4402080"/>
              <a:ext cx="76320" cy="85680"/>
            </a:xfrm>
            <a:prstGeom prst="line">
              <a:avLst/>
            </a:prstGeom>
            <a:ln cap="rnd" w="28440">
              <a:solidFill>
                <a:srgbClr val="ff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sp>
          <p:nvSpPr>
            <p:cNvPr id="997" name=""/>
            <p:cNvSpPr/>
            <p:nvPr/>
          </p:nvSpPr>
          <p:spPr>
            <a:xfrm>
              <a:off x="6213600" y="4402080"/>
              <a:ext cx="75960" cy="9720"/>
            </a:xfrm>
            <a:prstGeom prst="line">
              <a:avLst/>
            </a:prstGeom>
            <a:ln cap="rnd" w="28440">
              <a:solidFill>
                <a:srgbClr val="ff0000"/>
              </a:solidFill>
              <a:miter/>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Arial"/>
              </a:endParaRPr>
            </a:p>
          </p:txBody>
        </p:sp>
        <p:sp>
          <p:nvSpPr>
            <p:cNvPr id="998" name=""/>
            <p:cNvSpPr/>
            <p:nvPr/>
          </p:nvSpPr>
          <p:spPr>
            <a:xfrm flipV="1">
              <a:off x="6289560" y="4401720"/>
              <a:ext cx="76320" cy="9720"/>
            </a:xfrm>
            <a:prstGeom prst="line">
              <a:avLst/>
            </a:prstGeom>
            <a:ln cap="rnd" w="28440">
              <a:solidFill>
                <a:srgbClr val="ff0000"/>
              </a:solidFill>
              <a:miter/>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Arial"/>
              </a:endParaRPr>
            </a:p>
          </p:txBody>
        </p:sp>
        <p:sp>
          <p:nvSpPr>
            <p:cNvPr id="999" name=""/>
            <p:cNvSpPr/>
            <p:nvPr/>
          </p:nvSpPr>
          <p:spPr>
            <a:xfrm flipV="1">
              <a:off x="6365880" y="4287600"/>
              <a:ext cx="85680" cy="114120"/>
            </a:xfrm>
            <a:prstGeom prst="line">
              <a:avLst/>
            </a:prstGeom>
            <a:ln cap="rnd" w="28440">
              <a:solidFill>
                <a:srgbClr val="ff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00" name=""/>
            <p:cNvSpPr/>
            <p:nvPr/>
          </p:nvSpPr>
          <p:spPr>
            <a:xfrm flipV="1">
              <a:off x="6451560" y="4202280"/>
              <a:ext cx="76320" cy="85680"/>
            </a:xfrm>
            <a:prstGeom prst="line">
              <a:avLst/>
            </a:prstGeom>
            <a:ln cap="rnd" w="28440">
              <a:solidFill>
                <a:srgbClr val="ff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sp>
          <p:nvSpPr>
            <p:cNvPr id="1001" name=""/>
            <p:cNvSpPr/>
            <p:nvPr/>
          </p:nvSpPr>
          <p:spPr>
            <a:xfrm flipV="1">
              <a:off x="6527880" y="4115880"/>
              <a:ext cx="75960" cy="86040"/>
            </a:xfrm>
            <a:prstGeom prst="line">
              <a:avLst/>
            </a:prstGeom>
            <a:ln cap="rnd" w="28440">
              <a:solidFill>
                <a:srgbClr val="ff0000"/>
              </a:solidFill>
              <a:miter/>
            </a:ln>
          </p:spPr>
          <p:style>
            <a:lnRef idx="0"/>
            <a:fillRef idx="0"/>
            <a:effectRef idx="0"/>
            <a:fontRef idx="minor"/>
          </p:style>
          <p:txBody>
            <a:bodyPr lIns="90000" rIns="90000" tIns="39240" bIns="39240" anchor="t">
              <a:noAutofit/>
            </a:bodyPr>
            <a:p>
              <a:endParaRPr b="0" lang="en-US" sz="2400" strike="noStrike" u="none">
                <a:solidFill>
                  <a:srgbClr val="000000"/>
                </a:solidFill>
                <a:effectLst/>
                <a:uFillTx/>
                <a:latin typeface="Arial"/>
              </a:endParaRPr>
            </a:p>
          </p:txBody>
        </p:sp>
        <p:sp>
          <p:nvSpPr>
            <p:cNvPr id="1002" name=""/>
            <p:cNvSpPr/>
            <p:nvPr/>
          </p:nvSpPr>
          <p:spPr>
            <a:xfrm>
              <a:off x="6603840" y="4116240"/>
              <a:ext cx="76320" cy="28800"/>
            </a:xfrm>
            <a:prstGeom prst="line">
              <a:avLst/>
            </a:prstGeom>
            <a:ln cap="rnd" w="28440">
              <a:solidFill>
                <a:srgbClr val="ff0000"/>
              </a:solidFill>
              <a:miter/>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Arial"/>
              </a:endParaRPr>
            </a:p>
          </p:txBody>
        </p:sp>
        <p:sp>
          <p:nvSpPr>
            <p:cNvPr id="1003" name=""/>
            <p:cNvSpPr/>
            <p:nvPr/>
          </p:nvSpPr>
          <p:spPr>
            <a:xfrm flipV="1">
              <a:off x="6680160" y="4059360"/>
              <a:ext cx="76320" cy="85680"/>
            </a:xfrm>
            <a:prstGeom prst="line">
              <a:avLst/>
            </a:prstGeom>
            <a:ln cap="rnd" w="28440">
              <a:solidFill>
                <a:srgbClr val="ff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sp>
          <p:nvSpPr>
            <p:cNvPr id="1004" name=""/>
            <p:cNvSpPr/>
            <p:nvPr/>
          </p:nvSpPr>
          <p:spPr>
            <a:xfrm flipV="1">
              <a:off x="6756480" y="4021200"/>
              <a:ext cx="75960" cy="38160"/>
            </a:xfrm>
            <a:prstGeom prst="line">
              <a:avLst/>
            </a:prstGeom>
            <a:ln cap="rnd" w="28440">
              <a:solidFill>
                <a:srgbClr val="ff0000"/>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grpSp>
      <p:sp>
        <p:nvSpPr>
          <p:cNvPr id="1005" name=""/>
          <p:cNvSpPr/>
          <p:nvPr/>
        </p:nvSpPr>
        <p:spPr>
          <a:xfrm flipV="1">
            <a:off x="6832440" y="3897360"/>
            <a:ext cx="86040" cy="123840"/>
          </a:xfrm>
          <a:prstGeom prst="line">
            <a:avLst/>
          </a:prstGeom>
          <a:ln cap="rnd" w="28440">
            <a:solidFill>
              <a:srgbClr val="ff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06" name=""/>
          <p:cNvSpPr/>
          <p:nvPr/>
        </p:nvSpPr>
        <p:spPr>
          <a:xfrm flipV="1">
            <a:off x="6918480" y="3839760"/>
            <a:ext cx="75960" cy="57240"/>
          </a:xfrm>
          <a:prstGeom prst="line">
            <a:avLst/>
          </a:prstGeom>
          <a:ln cap="rnd" w="28440">
            <a:solidFill>
              <a:srgbClr val="ff0000"/>
            </a:solidFill>
            <a:miter/>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Arial"/>
            </a:endParaRPr>
          </a:p>
        </p:txBody>
      </p:sp>
      <p:sp>
        <p:nvSpPr>
          <p:cNvPr id="1007" name=""/>
          <p:cNvSpPr/>
          <p:nvPr/>
        </p:nvSpPr>
        <p:spPr>
          <a:xfrm>
            <a:off x="6994440" y="3840120"/>
            <a:ext cx="76320" cy="38160"/>
          </a:xfrm>
          <a:prstGeom prst="line">
            <a:avLst/>
          </a:prstGeom>
          <a:ln cap="rnd" w="28440">
            <a:solidFill>
              <a:srgbClr val="ff0000"/>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1008" name=""/>
          <p:cNvSpPr/>
          <p:nvPr/>
        </p:nvSpPr>
        <p:spPr>
          <a:xfrm>
            <a:off x="7070760" y="3878280"/>
            <a:ext cx="76320" cy="66600"/>
          </a:xfrm>
          <a:prstGeom prst="line">
            <a:avLst/>
          </a:prstGeom>
          <a:ln cap="rnd" w="28440">
            <a:solidFill>
              <a:srgbClr val="ff0000"/>
            </a:solidFill>
            <a:miter/>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1009" name=""/>
          <p:cNvSpPr/>
          <p:nvPr/>
        </p:nvSpPr>
        <p:spPr>
          <a:xfrm flipV="1">
            <a:off x="7147080" y="3877920"/>
            <a:ext cx="75960" cy="66600"/>
          </a:xfrm>
          <a:prstGeom prst="line">
            <a:avLst/>
          </a:prstGeom>
          <a:ln cap="rnd" w="28440">
            <a:solidFill>
              <a:srgbClr val="ff0000"/>
            </a:solidFill>
            <a:miter/>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1010" name=""/>
          <p:cNvSpPr/>
          <p:nvPr/>
        </p:nvSpPr>
        <p:spPr>
          <a:xfrm flipV="1">
            <a:off x="7223040" y="3840120"/>
            <a:ext cx="76320" cy="38160"/>
          </a:xfrm>
          <a:prstGeom prst="line">
            <a:avLst/>
          </a:prstGeom>
          <a:ln cap="rnd" w="28440">
            <a:solidFill>
              <a:srgbClr val="ff0000"/>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1011" name=""/>
          <p:cNvSpPr/>
          <p:nvPr/>
        </p:nvSpPr>
        <p:spPr>
          <a:xfrm flipV="1">
            <a:off x="7299360" y="3811320"/>
            <a:ext cx="76320" cy="28440"/>
          </a:xfrm>
          <a:prstGeom prst="line">
            <a:avLst/>
          </a:prstGeom>
          <a:ln cap="rnd" w="28440">
            <a:solidFill>
              <a:srgbClr val="ff0000"/>
            </a:solidFill>
            <a:miter/>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1012" name=""/>
          <p:cNvSpPr/>
          <p:nvPr/>
        </p:nvSpPr>
        <p:spPr>
          <a:xfrm flipV="1">
            <a:off x="7375680" y="3668400"/>
            <a:ext cx="85680" cy="142920"/>
          </a:xfrm>
          <a:prstGeom prst="line">
            <a:avLst/>
          </a:prstGeom>
          <a:ln cap="rnd" w="28440">
            <a:solidFill>
              <a:srgbClr val="ff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13" name=""/>
          <p:cNvSpPr/>
          <p:nvPr/>
        </p:nvSpPr>
        <p:spPr>
          <a:xfrm flipV="1">
            <a:off x="7461360" y="3477960"/>
            <a:ext cx="75960" cy="190440"/>
          </a:xfrm>
          <a:prstGeom prst="line">
            <a:avLst/>
          </a:prstGeom>
          <a:ln cap="rnd" w="28440">
            <a:solidFill>
              <a:srgbClr val="ff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14" name=""/>
          <p:cNvSpPr/>
          <p:nvPr/>
        </p:nvSpPr>
        <p:spPr>
          <a:xfrm>
            <a:off x="7537320" y="3478320"/>
            <a:ext cx="76320" cy="56880"/>
          </a:xfrm>
          <a:prstGeom prst="line">
            <a:avLst/>
          </a:prstGeom>
          <a:ln cap="rnd" w="28440">
            <a:solidFill>
              <a:srgbClr val="ff0000"/>
            </a:solidFill>
            <a:miter/>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Arial"/>
            </a:endParaRPr>
          </a:p>
        </p:txBody>
      </p:sp>
      <p:sp>
        <p:nvSpPr>
          <p:cNvPr id="1015" name=""/>
          <p:cNvSpPr/>
          <p:nvPr/>
        </p:nvSpPr>
        <p:spPr>
          <a:xfrm flipV="1">
            <a:off x="7613640" y="3497040"/>
            <a:ext cx="76320" cy="37800"/>
          </a:xfrm>
          <a:prstGeom prst="line">
            <a:avLst/>
          </a:prstGeom>
          <a:ln cap="rnd" w="28440">
            <a:solidFill>
              <a:srgbClr val="ff0000"/>
            </a:solidFill>
            <a:miter/>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Arial"/>
            </a:endParaRPr>
          </a:p>
        </p:txBody>
      </p:sp>
      <p:sp>
        <p:nvSpPr>
          <p:cNvPr id="1016" name=""/>
          <p:cNvSpPr/>
          <p:nvPr/>
        </p:nvSpPr>
        <p:spPr>
          <a:xfrm>
            <a:off x="7689960" y="3497400"/>
            <a:ext cx="75960" cy="218880"/>
          </a:xfrm>
          <a:prstGeom prst="line">
            <a:avLst/>
          </a:prstGeom>
          <a:ln cap="rnd" w="28440">
            <a:solidFill>
              <a:srgbClr val="ff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17" name=""/>
          <p:cNvSpPr/>
          <p:nvPr/>
        </p:nvSpPr>
        <p:spPr>
          <a:xfrm flipV="1">
            <a:off x="7765920" y="3687480"/>
            <a:ext cx="76320" cy="28440"/>
          </a:xfrm>
          <a:prstGeom prst="line">
            <a:avLst/>
          </a:prstGeom>
          <a:ln cap="rnd" w="28440">
            <a:solidFill>
              <a:srgbClr val="ff0000"/>
            </a:solidFill>
            <a:miter/>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1018" name=""/>
          <p:cNvSpPr/>
          <p:nvPr/>
        </p:nvSpPr>
        <p:spPr>
          <a:xfrm>
            <a:off x="7842240" y="3687840"/>
            <a:ext cx="76320" cy="123840"/>
          </a:xfrm>
          <a:prstGeom prst="line">
            <a:avLst/>
          </a:prstGeom>
          <a:ln cap="rnd" w="28440">
            <a:solidFill>
              <a:srgbClr val="ff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19" name=""/>
          <p:cNvSpPr/>
          <p:nvPr/>
        </p:nvSpPr>
        <p:spPr>
          <a:xfrm>
            <a:off x="7918560" y="3811680"/>
            <a:ext cx="85680" cy="123840"/>
          </a:xfrm>
          <a:prstGeom prst="line">
            <a:avLst/>
          </a:prstGeom>
          <a:ln cap="rnd" w="28440">
            <a:solidFill>
              <a:srgbClr val="ff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20" name=""/>
          <p:cNvSpPr/>
          <p:nvPr/>
        </p:nvSpPr>
        <p:spPr>
          <a:xfrm flipV="1">
            <a:off x="8004240" y="3877920"/>
            <a:ext cx="75960" cy="57240"/>
          </a:xfrm>
          <a:prstGeom prst="line">
            <a:avLst/>
          </a:prstGeom>
          <a:ln cap="rnd" w="28440">
            <a:solidFill>
              <a:srgbClr val="ff0000"/>
            </a:solidFill>
            <a:miter/>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Arial"/>
            </a:endParaRPr>
          </a:p>
        </p:txBody>
      </p:sp>
      <p:sp>
        <p:nvSpPr>
          <p:cNvPr id="1021" name=""/>
          <p:cNvSpPr/>
          <p:nvPr/>
        </p:nvSpPr>
        <p:spPr>
          <a:xfrm flipV="1">
            <a:off x="8080200" y="3868200"/>
            <a:ext cx="76320" cy="9720"/>
          </a:xfrm>
          <a:prstGeom prst="line">
            <a:avLst/>
          </a:prstGeom>
          <a:ln cap="rnd" w="28440">
            <a:solidFill>
              <a:srgbClr val="ff0000"/>
            </a:solidFill>
            <a:miter/>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Arial"/>
            </a:endParaRPr>
          </a:p>
        </p:txBody>
      </p:sp>
      <p:sp>
        <p:nvSpPr>
          <p:cNvPr id="1022" name=""/>
          <p:cNvSpPr/>
          <p:nvPr/>
        </p:nvSpPr>
        <p:spPr>
          <a:xfrm>
            <a:off x="1020960" y="4964040"/>
            <a:ext cx="6012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t>
            </a:r>
            <a:endParaRPr b="0" lang="en-US" sz="1400" strike="noStrike" u="none">
              <a:solidFill>
                <a:srgbClr val="000000"/>
              </a:solidFill>
              <a:effectLst/>
              <a:uFillTx/>
              <a:latin typeface="Arial"/>
            </a:endParaRPr>
          </a:p>
        </p:txBody>
      </p:sp>
      <p:sp>
        <p:nvSpPr>
          <p:cNvPr id="1023" name=""/>
          <p:cNvSpPr/>
          <p:nvPr/>
        </p:nvSpPr>
        <p:spPr>
          <a:xfrm>
            <a:off x="934200" y="4640400"/>
            <a:ext cx="34776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20.0</a:t>
            </a:r>
            <a:endParaRPr b="0" lang="en-US" sz="1400" strike="noStrike" u="none">
              <a:solidFill>
                <a:srgbClr val="000000"/>
              </a:solidFill>
              <a:effectLst/>
              <a:uFillTx/>
              <a:latin typeface="Arial"/>
            </a:endParaRPr>
          </a:p>
        </p:txBody>
      </p:sp>
      <p:sp>
        <p:nvSpPr>
          <p:cNvPr id="1024" name=""/>
          <p:cNvSpPr/>
          <p:nvPr/>
        </p:nvSpPr>
        <p:spPr>
          <a:xfrm>
            <a:off x="934200" y="4307040"/>
            <a:ext cx="34776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40.0</a:t>
            </a:r>
            <a:endParaRPr b="0" lang="en-US" sz="1400" strike="noStrike" u="none">
              <a:solidFill>
                <a:srgbClr val="000000"/>
              </a:solidFill>
              <a:effectLst/>
              <a:uFillTx/>
              <a:latin typeface="Arial"/>
            </a:endParaRPr>
          </a:p>
        </p:txBody>
      </p:sp>
      <p:sp>
        <p:nvSpPr>
          <p:cNvPr id="1025" name=""/>
          <p:cNvSpPr/>
          <p:nvPr/>
        </p:nvSpPr>
        <p:spPr>
          <a:xfrm>
            <a:off x="934200" y="3983040"/>
            <a:ext cx="34776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60.0</a:t>
            </a:r>
            <a:endParaRPr b="0" lang="en-US" sz="1400" strike="noStrike" u="none">
              <a:solidFill>
                <a:srgbClr val="000000"/>
              </a:solidFill>
              <a:effectLst/>
              <a:uFillTx/>
              <a:latin typeface="Arial"/>
            </a:endParaRPr>
          </a:p>
        </p:txBody>
      </p:sp>
      <p:sp>
        <p:nvSpPr>
          <p:cNvPr id="1026" name=""/>
          <p:cNvSpPr/>
          <p:nvPr/>
        </p:nvSpPr>
        <p:spPr>
          <a:xfrm>
            <a:off x="934200" y="3659040"/>
            <a:ext cx="34776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80.0</a:t>
            </a:r>
            <a:endParaRPr b="0" lang="en-US" sz="1400" strike="noStrike" u="none">
              <a:solidFill>
                <a:srgbClr val="000000"/>
              </a:solidFill>
              <a:effectLst/>
              <a:uFillTx/>
              <a:latin typeface="Arial"/>
            </a:endParaRPr>
          </a:p>
        </p:txBody>
      </p:sp>
      <p:sp>
        <p:nvSpPr>
          <p:cNvPr id="1027" name=""/>
          <p:cNvSpPr/>
          <p:nvPr/>
        </p:nvSpPr>
        <p:spPr>
          <a:xfrm>
            <a:off x="832320" y="3325680"/>
            <a:ext cx="44676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100.0</a:t>
            </a:r>
            <a:endParaRPr b="0" lang="en-US" sz="1400" strike="noStrike" u="none">
              <a:solidFill>
                <a:srgbClr val="000000"/>
              </a:solidFill>
              <a:effectLst/>
              <a:uFillTx/>
              <a:latin typeface="Arial"/>
            </a:endParaRPr>
          </a:p>
        </p:txBody>
      </p:sp>
      <p:sp>
        <p:nvSpPr>
          <p:cNvPr id="1028" name=""/>
          <p:cNvSpPr/>
          <p:nvPr/>
        </p:nvSpPr>
        <p:spPr>
          <a:xfrm>
            <a:off x="832320" y="3002040"/>
            <a:ext cx="44676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120.0</a:t>
            </a:r>
            <a:endParaRPr b="0" lang="en-US" sz="1400" strike="noStrike" u="none">
              <a:solidFill>
                <a:srgbClr val="000000"/>
              </a:solidFill>
              <a:effectLst/>
              <a:uFillTx/>
              <a:latin typeface="Arial"/>
            </a:endParaRPr>
          </a:p>
        </p:txBody>
      </p:sp>
      <p:sp>
        <p:nvSpPr>
          <p:cNvPr id="1029" name=""/>
          <p:cNvSpPr/>
          <p:nvPr/>
        </p:nvSpPr>
        <p:spPr>
          <a:xfrm>
            <a:off x="832320" y="2678040"/>
            <a:ext cx="44676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140.0</a:t>
            </a:r>
            <a:endParaRPr b="0" lang="en-US" sz="1400" strike="noStrike" u="none">
              <a:solidFill>
                <a:srgbClr val="000000"/>
              </a:solidFill>
              <a:effectLst/>
              <a:uFillTx/>
              <a:latin typeface="Arial"/>
            </a:endParaRPr>
          </a:p>
        </p:txBody>
      </p:sp>
      <p:sp>
        <p:nvSpPr>
          <p:cNvPr id="1030" name=""/>
          <p:cNvSpPr/>
          <p:nvPr/>
        </p:nvSpPr>
        <p:spPr>
          <a:xfrm>
            <a:off x="832320" y="2344680"/>
            <a:ext cx="44676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160.0</a:t>
            </a:r>
            <a:endParaRPr b="0" lang="en-US" sz="1400" strike="noStrike" u="none">
              <a:solidFill>
                <a:srgbClr val="000000"/>
              </a:solidFill>
              <a:effectLst/>
              <a:uFillTx/>
              <a:latin typeface="Arial"/>
            </a:endParaRPr>
          </a:p>
        </p:txBody>
      </p:sp>
      <p:sp>
        <p:nvSpPr>
          <p:cNvPr id="1031" name=""/>
          <p:cNvSpPr/>
          <p:nvPr/>
        </p:nvSpPr>
        <p:spPr>
          <a:xfrm>
            <a:off x="832320" y="2021040"/>
            <a:ext cx="44676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180.0</a:t>
            </a:r>
            <a:endParaRPr b="0" lang="en-US" sz="1400" strike="noStrike" u="none">
              <a:solidFill>
                <a:srgbClr val="000000"/>
              </a:solidFill>
              <a:effectLst/>
              <a:uFillTx/>
              <a:latin typeface="Arial"/>
            </a:endParaRPr>
          </a:p>
        </p:txBody>
      </p:sp>
      <p:sp>
        <p:nvSpPr>
          <p:cNvPr id="1032" name=""/>
          <p:cNvSpPr/>
          <p:nvPr/>
        </p:nvSpPr>
        <p:spPr>
          <a:xfrm rot="16200000">
            <a:off x="1187640" y="5323320"/>
            <a:ext cx="56556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Mar-94</a:t>
            </a:r>
            <a:endParaRPr b="0" lang="en-US" sz="1400" strike="noStrike" u="none">
              <a:solidFill>
                <a:srgbClr val="000000"/>
              </a:solidFill>
              <a:effectLst/>
              <a:uFillTx/>
              <a:latin typeface="Arial"/>
            </a:endParaRPr>
          </a:p>
        </p:txBody>
      </p:sp>
      <p:sp>
        <p:nvSpPr>
          <p:cNvPr id="1033" name=""/>
          <p:cNvSpPr/>
          <p:nvPr/>
        </p:nvSpPr>
        <p:spPr>
          <a:xfrm rot="16200000">
            <a:off x="1541520" y="5294880"/>
            <a:ext cx="48636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Jul-94</a:t>
            </a:r>
            <a:endParaRPr b="0" lang="en-US" sz="1400" strike="noStrike" u="none">
              <a:solidFill>
                <a:srgbClr val="000000"/>
              </a:solidFill>
              <a:effectLst/>
              <a:uFillTx/>
              <a:latin typeface="Arial"/>
            </a:endParaRPr>
          </a:p>
        </p:txBody>
      </p:sp>
      <p:sp>
        <p:nvSpPr>
          <p:cNvPr id="1034" name=""/>
          <p:cNvSpPr/>
          <p:nvPr/>
        </p:nvSpPr>
        <p:spPr>
          <a:xfrm rot="16200000">
            <a:off x="1801800" y="5337720"/>
            <a:ext cx="57564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Nov-94</a:t>
            </a:r>
            <a:endParaRPr b="0" lang="en-US" sz="1400" strike="noStrike" u="none">
              <a:solidFill>
                <a:srgbClr val="000000"/>
              </a:solidFill>
              <a:effectLst/>
              <a:uFillTx/>
              <a:latin typeface="Arial"/>
            </a:endParaRPr>
          </a:p>
        </p:txBody>
      </p:sp>
      <p:sp>
        <p:nvSpPr>
          <p:cNvPr id="1035" name=""/>
          <p:cNvSpPr/>
          <p:nvPr/>
        </p:nvSpPr>
        <p:spPr>
          <a:xfrm rot="16200000">
            <a:off x="2121120" y="5323320"/>
            <a:ext cx="56556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Mar-95</a:t>
            </a:r>
            <a:endParaRPr b="0" lang="en-US" sz="1400" strike="noStrike" u="none">
              <a:solidFill>
                <a:srgbClr val="000000"/>
              </a:solidFill>
              <a:effectLst/>
              <a:uFillTx/>
              <a:latin typeface="Arial"/>
            </a:endParaRPr>
          </a:p>
        </p:txBody>
      </p:sp>
      <p:sp>
        <p:nvSpPr>
          <p:cNvPr id="1036" name=""/>
          <p:cNvSpPr/>
          <p:nvPr/>
        </p:nvSpPr>
        <p:spPr>
          <a:xfrm rot="16200000">
            <a:off x="2465640" y="5294880"/>
            <a:ext cx="48636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Jul-95</a:t>
            </a:r>
            <a:endParaRPr b="0" lang="en-US" sz="1400" strike="noStrike" u="none">
              <a:solidFill>
                <a:srgbClr val="000000"/>
              </a:solidFill>
              <a:effectLst/>
              <a:uFillTx/>
              <a:latin typeface="Arial"/>
            </a:endParaRPr>
          </a:p>
        </p:txBody>
      </p:sp>
      <p:sp>
        <p:nvSpPr>
          <p:cNvPr id="1037" name=""/>
          <p:cNvSpPr/>
          <p:nvPr/>
        </p:nvSpPr>
        <p:spPr>
          <a:xfrm rot="16200000">
            <a:off x="2735280" y="5337720"/>
            <a:ext cx="57564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Nov-95</a:t>
            </a:r>
            <a:endParaRPr b="0" lang="en-US" sz="1400" strike="noStrike" u="none">
              <a:solidFill>
                <a:srgbClr val="000000"/>
              </a:solidFill>
              <a:effectLst/>
              <a:uFillTx/>
              <a:latin typeface="Arial"/>
            </a:endParaRPr>
          </a:p>
        </p:txBody>
      </p:sp>
      <p:sp>
        <p:nvSpPr>
          <p:cNvPr id="1038" name=""/>
          <p:cNvSpPr/>
          <p:nvPr/>
        </p:nvSpPr>
        <p:spPr>
          <a:xfrm rot="16200000">
            <a:off x="3054600" y="5323320"/>
            <a:ext cx="56556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Mar-96</a:t>
            </a:r>
            <a:endParaRPr b="0" lang="en-US" sz="1400" strike="noStrike" u="none">
              <a:solidFill>
                <a:srgbClr val="000000"/>
              </a:solidFill>
              <a:effectLst/>
              <a:uFillTx/>
              <a:latin typeface="Arial"/>
            </a:endParaRPr>
          </a:p>
        </p:txBody>
      </p:sp>
      <p:sp>
        <p:nvSpPr>
          <p:cNvPr id="1039" name=""/>
          <p:cNvSpPr/>
          <p:nvPr/>
        </p:nvSpPr>
        <p:spPr>
          <a:xfrm rot="16200000">
            <a:off x="3398760" y="5294880"/>
            <a:ext cx="48636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Jul-96</a:t>
            </a:r>
            <a:endParaRPr b="0" lang="en-US" sz="1400" strike="noStrike" u="none">
              <a:solidFill>
                <a:srgbClr val="000000"/>
              </a:solidFill>
              <a:effectLst/>
              <a:uFillTx/>
              <a:latin typeface="Arial"/>
            </a:endParaRPr>
          </a:p>
        </p:txBody>
      </p:sp>
      <p:sp>
        <p:nvSpPr>
          <p:cNvPr id="1040" name=""/>
          <p:cNvSpPr/>
          <p:nvPr/>
        </p:nvSpPr>
        <p:spPr>
          <a:xfrm rot="16200000">
            <a:off x="3668760" y="5337720"/>
            <a:ext cx="57564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Nov-96</a:t>
            </a:r>
            <a:endParaRPr b="0" lang="en-US" sz="1400" strike="noStrike" u="none">
              <a:solidFill>
                <a:srgbClr val="000000"/>
              </a:solidFill>
              <a:effectLst/>
              <a:uFillTx/>
              <a:latin typeface="Arial"/>
            </a:endParaRPr>
          </a:p>
        </p:txBody>
      </p:sp>
      <p:sp>
        <p:nvSpPr>
          <p:cNvPr id="1041" name=""/>
          <p:cNvSpPr/>
          <p:nvPr/>
        </p:nvSpPr>
        <p:spPr>
          <a:xfrm rot="16200000">
            <a:off x="3978360" y="5323320"/>
            <a:ext cx="56556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Mar-97</a:t>
            </a:r>
            <a:endParaRPr b="0" lang="en-US" sz="1400" strike="noStrike" u="none">
              <a:solidFill>
                <a:srgbClr val="000000"/>
              </a:solidFill>
              <a:effectLst/>
              <a:uFillTx/>
              <a:latin typeface="Arial"/>
            </a:endParaRPr>
          </a:p>
        </p:txBody>
      </p:sp>
      <p:sp>
        <p:nvSpPr>
          <p:cNvPr id="1042" name=""/>
          <p:cNvSpPr/>
          <p:nvPr/>
        </p:nvSpPr>
        <p:spPr>
          <a:xfrm rot="16200000">
            <a:off x="4332240" y="5294880"/>
            <a:ext cx="48636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Jul-97</a:t>
            </a:r>
            <a:endParaRPr b="0" lang="en-US" sz="1400" strike="noStrike" u="none">
              <a:solidFill>
                <a:srgbClr val="000000"/>
              </a:solidFill>
              <a:effectLst/>
              <a:uFillTx/>
              <a:latin typeface="Arial"/>
            </a:endParaRPr>
          </a:p>
        </p:txBody>
      </p:sp>
      <p:sp>
        <p:nvSpPr>
          <p:cNvPr id="1043" name=""/>
          <p:cNvSpPr/>
          <p:nvPr/>
        </p:nvSpPr>
        <p:spPr>
          <a:xfrm rot="16200000">
            <a:off x="4601880" y="5337720"/>
            <a:ext cx="57564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Nov-97</a:t>
            </a:r>
            <a:endParaRPr b="0" lang="en-US" sz="1400" strike="noStrike" u="none">
              <a:solidFill>
                <a:srgbClr val="000000"/>
              </a:solidFill>
              <a:effectLst/>
              <a:uFillTx/>
              <a:latin typeface="Arial"/>
            </a:endParaRPr>
          </a:p>
        </p:txBody>
      </p:sp>
      <p:sp>
        <p:nvSpPr>
          <p:cNvPr id="1044" name=""/>
          <p:cNvSpPr/>
          <p:nvPr/>
        </p:nvSpPr>
        <p:spPr>
          <a:xfrm rot="16200000">
            <a:off x="4911840" y="5323320"/>
            <a:ext cx="56556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Mar-98</a:t>
            </a:r>
            <a:endParaRPr b="0" lang="en-US" sz="1400" strike="noStrike" u="none">
              <a:solidFill>
                <a:srgbClr val="000000"/>
              </a:solidFill>
              <a:effectLst/>
              <a:uFillTx/>
              <a:latin typeface="Arial"/>
            </a:endParaRPr>
          </a:p>
        </p:txBody>
      </p:sp>
      <p:sp>
        <p:nvSpPr>
          <p:cNvPr id="1045" name=""/>
          <p:cNvSpPr/>
          <p:nvPr/>
        </p:nvSpPr>
        <p:spPr>
          <a:xfrm rot="16200000">
            <a:off x="5265720" y="5294880"/>
            <a:ext cx="48636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Jul-98</a:t>
            </a:r>
            <a:endParaRPr b="0" lang="en-US" sz="1400" strike="noStrike" u="none">
              <a:solidFill>
                <a:srgbClr val="000000"/>
              </a:solidFill>
              <a:effectLst/>
              <a:uFillTx/>
              <a:latin typeface="Arial"/>
            </a:endParaRPr>
          </a:p>
        </p:txBody>
      </p:sp>
      <p:sp>
        <p:nvSpPr>
          <p:cNvPr id="1046" name=""/>
          <p:cNvSpPr/>
          <p:nvPr/>
        </p:nvSpPr>
        <p:spPr>
          <a:xfrm rot="16200000">
            <a:off x="5526000" y="5337720"/>
            <a:ext cx="57564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Nov-98</a:t>
            </a:r>
            <a:endParaRPr b="0" lang="en-US" sz="1400" strike="noStrike" u="none">
              <a:solidFill>
                <a:srgbClr val="000000"/>
              </a:solidFill>
              <a:effectLst/>
              <a:uFillTx/>
              <a:latin typeface="Arial"/>
            </a:endParaRPr>
          </a:p>
        </p:txBody>
      </p:sp>
      <p:sp>
        <p:nvSpPr>
          <p:cNvPr id="1047" name=""/>
          <p:cNvSpPr/>
          <p:nvPr/>
        </p:nvSpPr>
        <p:spPr>
          <a:xfrm rot="16200000">
            <a:off x="5845320" y="5323320"/>
            <a:ext cx="56556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Mar-99</a:t>
            </a:r>
            <a:endParaRPr b="0" lang="en-US" sz="1400" strike="noStrike" u="none">
              <a:solidFill>
                <a:srgbClr val="000000"/>
              </a:solidFill>
              <a:effectLst/>
              <a:uFillTx/>
              <a:latin typeface="Arial"/>
            </a:endParaRPr>
          </a:p>
        </p:txBody>
      </p:sp>
      <p:sp>
        <p:nvSpPr>
          <p:cNvPr id="1048" name=""/>
          <p:cNvSpPr/>
          <p:nvPr/>
        </p:nvSpPr>
        <p:spPr>
          <a:xfrm rot="16200000">
            <a:off x="6199200" y="5294880"/>
            <a:ext cx="48636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Jul-99</a:t>
            </a:r>
            <a:endParaRPr b="0" lang="en-US" sz="1400" strike="noStrike" u="none">
              <a:solidFill>
                <a:srgbClr val="000000"/>
              </a:solidFill>
              <a:effectLst/>
              <a:uFillTx/>
              <a:latin typeface="Arial"/>
            </a:endParaRPr>
          </a:p>
        </p:txBody>
      </p:sp>
      <p:sp>
        <p:nvSpPr>
          <p:cNvPr id="1049" name=""/>
          <p:cNvSpPr/>
          <p:nvPr/>
        </p:nvSpPr>
        <p:spPr>
          <a:xfrm rot="16200000">
            <a:off x="6459480" y="5337720"/>
            <a:ext cx="57564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Nov-99</a:t>
            </a:r>
            <a:endParaRPr b="0" lang="en-US" sz="1400" strike="noStrike" u="none">
              <a:solidFill>
                <a:srgbClr val="000000"/>
              </a:solidFill>
              <a:effectLst/>
              <a:uFillTx/>
              <a:latin typeface="Arial"/>
            </a:endParaRPr>
          </a:p>
        </p:txBody>
      </p:sp>
      <p:sp>
        <p:nvSpPr>
          <p:cNvPr id="1050" name=""/>
          <p:cNvSpPr/>
          <p:nvPr/>
        </p:nvSpPr>
        <p:spPr>
          <a:xfrm rot="16200000">
            <a:off x="6778800" y="5323320"/>
            <a:ext cx="56556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Mar-00</a:t>
            </a:r>
            <a:endParaRPr b="0" lang="en-US" sz="1400" strike="noStrike" u="none">
              <a:solidFill>
                <a:srgbClr val="000000"/>
              </a:solidFill>
              <a:effectLst/>
              <a:uFillTx/>
              <a:latin typeface="Arial"/>
            </a:endParaRPr>
          </a:p>
        </p:txBody>
      </p:sp>
      <p:sp>
        <p:nvSpPr>
          <p:cNvPr id="1051" name=""/>
          <p:cNvSpPr/>
          <p:nvPr/>
        </p:nvSpPr>
        <p:spPr>
          <a:xfrm rot="16200000">
            <a:off x="7123320" y="5294880"/>
            <a:ext cx="48636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Jul-00</a:t>
            </a:r>
            <a:endParaRPr b="0" lang="en-US" sz="1400" strike="noStrike" u="none">
              <a:solidFill>
                <a:srgbClr val="000000"/>
              </a:solidFill>
              <a:effectLst/>
              <a:uFillTx/>
              <a:latin typeface="Arial"/>
            </a:endParaRPr>
          </a:p>
        </p:txBody>
      </p:sp>
      <p:sp>
        <p:nvSpPr>
          <p:cNvPr id="1052" name=""/>
          <p:cNvSpPr/>
          <p:nvPr/>
        </p:nvSpPr>
        <p:spPr>
          <a:xfrm rot="16200000">
            <a:off x="7392960" y="5337720"/>
            <a:ext cx="57564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Nov-00</a:t>
            </a:r>
            <a:endParaRPr b="0" lang="en-US" sz="1400" strike="noStrike" u="none">
              <a:solidFill>
                <a:srgbClr val="000000"/>
              </a:solidFill>
              <a:effectLst/>
              <a:uFillTx/>
              <a:latin typeface="Arial"/>
            </a:endParaRPr>
          </a:p>
        </p:txBody>
      </p:sp>
      <p:sp>
        <p:nvSpPr>
          <p:cNvPr id="1053" name=""/>
          <p:cNvSpPr/>
          <p:nvPr/>
        </p:nvSpPr>
        <p:spPr>
          <a:xfrm rot="16200000">
            <a:off x="7712280" y="5323320"/>
            <a:ext cx="56556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Mar-01</a:t>
            </a:r>
            <a:endParaRPr b="0" lang="en-US" sz="1400" strike="noStrike" u="none">
              <a:solidFill>
                <a:srgbClr val="000000"/>
              </a:solidFill>
              <a:effectLst/>
              <a:uFillTx/>
              <a:latin typeface="Arial"/>
            </a:endParaRPr>
          </a:p>
        </p:txBody>
      </p:sp>
      <p:sp>
        <p:nvSpPr>
          <p:cNvPr id="1054" name=""/>
          <p:cNvSpPr/>
          <p:nvPr/>
        </p:nvSpPr>
        <p:spPr>
          <a:xfrm>
            <a:off x="2517840" y="1773360"/>
            <a:ext cx="228600" cy="1440"/>
          </a:xfrm>
          <a:prstGeom prst="line">
            <a:avLst/>
          </a:prstGeom>
          <a:ln cap="rnd" w="28440">
            <a:solidFill>
              <a:srgbClr val="0000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55" name=""/>
          <p:cNvSpPr/>
          <p:nvPr/>
        </p:nvSpPr>
        <p:spPr>
          <a:xfrm>
            <a:off x="2881800" y="1668600"/>
            <a:ext cx="133848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DOE diesel price</a:t>
            </a:r>
            <a:endParaRPr b="0" lang="en-US" sz="1400" strike="noStrike" u="none">
              <a:solidFill>
                <a:srgbClr val="000000"/>
              </a:solidFill>
              <a:effectLst/>
              <a:uFillTx/>
              <a:latin typeface="Arial"/>
            </a:endParaRPr>
          </a:p>
        </p:txBody>
      </p:sp>
      <p:sp>
        <p:nvSpPr>
          <p:cNvPr id="1056" name=""/>
          <p:cNvSpPr/>
          <p:nvPr/>
        </p:nvSpPr>
        <p:spPr>
          <a:xfrm>
            <a:off x="4356000" y="1773360"/>
            <a:ext cx="228600" cy="1440"/>
          </a:xfrm>
          <a:prstGeom prst="line">
            <a:avLst/>
          </a:prstGeom>
          <a:ln cap="rnd" w="28440">
            <a:solidFill>
              <a:srgbClr val="ff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57" name=""/>
          <p:cNvSpPr/>
          <p:nvPr/>
        </p:nvSpPr>
        <p:spPr>
          <a:xfrm>
            <a:off x="4629240" y="1668600"/>
            <a:ext cx="161604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NYMEX  Heating Oil</a:t>
            </a:r>
            <a:endParaRPr b="0" lang="en-US" sz="1400" strike="noStrike" u="none">
              <a:solidFill>
                <a:srgbClr val="000000"/>
              </a:solidFill>
              <a:effectLst/>
              <a:uFillTx/>
              <a:latin typeface="Arial"/>
            </a:endParaRPr>
          </a:p>
        </p:txBody>
      </p:sp>
      <p:sp>
        <p:nvSpPr>
          <p:cNvPr id="3" name="PlaceHolder 2"/>
          <p:cNvSpPr>
            <a:spLocks noGrp="1"/>
          </p:cNvSpPr>
          <p:nvPr>
            <p:ph type="sldNum" idx="1"/>
          </p:nvPr>
        </p:nvSpPr>
        <p:spPr/>
        <p:txBody>
          <a:bodyPr/>
          <a:p>
            <a:fld id="{18EF4036-6544-4361-8D4C-530817109146}" type="slidenum">
              <a:t>37</a:t>
            </a:fld>
          </a:p>
        </p:txBody>
      </p:sp>
    </p:spTree>
  </p:cSld>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58"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Diesel Hedging Methodology</a:t>
            </a:r>
            <a:endParaRPr b="0" lang="en-US" sz="3000" strike="noStrike" u="none">
              <a:solidFill>
                <a:srgbClr val="333399"/>
              </a:solidFill>
              <a:effectLst/>
              <a:uFillTx/>
              <a:latin typeface="Arial"/>
            </a:endParaRPr>
          </a:p>
        </p:txBody>
      </p:sp>
      <p:sp>
        <p:nvSpPr>
          <p:cNvPr id="1059" name="PlaceHolder 2"/>
          <p:cNvSpPr>
            <a:spLocks noGrp="1"/>
          </p:cNvSpPr>
          <p:nvPr>
            <p:ph/>
          </p:nvPr>
        </p:nvSpPr>
        <p:spPr>
          <a:xfrm>
            <a:off x="721800" y="1472760"/>
            <a:ext cx="8069400" cy="4443480"/>
          </a:xfrm>
          <a:prstGeom prst="rect">
            <a:avLst/>
          </a:prstGeom>
          <a:noFill/>
          <a:ln w="0">
            <a:noFill/>
          </a:ln>
        </p:spPr>
        <p:txBody>
          <a:bodyPr lIns="90000" rIns="90000" tIns="46800" bIns="46800" anchor="t">
            <a:normAutofit lnSpcReduction="9999"/>
          </a:bodyPr>
          <a:p>
            <a:pPr marL="343080" indent="-343080">
              <a:lnSpc>
                <a:spcPct val="90000"/>
              </a:lnSpc>
              <a:spcBef>
                <a:spcPts val="561"/>
              </a:spcBef>
              <a:spcAft>
                <a:spcPts val="337"/>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Dirty Hedging</a:t>
            </a:r>
            <a:endParaRPr b="0" lang="en-US" sz="1800" strike="noStrike" u="none">
              <a:solidFill>
                <a:srgbClr val="000000"/>
              </a:solidFill>
              <a:effectLst/>
              <a:uFillTx/>
              <a:latin typeface="Arial"/>
            </a:endParaRPr>
          </a:p>
          <a:p>
            <a:pPr lvl="1" marL="730080" indent="-284040">
              <a:lnSpc>
                <a:spcPct val="90000"/>
              </a:lnSpc>
              <a:spcBef>
                <a:spcPts val="499"/>
              </a:spcBef>
              <a:spcAft>
                <a:spcPts val="300"/>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Nymex No. 2 Fuel Oil</a:t>
            </a:r>
            <a:endParaRPr b="0" lang="en-US" sz="1600" strike="noStrike" u="none">
              <a:solidFill>
                <a:srgbClr val="000000"/>
              </a:solidFill>
              <a:effectLst/>
              <a:uFillTx/>
              <a:latin typeface="Arial"/>
            </a:endParaRPr>
          </a:p>
          <a:p>
            <a:pPr lvl="1" marL="730080" indent="-284040">
              <a:lnSpc>
                <a:spcPct val="90000"/>
              </a:lnSpc>
              <a:spcBef>
                <a:spcPts val="499"/>
              </a:spcBef>
              <a:spcAft>
                <a:spcPts val="300"/>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Platts High Sulfur No. 2 Fuel Oil (NY or Gulf Coast)</a:t>
            </a:r>
            <a:endParaRPr b="0" lang="en-US" sz="1600" strike="noStrike" u="none">
              <a:solidFill>
                <a:srgbClr val="000000"/>
              </a:solidFill>
              <a:effectLst/>
              <a:uFillTx/>
              <a:latin typeface="Arial"/>
            </a:endParaRPr>
          </a:p>
          <a:p>
            <a:pPr lvl="1" marL="730080" indent="-284040">
              <a:lnSpc>
                <a:spcPct val="90000"/>
              </a:lnSpc>
              <a:spcBef>
                <a:spcPts val="499"/>
              </a:spcBef>
              <a:spcAft>
                <a:spcPts val="300"/>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Platts Low Sulfur No. 2 Fuel Oil (NY or Gulf Coast)</a:t>
            </a:r>
            <a:endParaRPr b="0" lang="en-US" sz="1600" strike="noStrike" u="none">
              <a:solidFill>
                <a:srgbClr val="000000"/>
              </a:solidFill>
              <a:effectLst/>
              <a:uFillTx/>
              <a:latin typeface="Arial"/>
            </a:endParaRPr>
          </a:p>
          <a:p>
            <a:pPr lvl="1" marL="730080" indent="-284040">
              <a:lnSpc>
                <a:spcPct val="90000"/>
              </a:lnSpc>
              <a:spcBef>
                <a:spcPts val="312"/>
              </a:spcBef>
              <a:spcAft>
                <a:spcPts val="187"/>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r>
              <a:rPr b="0" lang="en-US" sz="1000" strike="noStrike" u="none">
                <a:solidFill>
                  <a:srgbClr val="000000"/>
                </a:solidFill>
                <a:effectLst/>
                <a:uFillTx/>
                <a:latin typeface="Arial"/>
              </a:rPr>
              <a:t>These hedges do not take into consideration location differential or retail fluctuations</a:t>
            </a:r>
            <a:endParaRPr b="0" lang="en-US" sz="1000" strike="noStrike" u="none">
              <a:solidFill>
                <a:srgbClr val="000000"/>
              </a:solidFill>
              <a:effectLst/>
              <a:uFillTx/>
              <a:latin typeface="Arial"/>
            </a:endParaRPr>
          </a:p>
          <a:p>
            <a:pPr lvl="1" marL="730080" indent="-284040">
              <a:lnSpc>
                <a:spcPct val="90000"/>
              </a:lnSpc>
              <a:spcBef>
                <a:spcPts val="312"/>
              </a:spcBef>
              <a:spcAft>
                <a:spcPts val="187"/>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343080">
              <a:lnSpc>
                <a:spcPct val="90000"/>
              </a:lnSpc>
              <a:spcBef>
                <a:spcPts val="561"/>
              </a:spcBef>
              <a:spcAft>
                <a:spcPts val="337"/>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One Variable Diesel Curve</a:t>
            </a:r>
            <a:endParaRPr b="0" lang="en-US" sz="1800" strike="noStrike" u="none">
              <a:solidFill>
                <a:srgbClr val="000000"/>
              </a:solidFill>
              <a:effectLst/>
              <a:uFillTx/>
              <a:latin typeface="Arial"/>
            </a:endParaRPr>
          </a:p>
          <a:p>
            <a:pPr lvl="1" marL="730080" indent="-284040">
              <a:lnSpc>
                <a:spcPct val="90000"/>
              </a:lnSpc>
              <a:spcBef>
                <a:spcPts val="499"/>
              </a:spcBef>
              <a:spcAft>
                <a:spcPts val="300"/>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strong relationship but wide range of error</a:t>
            </a:r>
            <a:endParaRPr b="0" lang="en-US" sz="1600" strike="noStrike" u="none">
              <a:solidFill>
                <a:srgbClr val="000000"/>
              </a:solidFill>
              <a:effectLst/>
              <a:uFillTx/>
              <a:latin typeface="Arial"/>
            </a:endParaRPr>
          </a:p>
          <a:p>
            <a:pPr marL="343080" indent="-343080">
              <a:lnSpc>
                <a:spcPct val="90000"/>
              </a:lnSpc>
              <a:spcBef>
                <a:spcPts val="561"/>
              </a:spcBef>
              <a:spcAft>
                <a:spcPts val="337"/>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Multi-variable Diesel Curve</a:t>
            </a:r>
            <a:endParaRPr b="0" lang="en-US" sz="1800" strike="noStrike" u="none">
              <a:solidFill>
                <a:srgbClr val="000000"/>
              </a:solidFill>
              <a:effectLst/>
              <a:uFillTx/>
              <a:latin typeface="Arial"/>
            </a:endParaRPr>
          </a:p>
          <a:p>
            <a:pPr lvl="1" marL="730080" indent="-284040">
              <a:lnSpc>
                <a:spcPct val="90000"/>
              </a:lnSpc>
              <a:spcBef>
                <a:spcPts val="499"/>
              </a:spcBef>
              <a:spcAft>
                <a:spcPts val="300"/>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Multiple predictors in deriving a diesel curve</a:t>
            </a:r>
            <a:endParaRPr b="0" lang="en-US" sz="1600" strike="noStrike" u="none">
              <a:solidFill>
                <a:srgbClr val="000000"/>
              </a:solidFill>
              <a:effectLst/>
              <a:uFillTx/>
              <a:latin typeface="Arial"/>
            </a:endParaRPr>
          </a:p>
          <a:p>
            <a:pPr lvl="1" marL="730080" indent="-284040">
              <a:lnSpc>
                <a:spcPct val="90000"/>
              </a:lnSpc>
              <a:spcBef>
                <a:spcPts val="499"/>
              </a:spcBef>
              <a:spcAft>
                <a:spcPts val="300"/>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Lower R2 </a:t>
            </a:r>
            <a:endParaRPr b="0" lang="en-US" sz="1600" strike="noStrike" u="none">
              <a:solidFill>
                <a:srgbClr val="000000"/>
              </a:solidFill>
              <a:effectLst/>
              <a:uFillTx/>
              <a:latin typeface="Arial"/>
            </a:endParaRPr>
          </a:p>
          <a:p>
            <a:pPr lvl="1" marL="730080" indent="-284040">
              <a:lnSpc>
                <a:spcPct val="90000"/>
              </a:lnSpc>
              <a:spcBef>
                <a:spcPts val="499"/>
              </a:spcBef>
              <a:spcAft>
                <a:spcPts val="300"/>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Tighter error band</a:t>
            </a:r>
            <a:endParaRPr b="0" lang="en-US" sz="1600" strike="noStrike" u="none">
              <a:solidFill>
                <a:srgbClr val="000000"/>
              </a:solidFill>
              <a:effectLst/>
              <a:uFillTx/>
              <a:latin typeface="Arial"/>
            </a:endParaRPr>
          </a:p>
          <a:p>
            <a:pPr lvl="1" marL="730080" indent="-284040">
              <a:lnSpc>
                <a:spcPct val="90000"/>
              </a:lnSpc>
              <a:spcBef>
                <a:spcPts val="499"/>
              </a:spcBef>
              <a:spcAft>
                <a:spcPts val="3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endParaRPr b="0" lang="en-US" sz="1600" strike="noStrike" u="none">
              <a:solidFill>
                <a:srgbClr val="000000"/>
              </a:solidFill>
              <a:effectLst/>
              <a:uFillTx/>
              <a:latin typeface="Arial"/>
            </a:endParaRPr>
          </a:p>
          <a:p>
            <a:pPr marL="343080" indent="-343080">
              <a:lnSpc>
                <a:spcPct val="90000"/>
              </a:lnSpc>
              <a:spcBef>
                <a:spcPts val="561"/>
              </a:spcBef>
              <a:spcAft>
                <a:spcPts val="337"/>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343080">
              <a:lnSpc>
                <a:spcPct val="90000"/>
              </a:lnSpc>
              <a:spcBef>
                <a:spcPts val="561"/>
              </a:spcBef>
              <a:spcAft>
                <a:spcPts val="337"/>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endParaRPr b="0" lang="en-US" sz="18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8D7B985B-788E-40A5-9FF4-84943B252012}" type="slidenum">
              <a:t>38</a:t>
            </a:fld>
          </a:p>
        </p:txBody>
      </p:sp>
    </p:spTree>
  </p:cSld>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60"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Curves and Products</a:t>
            </a:r>
            <a:endParaRPr b="0" lang="en-US" sz="3000" strike="noStrike" u="none">
              <a:solidFill>
                <a:srgbClr val="333399"/>
              </a:solidFill>
              <a:effectLst/>
              <a:uFillTx/>
              <a:latin typeface="Arial"/>
            </a:endParaRPr>
          </a:p>
        </p:txBody>
      </p:sp>
      <p:sp>
        <p:nvSpPr>
          <p:cNvPr id="1061" name="PlaceHolder 2"/>
          <p:cNvSpPr>
            <a:spLocks noGrp="1"/>
          </p:cNvSpPr>
          <p:nvPr>
            <p:ph/>
          </p:nvPr>
        </p:nvSpPr>
        <p:spPr>
          <a:xfrm>
            <a:off x="721800" y="147276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Curves</a:t>
            </a:r>
            <a:endParaRPr b="0" lang="en-US" sz="2200" strike="noStrike" u="none">
              <a:solidFill>
                <a:srgbClr val="000000"/>
              </a:solidFill>
              <a:effectLst/>
              <a:uFillTx/>
              <a:latin typeface="Arial"/>
            </a:endParaRPr>
          </a:p>
          <a:p>
            <a:pPr lvl="1" marL="73008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DOE</a:t>
            </a:r>
            <a:endParaRPr b="0" lang="en-US" sz="2000" strike="noStrike" u="none">
              <a:solidFill>
                <a:srgbClr val="000000"/>
              </a:solidFill>
              <a:effectLst/>
              <a:uFillTx/>
              <a:latin typeface="Arial"/>
            </a:endParaRPr>
          </a:p>
          <a:p>
            <a:pPr lvl="1" marL="73008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National Average</a:t>
            </a:r>
            <a:endParaRPr b="0" lang="en-US" sz="2000" strike="noStrike" u="none">
              <a:solidFill>
                <a:srgbClr val="000000"/>
              </a:solidFill>
              <a:effectLst/>
              <a:uFillTx/>
              <a:latin typeface="Arial"/>
            </a:endParaRPr>
          </a:p>
          <a:p>
            <a:pPr lvl="1" marL="73008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PADD Averages</a:t>
            </a:r>
            <a:endParaRPr b="0" lang="en-US" sz="20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Opis RAC prices </a:t>
            </a:r>
            <a:endParaRPr b="0" lang="en-US" sz="2200" strike="noStrike" u="none">
              <a:solidFill>
                <a:srgbClr val="000000"/>
              </a:solidFill>
              <a:effectLst/>
              <a:uFillTx/>
              <a:latin typeface="Arial"/>
            </a:endParaRPr>
          </a:p>
          <a:p>
            <a:pPr lvl="1" marL="73008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35 cities (freight hubs)</a:t>
            </a:r>
            <a:endParaRPr b="0" lang="en-US" sz="20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Products Traded</a:t>
            </a:r>
            <a:endParaRPr b="0" lang="en-US" sz="2200" strike="noStrike" u="none">
              <a:solidFill>
                <a:srgbClr val="000000"/>
              </a:solidFill>
              <a:effectLst/>
              <a:uFillTx/>
              <a:latin typeface="Arial"/>
            </a:endParaRPr>
          </a:p>
          <a:p>
            <a:pPr lvl="1" marL="73008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Swaps</a:t>
            </a:r>
            <a:endParaRPr b="0" lang="en-US" sz="2000" strike="noStrike" u="none">
              <a:solidFill>
                <a:srgbClr val="000000"/>
              </a:solidFill>
              <a:effectLst/>
              <a:uFillTx/>
              <a:latin typeface="Arial"/>
            </a:endParaRPr>
          </a:p>
          <a:p>
            <a:pPr lvl="1" marL="73008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Puts/Calls</a:t>
            </a:r>
            <a:endParaRPr b="0" lang="en-US" sz="2000" strike="noStrike" u="none">
              <a:solidFill>
                <a:srgbClr val="000000"/>
              </a:solidFill>
              <a:effectLst/>
              <a:uFillTx/>
              <a:latin typeface="Arial"/>
            </a:endParaRPr>
          </a:p>
          <a:p>
            <a:pPr lvl="1" marL="73008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Collars/Straddles</a:t>
            </a:r>
            <a:endParaRPr b="0" lang="en-US" sz="20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CC283FC4-C9B2-4EC7-B9F2-9A70393F6080}" type="slidenum">
              <a:t>39</a:t>
            </a:fld>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5" name=""/>
          <p:cNvSpPr/>
          <p:nvPr/>
        </p:nvSpPr>
        <p:spPr>
          <a:xfrm>
            <a:off x="6672240" y="2098800"/>
            <a:ext cx="1476360" cy="666720"/>
          </a:xfrm>
          <a:prstGeom prst="roundRect">
            <a:avLst>
              <a:gd name="adj" fmla="val 16667"/>
            </a:avLst>
          </a:prstGeom>
          <a:solidFill>
            <a:srgbClr val="000099"/>
          </a:solidFill>
          <a:ln w="9360">
            <a:solidFill>
              <a:srgbClr val="000000"/>
            </a:solidFill>
            <a:miter/>
          </a:ln>
        </p:spPr>
        <p:style>
          <a:lnRef idx="0"/>
          <a:fillRef idx="0"/>
          <a:effectRef idx="0"/>
          <a:fontRef idx="minor"/>
        </p:style>
        <p:txBody>
          <a:bodyPr wrap="none" lIns="90000" rIns="90000" tIns="46800" bIns="46800" anchor="ctr" anchorCtr="1">
            <a:noAutofit/>
          </a:bodyPr>
          <a:p>
            <a:pPr algn="ctr">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Accounting -</a:t>
            </a:r>
            <a:br>
              <a:rPr sz="900"/>
            </a:br>
            <a:r>
              <a:rPr b="1" lang="en-US" sz="900" strike="noStrike" u="none">
                <a:solidFill>
                  <a:srgbClr val="ffffff"/>
                </a:solidFill>
                <a:effectLst/>
                <a:uFillTx/>
                <a:latin typeface="Arial"/>
              </a:rPr>
              <a:t>Financial Operations EGM</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ff"/>
                </a:solidFill>
                <a:effectLst/>
                <a:uFillTx/>
                <a:latin typeface="Arial"/>
              </a:rPr>
              <a:t>John Best</a:t>
            </a:r>
            <a:endParaRPr b="0" lang="en-US" sz="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ff"/>
                </a:solidFill>
                <a:effectLst/>
                <a:uFillTx/>
                <a:latin typeface="Arial"/>
              </a:rPr>
              <a:t>Hang Bui</a:t>
            </a:r>
            <a:endParaRPr b="0" lang="en-US" sz="800" strike="noStrike" u="none">
              <a:solidFill>
                <a:srgbClr val="000000"/>
              </a:solidFill>
              <a:effectLst/>
              <a:uFillTx/>
              <a:latin typeface="Arial"/>
            </a:endParaRPr>
          </a:p>
        </p:txBody>
      </p:sp>
      <p:sp>
        <p:nvSpPr>
          <p:cNvPr id="106" name=""/>
          <p:cNvSpPr/>
          <p:nvPr/>
        </p:nvSpPr>
        <p:spPr>
          <a:xfrm>
            <a:off x="7248600" y="3687840"/>
            <a:ext cx="1428840" cy="666720"/>
          </a:xfrm>
          <a:prstGeom prst="roundRect">
            <a:avLst>
              <a:gd name="adj" fmla="val 16667"/>
            </a:avLst>
          </a:prstGeom>
          <a:solidFill>
            <a:srgbClr val="000099"/>
          </a:solidFill>
          <a:ln w="9360">
            <a:solidFill>
              <a:srgbClr val="000000"/>
            </a:solidFill>
            <a:miter/>
          </a:ln>
        </p:spPr>
        <p:style>
          <a:lnRef idx="0"/>
          <a:fillRef idx="0"/>
          <a:effectRef idx="0"/>
          <a:fontRef idx="minor"/>
        </p:style>
        <p:txBody>
          <a:bodyPr wrap="none" lIns="90000" rIns="90000" tIns="46800" bIns="46800" anchor="ctr" anchorCtr="1">
            <a:noAutofit/>
          </a:bodyPr>
          <a:p>
            <a:pPr algn="ctr">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Operational Accounting</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ff"/>
                </a:solidFill>
                <a:effectLst/>
                <a:uFillTx/>
                <a:latin typeface="Arial"/>
              </a:rPr>
              <a:t>Mark Leskowitz</a:t>
            </a:r>
            <a:endParaRPr b="0" lang="en-US" sz="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00"/>
                </a:solidFill>
                <a:effectLst/>
                <a:uFillTx/>
                <a:latin typeface="Arial"/>
              </a:rPr>
              <a:t>Brandi Wachtendorf</a:t>
            </a:r>
            <a:endParaRPr b="0" lang="en-US" sz="800" strike="noStrike" u="none">
              <a:solidFill>
                <a:srgbClr val="000000"/>
              </a:solidFill>
              <a:effectLst/>
              <a:uFillTx/>
              <a:latin typeface="Arial"/>
            </a:endParaRPr>
          </a:p>
        </p:txBody>
      </p:sp>
      <p:grpSp>
        <p:nvGrpSpPr>
          <p:cNvPr id="107" name=""/>
          <p:cNvGrpSpPr/>
          <p:nvPr/>
        </p:nvGrpSpPr>
        <p:grpSpPr>
          <a:xfrm>
            <a:off x="3660840" y="1144440"/>
            <a:ext cx="2023920" cy="1447560"/>
            <a:chOff x="3660840" y="1144440"/>
            <a:chExt cx="2023920" cy="1447560"/>
          </a:xfrm>
        </p:grpSpPr>
        <p:sp>
          <p:nvSpPr>
            <p:cNvPr id="108" name=""/>
            <p:cNvSpPr/>
            <p:nvPr/>
          </p:nvSpPr>
          <p:spPr>
            <a:xfrm>
              <a:off x="3660840" y="1144440"/>
              <a:ext cx="2023920" cy="1447560"/>
            </a:xfrm>
            <a:prstGeom prst="roundRect">
              <a:avLst>
                <a:gd name="adj" fmla="val 11074"/>
              </a:avLst>
            </a:prstGeom>
            <a:solidFill>
              <a:srgbClr val="000099"/>
            </a:solidFill>
            <a:ln w="9360">
              <a:solidFill>
                <a:srgbClr val="000000"/>
              </a:solidFill>
              <a:miter/>
            </a:ln>
          </p:spPr>
          <p:style>
            <a:lnRef idx="0"/>
            <a:fillRef idx="0"/>
            <a:effectRef idx="0"/>
            <a:fontRef idx="minor"/>
          </p:style>
          <p:txBody>
            <a:bodyPr wrap="none" lIns="90000" rIns="90000" tIns="0" bIns="46800" anchor="t">
              <a:noAutofit/>
            </a:bodyPr>
            <a:p>
              <a:pPr algn="ctr">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Enron Networks</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Arial"/>
              </a:endParaRPr>
            </a:p>
          </p:txBody>
        </p:sp>
        <p:grpSp>
          <p:nvGrpSpPr>
            <p:cNvPr id="109" name=""/>
            <p:cNvGrpSpPr/>
            <p:nvPr/>
          </p:nvGrpSpPr>
          <p:grpSpPr>
            <a:xfrm>
              <a:off x="3774960" y="1323720"/>
              <a:ext cx="1704240" cy="963720"/>
              <a:chOff x="3774960" y="1323720"/>
              <a:chExt cx="1704240" cy="963720"/>
            </a:xfrm>
          </p:grpSpPr>
          <p:sp>
            <p:nvSpPr>
              <p:cNvPr id="110" name=""/>
              <p:cNvSpPr/>
              <p:nvPr/>
            </p:nvSpPr>
            <p:spPr>
              <a:xfrm>
                <a:off x="3774960" y="1323720"/>
                <a:ext cx="838080" cy="963720"/>
              </a:xfrm>
              <a:prstGeom prst="rect">
                <a:avLst/>
              </a:prstGeom>
              <a:noFill/>
              <a:ln w="0">
                <a:noFill/>
              </a:ln>
            </p:spPr>
            <p:style>
              <a:lnRef idx="0"/>
              <a:fillRef idx="0"/>
              <a:effectRef idx="0"/>
              <a:fontRef idx="minor"/>
            </p:style>
            <p:txBody>
              <a:bodyPr wrap="none"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ff"/>
                    </a:solidFill>
                    <a:effectLst/>
                    <a:uFillTx/>
                    <a:latin typeface="Arial"/>
                  </a:rPr>
                  <a:t>Kevin Sweeney</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ff"/>
                    </a:solidFill>
                    <a:effectLst/>
                    <a:uFillTx/>
                    <a:latin typeface="Arial"/>
                  </a:rPr>
                  <a:t>Chris Hanz</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ff"/>
                    </a:solidFill>
                    <a:effectLst/>
                    <a:uFillTx/>
                    <a:latin typeface="Arial"/>
                  </a:rPr>
                  <a:t>Connie Truong</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ff"/>
                    </a:solidFill>
                    <a:effectLst/>
                    <a:uFillTx/>
                    <a:latin typeface="Arial"/>
                  </a:rPr>
                  <a:t>Shannon Powers</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ff"/>
                    </a:solidFill>
                    <a:effectLst/>
                    <a:uFillTx/>
                    <a:latin typeface="Arial"/>
                  </a:rPr>
                  <a:t>Nadine Costanzo</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ff"/>
                    </a:solidFill>
                    <a:effectLst/>
                    <a:uFillTx/>
                    <a:latin typeface="Arial"/>
                  </a:rPr>
                  <a:t>Helen He</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ff"/>
                    </a:solidFill>
                    <a:effectLst/>
                    <a:uFillTx/>
                    <a:latin typeface="Arial"/>
                  </a:rPr>
                  <a:t>Lisa (Yiwei) Hu</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ff"/>
                    </a:solidFill>
                    <a:effectLst/>
                    <a:uFillTx/>
                    <a:latin typeface="Arial"/>
                  </a:rPr>
                  <a:t>Dee Ware</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ff"/>
                    </a:solidFill>
                    <a:effectLst/>
                    <a:uFillTx/>
                    <a:latin typeface="Arial"/>
                  </a:rPr>
                  <a:t>Chriss Hall</a:t>
                </a:r>
                <a:br>
                  <a:rPr sz="800"/>
                </a:br>
                <a:r>
                  <a:rPr b="1" i="1" lang="en-US" sz="800" strike="noStrike" u="none">
                    <a:solidFill>
                      <a:srgbClr val="ffff00"/>
                    </a:solidFill>
                    <a:effectLst/>
                    <a:uFillTx/>
                    <a:latin typeface="Arial"/>
                  </a:rPr>
                  <a:t>Jeff Johnson</a:t>
                </a:r>
                <a:endParaRPr b="0" lang="en-US" sz="800" strike="noStrike" u="none">
                  <a:solidFill>
                    <a:srgbClr val="000000"/>
                  </a:solidFill>
                  <a:effectLst/>
                  <a:uFillTx/>
                  <a:latin typeface="Arial"/>
                </a:endParaRPr>
              </a:p>
            </p:txBody>
          </p:sp>
          <p:sp>
            <p:nvSpPr>
              <p:cNvPr id="111" name=""/>
              <p:cNvSpPr/>
              <p:nvPr/>
            </p:nvSpPr>
            <p:spPr>
              <a:xfrm>
                <a:off x="4641480" y="1323720"/>
                <a:ext cx="837720" cy="963720"/>
              </a:xfrm>
              <a:prstGeom prst="rect">
                <a:avLst/>
              </a:prstGeom>
              <a:noFill/>
              <a:ln w="0">
                <a:noFill/>
              </a:ln>
            </p:spPr>
            <p:style>
              <a:lnRef idx="0"/>
              <a:fillRef idx="0"/>
              <a:effectRef idx="0"/>
              <a:fontRef idx="minor"/>
            </p:style>
            <p:txBody>
              <a:bodyPr wrap="none"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ff"/>
                    </a:solidFill>
                    <a:effectLst/>
                    <a:uFillTx/>
                    <a:latin typeface="Arial"/>
                  </a:rPr>
                  <a:t>Wayne Jiang</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ff"/>
                    </a:solidFill>
                    <a:effectLst/>
                    <a:uFillTx/>
                    <a:latin typeface="Arial"/>
                  </a:rPr>
                  <a:t>Nancy Johnson</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ff"/>
                    </a:solidFill>
                    <a:effectLst/>
                    <a:uFillTx/>
                    <a:latin typeface="Arial"/>
                  </a:rPr>
                  <a:t>Fan Li</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ff"/>
                    </a:solidFill>
                    <a:effectLst/>
                    <a:uFillTx/>
                    <a:latin typeface="Arial"/>
                  </a:rPr>
                  <a:t>Vivian Liu</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ff"/>
                    </a:solidFill>
                    <a:effectLst/>
                    <a:uFillTx/>
                    <a:latin typeface="Arial"/>
                  </a:rPr>
                  <a:t>Baron Rozwell</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ff"/>
                    </a:solidFill>
                    <a:effectLst/>
                    <a:uFillTx/>
                    <a:latin typeface="Arial"/>
                  </a:rPr>
                  <a:t>Jerry Song</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ff"/>
                    </a:solidFill>
                    <a:effectLst/>
                    <a:uFillTx/>
                    <a:latin typeface="Arial"/>
                  </a:rPr>
                  <a:t>Eric Wetterstroem</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ff"/>
                    </a:solidFill>
                    <a:effectLst/>
                    <a:uFillTx/>
                    <a:latin typeface="Arial"/>
                  </a:rPr>
                  <a:t>Mark Gonzales</a:t>
                </a:r>
                <a:endParaRPr b="0" lang="en-US" sz="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ff"/>
                    </a:solidFill>
                    <a:effectLst/>
                    <a:uFillTx/>
                    <a:latin typeface="Arial"/>
                  </a:rPr>
                  <a:t>Xiagoe Zhou</a:t>
                </a:r>
                <a:endParaRPr b="0" lang="en-US" sz="800" strike="noStrike" u="none">
                  <a:solidFill>
                    <a:srgbClr val="000000"/>
                  </a:solidFill>
                  <a:effectLst/>
                  <a:uFillTx/>
                  <a:latin typeface="Arial"/>
                </a:endParaRPr>
              </a:p>
            </p:txBody>
          </p:sp>
        </p:grpSp>
      </p:grpSp>
      <p:sp>
        <p:nvSpPr>
          <p:cNvPr id="112" name=""/>
          <p:cNvSpPr/>
          <p:nvPr/>
        </p:nvSpPr>
        <p:spPr>
          <a:xfrm>
            <a:off x="3746520" y="2789280"/>
            <a:ext cx="1852560" cy="904680"/>
          </a:xfrm>
          <a:prstGeom prst="roundRect">
            <a:avLst>
              <a:gd name="adj" fmla="val 16667"/>
            </a:avLst>
          </a:prstGeom>
          <a:solidFill>
            <a:srgbClr val="ff0000"/>
          </a:solidFill>
          <a:ln w="9360">
            <a:solidFill>
              <a:srgbClr val="ff0000"/>
            </a:solidFill>
            <a:miter/>
          </a:ln>
        </p:spPr>
        <p:style>
          <a:lnRef idx="0"/>
          <a:fillRef idx="0"/>
          <a:effectRef idx="0"/>
          <a:fontRef idx="minor"/>
        </p:style>
        <p:txBody>
          <a:bodyPr wrap="none" lIns="90000" rIns="90000" tIns="46800" bIns="46800" anchor="ctr" anchorCtr="1">
            <a:noAutofit/>
          </a:bodyPr>
          <a:p>
            <a:pPr algn="ctr">
              <a:spcAft>
                <a:spcPts val="75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Enron Freight Markets</a:t>
            </a:r>
            <a:endParaRPr b="0" lang="en-US" sz="1200" strike="noStrike" u="none">
              <a:solidFill>
                <a:srgbClr val="000000"/>
              </a:solidFill>
              <a:effectLst/>
              <a:uFillTx/>
              <a:latin typeface="Arial"/>
            </a:endParaRPr>
          </a:p>
        </p:txBody>
      </p:sp>
      <p:sp>
        <p:nvSpPr>
          <p:cNvPr id="113" name=""/>
          <p:cNvSpPr/>
          <p:nvPr/>
        </p:nvSpPr>
        <p:spPr>
          <a:xfrm>
            <a:off x="6040440" y="1219320"/>
            <a:ext cx="1428840" cy="774720"/>
          </a:xfrm>
          <a:prstGeom prst="roundRect">
            <a:avLst>
              <a:gd name="adj" fmla="val 16667"/>
            </a:avLst>
          </a:prstGeom>
          <a:solidFill>
            <a:srgbClr val="000099"/>
          </a:solidFill>
          <a:ln w="9360">
            <a:solidFill>
              <a:srgbClr val="000000"/>
            </a:solidFill>
            <a:miter/>
          </a:ln>
        </p:spPr>
        <p:style>
          <a:lnRef idx="0"/>
          <a:fillRef idx="0"/>
          <a:effectRef idx="0"/>
          <a:fontRef idx="minor"/>
        </p:style>
        <p:txBody>
          <a:bodyPr wrap="none" lIns="90000" rIns="90000" tIns="46800" bIns="46800" anchor="ctr" anchorCtr="1">
            <a:noAutofit/>
          </a:bodyPr>
          <a:p>
            <a:pPr algn="ctr">
              <a:spcAft>
                <a:spcPts val="4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Mid-Office</a:t>
            </a:r>
            <a:br>
              <a:rPr sz="900"/>
            </a:br>
            <a:r>
              <a:rPr b="1" i="1" lang="en-US" sz="800" strike="noStrike" u="none">
                <a:solidFill>
                  <a:srgbClr val="ffffff"/>
                </a:solidFill>
                <a:effectLst/>
                <a:uFillTx/>
                <a:latin typeface="Arial"/>
              </a:rPr>
              <a:t>Michelle Bruce</a:t>
            </a:r>
            <a:br>
              <a:rPr sz="800"/>
            </a:br>
            <a:r>
              <a:rPr b="1" i="1" lang="en-US" sz="800" strike="noStrike" u="none">
                <a:solidFill>
                  <a:srgbClr val="ffff00"/>
                </a:solidFill>
                <a:effectLst/>
                <a:uFillTx/>
                <a:latin typeface="Arial"/>
              </a:rPr>
              <a:t>Shelly Stubbs</a:t>
            </a:r>
            <a:br>
              <a:rPr sz="800"/>
            </a:br>
            <a:r>
              <a:rPr b="1" i="1" lang="en-US" sz="800" strike="noStrike" u="none">
                <a:solidFill>
                  <a:srgbClr val="ffffff"/>
                </a:solidFill>
                <a:effectLst/>
                <a:uFillTx/>
                <a:latin typeface="Arial"/>
              </a:rPr>
              <a:t>Todd Hall</a:t>
            </a:r>
            <a:br>
              <a:rPr sz="800"/>
            </a:br>
            <a:r>
              <a:rPr b="1" i="1" lang="en-US" sz="800" strike="noStrike" u="none">
                <a:solidFill>
                  <a:srgbClr val="ffff00"/>
                </a:solidFill>
                <a:effectLst/>
                <a:uFillTx/>
                <a:latin typeface="Arial"/>
              </a:rPr>
              <a:t>Mike Perun</a:t>
            </a:r>
            <a:endParaRPr b="0" lang="en-US" sz="800" strike="noStrike" u="none">
              <a:solidFill>
                <a:srgbClr val="000000"/>
              </a:solidFill>
              <a:effectLst/>
              <a:uFillTx/>
              <a:latin typeface="Arial"/>
            </a:endParaRPr>
          </a:p>
        </p:txBody>
      </p:sp>
      <p:sp>
        <p:nvSpPr>
          <p:cNvPr id="114" name=""/>
          <p:cNvSpPr/>
          <p:nvPr/>
        </p:nvSpPr>
        <p:spPr>
          <a:xfrm>
            <a:off x="7350120" y="2870280"/>
            <a:ext cx="1428840" cy="666720"/>
          </a:xfrm>
          <a:prstGeom prst="roundRect">
            <a:avLst>
              <a:gd name="adj" fmla="val 16667"/>
            </a:avLst>
          </a:prstGeom>
          <a:solidFill>
            <a:srgbClr val="000099"/>
          </a:solidFill>
          <a:ln w="9360">
            <a:solidFill>
              <a:srgbClr val="000000"/>
            </a:solidFill>
            <a:miter/>
          </a:ln>
        </p:spPr>
        <p:style>
          <a:lnRef idx="0"/>
          <a:fillRef idx="0"/>
          <a:effectRef idx="0"/>
          <a:fontRef idx="minor"/>
        </p:style>
        <p:txBody>
          <a:bodyPr wrap="none" lIns="90000" rIns="90000" tIns="46800" bIns="46800" anchor="ctr" anchorCtr="1">
            <a:noAutofit/>
          </a:bodyPr>
          <a:p>
            <a:pPr algn="ctr">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Tax - State &amp; Local</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ff"/>
                </a:solidFill>
                <a:effectLst/>
                <a:uFillTx/>
                <a:latin typeface="Arial"/>
              </a:rPr>
              <a:t>Chris Bystriansky</a:t>
            </a:r>
            <a:endParaRPr b="0" lang="en-US" sz="800" strike="noStrike" u="none">
              <a:solidFill>
                <a:srgbClr val="000000"/>
              </a:solidFill>
              <a:effectLst/>
              <a:uFillTx/>
              <a:latin typeface="Arial"/>
            </a:endParaRPr>
          </a:p>
        </p:txBody>
      </p:sp>
      <p:sp>
        <p:nvSpPr>
          <p:cNvPr id="115" name=""/>
          <p:cNvSpPr/>
          <p:nvPr/>
        </p:nvSpPr>
        <p:spPr>
          <a:xfrm>
            <a:off x="5715000" y="3922560"/>
            <a:ext cx="1428840" cy="667080"/>
          </a:xfrm>
          <a:prstGeom prst="roundRect">
            <a:avLst>
              <a:gd name="adj" fmla="val 16667"/>
            </a:avLst>
          </a:prstGeom>
          <a:solidFill>
            <a:srgbClr val="000099"/>
          </a:solidFill>
          <a:ln w="9360">
            <a:solidFill>
              <a:srgbClr val="000000"/>
            </a:solidFill>
            <a:miter/>
          </a:ln>
        </p:spPr>
        <p:style>
          <a:lnRef idx="0"/>
          <a:fillRef idx="0"/>
          <a:effectRef idx="0"/>
          <a:fontRef idx="minor"/>
        </p:style>
        <p:txBody>
          <a:bodyPr wrap="none" lIns="90000" rIns="90000" tIns="46800" bIns="46800" anchor="ctr" anchorCtr="1">
            <a:noAutofit/>
          </a:bodyPr>
          <a:p>
            <a:pPr algn="ctr">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Credit</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ff"/>
                </a:solidFill>
                <a:effectLst/>
                <a:uFillTx/>
                <a:latin typeface="Arial"/>
              </a:rPr>
              <a:t>Tom Moran</a:t>
            </a:r>
            <a:endParaRPr b="0" lang="en-US" sz="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ff"/>
                </a:solidFill>
                <a:effectLst/>
                <a:uFillTx/>
                <a:latin typeface="Arial"/>
              </a:rPr>
              <a:t>Nidia Mendoza</a:t>
            </a:r>
            <a:endParaRPr b="0" lang="en-US" sz="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ff"/>
                </a:solidFill>
                <a:effectLst/>
                <a:uFillTx/>
                <a:latin typeface="Arial"/>
              </a:rPr>
              <a:t>Brant Reves</a:t>
            </a:r>
            <a:endParaRPr b="0" lang="en-US" sz="800" strike="noStrike" u="none">
              <a:solidFill>
                <a:srgbClr val="000000"/>
              </a:solidFill>
              <a:effectLst/>
              <a:uFillTx/>
              <a:latin typeface="Arial"/>
            </a:endParaRPr>
          </a:p>
        </p:txBody>
      </p:sp>
      <p:sp>
        <p:nvSpPr>
          <p:cNvPr id="116" name=""/>
          <p:cNvSpPr/>
          <p:nvPr/>
        </p:nvSpPr>
        <p:spPr>
          <a:xfrm>
            <a:off x="2332080" y="3922560"/>
            <a:ext cx="1428840" cy="667080"/>
          </a:xfrm>
          <a:prstGeom prst="roundRect">
            <a:avLst>
              <a:gd name="adj" fmla="val 16667"/>
            </a:avLst>
          </a:prstGeom>
          <a:solidFill>
            <a:srgbClr val="000099"/>
          </a:solidFill>
          <a:ln w="9360">
            <a:solidFill>
              <a:srgbClr val="000000"/>
            </a:solidFill>
            <a:miter/>
          </a:ln>
        </p:spPr>
        <p:style>
          <a:lnRef idx="0"/>
          <a:fillRef idx="0"/>
          <a:effectRef idx="0"/>
          <a:fontRef idx="minor"/>
        </p:style>
        <p:txBody>
          <a:bodyPr wrap="none" lIns="90000" rIns="90000" tIns="46800" bIns="46800" anchor="ctr" anchorCtr="1">
            <a:noAutofit/>
          </a:bodyPr>
          <a:p>
            <a:pPr algn="ctr">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Documentation</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ff"/>
                </a:solidFill>
                <a:effectLst/>
                <a:uFillTx/>
                <a:latin typeface="Arial"/>
              </a:rPr>
              <a:t>Jeff Sorenson</a:t>
            </a:r>
            <a:endParaRPr b="0" lang="en-US" sz="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00"/>
                </a:solidFill>
                <a:effectLst/>
                <a:uFillTx/>
                <a:latin typeface="Arial"/>
              </a:rPr>
              <a:t>Linda Loukanis</a:t>
            </a:r>
            <a:endParaRPr b="0" lang="en-US" sz="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00"/>
                </a:solidFill>
                <a:effectLst/>
                <a:uFillTx/>
                <a:latin typeface="Arial"/>
              </a:rPr>
              <a:t>Valerie Landry</a:t>
            </a:r>
            <a:endParaRPr b="0" lang="en-US" sz="800" strike="noStrike" u="none">
              <a:solidFill>
                <a:srgbClr val="000000"/>
              </a:solidFill>
              <a:effectLst/>
              <a:uFillTx/>
              <a:latin typeface="Arial"/>
            </a:endParaRPr>
          </a:p>
        </p:txBody>
      </p:sp>
      <p:sp>
        <p:nvSpPr>
          <p:cNvPr id="117" name=""/>
          <p:cNvSpPr/>
          <p:nvPr/>
        </p:nvSpPr>
        <p:spPr>
          <a:xfrm>
            <a:off x="1096920" y="2098800"/>
            <a:ext cx="1428840" cy="666720"/>
          </a:xfrm>
          <a:prstGeom prst="roundRect">
            <a:avLst>
              <a:gd name="adj" fmla="val 16667"/>
            </a:avLst>
          </a:prstGeom>
          <a:solidFill>
            <a:srgbClr val="000099"/>
          </a:solidFill>
          <a:ln w="9360">
            <a:solidFill>
              <a:srgbClr val="000000"/>
            </a:solidFill>
            <a:miter/>
          </a:ln>
        </p:spPr>
        <p:style>
          <a:lnRef idx="0"/>
          <a:fillRef idx="0"/>
          <a:effectRef idx="0"/>
          <a:fontRef idx="minor"/>
        </p:style>
        <p:txBody>
          <a:bodyPr wrap="none" lIns="90000" rIns="90000" tIns="46800" bIns="46800" anchor="ctr" anchorCtr="1">
            <a:noAutofit/>
          </a:bodyPr>
          <a:p>
            <a:pPr algn="ctr">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Legal</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ff"/>
                </a:solidFill>
                <a:effectLst/>
                <a:uFillTx/>
                <a:latin typeface="Arial"/>
              </a:rPr>
              <a:t>Alan Aronowitz</a:t>
            </a:r>
            <a:endParaRPr b="0" lang="en-US" sz="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00"/>
                </a:solidFill>
                <a:effectLst/>
                <a:uFillTx/>
                <a:latin typeface="Arial"/>
              </a:rPr>
              <a:t>Coralina Rivera</a:t>
            </a:r>
            <a:endParaRPr b="0" lang="en-US" sz="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00"/>
                </a:solidFill>
                <a:effectLst/>
                <a:uFillTx/>
                <a:latin typeface="Arial"/>
              </a:rPr>
              <a:t>Sarah Bruck</a:t>
            </a:r>
            <a:endParaRPr b="0" lang="en-US" sz="800" strike="noStrike" u="none">
              <a:solidFill>
                <a:srgbClr val="000000"/>
              </a:solidFill>
              <a:effectLst/>
              <a:uFillTx/>
              <a:latin typeface="Arial"/>
            </a:endParaRPr>
          </a:p>
        </p:txBody>
      </p:sp>
      <p:sp>
        <p:nvSpPr>
          <p:cNvPr id="118" name=""/>
          <p:cNvSpPr/>
          <p:nvPr/>
        </p:nvSpPr>
        <p:spPr>
          <a:xfrm>
            <a:off x="480960" y="2870280"/>
            <a:ext cx="1428840" cy="666720"/>
          </a:xfrm>
          <a:prstGeom prst="roundRect">
            <a:avLst>
              <a:gd name="adj" fmla="val 16667"/>
            </a:avLst>
          </a:prstGeom>
          <a:solidFill>
            <a:srgbClr val="000099"/>
          </a:solidFill>
          <a:ln w="9360">
            <a:solidFill>
              <a:srgbClr val="000000"/>
            </a:solidFill>
            <a:miter/>
          </a:ln>
        </p:spPr>
        <p:style>
          <a:lnRef idx="0"/>
          <a:fillRef idx="0"/>
          <a:effectRef idx="0"/>
          <a:fontRef idx="minor"/>
        </p:style>
        <p:txBody>
          <a:bodyPr wrap="none" lIns="90000" rIns="90000" tIns="46800" bIns="46800" anchor="ctr" anchorCtr="1">
            <a:noAutofit/>
          </a:bodyPr>
          <a:p>
            <a:pPr algn="ctr">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Human Resources</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ff"/>
                </a:solidFill>
                <a:effectLst/>
                <a:uFillTx/>
                <a:latin typeface="Arial"/>
              </a:rPr>
              <a:t>Shanna Funkhouser</a:t>
            </a:r>
            <a:endParaRPr b="0" lang="en-US" sz="800" strike="noStrike" u="none">
              <a:solidFill>
                <a:srgbClr val="000000"/>
              </a:solidFill>
              <a:effectLst/>
              <a:uFillTx/>
              <a:latin typeface="Arial"/>
            </a:endParaRPr>
          </a:p>
        </p:txBody>
      </p:sp>
      <p:sp>
        <p:nvSpPr>
          <p:cNvPr id="119" name=""/>
          <p:cNvSpPr/>
          <p:nvPr/>
        </p:nvSpPr>
        <p:spPr>
          <a:xfrm>
            <a:off x="755640" y="3687840"/>
            <a:ext cx="1428840" cy="666720"/>
          </a:xfrm>
          <a:prstGeom prst="roundRect">
            <a:avLst>
              <a:gd name="adj" fmla="val 16667"/>
            </a:avLst>
          </a:prstGeom>
          <a:solidFill>
            <a:srgbClr val="000099"/>
          </a:solidFill>
          <a:ln w="9360">
            <a:solidFill>
              <a:srgbClr val="000000"/>
            </a:solidFill>
            <a:miter/>
          </a:ln>
        </p:spPr>
        <p:style>
          <a:lnRef idx="0"/>
          <a:fillRef idx="0"/>
          <a:effectRef idx="0"/>
          <a:fontRef idx="minor"/>
        </p:style>
        <p:txBody>
          <a:bodyPr wrap="none" lIns="90000" rIns="90000" tIns="46800" bIns="46800" anchor="ctr" anchorCtr="1">
            <a:noAutofit/>
          </a:bodyPr>
          <a:p>
            <a:pPr algn="ctr">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HR - Recruiting</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ff"/>
                </a:solidFill>
                <a:effectLst/>
                <a:uFillTx/>
                <a:latin typeface="Arial"/>
              </a:rPr>
              <a:t>Amy Gambill</a:t>
            </a:r>
            <a:endParaRPr b="0" lang="en-US" sz="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ff"/>
                </a:solidFill>
                <a:effectLst/>
                <a:uFillTx/>
                <a:latin typeface="Arial"/>
              </a:rPr>
              <a:t>Paul Weinberger</a:t>
            </a:r>
            <a:endParaRPr b="0" lang="en-US" sz="800" strike="noStrike" u="none">
              <a:solidFill>
                <a:srgbClr val="000000"/>
              </a:solidFill>
              <a:effectLst/>
              <a:uFillTx/>
              <a:latin typeface="Arial"/>
            </a:endParaRPr>
          </a:p>
        </p:txBody>
      </p:sp>
      <p:sp>
        <p:nvSpPr>
          <p:cNvPr id="120" name=""/>
          <p:cNvSpPr/>
          <p:nvPr/>
        </p:nvSpPr>
        <p:spPr>
          <a:xfrm>
            <a:off x="1711440" y="1219320"/>
            <a:ext cx="1479600" cy="774720"/>
          </a:xfrm>
          <a:prstGeom prst="roundRect">
            <a:avLst>
              <a:gd name="adj" fmla="val 14764"/>
            </a:avLst>
          </a:prstGeom>
          <a:solidFill>
            <a:srgbClr val="000099"/>
          </a:solidFill>
          <a:ln w="9360">
            <a:solidFill>
              <a:srgbClr val="000000"/>
            </a:solidFill>
            <a:miter/>
          </a:ln>
        </p:spPr>
        <p:style>
          <a:lnRef idx="0"/>
          <a:fillRef idx="0"/>
          <a:effectRef idx="0"/>
          <a:fontRef idx="minor"/>
        </p:style>
        <p:txBody>
          <a:bodyPr wrap="none" lIns="90000" rIns="90000" tIns="46800" bIns="46800" anchor="ctr" anchorCtr="1">
            <a:noAutofit/>
          </a:bodyPr>
          <a:p>
            <a:pPr algn="ctr">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Mid-Office</a:t>
            </a:r>
            <a:br>
              <a:rPr sz="900"/>
            </a:br>
            <a:r>
              <a:rPr b="1" lang="en-US" sz="900" strike="noStrike" u="none">
                <a:solidFill>
                  <a:srgbClr val="ffffff"/>
                </a:solidFill>
                <a:effectLst/>
                <a:uFillTx/>
                <a:latin typeface="Arial"/>
              </a:rPr>
              <a:t>Systems Integration</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ff"/>
                </a:solidFill>
                <a:effectLst/>
                <a:uFillTx/>
                <a:latin typeface="Arial"/>
              </a:rPr>
              <a:t>Nanette Kettler</a:t>
            </a:r>
            <a:endParaRPr b="0" lang="en-US" sz="800" strike="noStrike" u="none">
              <a:solidFill>
                <a:srgbClr val="000000"/>
              </a:solidFill>
              <a:effectLst/>
              <a:uFillTx/>
              <a:latin typeface="Arial"/>
            </a:endParaRPr>
          </a:p>
        </p:txBody>
      </p:sp>
      <p:sp>
        <p:nvSpPr>
          <p:cNvPr id="121" name=""/>
          <p:cNvSpPr/>
          <p:nvPr/>
        </p:nvSpPr>
        <p:spPr>
          <a:xfrm>
            <a:off x="996840" y="5638680"/>
            <a:ext cx="1428840" cy="771480"/>
          </a:xfrm>
          <a:prstGeom prst="roundRect">
            <a:avLst>
              <a:gd name="adj" fmla="val 16667"/>
            </a:avLst>
          </a:prstGeom>
          <a:solidFill>
            <a:srgbClr val="000099"/>
          </a:solidFill>
          <a:ln w="9360">
            <a:solidFill>
              <a:srgbClr val="000000"/>
            </a:solidFill>
            <a:miter/>
          </a:ln>
        </p:spPr>
        <p:style>
          <a:lnRef idx="0"/>
          <a:fillRef idx="0"/>
          <a:effectRef idx="0"/>
          <a:fontRef idx="minor"/>
        </p:style>
        <p:txBody>
          <a:bodyPr wrap="none" lIns="90000" rIns="90000" tIns="46800" bIns="46800" anchor="ctr" anchorCtr="1">
            <a:noAutofit/>
          </a:bodyPr>
          <a:p>
            <a:pPr algn="ctr">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Coordination - Payables</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00"/>
                </a:solidFill>
                <a:effectLst/>
                <a:uFillTx/>
                <a:latin typeface="Arial"/>
              </a:rPr>
              <a:t>Vicki Malloy</a:t>
            </a:r>
            <a:endParaRPr b="0" lang="en-US" sz="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00"/>
                </a:solidFill>
                <a:effectLst/>
                <a:uFillTx/>
                <a:latin typeface="Arial"/>
              </a:rPr>
              <a:t>Chrishelle Berrel</a:t>
            </a:r>
            <a:endParaRPr b="0" lang="en-US" sz="800" strike="noStrike" u="none">
              <a:solidFill>
                <a:srgbClr val="000000"/>
              </a:solidFill>
              <a:effectLst/>
              <a:uFillTx/>
              <a:latin typeface="Arial"/>
            </a:endParaRPr>
          </a:p>
        </p:txBody>
      </p:sp>
      <p:sp>
        <p:nvSpPr>
          <p:cNvPr id="122" name=""/>
          <p:cNvSpPr/>
          <p:nvPr/>
        </p:nvSpPr>
        <p:spPr>
          <a:xfrm>
            <a:off x="6754680" y="5638680"/>
            <a:ext cx="1428840" cy="771480"/>
          </a:xfrm>
          <a:prstGeom prst="roundRect">
            <a:avLst>
              <a:gd name="adj" fmla="val 16667"/>
            </a:avLst>
          </a:prstGeom>
          <a:solidFill>
            <a:srgbClr val="000099"/>
          </a:solidFill>
          <a:ln w="9360">
            <a:solidFill>
              <a:srgbClr val="000000"/>
            </a:solidFill>
            <a:miter/>
          </a:ln>
        </p:spPr>
        <p:style>
          <a:lnRef idx="0"/>
          <a:fillRef idx="0"/>
          <a:effectRef idx="0"/>
          <a:fontRef idx="minor"/>
        </p:style>
        <p:txBody>
          <a:bodyPr wrap="none" lIns="90000" rIns="90000" tIns="46800" bIns="46800" anchor="ctr" anchorCtr="1">
            <a:noAutofit/>
          </a:bodyPr>
          <a:p>
            <a:pPr algn="ctr">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Settlements - Payables</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00"/>
                </a:solidFill>
                <a:effectLst/>
                <a:uFillTx/>
                <a:latin typeface="Arial"/>
              </a:rPr>
              <a:t>Linda Preston</a:t>
            </a:r>
            <a:endParaRPr b="0" lang="en-US" sz="800" strike="noStrike" u="none">
              <a:solidFill>
                <a:srgbClr val="000000"/>
              </a:solidFill>
              <a:effectLst/>
              <a:uFillTx/>
              <a:latin typeface="Arial"/>
            </a:endParaRPr>
          </a:p>
        </p:txBody>
      </p:sp>
      <p:sp>
        <p:nvSpPr>
          <p:cNvPr id="123" name=""/>
          <p:cNvSpPr/>
          <p:nvPr/>
        </p:nvSpPr>
        <p:spPr>
          <a:xfrm>
            <a:off x="4848120" y="5638680"/>
            <a:ext cx="1495440" cy="771480"/>
          </a:xfrm>
          <a:prstGeom prst="roundRect">
            <a:avLst>
              <a:gd name="adj" fmla="val 16667"/>
            </a:avLst>
          </a:prstGeom>
          <a:solidFill>
            <a:srgbClr val="000099"/>
          </a:solidFill>
          <a:ln w="9360">
            <a:solidFill>
              <a:srgbClr val="000000"/>
            </a:solidFill>
            <a:miter/>
          </a:ln>
        </p:spPr>
        <p:style>
          <a:lnRef idx="0"/>
          <a:fillRef idx="0"/>
          <a:effectRef idx="0"/>
          <a:fontRef idx="minor"/>
        </p:style>
        <p:txBody>
          <a:bodyPr wrap="none" lIns="90000" rIns="90000" tIns="46800" bIns="46800" anchor="ctr" anchorCtr="1">
            <a:noAutofit/>
          </a:bodyPr>
          <a:p>
            <a:pPr algn="ctr">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Settlements - Receivables</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00"/>
                </a:solidFill>
                <a:effectLst/>
                <a:uFillTx/>
                <a:latin typeface="Arial"/>
              </a:rPr>
              <a:t>Shelia Archie</a:t>
            </a:r>
            <a:endParaRPr b="0" lang="en-US" sz="800" strike="noStrike" u="none">
              <a:solidFill>
                <a:srgbClr val="000000"/>
              </a:solidFill>
              <a:effectLst/>
              <a:uFillTx/>
              <a:latin typeface="Arial"/>
            </a:endParaRPr>
          </a:p>
        </p:txBody>
      </p:sp>
      <p:sp>
        <p:nvSpPr>
          <p:cNvPr id="124" name=""/>
          <p:cNvSpPr/>
          <p:nvPr/>
        </p:nvSpPr>
        <p:spPr>
          <a:xfrm>
            <a:off x="2836800" y="5638680"/>
            <a:ext cx="1600200" cy="771480"/>
          </a:xfrm>
          <a:prstGeom prst="roundRect">
            <a:avLst>
              <a:gd name="adj" fmla="val 16667"/>
            </a:avLst>
          </a:prstGeom>
          <a:solidFill>
            <a:srgbClr val="000099"/>
          </a:solidFill>
          <a:ln w="9360">
            <a:solidFill>
              <a:srgbClr val="000000"/>
            </a:solidFill>
            <a:miter/>
          </a:ln>
        </p:spPr>
        <p:style>
          <a:lnRef idx="0"/>
          <a:fillRef idx="0"/>
          <a:effectRef idx="0"/>
          <a:fontRef idx="minor"/>
        </p:style>
        <p:txBody>
          <a:bodyPr wrap="none" lIns="90000" rIns="90000" tIns="46800" bIns="46800" anchor="ctr" anchorCtr="1">
            <a:noAutofit/>
          </a:bodyPr>
          <a:p>
            <a:pPr algn="ctr">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Coordination - Receivables</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00"/>
                </a:solidFill>
                <a:effectLst/>
                <a:uFillTx/>
                <a:latin typeface="Arial"/>
              </a:rPr>
              <a:t>Reginald Thompson</a:t>
            </a:r>
            <a:endParaRPr b="0" lang="en-US" sz="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00"/>
                </a:solidFill>
                <a:effectLst/>
                <a:uFillTx/>
                <a:latin typeface="Arial"/>
              </a:rPr>
              <a:t>Vicki Bone</a:t>
            </a:r>
            <a:endParaRPr b="0" lang="en-US" sz="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00"/>
                </a:solidFill>
                <a:effectLst/>
                <a:uFillTx/>
                <a:latin typeface="Arial"/>
              </a:rPr>
              <a:t>Glenda Ulmer</a:t>
            </a:r>
            <a:endParaRPr b="0" lang="en-US" sz="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00"/>
                </a:solidFill>
                <a:effectLst/>
                <a:uFillTx/>
                <a:latin typeface="Arial"/>
              </a:rPr>
              <a:t>Helen Martin</a:t>
            </a:r>
            <a:endParaRPr b="0" lang="en-US" sz="800" strike="noStrike" u="none">
              <a:solidFill>
                <a:srgbClr val="000000"/>
              </a:solidFill>
              <a:effectLst/>
              <a:uFillTx/>
              <a:latin typeface="Arial"/>
            </a:endParaRPr>
          </a:p>
        </p:txBody>
      </p:sp>
      <p:sp>
        <p:nvSpPr>
          <p:cNvPr id="125" name=""/>
          <p:cNvSpPr/>
          <p:nvPr/>
        </p:nvSpPr>
        <p:spPr>
          <a:xfrm>
            <a:off x="3933720" y="4722840"/>
            <a:ext cx="1479600" cy="763560"/>
          </a:xfrm>
          <a:prstGeom prst="roundRect">
            <a:avLst>
              <a:gd name="adj" fmla="val 14764"/>
            </a:avLst>
          </a:prstGeom>
          <a:solidFill>
            <a:srgbClr val="000099"/>
          </a:solidFill>
          <a:ln w="9360">
            <a:solidFill>
              <a:srgbClr val="000000"/>
            </a:solidFill>
            <a:miter/>
          </a:ln>
        </p:spPr>
        <p:style>
          <a:lnRef idx="0"/>
          <a:fillRef idx="0"/>
          <a:effectRef idx="0"/>
          <a:fontRef idx="minor"/>
        </p:style>
        <p:txBody>
          <a:bodyPr wrap="none" lIns="90000" rIns="90000" tIns="46800" bIns="46800" anchor="ctr" anchorCtr="1">
            <a:noAutofit/>
          </a:bodyPr>
          <a:p>
            <a:pPr algn="ctr">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EFM Coordination </a:t>
            </a:r>
            <a:br>
              <a:rPr sz="900"/>
            </a:br>
            <a:r>
              <a:rPr b="1" lang="en-US" sz="900" strike="noStrike" u="none">
                <a:solidFill>
                  <a:srgbClr val="ffffff"/>
                </a:solidFill>
                <a:effectLst/>
                <a:uFillTx/>
                <a:latin typeface="Arial"/>
              </a:rPr>
              <a:t>&amp; Setttlements</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ffffff"/>
                </a:solidFill>
                <a:effectLst/>
                <a:uFillTx/>
                <a:latin typeface="Arial"/>
              </a:rPr>
              <a:t>Lisa Walker</a:t>
            </a:r>
            <a:endParaRPr b="0" lang="en-US" sz="800" strike="noStrike" u="none">
              <a:solidFill>
                <a:srgbClr val="000000"/>
              </a:solidFill>
              <a:effectLst/>
              <a:uFillTx/>
              <a:latin typeface="Arial"/>
            </a:endParaRPr>
          </a:p>
        </p:txBody>
      </p:sp>
      <p:cxnSp>
        <p:nvCxnSpPr>
          <p:cNvPr id="126" name=""/>
          <p:cNvCxnSpPr>
            <a:stCxn id="125" idx="2"/>
            <a:endCxn id="121" idx="0"/>
          </p:cNvCxnSpPr>
          <p:nvPr/>
        </p:nvCxnSpPr>
        <p:spPr>
          <a:xfrm rot="5400000">
            <a:off x="3115800" y="4081320"/>
            <a:ext cx="153000" cy="2962800"/>
          </a:xfrm>
          <a:prstGeom prst="bentConnector3">
            <a:avLst>
              <a:gd name="adj1" fmla="val 50000"/>
            </a:avLst>
          </a:prstGeom>
          <a:ln w="28440">
            <a:solidFill>
              <a:srgbClr val="000000"/>
            </a:solidFill>
            <a:miter/>
          </a:ln>
        </p:spPr>
      </p:cxnSp>
      <p:cxnSp>
        <p:nvCxnSpPr>
          <p:cNvPr id="127" name=""/>
          <p:cNvCxnSpPr>
            <a:stCxn id="125" idx="2"/>
            <a:endCxn id="124" idx="0"/>
          </p:cNvCxnSpPr>
          <p:nvPr/>
        </p:nvCxnSpPr>
        <p:spPr>
          <a:xfrm rot="5400000">
            <a:off x="4078440" y="5043960"/>
            <a:ext cx="153000" cy="1037160"/>
          </a:xfrm>
          <a:prstGeom prst="bentConnector3">
            <a:avLst>
              <a:gd name="adj1" fmla="val 50000"/>
            </a:avLst>
          </a:prstGeom>
          <a:ln w="28440">
            <a:solidFill>
              <a:srgbClr val="000000"/>
            </a:solidFill>
            <a:miter/>
          </a:ln>
        </p:spPr>
      </p:cxnSp>
      <p:cxnSp>
        <p:nvCxnSpPr>
          <p:cNvPr id="128" name=""/>
          <p:cNvCxnSpPr>
            <a:stCxn id="125" idx="2"/>
            <a:endCxn id="123" idx="0"/>
          </p:cNvCxnSpPr>
          <p:nvPr/>
        </p:nvCxnSpPr>
        <p:spPr>
          <a:xfrm flipH="1" rot="16200000">
            <a:off x="5058360" y="5100840"/>
            <a:ext cx="153000" cy="923040"/>
          </a:xfrm>
          <a:prstGeom prst="bentConnector3">
            <a:avLst>
              <a:gd name="adj1" fmla="val 50000"/>
            </a:avLst>
          </a:prstGeom>
          <a:ln w="28440">
            <a:solidFill>
              <a:srgbClr val="000000"/>
            </a:solidFill>
            <a:miter/>
          </a:ln>
        </p:spPr>
      </p:cxnSp>
      <p:cxnSp>
        <p:nvCxnSpPr>
          <p:cNvPr id="129" name=""/>
          <p:cNvCxnSpPr>
            <a:stCxn id="125" idx="2"/>
            <a:endCxn id="122" idx="0"/>
          </p:cNvCxnSpPr>
          <p:nvPr/>
        </p:nvCxnSpPr>
        <p:spPr>
          <a:xfrm flipH="1" rot="16200000">
            <a:off x="5995080" y="4164480"/>
            <a:ext cx="153000" cy="2796120"/>
          </a:xfrm>
          <a:prstGeom prst="bentConnector3">
            <a:avLst>
              <a:gd name="adj1" fmla="val 50000"/>
            </a:avLst>
          </a:prstGeom>
          <a:ln w="28440">
            <a:solidFill>
              <a:srgbClr val="000000"/>
            </a:solidFill>
            <a:miter/>
          </a:ln>
        </p:spPr>
      </p:cxnSp>
      <p:sp>
        <p:nvSpPr>
          <p:cNvPr id="130"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Organizational Chart</a:t>
            </a:r>
            <a:endParaRPr b="0" lang="en-US" sz="3000" strike="noStrike" u="none">
              <a:solidFill>
                <a:srgbClr val="333399"/>
              </a:solidFill>
              <a:effectLst/>
              <a:uFillTx/>
              <a:latin typeface="Arial"/>
            </a:endParaRPr>
          </a:p>
        </p:txBody>
      </p:sp>
      <p:sp>
        <p:nvSpPr>
          <p:cNvPr id="131" name=""/>
          <p:cNvSpPr/>
          <p:nvPr/>
        </p:nvSpPr>
        <p:spPr>
          <a:xfrm>
            <a:off x="3849840" y="4069440"/>
            <a:ext cx="1746000" cy="373320"/>
          </a:xfrm>
          <a:prstGeom prst="roundRect">
            <a:avLst>
              <a:gd name="adj" fmla="val 16667"/>
            </a:avLst>
          </a:prstGeom>
          <a:solidFill>
            <a:srgbClr val="003399"/>
          </a:solidFill>
          <a:ln w="0">
            <a:noFill/>
          </a:ln>
        </p:spPr>
        <p:style>
          <a:lnRef idx="0"/>
          <a:fillRef idx="0"/>
          <a:effectRef idx="0"/>
          <a:fontRef idx="minor"/>
        </p:style>
        <p:txBody>
          <a:bodyPr lIns="90000" rIns="90000" tIns="46800" bIns="46800" anchor="ctr">
            <a:spAutoFit/>
          </a:bodyPr>
          <a:p>
            <a:pPr marL="171360" indent="-17136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ffff00"/>
                </a:solidFill>
                <a:effectLst/>
                <a:uFillTx/>
                <a:latin typeface="Arial"/>
              </a:rPr>
              <a:t>*</a:t>
            </a:r>
            <a:r>
              <a:rPr b="0" lang="en-US" sz="800" strike="noStrike" u="none">
                <a:solidFill>
                  <a:srgbClr val="ffffff"/>
                </a:solidFill>
                <a:effectLst/>
                <a:uFillTx/>
                <a:latin typeface="Arial"/>
              </a:rPr>
              <a:t> </a:t>
            </a:r>
            <a:r>
              <a:rPr b="0" lang="en-US" sz="800" strike="noStrike" u="none">
                <a:solidFill>
                  <a:srgbClr val="ffffff"/>
                </a:solidFill>
                <a:effectLst/>
                <a:uFillTx/>
                <a:latin typeface="Arial"/>
              </a:rPr>
              <a:t>	</a:t>
            </a:r>
            <a:r>
              <a:rPr b="0" lang="en-US" sz="800" strike="noStrike" u="none">
                <a:solidFill>
                  <a:srgbClr val="ffffff"/>
                </a:solidFill>
                <a:effectLst/>
                <a:uFillTx/>
                <a:latin typeface="Arial"/>
              </a:rPr>
              <a:t>Denotes people dedicated full-time to EFM</a:t>
            </a:r>
            <a:endParaRPr b="0" lang="en-US" sz="800" strike="noStrike" u="none">
              <a:solidFill>
                <a:srgbClr val="000000"/>
              </a:solidFill>
              <a:effectLst/>
              <a:uFillTx/>
              <a:latin typeface="Arial"/>
            </a:endParaRPr>
          </a:p>
        </p:txBody>
      </p:sp>
      <p:sp>
        <p:nvSpPr>
          <p:cNvPr id="3" name="PlaceHolder 2"/>
          <p:cNvSpPr>
            <a:spLocks noGrp="1"/>
          </p:cNvSpPr>
          <p:nvPr>
            <p:ph type="sldNum" idx="1"/>
          </p:nvPr>
        </p:nvSpPr>
        <p:spPr/>
        <p:txBody>
          <a:bodyPr/>
          <a:p>
            <a:fld id="{D2B46E60-66CF-4078-A653-C2BDD9E32DA0}" type="slidenum">
              <a:t>4</a:t>
            </a:fld>
          </a:p>
        </p:txBody>
      </p:sp>
    </p:spTree>
  </p:cSld>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62"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Sample Transaction</a:t>
            </a:r>
            <a:endParaRPr b="0" lang="en-US" sz="3000" strike="noStrike" u="none">
              <a:solidFill>
                <a:srgbClr val="333399"/>
              </a:solidFill>
              <a:effectLst/>
              <a:uFillTx/>
              <a:latin typeface="Arial"/>
            </a:endParaRPr>
          </a:p>
        </p:txBody>
      </p:sp>
      <p:sp>
        <p:nvSpPr>
          <p:cNvPr id="1063" name="PlaceHolder 2"/>
          <p:cNvSpPr>
            <a:spLocks noGrp="1"/>
          </p:cNvSpPr>
          <p:nvPr>
            <p:ph/>
          </p:nvPr>
        </p:nvSpPr>
        <p:spPr>
          <a:xfrm>
            <a:off x="721800" y="147276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The freight model values a lane assuming a $1.05/gallon diesel price with a specific fuel surcharge schedule</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If a counter-party wants a fixed price contract, you have to adjust the $1.05 price to current diesel market price</a:t>
            </a:r>
            <a:endParaRPr b="0" lang="en-US" sz="2200" strike="noStrike" u="none">
              <a:solidFill>
                <a:srgbClr val="000000"/>
              </a:solidFill>
              <a:effectLst/>
              <a:uFillTx/>
              <a:latin typeface="Arial"/>
            </a:endParaRPr>
          </a:p>
          <a:p>
            <a:pPr lvl="1" marL="73008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If current diesel price is $1.65/gallon, $0.60/gallon (or $0.10/mile assuming 6mpg) must be added to the Shippers charge</a:t>
            </a:r>
            <a:endParaRPr b="0" lang="en-US" sz="20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Diesel risk has been shifted from the shipper through the freight book to the diesel book</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The diesel book hedges the position with the appropriate number of heating oil contracts</a:t>
            </a:r>
            <a:endParaRPr b="0" lang="en-US" sz="22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69E7F452-C739-4340-ACFF-BD91E6F306B1}" type="slidenum">
              <a:t>40</a:t>
            </a:fld>
          </a:p>
        </p:txBody>
      </p:sp>
    </p:spTree>
  </p:cSld>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64" name=""/>
          <p:cNvSpPr/>
          <p:nvPr/>
        </p:nvSpPr>
        <p:spPr>
          <a:xfrm>
            <a:off x="380880" y="1432080"/>
            <a:ext cx="1219320" cy="1218960"/>
          </a:xfrm>
          <a:prstGeom prst="roundRect">
            <a:avLst>
              <a:gd name="adj" fmla="val 16667"/>
            </a:avLst>
          </a:prstGeom>
          <a:solidFill>
            <a:srgbClr val="ffcc00"/>
          </a:solidFill>
          <a:ln w="9360">
            <a:solidFill>
              <a:srgbClr val="000000"/>
            </a:solidFill>
            <a:miter/>
          </a:ln>
        </p:spPr>
        <p:style>
          <a:lnRef idx="0"/>
          <a:fillRef idx="0"/>
          <a:effectRef idx="0"/>
          <a:fontRef idx="minor"/>
        </p:style>
        <p:txBody>
          <a:bodyPr wrap="none" lIns="90000" rIns="90000" tIns="46800" bIns="46800" anchor="ctr">
            <a:noAutofit/>
          </a:bodyPr>
          <a:p>
            <a:pPr algn="ct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Shipper</a:t>
            </a:r>
            <a:endParaRPr b="0" lang="en-US" sz="1800" strike="noStrike" u="none">
              <a:solidFill>
                <a:srgbClr val="000000"/>
              </a:solidFill>
              <a:effectLst/>
              <a:uFillTx/>
              <a:latin typeface="Arial"/>
            </a:endParaRPr>
          </a:p>
        </p:txBody>
      </p:sp>
      <p:sp>
        <p:nvSpPr>
          <p:cNvPr id="1065" name=""/>
          <p:cNvSpPr/>
          <p:nvPr/>
        </p:nvSpPr>
        <p:spPr>
          <a:xfrm>
            <a:off x="3886200" y="1508040"/>
            <a:ext cx="1219320" cy="1219320"/>
          </a:xfrm>
          <a:prstGeom prst="roundRect">
            <a:avLst>
              <a:gd name="adj" fmla="val 16667"/>
            </a:avLst>
          </a:prstGeom>
          <a:solidFill>
            <a:srgbClr val="ffcc0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Freight</a:t>
            </a:r>
            <a:endParaRPr b="0" lang="en-US" sz="1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Book</a:t>
            </a:r>
            <a:endParaRPr b="0" lang="en-US" sz="1800" strike="noStrike" u="none">
              <a:solidFill>
                <a:srgbClr val="000000"/>
              </a:solidFill>
              <a:effectLst/>
              <a:uFillTx/>
              <a:latin typeface="Arial"/>
            </a:endParaRPr>
          </a:p>
        </p:txBody>
      </p:sp>
      <p:sp>
        <p:nvSpPr>
          <p:cNvPr id="1066" name=""/>
          <p:cNvSpPr/>
          <p:nvPr/>
        </p:nvSpPr>
        <p:spPr>
          <a:xfrm>
            <a:off x="7543800" y="4632480"/>
            <a:ext cx="1219320" cy="1218960"/>
          </a:xfrm>
          <a:prstGeom prst="roundRect">
            <a:avLst>
              <a:gd name="adj" fmla="val 16667"/>
            </a:avLst>
          </a:prstGeom>
          <a:solidFill>
            <a:srgbClr val="ffcc0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Crude</a:t>
            </a:r>
            <a:endParaRPr b="0" lang="en-US" sz="1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Desk</a:t>
            </a:r>
            <a:endParaRPr b="0" lang="en-US" sz="1800" strike="noStrike" u="none">
              <a:solidFill>
                <a:srgbClr val="000000"/>
              </a:solidFill>
              <a:effectLst/>
              <a:uFillTx/>
              <a:latin typeface="Arial"/>
            </a:endParaRPr>
          </a:p>
        </p:txBody>
      </p:sp>
      <p:sp>
        <p:nvSpPr>
          <p:cNvPr id="1067" name=""/>
          <p:cNvSpPr/>
          <p:nvPr/>
        </p:nvSpPr>
        <p:spPr>
          <a:xfrm>
            <a:off x="7543800" y="1508040"/>
            <a:ext cx="1219320" cy="1219320"/>
          </a:xfrm>
          <a:prstGeom prst="roundRect">
            <a:avLst>
              <a:gd name="adj" fmla="val 16667"/>
            </a:avLst>
          </a:prstGeom>
          <a:solidFill>
            <a:srgbClr val="ffcc0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Diesel</a:t>
            </a:r>
            <a:endParaRPr b="0" lang="en-US" sz="1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Book</a:t>
            </a:r>
            <a:endParaRPr b="0" lang="en-US" sz="1800" strike="noStrike" u="none">
              <a:solidFill>
                <a:srgbClr val="000000"/>
              </a:solidFill>
              <a:effectLst/>
              <a:uFillTx/>
              <a:latin typeface="Arial"/>
            </a:endParaRPr>
          </a:p>
        </p:txBody>
      </p:sp>
      <p:sp>
        <p:nvSpPr>
          <p:cNvPr id="1068" name=""/>
          <p:cNvSpPr/>
          <p:nvPr/>
        </p:nvSpPr>
        <p:spPr>
          <a:xfrm>
            <a:off x="1600200" y="2041560"/>
            <a:ext cx="2286000" cy="0"/>
          </a:xfrm>
          <a:prstGeom prst="line">
            <a:avLst/>
          </a:prstGeom>
          <a:ln w="4140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69" name=""/>
          <p:cNvSpPr/>
          <p:nvPr/>
        </p:nvSpPr>
        <p:spPr>
          <a:xfrm>
            <a:off x="5105520" y="2041560"/>
            <a:ext cx="2438280" cy="0"/>
          </a:xfrm>
          <a:prstGeom prst="line">
            <a:avLst/>
          </a:prstGeom>
          <a:ln w="4140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70" name=""/>
          <p:cNvSpPr/>
          <p:nvPr/>
        </p:nvSpPr>
        <p:spPr>
          <a:xfrm>
            <a:off x="8153280" y="2727360"/>
            <a:ext cx="0" cy="1905120"/>
          </a:xfrm>
          <a:prstGeom prst="line">
            <a:avLst/>
          </a:prstGeom>
          <a:ln w="4140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71" name=""/>
          <p:cNvSpPr/>
          <p:nvPr/>
        </p:nvSpPr>
        <p:spPr>
          <a:xfrm>
            <a:off x="1828800" y="1508040"/>
            <a:ext cx="1828800" cy="459720"/>
          </a:xfrm>
          <a:prstGeom prst="rect">
            <a:avLst/>
          </a:prstGeom>
          <a:noFill/>
          <a:ln w="0">
            <a:noFill/>
          </a:ln>
        </p:spPr>
        <p:style>
          <a:lnRef idx="0"/>
          <a:fillRef idx="0"/>
          <a:effectRef idx="0"/>
          <a:fontRef idx="minor"/>
        </p:style>
        <p:txBody>
          <a:bodyPr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Diesel Risk</a:t>
            </a:r>
            <a:endParaRPr b="0" lang="en-US" sz="2400" strike="noStrike" u="none">
              <a:solidFill>
                <a:srgbClr val="000000"/>
              </a:solidFill>
              <a:effectLst/>
              <a:uFillTx/>
              <a:latin typeface="Arial"/>
            </a:endParaRPr>
          </a:p>
        </p:txBody>
      </p:sp>
      <p:sp>
        <p:nvSpPr>
          <p:cNvPr id="1072" name=""/>
          <p:cNvSpPr/>
          <p:nvPr/>
        </p:nvSpPr>
        <p:spPr>
          <a:xfrm>
            <a:off x="5410080" y="1508040"/>
            <a:ext cx="1828800" cy="459720"/>
          </a:xfrm>
          <a:prstGeom prst="rect">
            <a:avLst/>
          </a:prstGeom>
          <a:noFill/>
          <a:ln w="0">
            <a:noFill/>
          </a:ln>
        </p:spPr>
        <p:style>
          <a:lnRef idx="0"/>
          <a:fillRef idx="0"/>
          <a:effectRef idx="0"/>
          <a:fontRef idx="minor"/>
        </p:style>
        <p:txBody>
          <a:bodyPr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Diesel Risk</a:t>
            </a:r>
            <a:endParaRPr b="0" lang="en-US" sz="2400" strike="noStrike" u="none">
              <a:solidFill>
                <a:srgbClr val="000000"/>
              </a:solidFill>
              <a:effectLst/>
              <a:uFillTx/>
              <a:latin typeface="Arial"/>
            </a:endParaRPr>
          </a:p>
        </p:txBody>
      </p:sp>
      <p:sp>
        <p:nvSpPr>
          <p:cNvPr id="1073" name=""/>
          <p:cNvSpPr/>
          <p:nvPr/>
        </p:nvSpPr>
        <p:spPr>
          <a:xfrm>
            <a:off x="6629400" y="3184560"/>
            <a:ext cx="1447920" cy="825480"/>
          </a:xfrm>
          <a:prstGeom prst="rect">
            <a:avLst/>
          </a:prstGeom>
          <a:noFill/>
          <a:ln w="0">
            <a:noFill/>
          </a:ln>
        </p:spPr>
        <p:style>
          <a:lnRef idx="0"/>
          <a:fillRef idx="0"/>
          <a:effectRef idx="0"/>
          <a:fontRef idx="minor"/>
        </p:style>
        <p:txBody>
          <a:bodyPr lIns="90000" rIns="90000" tIns="46800" bIns="46800" anchor="t">
            <a:spAutoFit/>
          </a:bodyPr>
          <a:p>
            <a:pPr algn="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Heating Oil Risk</a:t>
            </a:r>
            <a:endParaRPr b="0" lang="en-US" sz="2400" strike="noStrike" u="none">
              <a:solidFill>
                <a:srgbClr val="000000"/>
              </a:solidFill>
              <a:effectLst/>
              <a:uFillTx/>
              <a:latin typeface="Arial"/>
            </a:endParaRPr>
          </a:p>
        </p:txBody>
      </p:sp>
      <p:sp>
        <p:nvSpPr>
          <p:cNvPr id="1074"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Off Set of Risk</a:t>
            </a:r>
            <a:endParaRPr b="0" lang="en-US" sz="3000" strike="noStrike" u="none">
              <a:solidFill>
                <a:srgbClr val="333399"/>
              </a:solidFill>
              <a:effectLst/>
              <a:uFillTx/>
              <a:latin typeface="Arial"/>
            </a:endParaRPr>
          </a:p>
        </p:txBody>
      </p:sp>
      <p:sp>
        <p:nvSpPr>
          <p:cNvPr id="3" name="PlaceHolder 2"/>
          <p:cNvSpPr>
            <a:spLocks noGrp="1"/>
          </p:cNvSpPr>
          <p:nvPr>
            <p:ph type="sldNum" idx="1"/>
          </p:nvPr>
        </p:nvSpPr>
        <p:spPr/>
        <p:txBody>
          <a:bodyPr/>
          <a:p>
            <a:fld id="{90EF8326-68B7-49F7-B374-92AD133DC3F1}" type="slidenum">
              <a:t>41</a:t>
            </a:fld>
          </a:p>
        </p:txBody>
      </p:sp>
    </p:spTree>
  </p:cSld>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075" name="" descr=""/>
          <p:cNvPicPr/>
          <p:nvPr/>
        </p:nvPicPr>
        <p:blipFill>
          <a:blip r:embed="rId1"/>
          <a:srcRect l="0" t="0" r="3409" b="0"/>
          <a:stretch/>
        </p:blipFill>
        <p:spPr>
          <a:xfrm>
            <a:off x="311040" y="1382760"/>
            <a:ext cx="8456760" cy="4856040"/>
          </a:xfrm>
          <a:prstGeom prst="rect">
            <a:avLst/>
          </a:prstGeom>
          <a:noFill/>
          <a:ln w="0">
            <a:noFill/>
          </a:ln>
        </p:spPr>
      </p:pic>
      <p:sp>
        <p:nvSpPr>
          <p:cNvPr id="1076"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Typical Fuel Surcharge Schedule</a:t>
            </a:r>
            <a:endParaRPr b="0" lang="en-US" sz="3000" strike="noStrike" u="none">
              <a:solidFill>
                <a:srgbClr val="333399"/>
              </a:solidFill>
              <a:effectLst/>
              <a:uFillTx/>
              <a:latin typeface="Arial"/>
            </a:endParaRPr>
          </a:p>
        </p:txBody>
      </p:sp>
      <p:sp>
        <p:nvSpPr>
          <p:cNvPr id="1077" name=""/>
          <p:cNvSpPr/>
          <p:nvPr/>
        </p:nvSpPr>
        <p:spPr>
          <a:xfrm>
            <a:off x="1771560" y="2259000"/>
            <a:ext cx="3238560" cy="1320120"/>
          </a:xfrm>
          <a:prstGeom prst="roundRect">
            <a:avLst>
              <a:gd name="adj" fmla="val 16667"/>
            </a:avLst>
          </a:prstGeom>
          <a:solidFill>
            <a:srgbClr val="ffcc00"/>
          </a:solidFill>
          <a:ln w="0">
            <a:noFill/>
          </a:ln>
        </p:spPr>
        <p:style>
          <a:lnRef idx="0"/>
          <a:fillRef idx="0"/>
          <a:effectRef idx="0"/>
          <a:fontRef idx="minor"/>
        </p:style>
        <p:txBody>
          <a:bodyPr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For a $0.10 increase in the DOE, rates rise $0.013/mile</a:t>
            </a:r>
            <a:endParaRPr b="0" lang="en-US" sz="2400" strike="noStrike" u="none">
              <a:solidFill>
                <a:srgbClr val="000000"/>
              </a:solidFill>
              <a:effectLst/>
              <a:uFillTx/>
              <a:latin typeface="Arial"/>
            </a:endParaRPr>
          </a:p>
        </p:txBody>
      </p:sp>
      <p:sp>
        <p:nvSpPr>
          <p:cNvPr id="3" name="PlaceHolder 2"/>
          <p:cNvSpPr>
            <a:spLocks noGrp="1"/>
          </p:cNvSpPr>
          <p:nvPr>
            <p:ph type="sldNum" idx="1"/>
          </p:nvPr>
        </p:nvSpPr>
        <p:spPr/>
        <p:txBody>
          <a:bodyPr/>
          <a:p>
            <a:fld id="{2E85DA16-2D7C-443C-BB72-2332503F7C0D}" type="slidenum">
              <a:t>42</a:t>
            </a:fld>
          </a:p>
        </p:txBody>
      </p:sp>
    </p:spTree>
  </p:cSld>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78"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Surcharge v. Actual Increase</a:t>
            </a:r>
            <a:endParaRPr b="0" lang="en-US" sz="3000" strike="noStrike" u="none">
              <a:solidFill>
                <a:srgbClr val="333399"/>
              </a:solidFill>
              <a:effectLst/>
              <a:uFillTx/>
              <a:latin typeface="Arial"/>
            </a:endParaRPr>
          </a:p>
        </p:txBody>
      </p:sp>
      <p:pic>
        <p:nvPicPr>
          <p:cNvPr id="1079" name="" descr=""/>
          <p:cNvPicPr/>
          <p:nvPr/>
        </p:nvPicPr>
        <p:blipFill>
          <a:blip r:embed="rId1"/>
          <a:stretch/>
        </p:blipFill>
        <p:spPr>
          <a:xfrm>
            <a:off x="262080" y="1303200"/>
            <a:ext cx="8754840" cy="4856400"/>
          </a:xfrm>
          <a:prstGeom prst="rect">
            <a:avLst/>
          </a:prstGeom>
          <a:noFill/>
          <a:ln w="0">
            <a:noFill/>
          </a:ln>
        </p:spPr>
      </p:pic>
      <p:sp>
        <p:nvSpPr>
          <p:cNvPr id="1080" name=""/>
          <p:cNvSpPr/>
          <p:nvPr/>
        </p:nvSpPr>
        <p:spPr>
          <a:xfrm rot="20304600">
            <a:off x="4481280" y="2892600"/>
            <a:ext cx="1920600" cy="398880"/>
          </a:xfrm>
          <a:prstGeom prst="rect">
            <a:avLst/>
          </a:prstGeom>
          <a:no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000b"/>
                </a:solidFill>
                <a:effectLst/>
                <a:uFillTx/>
                <a:latin typeface="Arial"/>
              </a:rPr>
              <a:t>Actual increase</a:t>
            </a:r>
            <a:endParaRPr b="0" lang="en-US" sz="2000" strike="noStrike" u="none">
              <a:solidFill>
                <a:srgbClr val="000000"/>
              </a:solidFill>
              <a:effectLst/>
              <a:uFillTx/>
              <a:latin typeface="Arial"/>
            </a:endParaRPr>
          </a:p>
        </p:txBody>
      </p:sp>
      <p:sp>
        <p:nvSpPr>
          <p:cNvPr id="1081" name=""/>
          <p:cNvSpPr/>
          <p:nvPr/>
        </p:nvSpPr>
        <p:spPr>
          <a:xfrm>
            <a:off x="5040720" y="3688560"/>
            <a:ext cx="1213560" cy="398880"/>
          </a:xfrm>
          <a:prstGeom prst="rect">
            <a:avLst/>
          </a:prstGeom>
          <a:no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99"/>
                </a:solidFill>
                <a:effectLst/>
                <a:uFillTx/>
                <a:latin typeface="Arial"/>
              </a:rPr>
              <a:t>Surchare</a:t>
            </a:r>
            <a:endParaRPr b="0" lang="en-US" sz="2000" strike="noStrike" u="none">
              <a:solidFill>
                <a:srgbClr val="000000"/>
              </a:solidFill>
              <a:effectLst/>
              <a:uFillTx/>
              <a:latin typeface="Arial"/>
            </a:endParaRPr>
          </a:p>
        </p:txBody>
      </p:sp>
      <p:sp>
        <p:nvSpPr>
          <p:cNvPr id="3" name="PlaceHolder 2"/>
          <p:cNvSpPr>
            <a:spLocks noGrp="1"/>
          </p:cNvSpPr>
          <p:nvPr>
            <p:ph type="sldNum" idx="1"/>
          </p:nvPr>
        </p:nvSpPr>
        <p:spPr/>
        <p:txBody>
          <a:bodyPr/>
          <a:p>
            <a:fld id="{5C6B345C-1A33-4D77-8C82-3AB0E9AF54A0}" type="slidenum">
              <a:t>43</a:t>
            </a:fld>
          </a:p>
        </p:txBody>
      </p:sp>
    </p:spTree>
  </p:cSld>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082" name="" descr=""/>
          <p:cNvPicPr/>
          <p:nvPr/>
        </p:nvPicPr>
        <p:blipFill>
          <a:blip r:embed="rId1"/>
          <a:stretch/>
        </p:blipFill>
        <p:spPr>
          <a:xfrm>
            <a:off x="297000" y="1438200"/>
            <a:ext cx="8754840" cy="4856400"/>
          </a:xfrm>
          <a:prstGeom prst="rect">
            <a:avLst/>
          </a:prstGeom>
          <a:noFill/>
          <a:ln w="0">
            <a:noFill/>
          </a:ln>
        </p:spPr>
      </p:pic>
      <p:sp>
        <p:nvSpPr>
          <p:cNvPr id="1083"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Diesel Price Risk</a:t>
            </a:r>
            <a:endParaRPr b="0" lang="en-US" sz="3000" strike="noStrike" u="none">
              <a:solidFill>
                <a:srgbClr val="333399"/>
              </a:solidFill>
              <a:effectLst/>
              <a:uFillTx/>
              <a:latin typeface="Arial"/>
            </a:endParaRPr>
          </a:p>
        </p:txBody>
      </p:sp>
      <p:sp>
        <p:nvSpPr>
          <p:cNvPr id="1084" name=""/>
          <p:cNvSpPr/>
          <p:nvPr/>
        </p:nvSpPr>
        <p:spPr>
          <a:xfrm>
            <a:off x="3419640" y="2997720"/>
            <a:ext cx="1877760" cy="398880"/>
          </a:xfrm>
          <a:prstGeom prst="rect">
            <a:avLst/>
          </a:prstGeom>
          <a:no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0000"/>
                </a:solidFill>
                <a:effectLst/>
                <a:uFillTx/>
                <a:latin typeface="Arial"/>
              </a:rPr>
              <a:t>Current Market</a:t>
            </a:r>
            <a:endParaRPr b="0" lang="en-US" sz="2000" strike="noStrike" u="none">
              <a:solidFill>
                <a:srgbClr val="000000"/>
              </a:solidFill>
              <a:effectLst/>
              <a:uFillTx/>
              <a:latin typeface="Arial"/>
            </a:endParaRPr>
          </a:p>
        </p:txBody>
      </p:sp>
      <p:sp>
        <p:nvSpPr>
          <p:cNvPr id="1085" name=""/>
          <p:cNvSpPr/>
          <p:nvPr/>
        </p:nvSpPr>
        <p:spPr>
          <a:xfrm>
            <a:off x="4357800" y="3340080"/>
            <a:ext cx="627120" cy="255600"/>
          </a:xfrm>
          <a:prstGeom prst="line">
            <a:avLst/>
          </a:prstGeom>
          <a:ln w="28440">
            <a:solidFill>
              <a:srgbClr val="ff0000"/>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3" name="PlaceHolder 2"/>
          <p:cNvSpPr>
            <a:spLocks noGrp="1"/>
          </p:cNvSpPr>
          <p:nvPr>
            <p:ph type="sldNum" idx="1"/>
          </p:nvPr>
        </p:nvSpPr>
        <p:spPr/>
        <p:txBody>
          <a:bodyPr/>
          <a:p>
            <a:fld id="{8BA6F3D5-ABCC-4F7D-BDCA-7C7421D6871A}" type="slidenum">
              <a:t>44</a:t>
            </a:fld>
          </a:p>
        </p:txBody>
      </p:sp>
    </p:spTree>
  </p:cSld>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86"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Shippers’ Risks</a:t>
            </a:r>
            <a:endParaRPr b="0" lang="en-US" sz="3000" strike="noStrike" u="none">
              <a:solidFill>
                <a:srgbClr val="333399"/>
              </a:solidFill>
              <a:effectLst/>
              <a:uFillTx/>
              <a:latin typeface="Arial"/>
            </a:endParaRPr>
          </a:p>
        </p:txBody>
      </p:sp>
      <p:sp>
        <p:nvSpPr>
          <p:cNvPr id="1087" name="PlaceHolder 2"/>
          <p:cNvSpPr>
            <a:spLocks noGrp="1"/>
          </p:cNvSpPr>
          <p:nvPr>
            <p:ph/>
          </p:nvPr>
        </p:nvSpPr>
        <p:spPr>
          <a:xfrm>
            <a:off x="721800" y="147276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Standard Contracts allow carriers’ to pass-through incremental diesel costs</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The large percentage of these are based on the DOE National Average</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Large companies (i.e. Walmart) may transport for themselves, therefore bear all diesel fuel risk</a:t>
            </a:r>
            <a:endParaRPr b="0" lang="en-US" sz="2200" strike="noStrike" u="none">
              <a:solidFill>
                <a:srgbClr val="000000"/>
              </a:solidFill>
              <a:effectLst/>
              <a:uFillTx/>
              <a:latin typeface="Arial"/>
            </a:endParaRPr>
          </a:p>
        </p:txBody>
      </p:sp>
      <p:sp>
        <p:nvSpPr>
          <p:cNvPr id="1088" name=""/>
          <p:cNvSpPr/>
          <p:nvPr/>
        </p:nvSpPr>
        <p:spPr>
          <a:xfrm>
            <a:off x="2009880" y="4344840"/>
            <a:ext cx="5205240" cy="1657440"/>
          </a:xfrm>
          <a:prstGeom prst="roundRect">
            <a:avLst>
              <a:gd name="adj" fmla="val 16667"/>
            </a:avLst>
          </a:prstGeom>
          <a:solidFill>
            <a:srgbClr val="ffcc00"/>
          </a:solid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This group is farthest removed from the diesel market and therefore, least prepared to anticipate and handle the fluctuations</a:t>
            </a:r>
            <a:endParaRPr b="0" lang="en-US" sz="24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C742FD99-B182-4954-8C13-6EFFEE0D5D53}" type="slidenum">
              <a:t>45</a:t>
            </a:fld>
          </a:p>
        </p:txBody>
      </p:sp>
    </p:spTree>
  </p:cSld>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89"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Shippers’ Products</a:t>
            </a:r>
            <a:endParaRPr b="0" lang="en-US" sz="3000" strike="noStrike" u="none">
              <a:solidFill>
                <a:srgbClr val="333399"/>
              </a:solidFill>
              <a:effectLst/>
              <a:uFillTx/>
              <a:latin typeface="Arial"/>
            </a:endParaRPr>
          </a:p>
        </p:txBody>
      </p:sp>
      <p:sp>
        <p:nvSpPr>
          <p:cNvPr id="1090" name="PlaceHolder 2"/>
          <p:cNvSpPr>
            <a:spLocks noGrp="1"/>
          </p:cNvSpPr>
          <p:nvPr>
            <p:ph/>
          </p:nvPr>
        </p:nvSpPr>
        <p:spPr>
          <a:xfrm>
            <a:off x="721800" y="147276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Purchase digital calls – to back those sold to carriers under transport agreements </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Swaps </a:t>
            </a:r>
            <a:endParaRPr b="0" lang="en-US" sz="2200" strike="noStrike" u="none">
              <a:solidFill>
                <a:srgbClr val="000000"/>
              </a:solidFill>
              <a:effectLst/>
              <a:uFillTx/>
              <a:latin typeface="Arial"/>
            </a:endParaRPr>
          </a:p>
          <a:p>
            <a:pPr lvl="1" marL="73008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DOE – for contracts with carriers</a:t>
            </a:r>
            <a:endParaRPr b="0" lang="en-US" sz="2000" strike="noStrike" u="none">
              <a:solidFill>
                <a:srgbClr val="000000"/>
              </a:solidFill>
              <a:effectLst/>
              <a:uFillTx/>
              <a:latin typeface="Arial"/>
            </a:endParaRPr>
          </a:p>
          <a:p>
            <a:pPr lvl="1" marL="73008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RAC – for those transporting for themselves</a:t>
            </a:r>
            <a:endParaRPr b="0" lang="en-US" sz="2000" strike="noStrike" u="none">
              <a:solidFill>
                <a:srgbClr val="000000"/>
              </a:solidFill>
              <a:effectLst/>
              <a:uFillTx/>
              <a:latin typeface="Arial"/>
            </a:endParaRPr>
          </a:p>
          <a:p>
            <a:pPr marL="343080" indent="0">
              <a:spcBef>
                <a:spcPts val="689"/>
              </a:spcBef>
              <a:spcAft>
                <a:spcPts val="414"/>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52F331A0-2026-489B-9E94-D89BB325E219}" type="slidenum">
              <a:t>46</a:t>
            </a:fld>
          </a:p>
        </p:txBody>
      </p:sp>
    </p:spTree>
  </p:cSld>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91"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Carriers’ Risks</a:t>
            </a:r>
            <a:endParaRPr b="0" lang="en-US" sz="3000" strike="noStrike" u="none">
              <a:solidFill>
                <a:srgbClr val="333399"/>
              </a:solidFill>
              <a:effectLst/>
              <a:uFillTx/>
              <a:latin typeface="Arial"/>
            </a:endParaRPr>
          </a:p>
        </p:txBody>
      </p:sp>
      <p:sp>
        <p:nvSpPr>
          <p:cNvPr id="1092" name="PlaceHolder 2"/>
          <p:cNvSpPr>
            <a:spLocks noGrp="1"/>
          </p:cNvSpPr>
          <p:nvPr>
            <p:ph/>
          </p:nvPr>
        </p:nvSpPr>
        <p:spPr>
          <a:xfrm>
            <a:off x="4832280" y="2576520"/>
            <a:ext cx="3959280" cy="2276640"/>
          </a:xfrm>
          <a:prstGeom prst="rect">
            <a:avLst/>
          </a:prstGeom>
          <a:noFill/>
          <a:ln w="0">
            <a:noFill/>
          </a:ln>
        </p:spPr>
        <p:txBody>
          <a:bodyPr lIns="90000" rIns="90000" tIns="46800" bIns="46800" anchor="t">
            <a:normAutofit/>
          </a:bodyPr>
          <a:p>
            <a:pPr marL="343080" indent="-343080">
              <a:lnSpc>
                <a:spcPct val="90000"/>
              </a:lnSpc>
              <a:spcBef>
                <a:spcPts val="524"/>
              </a:spcBef>
              <a:spcAft>
                <a:spcPts val="312"/>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Negotiated surcharge schedules do not allow for full recovery of increased costs</a:t>
            </a:r>
            <a:endParaRPr b="0" lang="en-US" sz="1700" strike="noStrike" u="none">
              <a:solidFill>
                <a:srgbClr val="000000"/>
              </a:solidFill>
              <a:effectLst/>
              <a:uFillTx/>
              <a:latin typeface="Arial"/>
            </a:endParaRPr>
          </a:p>
          <a:p>
            <a:pPr marL="343080" indent="-343080">
              <a:lnSpc>
                <a:spcPct val="90000"/>
              </a:lnSpc>
              <a:spcBef>
                <a:spcPts val="524"/>
              </a:spcBef>
              <a:spcAft>
                <a:spcPts val="312"/>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Inability to enforce surcharge schedules</a:t>
            </a:r>
            <a:endParaRPr b="0" lang="en-US" sz="1700" strike="noStrike" u="none">
              <a:solidFill>
                <a:srgbClr val="000000"/>
              </a:solidFill>
              <a:effectLst/>
              <a:uFillTx/>
              <a:latin typeface="Arial"/>
            </a:endParaRPr>
          </a:p>
          <a:p>
            <a:pPr lvl="1" marL="730080" indent="-284040">
              <a:lnSpc>
                <a:spcPct val="90000"/>
              </a:lnSpc>
              <a:spcBef>
                <a:spcPts val="462"/>
              </a:spcBef>
              <a:spcAft>
                <a:spcPts val="275"/>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Fear of losing large contracts</a:t>
            </a:r>
            <a:endParaRPr b="0" lang="en-US" sz="1500" strike="noStrike" u="none">
              <a:solidFill>
                <a:srgbClr val="000000"/>
              </a:solidFill>
              <a:effectLst/>
              <a:uFillTx/>
              <a:latin typeface="Arial"/>
            </a:endParaRPr>
          </a:p>
          <a:p>
            <a:pPr lvl="1" marL="730080" indent="-284040">
              <a:lnSpc>
                <a:spcPct val="90000"/>
              </a:lnSpc>
              <a:spcBef>
                <a:spcPts val="462"/>
              </a:spcBef>
              <a:spcAft>
                <a:spcPts val="275"/>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Did not lower rates in lower diesel market</a:t>
            </a:r>
            <a:endParaRPr b="0" lang="en-US" sz="1500" strike="noStrike" u="none">
              <a:solidFill>
                <a:srgbClr val="000000"/>
              </a:solidFill>
              <a:effectLst/>
              <a:uFillTx/>
              <a:latin typeface="Arial"/>
            </a:endParaRPr>
          </a:p>
        </p:txBody>
      </p:sp>
      <p:pic>
        <p:nvPicPr>
          <p:cNvPr id="1093" name="" descr=""/>
          <p:cNvPicPr/>
          <p:nvPr/>
        </p:nvPicPr>
        <p:blipFill>
          <a:blip r:embed="rId1"/>
          <a:stretch/>
        </p:blipFill>
        <p:spPr>
          <a:xfrm>
            <a:off x="380880" y="1733400"/>
            <a:ext cx="4267440" cy="3962520"/>
          </a:xfrm>
          <a:prstGeom prst="rect">
            <a:avLst/>
          </a:prstGeom>
          <a:noFill/>
          <a:ln w="0">
            <a:noFill/>
          </a:ln>
        </p:spPr>
      </p:pic>
      <p:sp>
        <p:nvSpPr>
          <p:cNvPr id="4" name="PlaceHolder 3"/>
          <p:cNvSpPr>
            <a:spLocks noGrp="1"/>
          </p:cNvSpPr>
          <p:nvPr>
            <p:ph type="sldNum" idx="1"/>
          </p:nvPr>
        </p:nvSpPr>
        <p:spPr/>
        <p:txBody>
          <a:bodyPr/>
          <a:p>
            <a:fld id="{46DECC33-8058-4B98-BD25-B873CAE310B3}" type="slidenum">
              <a:t>47</a:t>
            </a:fld>
          </a:p>
        </p:txBody>
      </p:sp>
    </p:spTree>
  </p:cSld>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94"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Carriers’ Products</a:t>
            </a:r>
            <a:endParaRPr b="0" lang="en-US" sz="3000" strike="noStrike" u="none">
              <a:solidFill>
                <a:srgbClr val="333399"/>
              </a:solidFill>
              <a:effectLst/>
              <a:uFillTx/>
              <a:latin typeface="Arial"/>
            </a:endParaRPr>
          </a:p>
        </p:txBody>
      </p:sp>
      <p:sp>
        <p:nvSpPr>
          <p:cNvPr id="1095" name="PlaceHolder 2"/>
          <p:cNvSpPr>
            <a:spLocks noGrp="1"/>
          </p:cNvSpPr>
          <p:nvPr>
            <p:ph/>
          </p:nvPr>
        </p:nvSpPr>
        <p:spPr>
          <a:xfrm>
            <a:off x="721800" y="147276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Sell digital calls (under recover) and purchase call to better reflect actual cost increases</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Short term swaps for contracts non pass-through contracts</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National Average v. PADD of purchase swaps</a:t>
            </a:r>
            <a:endParaRPr b="0" lang="en-US" sz="2200" strike="noStrike" u="none">
              <a:solidFill>
                <a:srgbClr val="000000"/>
              </a:solidFill>
              <a:effectLst/>
              <a:uFillTx/>
              <a:latin typeface="Arial"/>
            </a:endParaRPr>
          </a:p>
          <a:p>
            <a:pPr marL="343080" indent="0">
              <a:spcBef>
                <a:spcPts val="689"/>
              </a:spcBef>
              <a:spcAft>
                <a:spcPts val="414"/>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44C9FFAA-855A-4872-8B33-45D62B47B7A7}" type="slidenum">
              <a:t>48</a:t>
            </a:fld>
          </a:p>
        </p:txBody>
      </p:sp>
    </p:spTree>
  </p:cSld>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96"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Alternative Markets</a:t>
            </a:r>
            <a:endParaRPr b="0" lang="en-US" sz="3000" strike="noStrike" u="none">
              <a:solidFill>
                <a:srgbClr val="333399"/>
              </a:solidFill>
              <a:effectLst/>
              <a:uFillTx/>
              <a:latin typeface="Arial"/>
            </a:endParaRPr>
          </a:p>
        </p:txBody>
      </p:sp>
      <p:sp>
        <p:nvSpPr>
          <p:cNvPr id="1097" name="PlaceHolder 2"/>
          <p:cNvSpPr>
            <a:spLocks noGrp="1"/>
          </p:cNvSpPr>
          <p:nvPr>
            <p:ph/>
          </p:nvPr>
        </p:nvSpPr>
        <p:spPr>
          <a:xfrm>
            <a:off x="721800" y="147276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Refineries – could sell RAC swaps – this is a cleaner hedge than the heating oil crack spread because it takes into account the differentials created by diesel (to heating oil) and location (v. New York where the Nymex contract trades)</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Fuel Card Companies – potential customer outlet, currently, interested in very retail oriented products (i.e. load following fixed prices)</a:t>
            </a:r>
            <a:endParaRPr b="0" lang="en-US" sz="22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0CB1AFCB-0BC1-4E6A-9E6F-D5015C1FDED6}" type="slidenum">
              <a:t>49</a:t>
            </a:fld>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2"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General Items</a:t>
            </a:r>
            <a:endParaRPr b="0" lang="en-US" sz="3000" strike="noStrike" u="none">
              <a:solidFill>
                <a:srgbClr val="333399"/>
              </a:solidFill>
              <a:effectLst/>
              <a:uFillTx/>
              <a:latin typeface="Arial"/>
            </a:endParaRPr>
          </a:p>
        </p:txBody>
      </p:sp>
      <p:sp>
        <p:nvSpPr>
          <p:cNvPr id="133" name="PlaceHolder 2"/>
          <p:cNvSpPr>
            <a:spLocks noGrp="1"/>
          </p:cNvSpPr>
          <p:nvPr>
            <p:ph/>
          </p:nvPr>
        </p:nvSpPr>
        <p:spPr>
          <a:xfrm>
            <a:off x="1793520" y="1472760"/>
            <a:ext cx="5497560" cy="4443480"/>
          </a:xfrm>
          <a:prstGeom prst="rect">
            <a:avLst/>
          </a:prstGeom>
          <a:noFill/>
          <a:ln w="0">
            <a:noFill/>
          </a:ln>
        </p:spPr>
        <p:txBody>
          <a:bodyPr lIns="90000" rIns="90000" tIns="46800" bIns="46800" anchor="t">
            <a:normAutofit/>
          </a:bodyPr>
          <a:p>
            <a:pPr marL="343080" indent="-343080">
              <a:lnSpc>
                <a:spcPct val="160000"/>
              </a:lnSpc>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Space plan</a:t>
            </a:r>
            <a:endParaRPr b="0" lang="en-US" sz="2200" strike="noStrike" u="none">
              <a:solidFill>
                <a:srgbClr val="000000"/>
              </a:solidFill>
              <a:effectLst/>
              <a:uFillTx/>
              <a:latin typeface="Arial"/>
            </a:endParaRPr>
          </a:p>
          <a:p>
            <a:pPr marL="343080" indent="-343080">
              <a:lnSpc>
                <a:spcPct val="160000"/>
              </a:lnSpc>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New Administrative staff responsibilities</a:t>
            </a:r>
            <a:endParaRPr b="0" lang="en-US" sz="2200" strike="noStrike" u="none">
              <a:solidFill>
                <a:srgbClr val="000000"/>
              </a:solidFill>
              <a:effectLst/>
              <a:uFillTx/>
              <a:latin typeface="Arial"/>
            </a:endParaRPr>
          </a:p>
          <a:p>
            <a:pPr marL="343080" indent="-343080">
              <a:lnSpc>
                <a:spcPct val="160000"/>
              </a:lnSpc>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Phone processes</a:t>
            </a:r>
            <a:endParaRPr b="0" lang="en-US" sz="22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0B0D3C75-E400-464A-A8B2-F84B7B9AEC3E}" type="slidenum">
              <a:t>5</a:t>
            </a:fld>
          </a:p>
        </p:txBody>
      </p:sp>
    </p:spTree>
  </p:cSld>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98" name="PlaceHolder 1"/>
          <p:cNvSpPr>
            <a:spLocks noGrp="1"/>
          </p:cNvSpPr>
          <p:nvPr>
            <p:ph type="title"/>
          </p:nvPr>
        </p:nvSpPr>
        <p:spPr>
          <a:xfrm>
            <a:off x="2869920" y="3359160"/>
            <a:ext cx="5149800" cy="1000080"/>
          </a:xfrm>
          <a:prstGeom prst="rect">
            <a:avLst/>
          </a:prstGeom>
          <a:noFill/>
          <a:ln w="0">
            <a:noFill/>
          </a:ln>
        </p:spPr>
        <p:txBody>
          <a:bodyPr lIns="92160" rIns="92160" tIns="46080" bIns="460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333399"/>
                </a:solidFill>
                <a:effectLst/>
                <a:uFillTx/>
                <a:latin typeface="Arial"/>
              </a:rPr>
              <a:t>Fundamental Market Analysis</a:t>
            </a:r>
            <a:endParaRPr b="0" lang="en-US" sz="3200" strike="noStrike" u="none">
              <a:solidFill>
                <a:srgbClr val="333399"/>
              </a:solidFill>
              <a:effectLst/>
              <a:uFillTx/>
              <a:latin typeface="Arial"/>
            </a:endParaRPr>
          </a:p>
        </p:txBody>
      </p:sp>
      <p:sp>
        <p:nvSpPr>
          <p:cNvPr id="1099" name="PlaceHolder 2"/>
          <p:cNvSpPr>
            <a:spLocks noGrp="1"/>
          </p:cNvSpPr>
          <p:nvPr>
            <p:ph type="subTitle"/>
          </p:nvPr>
        </p:nvSpPr>
        <p:spPr>
          <a:xfrm>
            <a:off x="2873160" y="4578120"/>
            <a:ext cx="5143320" cy="934920"/>
          </a:xfrm>
          <a:prstGeom prst="rect">
            <a:avLst/>
          </a:prstGeom>
          <a:noFill/>
          <a:ln w="0">
            <a:noFill/>
          </a:ln>
        </p:spPr>
        <p:txBody>
          <a:bodyPr lIns="92160" rIns="92160" tIns="46080" bIns="46080" anchor="t">
            <a:noAutofit/>
          </a:bodyPr>
          <a:p>
            <a:pPr indent="0">
              <a:spcBef>
                <a:spcPts val="561"/>
              </a:spcBef>
              <a:spcAft>
                <a:spcPts val="337"/>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cc0000"/>
                </a:solidFill>
                <a:effectLst/>
                <a:uFillTx/>
                <a:latin typeface="Arial"/>
              </a:rPr>
              <a:t>Jeff Andrews</a:t>
            </a:r>
            <a:endParaRPr b="1" i="1" lang="en-US" sz="1800" strike="noStrike" u="none">
              <a:solidFill>
                <a:srgbClr val="cc0000"/>
              </a:solidFill>
              <a:effectLst/>
              <a:uFillTx/>
              <a:latin typeface="Arial"/>
            </a:endParaRPr>
          </a:p>
        </p:txBody>
      </p:sp>
      <p:sp>
        <p:nvSpPr>
          <p:cNvPr id="4" name="PlaceHolder 3"/>
          <p:cNvSpPr>
            <a:spLocks noGrp="1"/>
          </p:cNvSpPr>
          <p:nvPr>
            <p:ph type="sldNum" idx="1"/>
          </p:nvPr>
        </p:nvSpPr>
        <p:spPr/>
        <p:txBody>
          <a:bodyPr/>
          <a:p>
            <a:fld id="{0B4F63AB-80B4-42DB-91F5-B7D93DA5CF4D}" type="slidenum">
              <a:t>50</a:t>
            </a:fld>
          </a:p>
        </p:txBody>
      </p:sp>
    </p:spTree>
  </p:cSld>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00"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Market Analysis</a:t>
            </a:r>
            <a:endParaRPr b="0" lang="en-US" sz="3000" strike="noStrike" u="none">
              <a:solidFill>
                <a:srgbClr val="333399"/>
              </a:solidFill>
              <a:effectLst/>
              <a:uFillTx/>
              <a:latin typeface="Arial"/>
            </a:endParaRPr>
          </a:p>
        </p:txBody>
      </p:sp>
      <p:sp>
        <p:nvSpPr>
          <p:cNvPr id="1101" name="PlaceHolder 2"/>
          <p:cNvSpPr>
            <a:spLocks noGrp="1"/>
          </p:cNvSpPr>
          <p:nvPr>
            <p:ph/>
          </p:nvPr>
        </p:nvSpPr>
        <p:spPr>
          <a:xfrm>
            <a:off x="678960" y="1961640"/>
            <a:ext cx="8069400" cy="3746520"/>
          </a:xfrm>
          <a:prstGeom prst="rect">
            <a:avLst/>
          </a:prstGeom>
          <a:noFill/>
          <a:ln w="0">
            <a:noFill/>
          </a:ln>
        </p:spPr>
        <p:txBody>
          <a:bodyPr lIns="90000" rIns="90000" tIns="46800" bIns="46800" anchor="t">
            <a:normAutofit/>
          </a:bodyPr>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Fundamental Analysis</a:t>
            </a:r>
            <a:endParaRPr b="0" lang="en-US" sz="2200" strike="noStrike" u="none">
              <a:solidFill>
                <a:srgbClr val="000000"/>
              </a:solidFill>
              <a:effectLst/>
              <a:uFillTx/>
              <a:latin typeface="Arial"/>
            </a:endParaRPr>
          </a:p>
          <a:p>
            <a:pPr lvl="1" marL="730080" indent="-284040">
              <a:spcBef>
                <a:spcPts val="561"/>
              </a:spcBef>
              <a:spcAft>
                <a:spcPts val="337"/>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Focused on Supply and Demand drivers</a:t>
            </a:r>
            <a:endParaRPr b="0" lang="en-US" sz="1800" strike="noStrike" u="none">
              <a:solidFill>
                <a:srgbClr val="000000"/>
              </a:solidFill>
              <a:effectLst/>
              <a:uFillTx/>
              <a:latin typeface="Arial"/>
            </a:endParaRPr>
          </a:p>
          <a:p>
            <a:pPr lvl="1" marL="730080" indent="-284040">
              <a:spcBef>
                <a:spcPts val="561"/>
              </a:spcBef>
              <a:spcAft>
                <a:spcPts val="337"/>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Forecasts magnitude and direction of changes in these drivers</a:t>
            </a:r>
            <a:endParaRPr b="0" lang="en-US" sz="1800" strike="noStrike" u="none">
              <a:solidFill>
                <a:srgbClr val="000000"/>
              </a:solidFill>
              <a:effectLst/>
              <a:uFillTx/>
              <a:latin typeface="Arial"/>
            </a:endParaRPr>
          </a:p>
          <a:p>
            <a:pPr lvl="1" marL="730080" indent="-284040">
              <a:spcBef>
                <a:spcPts val="561"/>
              </a:spcBef>
              <a:spcAft>
                <a:spcPts val="337"/>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Identifies Supply/Demand imbalances to formulate market forecast</a:t>
            </a:r>
            <a:endParaRPr b="0" lang="en-US" sz="1800" strike="noStrike" u="none">
              <a:solidFill>
                <a:srgbClr val="000000"/>
              </a:solidFill>
              <a:effectLst/>
              <a:uFillTx/>
              <a:latin typeface="Arial"/>
            </a:endParaRPr>
          </a:p>
          <a:p>
            <a:pPr lvl="1" marL="730080" indent="0">
              <a:spcBef>
                <a:spcPts val="561"/>
              </a:spcBef>
              <a:spcAft>
                <a:spcPts val="337"/>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Technical Analysis</a:t>
            </a:r>
            <a:endParaRPr b="0" lang="en-US" sz="2200" strike="noStrike" u="none">
              <a:solidFill>
                <a:srgbClr val="000000"/>
              </a:solidFill>
              <a:effectLst/>
              <a:uFillTx/>
              <a:latin typeface="Arial"/>
            </a:endParaRPr>
          </a:p>
          <a:p>
            <a:pPr lvl="1" marL="730080" indent="-284040">
              <a:spcBef>
                <a:spcPts val="561"/>
              </a:spcBef>
              <a:spcAft>
                <a:spcPts val="337"/>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Focused on graphically displayed price data</a:t>
            </a:r>
            <a:endParaRPr b="0" lang="en-US" sz="1800" strike="noStrike" u="none">
              <a:solidFill>
                <a:srgbClr val="000000"/>
              </a:solidFill>
              <a:effectLst/>
              <a:uFillTx/>
              <a:latin typeface="Arial"/>
            </a:endParaRPr>
          </a:p>
          <a:p>
            <a:pPr lvl="1" marL="730080" indent="-284040">
              <a:spcBef>
                <a:spcPts val="561"/>
              </a:spcBef>
              <a:spcAft>
                <a:spcPts val="337"/>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Attempts to identify relative strength in buying and selling forces</a:t>
            </a:r>
            <a:endParaRPr b="0" lang="en-US" sz="1800" strike="noStrike" u="none">
              <a:solidFill>
                <a:srgbClr val="000000"/>
              </a:solidFill>
              <a:effectLst/>
              <a:uFillTx/>
              <a:latin typeface="Arial"/>
            </a:endParaRPr>
          </a:p>
          <a:p>
            <a:pPr lvl="1" marL="730080" indent="-284040">
              <a:spcBef>
                <a:spcPts val="561"/>
              </a:spcBef>
              <a:spcAft>
                <a:spcPts val="337"/>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Ignores Supply/Demand balance underlying commodity or market</a:t>
            </a:r>
            <a:endParaRPr b="0" lang="en-US" sz="1800" strike="noStrike" u="none">
              <a:solidFill>
                <a:srgbClr val="000000"/>
              </a:solidFill>
              <a:effectLst/>
              <a:uFillTx/>
              <a:latin typeface="Arial"/>
            </a:endParaRPr>
          </a:p>
        </p:txBody>
      </p:sp>
      <p:sp>
        <p:nvSpPr>
          <p:cNvPr id="1102" name=""/>
          <p:cNvSpPr/>
          <p:nvPr/>
        </p:nvSpPr>
        <p:spPr>
          <a:xfrm>
            <a:off x="2100600" y="1292400"/>
            <a:ext cx="519516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Two approaches to forecast markets:</a:t>
            </a:r>
            <a:endParaRPr b="0" lang="en-US" sz="24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2EA9DA32-6C1E-449A-ACFB-80410FAC751B}" type="slidenum">
              <a:t>51</a:t>
            </a:fld>
          </a:p>
        </p:txBody>
      </p:sp>
    </p:spTree>
  </p:cSld>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03"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EGM Approach </a:t>
            </a:r>
            <a:endParaRPr b="0" lang="en-US" sz="3000" strike="noStrike" u="none">
              <a:solidFill>
                <a:srgbClr val="333399"/>
              </a:solidFill>
              <a:effectLst/>
              <a:uFillTx/>
              <a:latin typeface="Arial"/>
            </a:endParaRPr>
          </a:p>
        </p:txBody>
      </p:sp>
      <p:sp>
        <p:nvSpPr>
          <p:cNvPr id="1104" name="PlaceHolder 2"/>
          <p:cNvSpPr>
            <a:spLocks noGrp="1"/>
          </p:cNvSpPr>
          <p:nvPr>
            <p:ph/>
          </p:nvPr>
        </p:nvSpPr>
        <p:spPr>
          <a:xfrm>
            <a:off x="576360" y="1388880"/>
            <a:ext cx="8205840" cy="3624120"/>
          </a:xfrm>
          <a:prstGeom prst="rect">
            <a:avLst/>
          </a:prstGeom>
          <a:noFill/>
          <a:ln w="0">
            <a:noFill/>
          </a:ln>
        </p:spPr>
        <p:txBody>
          <a:bodyPr lIns="90000" rIns="90000" tIns="46800" bIns="46800" anchor="t">
            <a:normAutofit/>
          </a:bodyPr>
          <a:p>
            <a:pPr marL="343080" indent="-343080">
              <a:spcBef>
                <a:spcPts val="649"/>
              </a:spcBef>
              <a:spcAft>
                <a:spcPts val="388"/>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100" strike="noStrike" u="none">
                <a:solidFill>
                  <a:srgbClr val="000000"/>
                </a:solidFill>
                <a:effectLst/>
                <a:uFillTx/>
                <a:latin typeface="Arial"/>
              </a:rPr>
              <a:t>Commercial group</a:t>
            </a:r>
            <a:endParaRPr b="0" lang="en-US" sz="2100" strike="noStrike" u="none">
              <a:solidFill>
                <a:srgbClr val="000000"/>
              </a:solidFill>
              <a:effectLst/>
              <a:uFillTx/>
              <a:latin typeface="Arial"/>
            </a:endParaRPr>
          </a:p>
          <a:p>
            <a:pPr marL="343080" indent="-343080">
              <a:spcBef>
                <a:spcPts val="649"/>
              </a:spcBef>
              <a:spcAft>
                <a:spcPts val="388"/>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100" strike="noStrike" u="none">
                <a:solidFill>
                  <a:srgbClr val="000000"/>
                </a:solidFill>
                <a:effectLst/>
                <a:uFillTx/>
                <a:latin typeface="Arial"/>
              </a:rPr>
              <a:t>Cross-commodity interaction</a:t>
            </a:r>
            <a:endParaRPr b="0" lang="en-US" sz="2100" strike="noStrike" u="none">
              <a:solidFill>
                <a:srgbClr val="000000"/>
              </a:solidFill>
              <a:effectLst/>
              <a:uFillTx/>
              <a:latin typeface="Arial"/>
            </a:endParaRPr>
          </a:p>
          <a:p>
            <a:pPr lvl="1" marL="730080" indent="-284040">
              <a:spcBef>
                <a:spcPts val="587"/>
              </a:spcBef>
              <a:spcAft>
                <a:spcPts val="349"/>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rPr>
              <a:t>Share information</a:t>
            </a:r>
            <a:endParaRPr b="0" lang="en-US" sz="1900" strike="noStrike" u="none">
              <a:solidFill>
                <a:srgbClr val="000000"/>
              </a:solidFill>
              <a:effectLst/>
              <a:uFillTx/>
              <a:latin typeface="Arial"/>
            </a:endParaRPr>
          </a:p>
          <a:p>
            <a:pPr lvl="1" marL="730080" indent="-284040">
              <a:spcBef>
                <a:spcPts val="587"/>
              </a:spcBef>
              <a:spcAft>
                <a:spcPts val="349"/>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rPr>
              <a:t>Develop synergies</a:t>
            </a:r>
            <a:endParaRPr b="0" lang="en-US" sz="1900" strike="noStrike" u="none">
              <a:solidFill>
                <a:srgbClr val="000000"/>
              </a:solidFill>
              <a:effectLst/>
              <a:uFillTx/>
              <a:latin typeface="Arial"/>
            </a:endParaRPr>
          </a:p>
          <a:p>
            <a:pPr marL="343080" indent="-343080">
              <a:spcBef>
                <a:spcPts val="649"/>
              </a:spcBef>
              <a:spcAft>
                <a:spcPts val="388"/>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100" strike="noStrike" u="none">
                <a:solidFill>
                  <a:srgbClr val="000000"/>
                </a:solidFill>
                <a:effectLst/>
                <a:uFillTx/>
                <a:latin typeface="Arial"/>
              </a:rPr>
              <a:t>Global EGM/Fundamentals offices keep pace with the markets</a:t>
            </a:r>
            <a:endParaRPr b="0" lang="en-US" sz="2100" strike="noStrike" u="none">
              <a:solidFill>
                <a:srgbClr val="000000"/>
              </a:solidFill>
              <a:effectLst/>
              <a:uFillTx/>
              <a:latin typeface="Arial"/>
            </a:endParaRPr>
          </a:p>
          <a:p>
            <a:pPr lvl="1" marL="730080" indent="-284040">
              <a:spcBef>
                <a:spcPts val="587"/>
              </a:spcBef>
              <a:spcAft>
                <a:spcPts val="349"/>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rPr>
              <a:t>Houston</a:t>
            </a:r>
            <a:endParaRPr b="0" lang="en-US" sz="1900" strike="noStrike" u="none">
              <a:solidFill>
                <a:srgbClr val="000000"/>
              </a:solidFill>
              <a:effectLst/>
              <a:uFillTx/>
              <a:latin typeface="Arial"/>
            </a:endParaRPr>
          </a:p>
          <a:p>
            <a:pPr lvl="1" marL="730080" indent="-284040">
              <a:spcBef>
                <a:spcPts val="587"/>
              </a:spcBef>
              <a:spcAft>
                <a:spcPts val="349"/>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rPr>
              <a:t>London</a:t>
            </a:r>
            <a:endParaRPr b="0" lang="en-US" sz="1900" strike="noStrike" u="none">
              <a:solidFill>
                <a:srgbClr val="000000"/>
              </a:solidFill>
              <a:effectLst/>
              <a:uFillTx/>
              <a:latin typeface="Arial"/>
            </a:endParaRPr>
          </a:p>
          <a:p>
            <a:pPr lvl="1" marL="730080" indent="-284040">
              <a:spcBef>
                <a:spcPts val="587"/>
              </a:spcBef>
              <a:spcAft>
                <a:spcPts val="349"/>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rPr>
              <a:t>Tokyo (</a:t>
            </a:r>
            <a:r>
              <a:rPr b="0" i="1" lang="en-US" sz="1900" strike="noStrike" u="none">
                <a:solidFill>
                  <a:srgbClr val="000000"/>
                </a:solidFill>
                <a:effectLst/>
                <a:uFillTx/>
                <a:latin typeface="Arial"/>
              </a:rPr>
              <a:t>coming soon</a:t>
            </a:r>
            <a:r>
              <a:rPr b="0" lang="en-US" sz="1900" strike="noStrike" u="none">
                <a:solidFill>
                  <a:srgbClr val="000000"/>
                </a:solidFill>
                <a:effectLst/>
                <a:uFillTx/>
                <a:latin typeface="Arial"/>
              </a:rPr>
              <a:t>)</a:t>
            </a:r>
            <a:endParaRPr b="0" lang="en-US" sz="1900" strike="noStrike" u="none">
              <a:solidFill>
                <a:srgbClr val="000000"/>
              </a:solidFill>
              <a:effectLst/>
              <a:uFillTx/>
              <a:latin typeface="Arial"/>
            </a:endParaRPr>
          </a:p>
          <a:p>
            <a:pPr lvl="1" marL="730080" indent="0">
              <a:spcBef>
                <a:spcPts val="462"/>
              </a:spcBef>
              <a:spcAft>
                <a:spcPts val="275"/>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Arial"/>
            </a:endParaRPr>
          </a:p>
          <a:p>
            <a:pPr lvl="1" marL="730080" indent="0">
              <a:spcBef>
                <a:spcPts val="462"/>
              </a:spcBef>
              <a:spcAft>
                <a:spcPts val="275"/>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78C06E87-07E6-4BEC-92F3-A11C3AA9500A}" type="slidenum">
              <a:t>52</a:t>
            </a:fld>
          </a:p>
        </p:txBody>
      </p:sp>
    </p:spTree>
  </p:cSld>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1105" name=""/>
          <p:cNvGraphicFramePr/>
          <p:nvPr/>
        </p:nvGraphicFramePr>
        <p:xfrm>
          <a:off x="574560" y="1249200"/>
          <a:ext cx="7236000" cy="4253040"/>
        </p:xfrm>
        <a:graphic>
          <a:graphicData uri="http://schemas.openxmlformats.org/presentationml/2006/ole">
            <p:oleObj r:id="rId1" spid="">
              <p:embed/>
              <p:pic>
                <p:nvPicPr>
                  <p:cNvPr id="1106" name="" descr=""/>
                  <p:cNvPicPr/>
                  <p:nvPr/>
                </p:nvPicPr>
                <p:blipFill>
                  <a:blip r:embed="rId2"/>
                  <a:stretch/>
                </p:blipFill>
                <p:spPr>
                  <a:xfrm>
                    <a:off x="574560" y="1249200"/>
                    <a:ext cx="7236000" cy="4253040"/>
                  </a:xfrm>
                  <a:prstGeom prst="rect">
                    <a:avLst/>
                  </a:prstGeom>
                  <a:noFill/>
                  <a:ln w="0">
                    <a:noFill/>
                  </a:ln>
                </p:spPr>
              </p:pic>
            </p:oleObj>
          </a:graphicData>
        </a:graphic>
      </p:graphicFrame>
      <p:sp>
        <p:nvSpPr>
          <p:cNvPr id="1107"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Organization</a:t>
            </a:r>
            <a:endParaRPr b="0" lang="en-US" sz="3000" strike="noStrike" u="none">
              <a:solidFill>
                <a:srgbClr val="333399"/>
              </a:solidFill>
              <a:effectLst/>
              <a:uFillTx/>
              <a:latin typeface="Arial"/>
            </a:endParaRPr>
          </a:p>
        </p:txBody>
      </p:sp>
      <p:pic>
        <p:nvPicPr>
          <p:cNvPr id="1108" name="color1" descr=""/>
          <p:cNvPicPr/>
          <p:nvPr/>
        </p:nvPicPr>
        <p:blipFill>
          <a:blip r:embed="rId3"/>
          <a:stretch/>
        </p:blipFill>
        <p:spPr>
          <a:xfrm>
            <a:off x="6548400" y="1795320"/>
            <a:ext cx="2122560" cy="690840"/>
          </a:xfrm>
          <a:prstGeom prst="rect">
            <a:avLst/>
          </a:prstGeom>
          <a:noFill/>
          <a:ln w="0">
            <a:noFill/>
          </a:ln>
        </p:spPr>
      </p:pic>
      <p:sp>
        <p:nvSpPr>
          <p:cNvPr id="1109" name=""/>
          <p:cNvSpPr/>
          <p:nvPr/>
        </p:nvSpPr>
        <p:spPr>
          <a:xfrm>
            <a:off x="5159520" y="4564080"/>
            <a:ext cx="2815920" cy="1830600"/>
          </a:xfrm>
          <a:prstGeom prst="rect">
            <a:avLst/>
          </a:prstGeom>
          <a:noFill/>
          <a:ln w="38160">
            <a:solidFill>
              <a:srgbClr val="ffff00"/>
            </a:solidFill>
            <a:miter/>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Current staff:</a:t>
            </a:r>
            <a:endParaRPr b="0" lang="en-US" sz="1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3    Managers</a:t>
            </a:r>
            <a:endParaRPr b="0" lang="en-US" sz="16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6    Associates</a:t>
            </a:r>
            <a:endParaRPr b="0" lang="en-US" sz="16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12  Analysts</a:t>
            </a:r>
            <a:endParaRPr b="0" lang="en-US" sz="16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3    Specialists</a:t>
            </a:r>
            <a:endParaRPr b="0" lang="en-US" sz="16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12  Summer Interns</a:t>
            </a:r>
            <a:endParaRPr b="0" lang="en-US" sz="16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0000"/>
                </a:solidFill>
                <a:effectLst/>
                <a:uFillTx/>
                <a:latin typeface="Arial"/>
              </a:rPr>
              <a:t>. . . and this is just Houston</a:t>
            </a:r>
            <a:endParaRPr b="0" lang="en-US" sz="1600" strike="noStrike" u="none">
              <a:solidFill>
                <a:srgbClr val="000000"/>
              </a:solidFill>
              <a:effectLst/>
              <a:uFillTx/>
              <a:latin typeface="Arial"/>
            </a:endParaRPr>
          </a:p>
        </p:txBody>
      </p:sp>
      <p:sp>
        <p:nvSpPr>
          <p:cNvPr id="1110" name=""/>
          <p:cNvSpPr/>
          <p:nvPr/>
        </p:nvSpPr>
        <p:spPr>
          <a:xfrm>
            <a:off x="5051520" y="2125800"/>
            <a:ext cx="143676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3" name="PlaceHolder 2"/>
          <p:cNvSpPr>
            <a:spLocks noGrp="1"/>
          </p:cNvSpPr>
          <p:nvPr>
            <p:ph type="sldNum" idx="1"/>
          </p:nvPr>
        </p:nvSpPr>
        <p:spPr/>
        <p:txBody>
          <a:bodyPr/>
          <a:p>
            <a:fld id="{D88F161F-E8A6-4754-849A-D97E341584D2}" type="slidenum">
              <a:t>53</a:t>
            </a:fld>
          </a:p>
        </p:txBody>
      </p:sp>
    </p:spTree>
  </p:cSld>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11"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Products &amp; Services</a:t>
            </a:r>
            <a:endParaRPr b="0" lang="en-US" sz="3000" strike="noStrike" u="none">
              <a:solidFill>
                <a:srgbClr val="333399"/>
              </a:solidFill>
              <a:effectLst/>
              <a:uFillTx/>
              <a:latin typeface="Arial"/>
            </a:endParaRPr>
          </a:p>
        </p:txBody>
      </p:sp>
      <p:sp>
        <p:nvSpPr>
          <p:cNvPr id="1112" name="PlaceHolder 2"/>
          <p:cNvSpPr>
            <a:spLocks noGrp="1"/>
          </p:cNvSpPr>
          <p:nvPr>
            <p:ph/>
          </p:nvPr>
        </p:nvSpPr>
        <p:spPr>
          <a:xfrm>
            <a:off x="2185560" y="1269720"/>
            <a:ext cx="5977080" cy="4724280"/>
          </a:xfrm>
          <a:prstGeom prst="rect">
            <a:avLst/>
          </a:prstGeom>
          <a:noFill/>
          <a:ln w="0">
            <a:noFill/>
          </a:ln>
        </p:spPr>
        <p:txBody>
          <a:bodyPr lIns="90000" rIns="90000" tIns="46800" bIns="46800" anchor="t">
            <a:normAutofit/>
          </a:bodyPr>
          <a:p>
            <a:pPr marL="343080" indent="-343080">
              <a:spcBef>
                <a:spcPts val="624"/>
              </a:spcBef>
              <a:spcAft>
                <a:spcPts val="37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Analyses</a:t>
            </a:r>
            <a:endParaRPr b="0" lang="en-US" sz="2000" strike="noStrike" u="none">
              <a:solidFill>
                <a:srgbClr val="000000"/>
              </a:solidFill>
              <a:effectLst/>
              <a:uFillTx/>
              <a:latin typeface="Arial"/>
            </a:endParaRPr>
          </a:p>
          <a:p>
            <a:pPr lvl="1" marL="730080" indent="-284040">
              <a:spcBef>
                <a:spcPts val="561"/>
              </a:spcBef>
              <a:spcAft>
                <a:spcPts val="337"/>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Forecasting models</a:t>
            </a:r>
            <a:endParaRPr b="0" lang="en-US" sz="1800" strike="noStrike" u="none">
              <a:solidFill>
                <a:srgbClr val="000000"/>
              </a:solidFill>
              <a:effectLst/>
              <a:uFillTx/>
              <a:latin typeface="Arial"/>
            </a:endParaRPr>
          </a:p>
          <a:p>
            <a:pPr lvl="1" marL="730080" indent="-284040">
              <a:spcBef>
                <a:spcPts val="561"/>
              </a:spcBef>
              <a:spcAft>
                <a:spcPts val="337"/>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Supply/demand based on market drivers</a:t>
            </a:r>
            <a:endParaRPr b="0" lang="en-US" sz="1800" strike="noStrike" u="none">
              <a:solidFill>
                <a:srgbClr val="000000"/>
              </a:solidFill>
              <a:effectLst/>
              <a:uFillTx/>
              <a:latin typeface="Arial"/>
            </a:endParaRPr>
          </a:p>
          <a:p>
            <a:pPr marL="343080" indent="-343080">
              <a:spcBef>
                <a:spcPts val="624"/>
              </a:spcBef>
              <a:spcAft>
                <a:spcPts val="37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Databases</a:t>
            </a:r>
            <a:endParaRPr b="0" lang="en-US" sz="2000" strike="noStrike" u="none">
              <a:solidFill>
                <a:srgbClr val="000000"/>
              </a:solidFill>
              <a:effectLst/>
              <a:uFillTx/>
              <a:latin typeface="Arial"/>
            </a:endParaRPr>
          </a:p>
          <a:p>
            <a:pPr lvl="1" marL="730080" indent="-284040">
              <a:spcBef>
                <a:spcPts val="561"/>
              </a:spcBef>
              <a:spcAft>
                <a:spcPts val="337"/>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Specialized per trading group</a:t>
            </a:r>
            <a:endParaRPr b="0" lang="en-US" sz="1800" strike="noStrike" u="none">
              <a:solidFill>
                <a:srgbClr val="000000"/>
              </a:solidFill>
              <a:effectLst/>
              <a:uFillTx/>
              <a:latin typeface="Arial"/>
            </a:endParaRPr>
          </a:p>
          <a:p>
            <a:pPr marL="343080" indent="-343080">
              <a:spcBef>
                <a:spcPts val="624"/>
              </a:spcBef>
              <a:spcAft>
                <a:spcPts val="37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Publications</a:t>
            </a:r>
            <a:endParaRPr b="0" lang="en-US" sz="2000" strike="noStrike" u="none">
              <a:solidFill>
                <a:srgbClr val="000000"/>
              </a:solidFill>
              <a:effectLst/>
              <a:uFillTx/>
              <a:latin typeface="Arial"/>
            </a:endParaRPr>
          </a:p>
          <a:p>
            <a:pPr lvl="1" marL="730080" indent="-284040">
              <a:spcBef>
                <a:spcPts val="561"/>
              </a:spcBef>
              <a:spcAft>
                <a:spcPts val="337"/>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External news and analysis</a:t>
            </a:r>
            <a:endParaRPr b="0" lang="en-US" sz="1800" strike="noStrike" u="none">
              <a:solidFill>
                <a:srgbClr val="000000"/>
              </a:solidFill>
              <a:effectLst/>
              <a:uFillTx/>
              <a:latin typeface="Arial"/>
            </a:endParaRPr>
          </a:p>
          <a:p>
            <a:pPr lvl="1" marL="730080" indent="-284040">
              <a:spcBef>
                <a:spcPts val="561"/>
              </a:spcBef>
              <a:spcAft>
                <a:spcPts val="337"/>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In-house products</a:t>
            </a:r>
            <a:endParaRPr b="0" lang="en-US" sz="1800" strike="noStrike" u="none">
              <a:solidFill>
                <a:srgbClr val="000000"/>
              </a:solidFill>
              <a:effectLst/>
              <a:uFillTx/>
              <a:latin typeface="Arial"/>
            </a:endParaRPr>
          </a:p>
          <a:p>
            <a:pPr lvl="2" marL="1068480" indent="-235080">
              <a:spcBef>
                <a:spcPts val="499"/>
              </a:spcBef>
              <a:spcAft>
                <a:spcPts val="300"/>
              </a:spcAft>
              <a:buClr>
                <a:srgbClr val="cc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000000"/>
                </a:solidFill>
                <a:effectLst/>
                <a:uFillTx/>
                <a:latin typeface="Arial"/>
              </a:rPr>
              <a:t>Week-Ahead</a:t>
            </a:r>
            <a:endParaRPr b="0" lang="en-US" sz="1600" strike="noStrike" u="none">
              <a:solidFill>
                <a:srgbClr val="000000"/>
              </a:solidFill>
              <a:effectLst/>
              <a:uFillTx/>
              <a:latin typeface="Arial"/>
            </a:endParaRPr>
          </a:p>
          <a:p>
            <a:pPr lvl="2" marL="1068480" indent="-235080">
              <a:spcBef>
                <a:spcPts val="499"/>
              </a:spcBef>
              <a:spcAft>
                <a:spcPts val="300"/>
              </a:spcAft>
              <a:buClr>
                <a:srgbClr val="cc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000000"/>
                </a:solidFill>
                <a:effectLst/>
                <a:uFillTx/>
                <a:latin typeface="Arial"/>
              </a:rPr>
              <a:t>Critical Mass</a:t>
            </a:r>
            <a:endParaRPr b="0" lang="en-US" sz="1600" strike="noStrike" u="none">
              <a:solidFill>
                <a:srgbClr val="000000"/>
              </a:solidFill>
              <a:effectLst/>
              <a:uFillTx/>
              <a:latin typeface="Arial"/>
            </a:endParaRPr>
          </a:p>
          <a:p>
            <a:pPr lvl="2" marL="1068480" indent="-235080">
              <a:spcBef>
                <a:spcPts val="499"/>
              </a:spcBef>
              <a:spcAft>
                <a:spcPts val="300"/>
              </a:spcAft>
              <a:buClr>
                <a:srgbClr val="cc0000"/>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Special Reports</a:t>
            </a:r>
            <a:endParaRPr b="0" lang="en-US" sz="16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EGM/Fundamentals Intranet</a:t>
            </a:r>
            <a:r>
              <a:rPr b="0" lang="en-US" sz="2200" strike="noStrike" u="none">
                <a:solidFill>
                  <a:srgbClr val="000000"/>
                </a:solidFill>
                <a:effectLst/>
                <a:uFillTx/>
                <a:latin typeface="Arial"/>
              </a:rPr>
              <a:t> </a:t>
            </a:r>
            <a:endParaRPr b="0" lang="en-US" sz="22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E0447E0A-5F0B-42DD-B740-38E39431C359}" type="slidenum">
              <a:t>54</a:t>
            </a:fld>
          </a:p>
        </p:txBody>
      </p:sp>
    </p:spTree>
  </p:cSld>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13"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EGM/Fundamentals Intranet</a:t>
            </a:r>
            <a:endParaRPr b="0" lang="en-US" sz="3000" strike="noStrike" u="none">
              <a:solidFill>
                <a:srgbClr val="333399"/>
              </a:solidFill>
              <a:effectLst/>
              <a:uFillTx/>
              <a:latin typeface="Arial"/>
            </a:endParaRPr>
          </a:p>
        </p:txBody>
      </p:sp>
      <p:pic>
        <p:nvPicPr>
          <p:cNvPr id="1114" name="" descr=""/>
          <p:cNvPicPr/>
          <p:nvPr/>
        </p:nvPicPr>
        <p:blipFill>
          <a:blip r:embed="rId1"/>
          <a:srcRect l="0" t="7501" r="0" b="5001"/>
          <a:stretch/>
        </p:blipFill>
        <p:spPr>
          <a:xfrm>
            <a:off x="1090440" y="1351080"/>
            <a:ext cx="7305840" cy="4795560"/>
          </a:xfrm>
          <a:prstGeom prst="rect">
            <a:avLst/>
          </a:prstGeom>
          <a:noFill/>
          <a:ln w="0">
            <a:noFill/>
          </a:ln>
        </p:spPr>
      </p:pic>
      <p:sp>
        <p:nvSpPr>
          <p:cNvPr id="3" name="PlaceHolder 2"/>
          <p:cNvSpPr>
            <a:spLocks noGrp="1"/>
          </p:cNvSpPr>
          <p:nvPr>
            <p:ph type="sldNum" idx="1"/>
          </p:nvPr>
        </p:nvSpPr>
        <p:spPr/>
        <p:txBody>
          <a:bodyPr/>
          <a:p>
            <a:fld id="{A9683FE9-DA62-4AC3-8111-F5D38615254E}" type="slidenum">
              <a:t>55</a:t>
            </a:fld>
          </a:p>
        </p:txBody>
      </p:sp>
    </p:spTree>
  </p:cSld>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15"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Freight Fundamentals Phase 1</a:t>
            </a:r>
            <a:endParaRPr b="0" lang="en-US" sz="3000" strike="noStrike" u="none">
              <a:solidFill>
                <a:srgbClr val="333399"/>
              </a:solidFill>
              <a:effectLst/>
              <a:uFillTx/>
              <a:latin typeface="Arial"/>
            </a:endParaRPr>
          </a:p>
        </p:txBody>
      </p:sp>
      <p:sp>
        <p:nvSpPr>
          <p:cNvPr id="1116" name="PlaceHolder 2"/>
          <p:cNvSpPr>
            <a:spLocks noGrp="1"/>
          </p:cNvSpPr>
          <p:nvPr>
            <p:ph/>
          </p:nvPr>
        </p:nvSpPr>
        <p:spPr>
          <a:xfrm>
            <a:off x="1098720" y="1738080"/>
            <a:ext cx="6975360" cy="4322520"/>
          </a:xfrm>
          <a:prstGeom prst="rect">
            <a:avLst/>
          </a:prstGeom>
          <a:noFill/>
          <a:ln w="0">
            <a:noFill/>
          </a:ln>
        </p:spPr>
        <p:txBody>
          <a:bodyPr lIns="90000" rIns="90000" tIns="46800" bIns="46800" anchor="t">
            <a:normAutofit/>
          </a:bodyPr>
          <a:p>
            <a:pPr marL="343080" indent="-343080">
              <a:lnSpc>
                <a:spcPct val="90000"/>
              </a:lnSpc>
              <a:spcBef>
                <a:spcPts val="587"/>
              </a:spcBef>
              <a:spcAft>
                <a:spcPts val="349"/>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rPr>
              <a:t>Analyze truckload and intermodal freight flow &amp; seasonality</a:t>
            </a:r>
            <a:endParaRPr b="0" lang="en-US" sz="1900" strike="noStrike" u="none">
              <a:solidFill>
                <a:srgbClr val="000000"/>
              </a:solidFill>
              <a:effectLst/>
              <a:uFillTx/>
              <a:latin typeface="Arial"/>
            </a:endParaRPr>
          </a:p>
          <a:p>
            <a:pPr marL="343080" indent="-343080">
              <a:lnSpc>
                <a:spcPct val="90000"/>
              </a:lnSpc>
              <a:spcBef>
                <a:spcPts val="587"/>
              </a:spcBef>
              <a:spcAft>
                <a:spcPts val="349"/>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rPr>
              <a:t>Describe major shipping lanes</a:t>
            </a:r>
            <a:endParaRPr b="0" lang="en-US" sz="1900" strike="noStrike" u="none">
              <a:solidFill>
                <a:srgbClr val="000000"/>
              </a:solidFill>
              <a:effectLst/>
              <a:uFillTx/>
              <a:latin typeface="Arial"/>
            </a:endParaRPr>
          </a:p>
          <a:p>
            <a:pPr marL="343080" indent="-343080">
              <a:lnSpc>
                <a:spcPct val="90000"/>
              </a:lnSpc>
              <a:spcBef>
                <a:spcPts val="587"/>
              </a:spcBef>
              <a:spcAft>
                <a:spcPts val="349"/>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rPr>
              <a:t>Support immediate forward trading group needs</a:t>
            </a:r>
            <a:endParaRPr b="0" lang="en-US" sz="1900" strike="noStrike" u="none">
              <a:solidFill>
                <a:srgbClr val="000000"/>
              </a:solidFill>
              <a:effectLst/>
              <a:uFillTx/>
              <a:latin typeface="Arial"/>
            </a:endParaRPr>
          </a:p>
          <a:p>
            <a:pPr lvl="1" marL="730080" indent="-284040">
              <a:lnSpc>
                <a:spcPct val="90000"/>
              </a:lnSpc>
              <a:spcBef>
                <a:spcPts val="524"/>
              </a:spcBef>
              <a:spcAft>
                <a:spcPts val="312"/>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Refine universal trucking cost model</a:t>
            </a:r>
            <a:endParaRPr b="0" lang="en-US" sz="1700" strike="noStrike" u="none">
              <a:solidFill>
                <a:srgbClr val="000000"/>
              </a:solidFill>
              <a:effectLst/>
              <a:uFillTx/>
              <a:latin typeface="Arial"/>
            </a:endParaRPr>
          </a:p>
          <a:p>
            <a:pPr lvl="1" marL="730080" indent="-284040">
              <a:lnSpc>
                <a:spcPct val="90000"/>
              </a:lnSpc>
              <a:spcBef>
                <a:spcPts val="524"/>
              </a:spcBef>
              <a:spcAft>
                <a:spcPts val="312"/>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Develop diesel hedging strategy</a:t>
            </a:r>
            <a:endParaRPr b="0" lang="en-US" sz="1700" strike="noStrike" u="none">
              <a:solidFill>
                <a:srgbClr val="000000"/>
              </a:solidFill>
              <a:effectLst/>
              <a:uFillTx/>
              <a:latin typeface="Arial"/>
            </a:endParaRPr>
          </a:p>
          <a:p>
            <a:pPr marL="343080" indent="-343080">
              <a:lnSpc>
                <a:spcPct val="90000"/>
              </a:lnSpc>
              <a:spcBef>
                <a:spcPts val="587"/>
              </a:spcBef>
              <a:spcAft>
                <a:spcPts val="349"/>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rPr>
              <a:t>Develop intranet site</a:t>
            </a:r>
            <a:endParaRPr b="0" lang="en-US" sz="1900" strike="noStrike" u="none">
              <a:solidFill>
                <a:srgbClr val="000000"/>
              </a:solidFill>
              <a:effectLst/>
              <a:uFillTx/>
              <a:latin typeface="Arial"/>
            </a:endParaRPr>
          </a:p>
          <a:p>
            <a:pPr lvl="1" marL="730080" indent="-284040">
              <a:lnSpc>
                <a:spcPct val="90000"/>
              </a:lnSpc>
              <a:spcBef>
                <a:spcPts val="524"/>
              </a:spcBef>
              <a:spcAft>
                <a:spcPts val="312"/>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Publications</a:t>
            </a:r>
            <a:endParaRPr b="0" lang="en-US" sz="1700" strike="noStrike" u="none">
              <a:solidFill>
                <a:srgbClr val="000000"/>
              </a:solidFill>
              <a:effectLst/>
              <a:uFillTx/>
              <a:latin typeface="Arial"/>
            </a:endParaRPr>
          </a:p>
          <a:p>
            <a:pPr lvl="1" marL="730080" indent="-284040">
              <a:lnSpc>
                <a:spcPct val="90000"/>
              </a:lnSpc>
              <a:spcBef>
                <a:spcPts val="524"/>
              </a:spcBef>
              <a:spcAft>
                <a:spcPts val="312"/>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Models</a:t>
            </a:r>
            <a:endParaRPr b="0" lang="en-US" sz="1700" strike="noStrike" u="none">
              <a:solidFill>
                <a:srgbClr val="000000"/>
              </a:solidFill>
              <a:effectLst/>
              <a:uFillTx/>
              <a:latin typeface="Arial"/>
            </a:endParaRPr>
          </a:p>
          <a:p>
            <a:pPr lvl="1" marL="730080" indent="-284040">
              <a:lnSpc>
                <a:spcPct val="90000"/>
              </a:lnSpc>
              <a:spcBef>
                <a:spcPts val="524"/>
              </a:spcBef>
              <a:spcAft>
                <a:spcPts val="312"/>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Market alerts</a:t>
            </a:r>
            <a:endParaRPr b="0" lang="en-US" sz="1700" strike="noStrike" u="none">
              <a:solidFill>
                <a:srgbClr val="000000"/>
              </a:solidFill>
              <a:effectLst/>
              <a:uFillTx/>
              <a:latin typeface="Arial"/>
            </a:endParaRPr>
          </a:p>
          <a:p>
            <a:pPr marL="343080" indent="-343080">
              <a:lnSpc>
                <a:spcPct val="90000"/>
              </a:lnSpc>
              <a:spcBef>
                <a:spcPts val="587"/>
              </a:spcBef>
              <a:spcAft>
                <a:spcPts val="349"/>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rPr>
              <a:t>Centralize data resources</a:t>
            </a:r>
            <a:endParaRPr b="0" lang="en-US" sz="1900" strike="noStrike" u="none">
              <a:solidFill>
                <a:srgbClr val="000000"/>
              </a:solidFill>
              <a:effectLst/>
              <a:uFillTx/>
              <a:latin typeface="Arial"/>
            </a:endParaRPr>
          </a:p>
          <a:p>
            <a:pPr lvl="1" marL="730080" indent="-284040">
              <a:lnSpc>
                <a:spcPct val="90000"/>
              </a:lnSpc>
              <a:spcBef>
                <a:spcPts val="524"/>
              </a:spcBef>
              <a:spcAft>
                <a:spcPts val="312"/>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Government resources</a:t>
            </a:r>
            <a:endParaRPr b="0" lang="en-US" sz="1700" strike="noStrike" u="none">
              <a:solidFill>
                <a:srgbClr val="000000"/>
              </a:solidFill>
              <a:effectLst/>
              <a:uFillTx/>
              <a:latin typeface="Arial"/>
            </a:endParaRPr>
          </a:p>
          <a:p>
            <a:pPr lvl="1" marL="730080" indent="-284040">
              <a:lnSpc>
                <a:spcPct val="90000"/>
              </a:lnSpc>
              <a:spcBef>
                <a:spcPts val="524"/>
              </a:spcBef>
              <a:spcAft>
                <a:spcPts val="312"/>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Consultant services</a:t>
            </a:r>
            <a:endParaRPr b="0" lang="en-US" sz="1700" strike="noStrike" u="none">
              <a:solidFill>
                <a:srgbClr val="000000"/>
              </a:solidFill>
              <a:effectLst/>
              <a:uFillTx/>
              <a:latin typeface="Arial"/>
            </a:endParaRPr>
          </a:p>
        </p:txBody>
      </p:sp>
      <p:sp>
        <p:nvSpPr>
          <p:cNvPr id="1117" name=""/>
          <p:cNvSpPr/>
          <p:nvPr/>
        </p:nvSpPr>
        <p:spPr>
          <a:xfrm>
            <a:off x="1426320" y="1119600"/>
            <a:ext cx="6278760" cy="45972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Preliminary market descriptions, for example:</a:t>
            </a:r>
            <a:endParaRPr b="0" lang="en-US" sz="24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12CC229B-4461-469D-9098-C90CF16E8BBB}" type="slidenum">
              <a:t>56</a:t>
            </a:fld>
          </a:p>
        </p:txBody>
      </p:sp>
    </p:spTree>
  </p:cSld>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18"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Freight Fundamentals Development</a:t>
            </a:r>
            <a:endParaRPr b="0" lang="en-US" sz="3000" strike="noStrike" u="none">
              <a:solidFill>
                <a:srgbClr val="333399"/>
              </a:solidFill>
              <a:effectLst/>
              <a:uFillTx/>
              <a:latin typeface="Arial"/>
            </a:endParaRPr>
          </a:p>
        </p:txBody>
      </p:sp>
      <p:sp>
        <p:nvSpPr>
          <p:cNvPr id="1119" name="PlaceHolder 2"/>
          <p:cNvSpPr>
            <a:spLocks noGrp="1"/>
          </p:cNvSpPr>
          <p:nvPr>
            <p:ph/>
          </p:nvPr>
        </p:nvSpPr>
        <p:spPr>
          <a:xfrm>
            <a:off x="722160" y="1816200"/>
            <a:ext cx="3957840" cy="2752560"/>
          </a:xfrm>
          <a:prstGeom prst="rect">
            <a:avLst/>
          </a:prstGeom>
          <a:noFill/>
          <a:ln w="0">
            <a:noFill/>
          </a:ln>
        </p:spPr>
        <p:txBody>
          <a:bodyPr lIns="90000" rIns="90000" tIns="46800" bIns="46800" anchor="t">
            <a:normAutofit/>
          </a:bodyPr>
          <a:p>
            <a:pPr marL="343080" indent="-343080">
              <a:spcBef>
                <a:spcPts val="524"/>
              </a:spcBef>
              <a:spcAft>
                <a:spcPts val="312"/>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Detail freight flows by specific commodity</a:t>
            </a:r>
            <a:endParaRPr b="0" lang="en-US" sz="1700" strike="noStrike" u="none">
              <a:solidFill>
                <a:srgbClr val="000000"/>
              </a:solidFill>
              <a:effectLst/>
              <a:uFillTx/>
              <a:latin typeface="Arial"/>
            </a:endParaRPr>
          </a:p>
          <a:p>
            <a:pPr marL="343080" indent="-343080">
              <a:spcBef>
                <a:spcPts val="524"/>
              </a:spcBef>
              <a:spcAft>
                <a:spcPts val="312"/>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Correlation between macroeconomic indicators and freight markets</a:t>
            </a:r>
            <a:endParaRPr b="0" lang="en-US" sz="1700" strike="noStrike" u="none">
              <a:solidFill>
                <a:srgbClr val="000000"/>
              </a:solidFill>
              <a:effectLst/>
              <a:uFillTx/>
              <a:latin typeface="Arial"/>
            </a:endParaRPr>
          </a:p>
          <a:p>
            <a:pPr marL="343080" indent="-343080">
              <a:spcBef>
                <a:spcPts val="524"/>
              </a:spcBef>
              <a:spcAft>
                <a:spcPts val="312"/>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Develop freight indices for trucking and intermodal supply/demand</a:t>
            </a:r>
            <a:endParaRPr b="0" lang="en-US" sz="1700" strike="noStrike" u="none">
              <a:solidFill>
                <a:srgbClr val="000000"/>
              </a:solidFill>
              <a:effectLst/>
              <a:uFillTx/>
              <a:latin typeface="Arial"/>
            </a:endParaRPr>
          </a:p>
        </p:txBody>
      </p:sp>
      <p:sp>
        <p:nvSpPr>
          <p:cNvPr id="1120" name="PlaceHolder 3"/>
          <p:cNvSpPr>
            <a:spLocks noGrp="1"/>
          </p:cNvSpPr>
          <p:nvPr>
            <p:ph/>
          </p:nvPr>
        </p:nvSpPr>
        <p:spPr>
          <a:xfrm>
            <a:off x="4832280" y="1815840"/>
            <a:ext cx="3959280" cy="2228760"/>
          </a:xfrm>
          <a:prstGeom prst="rect">
            <a:avLst/>
          </a:prstGeom>
          <a:noFill/>
          <a:ln w="0">
            <a:noFill/>
          </a:ln>
        </p:spPr>
        <p:txBody>
          <a:bodyPr lIns="90000" rIns="90000" tIns="46800" bIns="46800" anchor="t">
            <a:normAutofit/>
          </a:bodyPr>
          <a:p>
            <a:pPr marL="343080" indent="-343080">
              <a:spcBef>
                <a:spcPts val="524"/>
              </a:spcBef>
              <a:spcAft>
                <a:spcPts val="312"/>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Completion of source/sink models</a:t>
            </a:r>
            <a:endParaRPr b="0" lang="en-US" sz="1700" strike="noStrike" u="none">
              <a:solidFill>
                <a:srgbClr val="000000"/>
              </a:solidFill>
              <a:effectLst/>
              <a:uFillTx/>
              <a:latin typeface="Arial"/>
            </a:endParaRPr>
          </a:p>
          <a:p>
            <a:pPr marL="343080" indent="-343080">
              <a:spcBef>
                <a:spcPts val="524"/>
              </a:spcBef>
              <a:spcAft>
                <a:spcPts val="312"/>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Identify and forecast major shifts in freight market</a:t>
            </a:r>
            <a:endParaRPr b="0" lang="en-US" sz="1700" strike="noStrike" u="none">
              <a:solidFill>
                <a:srgbClr val="000000"/>
              </a:solidFill>
              <a:effectLst/>
              <a:uFillTx/>
              <a:latin typeface="Arial"/>
            </a:endParaRPr>
          </a:p>
          <a:p>
            <a:pPr marL="343080" indent="-343080">
              <a:spcBef>
                <a:spcPts val="524"/>
              </a:spcBef>
              <a:spcAft>
                <a:spcPts val="312"/>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Develop dynamic seasonality models</a:t>
            </a:r>
            <a:endParaRPr b="0" lang="en-US" sz="1700" strike="noStrike" u="none">
              <a:solidFill>
                <a:srgbClr val="000000"/>
              </a:solidFill>
              <a:effectLst/>
              <a:uFillTx/>
              <a:latin typeface="Arial"/>
            </a:endParaRPr>
          </a:p>
        </p:txBody>
      </p:sp>
      <p:sp>
        <p:nvSpPr>
          <p:cNvPr id="1121" name=""/>
          <p:cNvSpPr/>
          <p:nvPr/>
        </p:nvSpPr>
        <p:spPr>
          <a:xfrm>
            <a:off x="873000" y="1343520"/>
            <a:ext cx="1185480" cy="39888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0000"/>
                </a:solidFill>
                <a:effectLst/>
                <a:uFillTx/>
                <a:latin typeface="Arial"/>
              </a:rPr>
              <a:t>Phase 2:</a:t>
            </a:r>
            <a:endParaRPr b="0" lang="en-US" sz="2000" strike="noStrike" u="none">
              <a:solidFill>
                <a:srgbClr val="000000"/>
              </a:solidFill>
              <a:effectLst/>
              <a:uFillTx/>
              <a:latin typeface="Arial"/>
            </a:endParaRPr>
          </a:p>
        </p:txBody>
      </p:sp>
      <p:sp>
        <p:nvSpPr>
          <p:cNvPr id="1122" name=""/>
          <p:cNvSpPr/>
          <p:nvPr/>
        </p:nvSpPr>
        <p:spPr>
          <a:xfrm>
            <a:off x="4964040" y="1354680"/>
            <a:ext cx="1185480" cy="39888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0000"/>
                </a:solidFill>
                <a:effectLst/>
                <a:uFillTx/>
                <a:latin typeface="Arial"/>
              </a:rPr>
              <a:t>Phase 3:</a:t>
            </a:r>
            <a:endParaRPr b="0" lang="en-US" sz="2000" strike="noStrike" u="none">
              <a:solidFill>
                <a:srgbClr val="000000"/>
              </a:solidFill>
              <a:effectLst/>
              <a:uFillTx/>
              <a:latin typeface="Arial"/>
            </a:endParaRPr>
          </a:p>
        </p:txBody>
      </p:sp>
      <p:sp>
        <p:nvSpPr>
          <p:cNvPr id="1123" name=""/>
          <p:cNvSpPr/>
          <p:nvPr/>
        </p:nvSpPr>
        <p:spPr>
          <a:xfrm>
            <a:off x="484200" y="4675320"/>
            <a:ext cx="8231040" cy="82548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0000"/>
                </a:solidFill>
                <a:effectLst/>
                <a:uFillTx/>
                <a:latin typeface="Arial"/>
              </a:rPr>
              <a:t>Most importantly:</a:t>
            </a:r>
            <a:r>
              <a:rPr b="0" lang="en-US" sz="2400" strike="noStrike" u="none">
                <a:solidFill>
                  <a:srgbClr val="000000"/>
                </a:solidFill>
                <a:effectLst/>
                <a:uFillTx/>
                <a:latin typeface="Arial"/>
              </a:rPr>
              <a:t>  </a:t>
            </a:r>
            <a:endParaRPr b="0" lang="en-US" sz="24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Develop synergies among trading groups related to freight</a:t>
            </a:r>
            <a:endParaRPr b="0" lang="en-US" sz="2400" strike="noStrike" u="none">
              <a:solidFill>
                <a:srgbClr val="000000"/>
              </a:solidFill>
              <a:effectLst/>
              <a:uFillTx/>
              <a:latin typeface="Arial"/>
            </a:endParaRPr>
          </a:p>
        </p:txBody>
      </p:sp>
      <p:sp>
        <p:nvSpPr>
          <p:cNvPr id="5" name="PlaceHolder 4"/>
          <p:cNvSpPr>
            <a:spLocks noGrp="1"/>
          </p:cNvSpPr>
          <p:nvPr>
            <p:ph type="sldNum" idx="1"/>
          </p:nvPr>
        </p:nvSpPr>
        <p:spPr/>
        <p:txBody>
          <a:bodyPr/>
          <a:p>
            <a:fld id="{21E706F5-E486-407A-A932-05FA4ABF5BF7}" type="slidenum">
              <a:t>57</a:t>
            </a:fld>
          </a:p>
        </p:txBody>
      </p:sp>
    </p:spTree>
  </p:cSld>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24" name="PlaceHolder 1"/>
          <p:cNvSpPr>
            <a:spLocks noGrp="1"/>
          </p:cNvSpPr>
          <p:nvPr>
            <p:ph type="title"/>
          </p:nvPr>
        </p:nvSpPr>
        <p:spPr>
          <a:xfrm>
            <a:off x="2869920" y="3359160"/>
            <a:ext cx="5149800" cy="1000080"/>
          </a:xfrm>
          <a:prstGeom prst="rect">
            <a:avLst/>
          </a:prstGeom>
          <a:noFill/>
          <a:ln w="0">
            <a:noFill/>
          </a:ln>
        </p:spPr>
        <p:txBody>
          <a:bodyPr lIns="92160" rIns="92160" tIns="46080" bIns="460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333399"/>
                </a:solidFill>
                <a:effectLst/>
                <a:uFillTx/>
                <a:latin typeface="Arial"/>
              </a:rPr>
              <a:t>Origination</a:t>
            </a:r>
            <a:endParaRPr b="0" lang="en-US" sz="3200" strike="noStrike" u="none">
              <a:solidFill>
                <a:srgbClr val="333399"/>
              </a:solidFill>
              <a:effectLst/>
              <a:uFillTx/>
              <a:latin typeface="Arial"/>
            </a:endParaRPr>
          </a:p>
        </p:txBody>
      </p:sp>
      <p:sp>
        <p:nvSpPr>
          <p:cNvPr id="1125" name="PlaceHolder 2"/>
          <p:cNvSpPr>
            <a:spLocks noGrp="1"/>
          </p:cNvSpPr>
          <p:nvPr>
            <p:ph type="subTitle"/>
          </p:nvPr>
        </p:nvSpPr>
        <p:spPr>
          <a:xfrm>
            <a:off x="2873160" y="4578120"/>
            <a:ext cx="5143320" cy="934920"/>
          </a:xfrm>
          <a:prstGeom prst="rect">
            <a:avLst/>
          </a:prstGeom>
          <a:noFill/>
          <a:ln w="0">
            <a:noFill/>
          </a:ln>
        </p:spPr>
        <p:txBody>
          <a:bodyPr lIns="92160" rIns="92160" tIns="46080" bIns="46080" anchor="t">
            <a:noAutofit/>
          </a:bodyPr>
          <a:p>
            <a:pPr indent="0">
              <a:spcBef>
                <a:spcPts val="561"/>
              </a:spcBef>
              <a:spcAft>
                <a:spcPts val="337"/>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cc0000"/>
                </a:solidFill>
                <a:effectLst/>
                <a:uFillTx/>
                <a:latin typeface="Arial"/>
              </a:rPr>
              <a:t>Shawn Cumberland</a:t>
            </a:r>
            <a:endParaRPr b="1" i="1" lang="en-US" sz="1800" strike="noStrike" u="none">
              <a:solidFill>
                <a:srgbClr val="cc0000"/>
              </a:solidFill>
              <a:effectLst/>
              <a:uFillTx/>
              <a:latin typeface="Arial"/>
            </a:endParaRPr>
          </a:p>
        </p:txBody>
      </p:sp>
      <p:sp>
        <p:nvSpPr>
          <p:cNvPr id="4" name="PlaceHolder 3"/>
          <p:cNvSpPr>
            <a:spLocks noGrp="1"/>
          </p:cNvSpPr>
          <p:nvPr>
            <p:ph type="sldNum" idx="1"/>
          </p:nvPr>
        </p:nvSpPr>
        <p:spPr/>
        <p:txBody>
          <a:bodyPr/>
          <a:p>
            <a:fld id="{8947B959-4C68-4C1F-A1C7-B6E3AB3C5037}" type="slidenum">
              <a:t>58</a:t>
            </a:fld>
          </a:p>
        </p:txBody>
      </p:sp>
    </p:spTree>
  </p:cSld>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26" name=""/>
          <p:cNvSpPr/>
          <p:nvPr/>
        </p:nvSpPr>
        <p:spPr>
          <a:xfrm>
            <a:off x="685800" y="380880"/>
            <a:ext cx="7772400" cy="551160"/>
          </a:xfrm>
          <a:prstGeom prst="rect">
            <a:avLst/>
          </a:prstGeom>
          <a:noFill/>
          <a:ln w="0">
            <a:noFill/>
          </a:ln>
        </p:spPr>
        <p:style>
          <a:lnRef idx="0"/>
          <a:fillRef idx="0"/>
          <a:effectRef idx="0"/>
          <a:fontRef idx="minor"/>
        </p:style>
        <p:txBody>
          <a:bodyPr lIns="90000" rIns="90000" tIns="46800" bIns="46800" anchor="t">
            <a:spAutoFit/>
          </a:bodyPr>
          <a:p>
            <a:pPr algn="ct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33cc"/>
                </a:solidFill>
                <a:effectLst/>
                <a:uFillTx/>
                <a:latin typeface="Arial"/>
              </a:rPr>
              <a:t>EFM – Origination</a:t>
            </a:r>
            <a:r>
              <a:rPr b="1" lang="en-US" sz="2800" strike="noStrike" u="none">
                <a:solidFill>
                  <a:srgbClr val="000000"/>
                </a:solidFill>
                <a:effectLst/>
                <a:uFillTx/>
                <a:latin typeface="Arial"/>
              </a:rPr>
              <a:t> </a:t>
            </a:r>
            <a:endParaRPr b="0" lang="en-US" sz="2800" strike="noStrike" u="none">
              <a:solidFill>
                <a:srgbClr val="000000"/>
              </a:solidFill>
              <a:effectLst/>
              <a:uFillTx/>
              <a:latin typeface="Arial"/>
            </a:endParaRPr>
          </a:p>
        </p:txBody>
      </p:sp>
      <p:sp>
        <p:nvSpPr>
          <p:cNvPr id="1127" name=""/>
          <p:cNvSpPr/>
          <p:nvPr/>
        </p:nvSpPr>
        <p:spPr>
          <a:xfrm>
            <a:off x="762120" y="1263600"/>
            <a:ext cx="8153280" cy="5610600"/>
          </a:xfrm>
          <a:prstGeom prst="rect">
            <a:avLst/>
          </a:prstGeom>
          <a:noFill/>
          <a:ln w="0">
            <a:noFill/>
          </a:ln>
        </p:spPr>
        <p:style>
          <a:lnRef idx="0"/>
          <a:fillRef idx="0"/>
          <a:effectRef idx="0"/>
          <a:fontRef idx="minor"/>
        </p:style>
        <p:txBody>
          <a:bodyPr lIns="90000" rIns="90000" tIns="46800" bIns="46800" anchor="t">
            <a:spAutoFit/>
          </a:bodyPr>
          <a:p>
            <a:pPr marL="230040" indent="-230040">
              <a:spcBef>
                <a:spcPts val="1500"/>
              </a:spcBef>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Origination’s function is to execute longer term, structured transactions that involve the purchase or sale of “freight”, financings, monetizations, special purpose vehicles, etc.</a:t>
            </a:r>
            <a:endParaRPr b="0" lang="en-US" sz="2400" strike="noStrike" u="none">
              <a:solidFill>
                <a:srgbClr val="000000"/>
              </a:solidFill>
              <a:effectLst/>
              <a:uFillTx/>
              <a:latin typeface="Arial"/>
            </a:endParaRPr>
          </a:p>
          <a:p>
            <a:pPr marL="230040" indent="-230040">
              <a:spcBef>
                <a:spcPts val="1500"/>
              </a:spcBef>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Origination typically will work with the CFO/COO level to provide structured solutions to EFM counterparties </a:t>
            </a:r>
            <a:endParaRPr b="0" lang="en-US" sz="2400" strike="noStrike" u="none">
              <a:solidFill>
                <a:srgbClr val="000000"/>
              </a:solidFill>
              <a:effectLst/>
              <a:uFillTx/>
              <a:latin typeface="Arial"/>
            </a:endParaRPr>
          </a:p>
          <a:p>
            <a:pPr marL="230040" indent="-230040">
              <a:spcBef>
                <a:spcPts val="1500"/>
              </a:spcBef>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Origination will also work on transactions that further EFM’s strategic goals – provide greater liquidity through commodity purchase/sale agreements, enhance capabilities through acquisitions, generate MTM income through contract restructuring</a:t>
            </a:r>
            <a:endParaRPr b="0" lang="en-US" sz="2400" strike="noStrike" u="none">
              <a:solidFill>
                <a:srgbClr val="000000"/>
              </a:solidFill>
              <a:effectLst/>
              <a:uFillTx/>
              <a:latin typeface="Arial"/>
            </a:endParaRPr>
          </a:p>
          <a:p>
            <a:pPr marL="230040" indent="-230040">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marL="230040" indent="-230040">
              <a:spcBef>
                <a:spcPts val="1500"/>
              </a:spcBef>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2" name="PlaceHolder 1"/>
          <p:cNvSpPr>
            <a:spLocks noGrp="1"/>
          </p:cNvSpPr>
          <p:nvPr>
            <p:ph type="sldNum" idx="1"/>
          </p:nvPr>
        </p:nvSpPr>
        <p:spPr/>
        <p:txBody>
          <a:bodyPr/>
          <a:p>
            <a:fld id="{B76433CD-04EE-4B6E-A5D9-A6D908807CB0}" type="slidenum">
              <a:t>59</a:t>
            </a:fld>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4" name="PlaceHolder 1"/>
          <p:cNvSpPr>
            <a:spLocks noGrp="1"/>
          </p:cNvSpPr>
          <p:nvPr>
            <p:ph type="title"/>
          </p:nvPr>
        </p:nvSpPr>
        <p:spPr>
          <a:xfrm>
            <a:off x="2869920" y="3359160"/>
            <a:ext cx="5149800" cy="1000080"/>
          </a:xfrm>
          <a:prstGeom prst="rect">
            <a:avLst/>
          </a:prstGeom>
          <a:noFill/>
          <a:ln w="0">
            <a:noFill/>
          </a:ln>
        </p:spPr>
        <p:txBody>
          <a:bodyPr lIns="92160" rIns="92160" tIns="46080" bIns="460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333399"/>
                </a:solidFill>
                <a:effectLst/>
                <a:uFillTx/>
                <a:latin typeface="Arial"/>
              </a:rPr>
              <a:t>Forward Trading</a:t>
            </a:r>
            <a:endParaRPr b="0" lang="en-US" sz="3200" strike="noStrike" u="none">
              <a:solidFill>
                <a:srgbClr val="333399"/>
              </a:solidFill>
              <a:effectLst/>
              <a:uFillTx/>
              <a:latin typeface="Arial"/>
            </a:endParaRPr>
          </a:p>
        </p:txBody>
      </p:sp>
      <p:sp>
        <p:nvSpPr>
          <p:cNvPr id="135" name="PlaceHolder 2"/>
          <p:cNvSpPr>
            <a:spLocks noGrp="1"/>
          </p:cNvSpPr>
          <p:nvPr>
            <p:ph type="subTitle"/>
          </p:nvPr>
        </p:nvSpPr>
        <p:spPr>
          <a:xfrm>
            <a:off x="2873160" y="4578120"/>
            <a:ext cx="5143320" cy="934920"/>
          </a:xfrm>
          <a:prstGeom prst="rect">
            <a:avLst/>
          </a:prstGeom>
          <a:noFill/>
          <a:ln w="0">
            <a:noFill/>
          </a:ln>
        </p:spPr>
        <p:txBody>
          <a:bodyPr lIns="92160" rIns="92160" tIns="46080" bIns="46080" anchor="t">
            <a:noAutofit/>
          </a:bodyPr>
          <a:p>
            <a:pPr indent="0">
              <a:spcBef>
                <a:spcPts val="561"/>
              </a:spcBef>
              <a:spcAft>
                <a:spcPts val="337"/>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cc0000"/>
                </a:solidFill>
                <a:effectLst/>
                <a:uFillTx/>
                <a:latin typeface="Arial"/>
              </a:rPr>
              <a:t>Matt Arnold</a:t>
            </a:r>
            <a:endParaRPr b="1" i="1" lang="en-US" sz="1800" strike="noStrike" u="none">
              <a:solidFill>
                <a:srgbClr val="cc0000"/>
              </a:solidFill>
              <a:effectLst/>
              <a:uFillTx/>
              <a:latin typeface="Arial"/>
            </a:endParaRPr>
          </a:p>
        </p:txBody>
      </p:sp>
      <p:sp>
        <p:nvSpPr>
          <p:cNvPr id="4" name="PlaceHolder 3"/>
          <p:cNvSpPr>
            <a:spLocks noGrp="1"/>
          </p:cNvSpPr>
          <p:nvPr>
            <p:ph type="sldNum" idx="1"/>
          </p:nvPr>
        </p:nvSpPr>
        <p:spPr/>
        <p:txBody>
          <a:bodyPr/>
          <a:p>
            <a:fld id="{57C6A2A1-5A79-4392-9663-FB94E56EB475}" type="slidenum">
              <a:t>6</a:t>
            </a:fld>
          </a:p>
        </p:txBody>
      </p:sp>
    </p:spTree>
  </p:cSld>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28" name=""/>
          <p:cNvSpPr/>
          <p:nvPr/>
        </p:nvSpPr>
        <p:spPr>
          <a:xfrm>
            <a:off x="685800" y="469800"/>
            <a:ext cx="7772400" cy="551160"/>
          </a:xfrm>
          <a:prstGeom prst="rect">
            <a:avLst/>
          </a:prstGeom>
          <a:noFill/>
          <a:ln w="0">
            <a:noFill/>
          </a:ln>
        </p:spPr>
        <p:style>
          <a:lnRef idx="0"/>
          <a:fillRef idx="0"/>
          <a:effectRef idx="0"/>
          <a:fontRef idx="minor"/>
        </p:style>
        <p:txBody>
          <a:bodyPr lIns="90000" rIns="90000" tIns="46800" bIns="46800" anchor="t">
            <a:spAutoFit/>
          </a:bodyPr>
          <a:p>
            <a:pPr algn="ctr">
              <a:spcBef>
                <a:spcPts val="18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cc"/>
                </a:solidFill>
                <a:effectLst/>
                <a:uFillTx/>
                <a:latin typeface="Arial"/>
              </a:rPr>
              <a:t>Enron Terminology</a:t>
            </a:r>
            <a:r>
              <a:rPr b="1" lang="en-US" sz="3000" strike="noStrike" u="none">
                <a:solidFill>
                  <a:srgbClr val="000000"/>
                </a:solidFill>
                <a:effectLst/>
                <a:uFillTx/>
                <a:latin typeface="Arial"/>
              </a:rPr>
              <a:t> </a:t>
            </a:r>
            <a:endParaRPr b="0" lang="en-US" sz="3000" strike="noStrike" u="none">
              <a:solidFill>
                <a:srgbClr val="000000"/>
              </a:solidFill>
              <a:effectLst/>
              <a:uFillTx/>
              <a:latin typeface="Arial"/>
            </a:endParaRPr>
          </a:p>
        </p:txBody>
      </p:sp>
      <p:sp>
        <p:nvSpPr>
          <p:cNvPr id="1129" name=""/>
          <p:cNvSpPr/>
          <p:nvPr/>
        </p:nvSpPr>
        <p:spPr>
          <a:xfrm>
            <a:off x="762120" y="1289160"/>
            <a:ext cx="8153280" cy="3942000"/>
          </a:xfrm>
          <a:prstGeom prst="rect">
            <a:avLst/>
          </a:prstGeom>
          <a:noFill/>
          <a:ln w="0">
            <a:noFill/>
          </a:ln>
        </p:spPr>
        <p:style>
          <a:lnRef idx="0"/>
          <a:fillRef idx="0"/>
          <a:effectRef idx="0"/>
          <a:fontRef idx="minor"/>
        </p:style>
        <p:txBody>
          <a:bodyPr lIns="90000" rIns="90000" tIns="46800" bIns="46800" anchor="t">
            <a:spAutoFit/>
          </a:bodyPr>
          <a:p>
            <a:pPr marL="230040" indent="-230040">
              <a:spcBef>
                <a:spcPts val="1500"/>
              </a:spcBef>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Origination</a:t>
            </a:r>
            <a:r>
              <a:rPr b="0" lang="en-US" sz="2400" strike="noStrike" u="none">
                <a:solidFill>
                  <a:srgbClr val="000000"/>
                </a:solidFill>
                <a:effectLst/>
                <a:uFillTx/>
                <a:latin typeface="Arial"/>
              </a:rPr>
              <a:t> – execution of long-term deals that provide Mark to Market Income.  These deals typically involve commodity, structured finance and derivative products  </a:t>
            </a:r>
            <a:endParaRPr b="0" lang="en-US" sz="2400" strike="noStrike" u="none">
              <a:solidFill>
                <a:srgbClr val="000000"/>
              </a:solidFill>
              <a:effectLst/>
              <a:uFillTx/>
              <a:latin typeface="Arial"/>
            </a:endParaRPr>
          </a:p>
          <a:p>
            <a:pPr marL="230040" indent="-230040">
              <a:spcBef>
                <a:spcPts val="1500"/>
              </a:spcBef>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Marked to Market(MTM)</a:t>
            </a:r>
            <a:r>
              <a:rPr b="0" lang="en-US" sz="2400" strike="noStrike" u="none">
                <a:solidFill>
                  <a:srgbClr val="000000"/>
                </a:solidFill>
                <a:effectLst/>
                <a:uFillTx/>
                <a:latin typeface="Arial"/>
              </a:rPr>
              <a:t> – entire value of a contract (less prudency reserve) is taken at time of execution.  The contract is an “asset” which involves the purchase or sale of a commodity.  The contract price for the commodity is valued against the trading book’s curves.  Each day profit or loss is calculated based on the value of the position versus the value of market </a:t>
            </a:r>
            <a:endParaRPr b="0" lang="en-US" sz="2400" strike="noStrike" u="none">
              <a:solidFill>
                <a:srgbClr val="000000"/>
              </a:solidFill>
              <a:effectLst/>
              <a:uFillTx/>
              <a:latin typeface="Arial"/>
            </a:endParaRPr>
          </a:p>
        </p:txBody>
      </p:sp>
      <p:sp>
        <p:nvSpPr>
          <p:cNvPr id="2" name="PlaceHolder 1"/>
          <p:cNvSpPr>
            <a:spLocks noGrp="1"/>
          </p:cNvSpPr>
          <p:nvPr>
            <p:ph type="sldNum" idx="1"/>
          </p:nvPr>
        </p:nvSpPr>
        <p:spPr/>
        <p:txBody>
          <a:bodyPr/>
          <a:p>
            <a:fld id="{14BEB82D-C938-4E0E-B313-437B822A2706}" type="slidenum">
              <a:t>60</a:t>
            </a:fld>
          </a:p>
        </p:txBody>
      </p:sp>
    </p:spTree>
  </p:cSld>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30" name=""/>
          <p:cNvSpPr/>
          <p:nvPr/>
        </p:nvSpPr>
        <p:spPr>
          <a:xfrm>
            <a:off x="457200" y="1219320"/>
            <a:ext cx="8458200" cy="4498200"/>
          </a:xfrm>
          <a:prstGeom prst="rect">
            <a:avLst/>
          </a:prstGeom>
          <a:noFill/>
          <a:ln w="0">
            <a:noFill/>
          </a:ln>
        </p:spPr>
        <p:style>
          <a:lnRef idx="0"/>
          <a:fillRef idx="0"/>
          <a:effectRef idx="0"/>
          <a:fontRef idx="minor"/>
        </p:style>
        <p:txBody>
          <a:bodyPr lIns="90000" rIns="90000" tIns="46800" bIns="46800" anchor="t">
            <a:spAutoFit/>
          </a:bodyPr>
          <a:p>
            <a:pPr marL="225360" indent="-225360">
              <a:spcBef>
                <a:spcPts val="1500"/>
              </a:spcBef>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Long</a:t>
            </a:r>
            <a:r>
              <a:rPr b="0" lang="en-US" sz="2400" strike="noStrike" u="none">
                <a:solidFill>
                  <a:srgbClr val="000000"/>
                </a:solidFill>
                <a:effectLst/>
                <a:uFillTx/>
                <a:latin typeface="Arial"/>
              </a:rPr>
              <a:t> – when you own or have rights to the commodity (e.g., EFM enters into a firm,long-term contract to purchase services – EFM is long)</a:t>
            </a:r>
            <a:endParaRPr b="0" lang="en-US" sz="2400" strike="noStrike" u="none">
              <a:solidFill>
                <a:srgbClr val="000000"/>
              </a:solidFill>
              <a:effectLst/>
              <a:uFillTx/>
              <a:latin typeface="Arial"/>
            </a:endParaRPr>
          </a:p>
          <a:p>
            <a:pPr marL="225360" indent="-225360">
              <a:spcBef>
                <a:spcPts val="1500"/>
              </a:spcBef>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Short</a:t>
            </a:r>
            <a:r>
              <a:rPr b="0" lang="en-US" sz="2400" strike="noStrike" u="none">
                <a:solidFill>
                  <a:srgbClr val="000000"/>
                </a:solidFill>
                <a:effectLst/>
                <a:uFillTx/>
                <a:latin typeface="Arial"/>
              </a:rPr>
              <a:t> – when you have the obligation to provide the commodity (e.g., EFM enters into a firm contract to sell to a shipper and does not immediately match the position with a purchase – EFM is short)</a:t>
            </a:r>
            <a:endParaRPr b="0" lang="en-US" sz="2400" strike="noStrike" u="none">
              <a:solidFill>
                <a:srgbClr val="000000"/>
              </a:solidFill>
              <a:effectLst/>
              <a:uFillTx/>
              <a:latin typeface="Arial"/>
            </a:endParaRPr>
          </a:p>
          <a:p>
            <a:pPr marL="225360" indent="-225360">
              <a:spcBef>
                <a:spcPts val="1500"/>
              </a:spcBef>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Firm Contract</a:t>
            </a:r>
            <a:r>
              <a:rPr b="0" lang="en-US" sz="2400" strike="noStrike" u="none">
                <a:solidFill>
                  <a:srgbClr val="000000"/>
                </a:solidFill>
                <a:effectLst/>
                <a:uFillTx/>
                <a:latin typeface="Arial"/>
              </a:rPr>
              <a:t> – when a buyer or seller has the obligation to take or provide a commodity.  Damages will be provided for non-performance.  Firm contracts are necessary for MTM treatment</a:t>
            </a:r>
            <a:endParaRPr b="0" lang="en-US" sz="2400" strike="noStrike" u="none">
              <a:solidFill>
                <a:srgbClr val="000000"/>
              </a:solidFill>
              <a:effectLst/>
              <a:uFillTx/>
              <a:latin typeface="Arial"/>
            </a:endParaRPr>
          </a:p>
        </p:txBody>
      </p:sp>
      <p:sp>
        <p:nvSpPr>
          <p:cNvPr id="1131" name=""/>
          <p:cNvSpPr/>
          <p:nvPr/>
        </p:nvSpPr>
        <p:spPr>
          <a:xfrm>
            <a:off x="685800" y="482760"/>
            <a:ext cx="7772400" cy="551160"/>
          </a:xfrm>
          <a:prstGeom prst="rect">
            <a:avLst/>
          </a:prstGeom>
          <a:noFill/>
          <a:ln w="0">
            <a:noFill/>
          </a:ln>
        </p:spPr>
        <p:style>
          <a:lnRef idx="0"/>
          <a:fillRef idx="0"/>
          <a:effectRef idx="0"/>
          <a:fontRef idx="minor"/>
        </p:style>
        <p:txBody>
          <a:bodyPr lIns="90000" rIns="90000" tIns="46800" bIns="46800" anchor="t">
            <a:spAutoFit/>
          </a:bodyPr>
          <a:p>
            <a:pPr algn="ct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cc"/>
                </a:solidFill>
                <a:effectLst/>
                <a:uFillTx/>
                <a:latin typeface="Arial"/>
              </a:rPr>
              <a:t>Enron Terminology continued</a:t>
            </a:r>
            <a:r>
              <a:rPr b="1" lang="en-US" sz="2800" strike="noStrike" u="none">
                <a:solidFill>
                  <a:srgbClr val="000000"/>
                </a:solidFill>
                <a:effectLst/>
                <a:uFillTx/>
                <a:latin typeface="Arial"/>
              </a:rPr>
              <a:t> </a:t>
            </a:r>
            <a:endParaRPr b="0" lang="en-US" sz="2800" strike="noStrike" u="none">
              <a:solidFill>
                <a:srgbClr val="000000"/>
              </a:solidFill>
              <a:effectLst/>
              <a:uFillTx/>
              <a:latin typeface="Arial"/>
            </a:endParaRPr>
          </a:p>
        </p:txBody>
      </p:sp>
      <p:sp>
        <p:nvSpPr>
          <p:cNvPr id="2" name="PlaceHolder 1"/>
          <p:cNvSpPr>
            <a:spLocks noGrp="1"/>
          </p:cNvSpPr>
          <p:nvPr>
            <p:ph type="sldNum" idx="1"/>
          </p:nvPr>
        </p:nvSpPr>
        <p:spPr/>
        <p:txBody>
          <a:bodyPr/>
          <a:p>
            <a:fld id="{6FB95C4D-4108-4967-AFD5-F29D3C713B8F}" type="slidenum">
              <a:t>61</a:t>
            </a:fld>
          </a:p>
        </p:txBody>
      </p:sp>
    </p:spTree>
  </p:cSld>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32" name="PlaceHolder 1"/>
          <p:cNvSpPr>
            <a:spLocks noGrp="1"/>
          </p:cNvSpPr>
          <p:nvPr>
            <p:ph type="title"/>
          </p:nvPr>
        </p:nvSpPr>
        <p:spPr>
          <a:xfrm>
            <a:off x="609480" y="329760"/>
            <a:ext cx="7848720" cy="76212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Origination Objectives</a:t>
            </a:r>
            <a:endParaRPr b="0" lang="en-US" sz="3000" strike="noStrike" u="none">
              <a:solidFill>
                <a:srgbClr val="333399"/>
              </a:solidFill>
              <a:effectLst/>
              <a:uFillTx/>
              <a:latin typeface="Arial"/>
            </a:endParaRPr>
          </a:p>
        </p:txBody>
      </p:sp>
      <p:sp>
        <p:nvSpPr>
          <p:cNvPr id="1133" name=""/>
          <p:cNvSpPr/>
          <p:nvPr/>
        </p:nvSpPr>
        <p:spPr>
          <a:xfrm>
            <a:off x="479520" y="1219320"/>
            <a:ext cx="7529400" cy="5655960"/>
          </a:xfrm>
          <a:prstGeom prst="rect">
            <a:avLst/>
          </a:prstGeom>
          <a:noFill/>
          <a:ln w="0">
            <a:noFill/>
          </a:ln>
        </p:spPr>
        <p:style>
          <a:lnRef idx="0"/>
          <a:fillRef idx="0"/>
          <a:effectRef idx="0"/>
          <a:fontRef idx="minor"/>
        </p:style>
        <p:txBody>
          <a:bodyPr lIns="90000" rIns="90000" tIns="46800" bIns="46800" anchor="t">
            <a:spAutoFit/>
          </a:bodyPr>
          <a:p>
            <a:pPr marL="225360" indent="-225360">
              <a:spcBef>
                <a:spcPts val="29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$10 – 20 MM in MTM income for 2001</a:t>
            </a:r>
            <a:endParaRPr b="0" lang="en-US" sz="2400" strike="noStrike" u="none">
              <a:solidFill>
                <a:srgbClr val="000000"/>
              </a:solidFill>
              <a:effectLst/>
              <a:uFillTx/>
              <a:latin typeface="Arial"/>
            </a:endParaRPr>
          </a:p>
          <a:p>
            <a:pPr marL="225360" indent="-225360">
              <a:spcBef>
                <a:spcPts val="29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Enter into long-term firm contracts with Carriers to create a long position</a:t>
            </a:r>
            <a:endParaRPr b="0" lang="en-US" sz="2400" strike="noStrike" u="none">
              <a:solidFill>
                <a:srgbClr val="000000"/>
              </a:solidFill>
              <a:effectLst/>
              <a:uFillTx/>
              <a:latin typeface="Arial"/>
            </a:endParaRPr>
          </a:p>
          <a:p>
            <a:pPr marL="225360" indent="-225360">
              <a:spcBef>
                <a:spcPts val="29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Create the standardized template from which all deals will be done – firm purchase or sale contract</a:t>
            </a:r>
            <a:endParaRPr b="0" lang="en-US" sz="2400" strike="noStrike" u="none">
              <a:solidFill>
                <a:srgbClr val="000000"/>
              </a:solidFill>
              <a:effectLst/>
              <a:uFillTx/>
              <a:latin typeface="Arial"/>
            </a:endParaRPr>
          </a:p>
          <a:p>
            <a:pPr marL="225360" indent="-225360">
              <a:spcBef>
                <a:spcPts val="29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Work with Mid-Markets to enter into firm, long-term sales contracts to create a short position</a:t>
            </a:r>
            <a:endParaRPr b="0" lang="en-US" sz="2400" strike="noStrike" u="none">
              <a:solidFill>
                <a:srgbClr val="000000"/>
              </a:solidFill>
              <a:effectLst/>
              <a:uFillTx/>
              <a:latin typeface="Arial"/>
            </a:endParaRPr>
          </a:p>
          <a:p>
            <a:pPr marL="225360" indent="-225360">
              <a:spcBef>
                <a:spcPts val="29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Execute large structured deal with Shipper that will create “buzz” and additional customer interest/deals</a:t>
            </a:r>
            <a:endParaRPr b="0" lang="en-US" sz="2400" strike="noStrike" u="none">
              <a:solidFill>
                <a:srgbClr val="000000"/>
              </a:solidFill>
              <a:effectLst/>
              <a:uFillTx/>
              <a:latin typeface="Arial"/>
            </a:endParaRPr>
          </a:p>
          <a:p>
            <a:pPr marL="225360" indent="-225360">
              <a:spcBef>
                <a:spcPts val="29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3" name="PlaceHolder 2"/>
          <p:cNvSpPr>
            <a:spLocks noGrp="1"/>
          </p:cNvSpPr>
          <p:nvPr>
            <p:ph type="sldNum" idx="1"/>
          </p:nvPr>
        </p:nvSpPr>
        <p:spPr/>
        <p:txBody>
          <a:bodyPr/>
          <a:p>
            <a:fld id="{F93F3987-6128-4692-9C26-0DF117080169}" type="slidenum">
              <a:t>62</a:t>
            </a:fld>
          </a:p>
        </p:txBody>
      </p:sp>
    </p:spTree>
  </p:cSld>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34" name="PlaceHolder 1"/>
          <p:cNvSpPr>
            <a:spLocks noGrp="1"/>
          </p:cNvSpPr>
          <p:nvPr>
            <p:ph type="title"/>
          </p:nvPr>
        </p:nvSpPr>
        <p:spPr>
          <a:xfrm>
            <a:off x="609480" y="444240"/>
            <a:ext cx="7772400" cy="68580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Initial Truckload Capacity Contract</a:t>
            </a:r>
            <a:endParaRPr b="0" lang="en-US" sz="3000" strike="noStrike" u="none">
              <a:solidFill>
                <a:srgbClr val="333399"/>
              </a:solidFill>
              <a:effectLst/>
              <a:uFillTx/>
              <a:latin typeface="Arial"/>
            </a:endParaRPr>
          </a:p>
        </p:txBody>
      </p:sp>
      <p:sp>
        <p:nvSpPr>
          <p:cNvPr id="1135" name=""/>
          <p:cNvSpPr/>
          <p:nvPr/>
        </p:nvSpPr>
        <p:spPr>
          <a:xfrm>
            <a:off x="609480" y="1295280"/>
            <a:ext cx="8382240" cy="4727880"/>
          </a:xfrm>
          <a:prstGeom prst="rect">
            <a:avLst/>
          </a:prstGeom>
          <a:noFill/>
          <a:ln w="0">
            <a:noFill/>
          </a:ln>
        </p:spPr>
        <p:style>
          <a:lnRef idx="0"/>
          <a:fillRef idx="0"/>
          <a:effectRef idx="0"/>
          <a:fontRef idx="minor"/>
        </p:style>
        <p:txBody>
          <a:bodyPr lIns="90000" rIns="90000" tIns="46800" bIns="46800" anchor="t">
            <a:spAutoFit/>
          </a:bodyPr>
          <a:p>
            <a:pPr marL="225360" indent="-225360">
              <a:spcBef>
                <a:spcPts val="751"/>
              </a:spcBef>
              <a:spcAft>
                <a:spcPts val="451"/>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EFM to purchase two trucks going each way on six lanes for a one-year term</a:t>
            </a:r>
            <a:endParaRPr b="0" lang="en-US" sz="2400" strike="noStrike" u="none">
              <a:solidFill>
                <a:srgbClr val="000000"/>
              </a:solidFill>
              <a:effectLst/>
              <a:uFillTx/>
              <a:latin typeface="Arial"/>
            </a:endParaRPr>
          </a:p>
          <a:p>
            <a:pPr marL="225360" indent="-225360">
              <a:spcBef>
                <a:spcPts val="751"/>
              </a:spcBef>
              <a:spcAft>
                <a:spcPts val="451"/>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Six Lanes:  LA-CHI, LA-Newark, CHI-Newark, CHI-ATL, Newark-ATL, LA-ATL </a:t>
            </a:r>
            <a:endParaRPr b="0" lang="en-US" sz="2400" strike="noStrike" u="none">
              <a:solidFill>
                <a:srgbClr val="000000"/>
              </a:solidFill>
              <a:effectLst/>
              <a:uFillTx/>
              <a:latin typeface="Arial"/>
            </a:endParaRPr>
          </a:p>
          <a:p>
            <a:pPr marL="225360" indent="-225360">
              <a:spcBef>
                <a:spcPts val="751"/>
              </a:spcBef>
              <a:spcAft>
                <a:spcPts val="451"/>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MTM Income on the deal ~ $1.0MM</a:t>
            </a:r>
            <a:endParaRPr b="0" lang="en-US" sz="2400" strike="noStrike" u="none">
              <a:solidFill>
                <a:srgbClr val="000000"/>
              </a:solidFill>
              <a:effectLst/>
              <a:uFillTx/>
              <a:latin typeface="Arial"/>
            </a:endParaRPr>
          </a:p>
          <a:p>
            <a:pPr marL="225360" indent="-225360">
              <a:spcBef>
                <a:spcPts val="751"/>
              </a:spcBef>
              <a:spcAft>
                <a:spcPts val="451"/>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Educational process for Carriers – explaining and demonstrating the need for a firm product with specific damages for non-performance</a:t>
            </a:r>
            <a:endParaRPr b="0" lang="en-US" sz="2400" strike="noStrike" u="none">
              <a:solidFill>
                <a:srgbClr val="000000"/>
              </a:solidFill>
              <a:effectLst/>
              <a:uFillTx/>
              <a:latin typeface="Arial"/>
            </a:endParaRPr>
          </a:p>
          <a:p>
            <a:pPr marL="225360" indent="-225360">
              <a:spcBef>
                <a:spcPts val="751"/>
              </a:spcBef>
              <a:spcAft>
                <a:spcPts val="451"/>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EFM will contract with multiple Carriers – allowing EFM to establish relationships with more Carriers and minimize risk by diversifying supply</a:t>
            </a:r>
            <a:endParaRPr b="0" lang="en-US" sz="2400" strike="noStrike" u="none">
              <a:solidFill>
                <a:srgbClr val="000000"/>
              </a:solidFill>
              <a:effectLst/>
              <a:uFillTx/>
              <a:latin typeface="Arial"/>
            </a:endParaRPr>
          </a:p>
        </p:txBody>
      </p:sp>
      <p:sp>
        <p:nvSpPr>
          <p:cNvPr id="3" name="PlaceHolder 2"/>
          <p:cNvSpPr>
            <a:spLocks noGrp="1"/>
          </p:cNvSpPr>
          <p:nvPr>
            <p:ph type="sldNum" idx="1"/>
          </p:nvPr>
        </p:nvSpPr>
        <p:spPr/>
        <p:txBody>
          <a:bodyPr/>
          <a:p>
            <a:fld id="{0340314D-D90E-46BD-B0C1-B7C1366B3ACE}" type="slidenum">
              <a:t>63</a:t>
            </a:fld>
          </a:p>
        </p:txBody>
      </p:sp>
    </p:spTree>
  </p:cSld>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36" name=""/>
          <p:cNvSpPr/>
          <p:nvPr/>
        </p:nvSpPr>
        <p:spPr>
          <a:xfrm>
            <a:off x="863640" y="539640"/>
            <a:ext cx="8001000" cy="520920"/>
          </a:xfrm>
          <a:prstGeom prst="rect">
            <a:avLst/>
          </a:prstGeom>
          <a:noFill/>
          <a:ln w="0">
            <a:noFill/>
          </a:ln>
        </p:spPr>
        <p:style>
          <a:lnRef idx="0"/>
          <a:fillRef idx="0"/>
          <a:effectRef idx="0"/>
          <a:fontRef idx="minor"/>
        </p:style>
        <p:txBody>
          <a:bodyPr lIns="90000" rIns="90000" tIns="46800" bIns="46800" anchor="t">
            <a:spAutoFit/>
          </a:bodyPr>
          <a:p>
            <a:pPr algn="ct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a:rPr>
              <a:t>Truckload Capacity Contract – Key Provisions</a:t>
            </a:r>
            <a:endParaRPr b="0" lang="en-US" sz="2800" strike="noStrike" u="none">
              <a:solidFill>
                <a:srgbClr val="000000"/>
              </a:solidFill>
              <a:effectLst/>
              <a:uFillTx/>
              <a:latin typeface="Arial"/>
            </a:endParaRPr>
          </a:p>
        </p:txBody>
      </p:sp>
      <p:sp>
        <p:nvSpPr>
          <p:cNvPr id="1137" name=""/>
          <p:cNvSpPr/>
          <p:nvPr/>
        </p:nvSpPr>
        <p:spPr>
          <a:xfrm>
            <a:off x="685800" y="1066680"/>
            <a:ext cx="184320" cy="4572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138" name=""/>
          <p:cNvSpPr/>
          <p:nvPr/>
        </p:nvSpPr>
        <p:spPr>
          <a:xfrm>
            <a:off x="380880" y="1333440"/>
            <a:ext cx="8763120" cy="4667760"/>
          </a:xfrm>
          <a:prstGeom prst="rect">
            <a:avLst/>
          </a:prstGeom>
          <a:noFill/>
          <a:ln w="0">
            <a:noFill/>
          </a:ln>
        </p:spPr>
        <p:style>
          <a:lnRef idx="0"/>
          <a:fillRef idx="0"/>
          <a:effectRef idx="0"/>
          <a:fontRef idx="minor"/>
        </p:style>
        <p:txBody>
          <a:bodyPr lIns="90000" rIns="90000" tIns="46800" bIns="46800" anchor="t">
            <a:spAutoFit/>
          </a:bodyPr>
          <a:p>
            <a:pPr marL="225360" indent="-22536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Nomination Procedures</a:t>
            </a:r>
            <a:r>
              <a:rPr b="0" lang="en-US" sz="2000" strike="noStrike" u="none">
                <a:solidFill>
                  <a:srgbClr val="000000"/>
                </a:solidFill>
                <a:effectLst/>
                <a:uFillTx/>
                <a:latin typeface="Arial"/>
              </a:rPr>
              <a:t> – very specific operational procedures for tendering a shipment – six hour notification, specified transit time, and 18 hour delivery window</a:t>
            </a:r>
            <a:endParaRPr b="0" lang="en-US" sz="2000" strike="noStrike" u="none">
              <a:solidFill>
                <a:srgbClr val="000000"/>
              </a:solidFill>
              <a:effectLst/>
              <a:uFillTx/>
              <a:latin typeface="Arial"/>
            </a:endParaRPr>
          </a:p>
          <a:p>
            <a:pPr lvl="1" marL="33984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a:p>
            <a:pPr marL="225360" indent="-22536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Liquidated Damages</a:t>
            </a:r>
            <a:r>
              <a:rPr b="0" lang="en-US" sz="2000" strike="noStrike" u="none">
                <a:solidFill>
                  <a:srgbClr val="000000"/>
                </a:solidFill>
                <a:effectLst/>
                <a:uFillTx/>
                <a:latin typeface="Arial"/>
              </a:rPr>
              <a:t> – calls for market-based damages for non-performance by either buyer or seller</a:t>
            </a:r>
            <a:endParaRPr b="0" lang="en-US" sz="2000" strike="noStrike" u="none">
              <a:solidFill>
                <a:srgbClr val="000000"/>
              </a:solidFill>
              <a:effectLst/>
              <a:uFillTx/>
              <a:latin typeface="Arial"/>
            </a:endParaRPr>
          </a:p>
          <a:p>
            <a:pPr lvl="1" marL="33984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a:p>
            <a:pPr marL="225360" indent="-22536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Late Delivery Penalties</a:t>
            </a:r>
            <a:r>
              <a:rPr b="0" lang="en-US" sz="2000" strike="noStrike" u="none">
                <a:solidFill>
                  <a:srgbClr val="000000"/>
                </a:solidFill>
                <a:effectLst/>
                <a:uFillTx/>
                <a:latin typeface="Arial"/>
              </a:rPr>
              <a:t> -- calls for a 5 - 10% reduction in the $/mile rate paid by buyer for each hour that the carrier is late in delivering the shipment</a:t>
            </a:r>
            <a:endParaRPr b="0" lang="en-US" sz="2000" strike="noStrike" u="none">
              <a:solidFill>
                <a:srgbClr val="000000"/>
              </a:solidFill>
              <a:effectLst/>
              <a:uFillTx/>
              <a:latin typeface="Arial"/>
            </a:endParaRPr>
          </a:p>
          <a:p>
            <a:pPr lvl="1" marL="33984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a:p>
            <a:pPr marL="225360" indent="-22536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Fuel Surcharge</a:t>
            </a:r>
            <a:r>
              <a:rPr b="0" lang="en-US" sz="2000" strike="noStrike" u="none">
                <a:solidFill>
                  <a:srgbClr val="000000"/>
                </a:solidFill>
                <a:effectLst/>
                <a:uFillTx/>
                <a:latin typeface="Arial"/>
              </a:rPr>
              <a:t> – EFM is using its own fuel surcharge schedule, which calls for a change in the surcharge for each penny move in the DOE national weekly index. This removes the digital option embedded in commonly accepted fuel surcharge schedules</a:t>
            </a:r>
            <a:endParaRPr b="0" lang="en-US" sz="2000" strike="noStrike" u="none">
              <a:solidFill>
                <a:srgbClr val="000000"/>
              </a:solidFill>
              <a:effectLst/>
              <a:uFillTx/>
              <a:latin typeface="Arial"/>
            </a:endParaRPr>
          </a:p>
        </p:txBody>
      </p:sp>
      <p:sp>
        <p:nvSpPr>
          <p:cNvPr id="2" name="PlaceHolder 1"/>
          <p:cNvSpPr>
            <a:spLocks noGrp="1"/>
          </p:cNvSpPr>
          <p:nvPr>
            <p:ph type="sldNum" idx="1"/>
          </p:nvPr>
        </p:nvSpPr>
        <p:spPr/>
        <p:txBody>
          <a:bodyPr/>
          <a:p>
            <a:fld id="{223F61BB-0DD4-4C3A-999E-B912CC07D27F}" type="slidenum">
              <a:t>64</a:t>
            </a:fld>
          </a:p>
        </p:txBody>
      </p:sp>
    </p:spTree>
  </p:cSld>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39" name=""/>
          <p:cNvSpPr/>
          <p:nvPr/>
        </p:nvSpPr>
        <p:spPr>
          <a:xfrm>
            <a:off x="609480" y="1332000"/>
            <a:ext cx="7521840" cy="4483080"/>
          </a:xfrm>
          <a:prstGeom prst="rect">
            <a:avLst/>
          </a:prstGeom>
          <a:noFill/>
          <a:ln w="0">
            <a:noFill/>
          </a:ln>
        </p:spPr>
        <p:style>
          <a:lnRef idx="0"/>
          <a:fillRef idx="0"/>
          <a:effectRef idx="0"/>
          <a:fontRef idx="minor"/>
        </p:style>
        <p:txBody>
          <a:bodyPr lIns="90000" rIns="90000" tIns="46800" bIns="46800" anchor="t">
            <a:spAutoFit/>
          </a:bodyPr>
          <a:p>
            <a:pPr marL="225360" indent="-22536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Initially, the contract will be used to </a:t>
            </a:r>
            <a:r>
              <a:rPr b="1" lang="en-US" sz="2400" strike="noStrike" u="sng">
                <a:solidFill>
                  <a:srgbClr val="000000"/>
                </a:solidFill>
                <a:effectLst/>
                <a:uFillTx/>
                <a:latin typeface="Arial"/>
              </a:rPr>
              <a:t>purchase</a:t>
            </a:r>
            <a:r>
              <a:rPr b="0" lang="en-US" sz="2400" strike="noStrike" u="none">
                <a:solidFill>
                  <a:srgbClr val="000000"/>
                </a:solidFill>
                <a:effectLst/>
                <a:uFillTx/>
                <a:latin typeface="Arial"/>
              </a:rPr>
              <a:t> long-term, firm capacity</a:t>
            </a:r>
            <a:endParaRPr b="0" lang="en-US" sz="2400" strike="noStrike" u="none">
              <a:solidFill>
                <a:srgbClr val="000000"/>
              </a:solidFill>
              <a:effectLst/>
              <a:uFillTx/>
              <a:latin typeface="Arial"/>
            </a:endParaRPr>
          </a:p>
          <a:p>
            <a:pPr marL="225360" indent="-22536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marL="225360" indent="-22536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The contract will be modified to</a:t>
            </a:r>
            <a:r>
              <a:rPr b="1" lang="en-US" sz="2400" strike="noStrike" u="none">
                <a:solidFill>
                  <a:srgbClr val="000000"/>
                </a:solidFill>
                <a:effectLst/>
                <a:uFillTx/>
                <a:latin typeface="Arial"/>
              </a:rPr>
              <a:t> </a:t>
            </a:r>
            <a:r>
              <a:rPr b="1" lang="en-US" sz="2400" strike="noStrike" u="sng">
                <a:solidFill>
                  <a:srgbClr val="000000"/>
                </a:solidFill>
                <a:effectLst/>
                <a:uFillTx/>
                <a:latin typeface="Arial"/>
              </a:rPr>
              <a:t>sell</a:t>
            </a:r>
            <a:r>
              <a:rPr b="0" lang="en-US" sz="2400" strike="noStrike" u="none">
                <a:solidFill>
                  <a:srgbClr val="000000"/>
                </a:solidFill>
                <a:effectLst/>
                <a:uFillTx/>
                <a:latin typeface="Arial"/>
              </a:rPr>
              <a:t> long-term, firm capacity</a:t>
            </a:r>
            <a:endParaRPr b="0" lang="en-US" sz="2400" strike="noStrike" u="none">
              <a:solidFill>
                <a:srgbClr val="000000"/>
              </a:solidFill>
              <a:effectLst/>
              <a:uFillTx/>
              <a:latin typeface="Arial"/>
            </a:endParaRPr>
          </a:p>
          <a:p>
            <a:pPr marL="225360" indent="-22536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marL="225360" indent="-22536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Finally, the contract will be standardized for use both to purchase and sell</a:t>
            </a:r>
            <a:endParaRPr b="0" lang="en-US" sz="2400" strike="noStrike" u="none">
              <a:solidFill>
                <a:srgbClr val="000000"/>
              </a:solidFill>
              <a:effectLst/>
              <a:uFillTx/>
              <a:latin typeface="Arial"/>
            </a:endParaRPr>
          </a:p>
          <a:p>
            <a:pPr marL="225360" indent="-22536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marL="225360" indent="-22536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The standardized contract will facilitate transactions and allow for additional deals without lengthy contract negotiations</a:t>
            </a:r>
            <a:endParaRPr b="0" lang="en-US" sz="2400" strike="noStrike" u="none">
              <a:solidFill>
                <a:srgbClr val="000000"/>
              </a:solidFill>
              <a:effectLst/>
              <a:uFillTx/>
              <a:latin typeface="Arial"/>
            </a:endParaRPr>
          </a:p>
        </p:txBody>
      </p:sp>
      <p:sp>
        <p:nvSpPr>
          <p:cNvPr id="1140" name=""/>
          <p:cNvSpPr/>
          <p:nvPr/>
        </p:nvSpPr>
        <p:spPr>
          <a:xfrm>
            <a:off x="635040" y="552600"/>
            <a:ext cx="8001000" cy="551160"/>
          </a:xfrm>
          <a:prstGeom prst="rect">
            <a:avLst/>
          </a:prstGeom>
          <a:noFill/>
          <a:ln w="0">
            <a:noFill/>
          </a:ln>
        </p:spPr>
        <p:style>
          <a:lnRef idx="0"/>
          <a:fillRef idx="0"/>
          <a:effectRef idx="0"/>
          <a:fontRef idx="minor"/>
        </p:style>
        <p:txBody>
          <a:bodyPr lIns="90000" rIns="90000" tIns="46800" bIns="46800" anchor="t">
            <a:spAutoFit/>
          </a:bodyPr>
          <a:p>
            <a:pPr algn="ctr">
              <a:spcBef>
                <a:spcPts val="18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3399"/>
                </a:solidFill>
                <a:effectLst/>
                <a:uFillTx/>
                <a:latin typeface="Arial"/>
              </a:rPr>
              <a:t>Truckload Capacity Contract – Uses</a:t>
            </a:r>
            <a:endParaRPr b="0" lang="en-US" sz="3000" strike="noStrike" u="none">
              <a:solidFill>
                <a:srgbClr val="000000"/>
              </a:solidFill>
              <a:effectLst/>
              <a:uFillTx/>
              <a:latin typeface="Arial"/>
            </a:endParaRPr>
          </a:p>
        </p:txBody>
      </p:sp>
      <p:sp>
        <p:nvSpPr>
          <p:cNvPr id="2" name="PlaceHolder 1"/>
          <p:cNvSpPr>
            <a:spLocks noGrp="1"/>
          </p:cNvSpPr>
          <p:nvPr>
            <p:ph type="sldNum" idx="1"/>
          </p:nvPr>
        </p:nvSpPr>
        <p:spPr/>
        <p:txBody>
          <a:bodyPr/>
          <a:p>
            <a:fld id="{AD873F54-3B35-4294-A608-3112D155F0D1}" type="slidenum">
              <a:t>65</a:t>
            </a:fld>
          </a:p>
        </p:txBody>
      </p:sp>
    </p:spTree>
  </p:cSld>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1" name=""/>
          <p:cNvSpPr/>
          <p:nvPr/>
        </p:nvSpPr>
        <p:spPr>
          <a:xfrm>
            <a:off x="685800" y="546120"/>
            <a:ext cx="8001000" cy="551160"/>
          </a:xfrm>
          <a:prstGeom prst="rect">
            <a:avLst/>
          </a:prstGeom>
          <a:noFill/>
          <a:ln w="0">
            <a:noFill/>
          </a:ln>
        </p:spPr>
        <p:style>
          <a:lnRef idx="0"/>
          <a:fillRef idx="0"/>
          <a:effectRef idx="0"/>
          <a:fontRef idx="minor"/>
        </p:style>
        <p:txBody>
          <a:bodyPr lIns="90000" rIns="90000" tIns="46800" bIns="46800" anchor="t">
            <a:spAutoFit/>
          </a:bodyPr>
          <a:p>
            <a:pPr algn="ctr">
              <a:spcBef>
                <a:spcPts val="18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3399"/>
                </a:solidFill>
                <a:effectLst/>
                <a:uFillTx/>
                <a:latin typeface="Arial"/>
              </a:rPr>
              <a:t>Truckload Capacity Contract – Options</a:t>
            </a:r>
            <a:endParaRPr b="0" lang="en-US" sz="3000" strike="noStrike" u="none">
              <a:solidFill>
                <a:srgbClr val="000000"/>
              </a:solidFill>
              <a:effectLst/>
              <a:uFillTx/>
              <a:latin typeface="Arial"/>
            </a:endParaRPr>
          </a:p>
        </p:txBody>
      </p:sp>
      <p:sp>
        <p:nvSpPr>
          <p:cNvPr id="1142" name=""/>
          <p:cNvSpPr/>
          <p:nvPr/>
        </p:nvSpPr>
        <p:spPr>
          <a:xfrm>
            <a:off x="685800" y="1066680"/>
            <a:ext cx="184320" cy="4572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143" name=""/>
          <p:cNvSpPr/>
          <p:nvPr/>
        </p:nvSpPr>
        <p:spPr>
          <a:xfrm>
            <a:off x="533520" y="1295280"/>
            <a:ext cx="8153280" cy="4483080"/>
          </a:xfrm>
          <a:prstGeom prst="rect">
            <a:avLst/>
          </a:prstGeom>
          <a:noFill/>
          <a:ln w="0">
            <a:noFill/>
          </a:ln>
        </p:spPr>
        <p:style>
          <a:lnRef idx="0"/>
          <a:fillRef idx="0"/>
          <a:effectRef idx="0"/>
          <a:fontRef idx="minor"/>
        </p:style>
        <p:txBody>
          <a:bodyPr lIns="90000" rIns="90000" tIns="46800" bIns="46800" anchor="t">
            <a:spAutoFit/>
          </a:bodyPr>
          <a:p>
            <a:pPr marL="225360" indent="-22536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EFM’s firm purchase contract provides the buyer the right to extend the term and to increase the capacity</a:t>
            </a:r>
            <a:endParaRPr b="0" lang="en-US" sz="2400" strike="noStrike" u="none">
              <a:solidFill>
                <a:srgbClr val="000000"/>
              </a:solidFill>
              <a:effectLst/>
              <a:uFillTx/>
              <a:latin typeface="Arial"/>
            </a:endParaRPr>
          </a:p>
          <a:p>
            <a:pPr marL="225360" indent="-22536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marL="225360" indent="-22536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Carriers do not value these rights as economic options and therefore do not charge for them or charge very little </a:t>
            </a:r>
            <a:endParaRPr b="0" lang="en-US" sz="2400" strike="noStrike" u="none">
              <a:solidFill>
                <a:srgbClr val="000000"/>
              </a:solidFill>
              <a:effectLst/>
              <a:uFillTx/>
              <a:latin typeface="Arial"/>
            </a:endParaRPr>
          </a:p>
          <a:p>
            <a:pPr marL="225360" indent="-22536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marL="225360" indent="-22536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EFM values both the right to extend and the right to increase capacity as call options</a:t>
            </a:r>
            <a:endParaRPr b="0" lang="en-US" sz="2400" strike="noStrike" u="none">
              <a:solidFill>
                <a:srgbClr val="000000"/>
              </a:solidFill>
              <a:effectLst/>
              <a:uFillTx/>
              <a:latin typeface="Arial"/>
            </a:endParaRPr>
          </a:p>
          <a:p>
            <a:pPr marL="225360" indent="-22536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marL="225360" indent="-22536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EFM will MTM the value of the options upon contract execution</a:t>
            </a:r>
            <a:endParaRPr b="0" lang="en-US" sz="2400" strike="noStrike" u="none">
              <a:solidFill>
                <a:srgbClr val="000000"/>
              </a:solidFill>
              <a:effectLst/>
              <a:uFillTx/>
              <a:latin typeface="Arial"/>
            </a:endParaRPr>
          </a:p>
          <a:p>
            <a:pPr marL="225360" indent="-22536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  </a:t>
            </a:r>
            <a:endParaRPr b="0" lang="en-US" sz="2400" strike="noStrike" u="none">
              <a:solidFill>
                <a:srgbClr val="000000"/>
              </a:solidFill>
              <a:effectLst/>
              <a:uFillTx/>
              <a:latin typeface="Arial"/>
            </a:endParaRPr>
          </a:p>
        </p:txBody>
      </p:sp>
      <p:sp>
        <p:nvSpPr>
          <p:cNvPr id="2" name="PlaceHolder 1"/>
          <p:cNvSpPr>
            <a:spLocks noGrp="1"/>
          </p:cNvSpPr>
          <p:nvPr>
            <p:ph type="sldNum" idx="1"/>
          </p:nvPr>
        </p:nvSpPr>
        <p:spPr/>
        <p:txBody>
          <a:bodyPr/>
          <a:p>
            <a:fld id="{EEB0F234-5657-470E-893A-C791DFE08EDD}" type="slidenum">
              <a:t>66</a:t>
            </a:fld>
          </a:p>
        </p:txBody>
      </p:sp>
    </p:spTree>
  </p:cSld>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4" name="PlaceHolder 1"/>
          <p:cNvSpPr>
            <a:spLocks noGrp="1"/>
          </p:cNvSpPr>
          <p:nvPr>
            <p:ph/>
          </p:nvPr>
        </p:nvSpPr>
        <p:spPr>
          <a:xfrm>
            <a:off x="228240" y="1447920"/>
            <a:ext cx="8915400" cy="4114800"/>
          </a:xfrm>
          <a:prstGeom prst="rect">
            <a:avLst/>
          </a:prstGeom>
          <a:noFill/>
          <a:ln w="0">
            <a:noFill/>
          </a:ln>
        </p:spPr>
        <p:txBody>
          <a:bodyPr lIns="90000" rIns="90000" tIns="46800" bIns="46800" anchor="t">
            <a:normAutofit/>
          </a:bodyPr>
          <a:p>
            <a:pPr marL="343080" indent="-343080">
              <a:spcBef>
                <a:spcPts val="624"/>
              </a:spcBef>
              <a:spcAft>
                <a:spcPts val="37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Rail – current discussions</a:t>
            </a:r>
            <a:endParaRPr b="0" lang="en-US" sz="2000" strike="noStrike" u="none">
              <a:solidFill>
                <a:srgbClr val="000000"/>
              </a:solidFill>
              <a:effectLst/>
              <a:uFillTx/>
              <a:latin typeface="Arial"/>
            </a:endParaRPr>
          </a:p>
          <a:p>
            <a:pPr lvl="1" marL="74124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CSX Intermodal</a:t>
            </a:r>
            <a:endParaRPr b="0" lang="en-US" sz="2000" strike="noStrike" u="none">
              <a:solidFill>
                <a:srgbClr val="000000"/>
              </a:solidFill>
              <a:effectLst/>
              <a:uFillTx/>
              <a:latin typeface="Arial"/>
            </a:endParaRPr>
          </a:p>
          <a:p>
            <a:pPr lvl="1" marL="74124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BNSF Intermodal</a:t>
            </a:r>
            <a:endParaRPr b="0" lang="en-US" sz="2000" strike="noStrike" u="none">
              <a:solidFill>
                <a:srgbClr val="000000"/>
              </a:solidFill>
              <a:effectLst/>
              <a:uFillTx/>
              <a:latin typeface="Arial"/>
            </a:endParaRPr>
          </a:p>
          <a:p>
            <a:pPr lvl="1" marL="74124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Amtrak</a:t>
            </a:r>
            <a:endParaRPr b="0" lang="en-US" sz="2000" strike="noStrike" u="none">
              <a:solidFill>
                <a:srgbClr val="000000"/>
              </a:solidFill>
              <a:effectLst/>
              <a:uFillTx/>
              <a:latin typeface="Arial"/>
            </a:endParaRPr>
          </a:p>
          <a:p>
            <a:pPr marL="343080" indent="-343080">
              <a:spcBef>
                <a:spcPts val="624"/>
              </a:spcBef>
              <a:spcAft>
                <a:spcPts val="37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Truck – NewCo concept</a:t>
            </a:r>
            <a:endParaRPr b="0" lang="en-US" sz="2000" strike="noStrike" u="none">
              <a:solidFill>
                <a:srgbClr val="000000"/>
              </a:solidFill>
              <a:effectLst/>
              <a:uFillTx/>
              <a:latin typeface="Arial"/>
            </a:endParaRPr>
          </a:p>
          <a:p>
            <a:pPr lvl="1" marL="74124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Partnership with operator/carrier to provide dedicated non-lane specific capacity</a:t>
            </a:r>
            <a:endParaRPr b="0" lang="en-US" sz="2000" strike="noStrike" u="none">
              <a:solidFill>
                <a:srgbClr val="000000"/>
              </a:solidFill>
              <a:effectLst/>
              <a:uFillTx/>
              <a:latin typeface="Arial"/>
            </a:endParaRPr>
          </a:p>
          <a:p>
            <a:pPr lvl="1" marL="74124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NewCo owns, operates, and maintains capacity</a:t>
            </a:r>
            <a:endParaRPr b="0" lang="en-US" sz="2000" strike="noStrike" u="none">
              <a:solidFill>
                <a:srgbClr val="000000"/>
              </a:solidFill>
              <a:effectLst/>
              <a:uFillTx/>
              <a:latin typeface="Arial"/>
            </a:endParaRPr>
          </a:p>
          <a:p>
            <a:pPr lvl="1" marL="74124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EFM markets capacity</a:t>
            </a:r>
            <a:endParaRPr b="0" lang="en-US" sz="2000" strike="noStrike" u="none">
              <a:solidFill>
                <a:srgbClr val="000000"/>
              </a:solidFill>
              <a:effectLst/>
              <a:uFillTx/>
              <a:latin typeface="Arial"/>
            </a:endParaRPr>
          </a:p>
          <a:p>
            <a:pPr marL="343080" indent="-343080">
              <a:spcBef>
                <a:spcPts val="689"/>
              </a:spcBef>
              <a:spcAft>
                <a:spcPts val="41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Arial"/>
            </a:endParaRPr>
          </a:p>
        </p:txBody>
      </p:sp>
      <p:sp>
        <p:nvSpPr>
          <p:cNvPr id="1145" name=""/>
          <p:cNvSpPr/>
          <p:nvPr/>
        </p:nvSpPr>
        <p:spPr>
          <a:xfrm>
            <a:off x="774720" y="547560"/>
            <a:ext cx="8001000" cy="551160"/>
          </a:xfrm>
          <a:prstGeom prst="rect">
            <a:avLst/>
          </a:prstGeom>
          <a:noFill/>
          <a:ln w="0">
            <a:noFill/>
          </a:ln>
        </p:spPr>
        <p:style>
          <a:lnRef idx="0"/>
          <a:fillRef idx="0"/>
          <a:effectRef idx="0"/>
          <a:fontRef idx="minor"/>
        </p:style>
        <p:txBody>
          <a:bodyPr lIns="90000" rIns="90000" tIns="46800" bIns="46800" anchor="t">
            <a:spAutoFit/>
          </a:bodyPr>
          <a:p>
            <a:pPr algn="ctr">
              <a:spcBef>
                <a:spcPts val="18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3399"/>
                </a:solidFill>
                <a:effectLst/>
                <a:uFillTx/>
                <a:latin typeface="Arial"/>
              </a:rPr>
              <a:t>Other Efforts in Securing Long Position</a:t>
            </a:r>
            <a:endParaRPr b="0" lang="en-US" sz="3000" strike="noStrike" u="none">
              <a:solidFill>
                <a:srgbClr val="000000"/>
              </a:solidFill>
              <a:effectLst/>
              <a:uFillTx/>
              <a:latin typeface="Arial"/>
            </a:endParaRPr>
          </a:p>
        </p:txBody>
      </p:sp>
      <p:sp>
        <p:nvSpPr>
          <p:cNvPr id="3" name="PlaceHolder 2"/>
          <p:cNvSpPr>
            <a:spLocks noGrp="1"/>
          </p:cNvSpPr>
          <p:nvPr>
            <p:ph type="sldNum" idx="1"/>
          </p:nvPr>
        </p:nvSpPr>
        <p:spPr/>
        <p:txBody>
          <a:bodyPr/>
          <a:p>
            <a:fld id="{195C7C3F-AAAE-489D-A5C8-FFB00E84DBCE}" type="slidenum">
              <a:t>67</a:t>
            </a:fld>
          </a:p>
        </p:txBody>
      </p:sp>
    </p:spTree>
  </p:cSld>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6" name="PlaceHolder 1"/>
          <p:cNvSpPr>
            <a:spLocks noGrp="1"/>
          </p:cNvSpPr>
          <p:nvPr>
            <p:ph/>
          </p:nvPr>
        </p:nvSpPr>
        <p:spPr>
          <a:xfrm>
            <a:off x="228240" y="1447920"/>
            <a:ext cx="8915400" cy="4114800"/>
          </a:xfrm>
          <a:prstGeom prst="rect">
            <a:avLst/>
          </a:prstGeom>
          <a:noFill/>
          <a:ln w="0">
            <a:noFill/>
          </a:ln>
        </p:spPr>
        <p:txBody>
          <a:bodyPr lIns="90000" rIns="90000" tIns="46800" bIns="46800" anchor="t">
            <a:normAutofit/>
          </a:bodyPr>
          <a:p>
            <a:pPr marL="343080" indent="-343080">
              <a:spcBef>
                <a:spcPts val="561"/>
              </a:spcBef>
              <a:spcAft>
                <a:spcPts val="337"/>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Begin strong push to build/secure short positions</a:t>
            </a:r>
            <a:endParaRPr b="0" lang="en-US" sz="1800" strike="noStrike" u="none">
              <a:solidFill>
                <a:srgbClr val="000000"/>
              </a:solidFill>
              <a:effectLst/>
              <a:uFillTx/>
              <a:latin typeface="Arial"/>
            </a:endParaRPr>
          </a:p>
          <a:p>
            <a:pPr lvl="1" marL="741240" indent="-284040">
              <a:spcBef>
                <a:spcPts val="561"/>
              </a:spcBef>
              <a:spcAft>
                <a:spcPts val="337"/>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Working closely with mid-marketers</a:t>
            </a:r>
            <a:endParaRPr b="0" lang="en-US" sz="1800" strike="noStrike" u="none">
              <a:solidFill>
                <a:srgbClr val="000000"/>
              </a:solidFill>
              <a:effectLst/>
              <a:uFillTx/>
              <a:latin typeface="Arial"/>
            </a:endParaRPr>
          </a:p>
          <a:p>
            <a:pPr lvl="1" marL="741240" indent="-284040">
              <a:spcBef>
                <a:spcPts val="561"/>
              </a:spcBef>
              <a:spcAft>
                <a:spcPts val="337"/>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Compelling optionality potential with shippers</a:t>
            </a:r>
            <a:endParaRPr b="0" lang="en-US" sz="1800" strike="noStrike" u="none">
              <a:solidFill>
                <a:srgbClr val="000000"/>
              </a:solidFill>
              <a:effectLst/>
              <a:uFillTx/>
              <a:latin typeface="Arial"/>
            </a:endParaRPr>
          </a:p>
          <a:p>
            <a:pPr lvl="1" marL="741240" indent="-284040">
              <a:spcBef>
                <a:spcPts val="561"/>
              </a:spcBef>
              <a:spcAft>
                <a:spcPts val="337"/>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endParaRPr b="0" lang="en-US" sz="1800" strike="noStrike" u="none">
              <a:solidFill>
                <a:srgbClr val="000000"/>
              </a:solidFill>
              <a:effectLst/>
              <a:uFillTx/>
              <a:latin typeface="Arial"/>
            </a:endParaRPr>
          </a:p>
          <a:p>
            <a:pPr marL="343080" indent="-343080">
              <a:spcBef>
                <a:spcPts val="561"/>
              </a:spcBef>
              <a:spcAft>
                <a:spcPts val="337"/>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Continue building long portfolio of capacity</a:t>
            </a:r>
            <a:endParaRPr b="0" lang="en-US" sz="1800" strike="noStrike" u="none">
              <a:solidFill>
                <a:srgbClr val="000000"/>
              </a:solidFill>
              <a:effectLst/>
              <a:uFillTx/>
              <a:latin typeface="Arial"/>
            </a:endParaRPr>
          </a:p>
          <a:p>
            <a:pPr lvl="1" marL="741240" indent="-284040">
              <a:spcBef>
                <a:spcPts val="561"/>
              </a:spcBef>
              <a:spcAft>
                <a:spcPts val="337"/>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Truck</a:t>
            </a:r>
            <a:endParaRPr b="0" lang="en-US" sz="1800" strike="noStrike" u="none">
              <a:solidFill>
                <a:srgbClr val="000000"/>
              </a:solidFill>
              <a:effectLst/>
              <a:uFillTx/>
              <a:latin typeface="Arial"/>
            </a:endParaRPr>
          </a:p>
          <a:p>
            <a:pPr lvl="1" marL="741240" indent="-284040">
              <a:spcBef>
                <a:spcPts val="561"/>
              </a:spcBef>
              <a:spcAft>
                <a:spcPts val="337"/>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Rail</a:t>
            </a:r>
            <a:endParaRPr b="0" lang="en-US" sz="1800" strike="noStrike" u="none">
              <a:solidFill>
                <a:srgbClr val="000000"/>
              </a:solidFill>
              <a:effectLst/>
              <a:uFillTx/>
              <a:latin typeface="Arial"/>
            </a:endParaRPr>
          </a:p>
          <a:p>
            <a:pPr marL="343080" indent="-343080">
              <a:spcBef>
                <a:spcPts val="561"/>
              </a:spcBef>
              <a:spcAft>
                <a:spcPts val="337"/>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1147" name=""/>
          <p:cNvSpPr/>
          <p:nvPr/>
        </p:nvSpPr>
        <p:spPr>
          <a:xfrm>
            <a:off x="609480" y="318960"/>
            <a:ext cx="8001000" cy="551160"/>
          </a:xfrm>
          <a:prstGeom prst="rect">
            <a:avLst/>
          </a:prstGeom>
          <a:noFill/>
          <a:ln w="0">
            <a:noFill/>
          </a:ln>
        </p:spPr>
        <p:style>
          <a:lnRef idx="0"/>
          <a:fillRef idx="0"/>
          <a:effectRef idx="0"/>
          <a:fontRef idx="minor"/>
        </p:style>
        <p:txBody>
          <a:bodyPr lIns="90000" rIns="90000" tIns="46800" bIns="46800" anchor="t">
            <a:spAutoFit/>
          </a:bodyPr>
          <a:p>
            <a:pPr algn="ctr">
              <a:spcBef>
                <a:spcPts val="18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3399"/>
                </a:solidFill>
                <a:effectLst/>
                <a:uFillTx/>
                <a:latin typeface="Arial"/>
              </a:rPr>
              <a:t>2</a:t>
            </a:r>
            <a:r>
              <a:rPr b="0" lang="en-US" sz="3000" strike="noStrike" u="none" baseline="30000">
                <a:solidFill>
                  <a:srgbClr val="003399"/>
                </a:solidFill>
                <a:effectLst/>
                <a:uFillTx/>
                <a:latin typeface="Arial"/>
              </a:rPr>
              <a:t>nd</a:t>
            </a:r>
            <a:r>
              <a:rPr b="0" lang="en-US" sz="3000" strike="noStrike" u="none">
                <a:solidFill>
                  <a:srgbClr val="003399"/>
                </a:solidFill>
                <a:effectLst/>
                <a:uFillTx/>
                <a:latin typeface="Arial"/>
              </a:rPr>
              <a:t> Half 2001 – Outlook for Origination</a:t>
            </a:r>
            <a:endParaRPr b="0" lang="en-US" sz="3000" strike="noStrike" u="none">
              <a:solidFill>
                <a:srgbClr val="000000"/>
              </a:solidFill>
              <a:effectLst/>
              <a:uFillTx/>
              <a:latin typeface="Arial"/>
            </a:endParaRPr>
          </a:p>
        </p:txBody>
      </p:sp>
      <p:sp>
        <p:nvSpPr>
          <p:cNvPr id="3" name="PlaceHolder 2"/>
          <p:cNvSpPr>
            <a:spLocks noGrp="1"/>
          </p:cNvSpPr>
          <p:nvPr>
            <p:ph type="sldNum" idx="1"/>
          </p:nvPr>
        </p:nvSpPr>
        <p:spPr/>
        <p:txBody>
          <a:bodyPr/>
          <a:p>
            <a:fld id="{E2E5BDC9-8EE9-4101-93E5-B0514A98AA23}" type="slidenum">
              <a:t>68</a:t>
            </a:fld>
          </a:p>
        </p:txBody>
      </p:sp>
    </p:spTree>
  </p:cSld>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8" name="PlaceHolder 1"/>
          <p:cNvSpPr>
            <a:spLocks noGrp="1"/>
          </p:cNvSpPr>
          <p:nvPr>
            <p:ph type="title"/>
          </p:nvPr>
        </p:nvSpPr>
        <p:spPr>
          <a:xfrm>
            <a:off x="2869920" y="3359160"/>
            <a:ext cx="5149800" cy="1000080"/>
          </a:xfrm>
          <a:prstGeom prst="rect">
            <a:avLst/>
          </a:prstGeom>
          <a:noFill/>
          <a:ln w="0">
            <a:noFill/>
          </a:ln>
        </p:spPr>
        <p:txBody>
          <a:bodyPr lIns="92160" rIns="92160" tIns="46080" bIns="460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333399"/>
                </a:solidFill>
                <a:effectLst/>
                <a:uFillTx/>
                <a:latin typeface="Arial"/>
              </a:rPr>
              <a:t>Lunch</a:t>
            </a:r>
            <a:endParaRPr b="0" lang="en-US" sz="3200" strike="noStrike" u="none">
              <a:solidFill>
                <a:srgbClr val="333399"/>
              </a:solidFill>
              <a:effectLst/>
              <a:uFillTx/>
              <a:latin typeface="Arial"/>
            </a:endParaRPr>
          </a:p>
        </p:txBody>
      </p:sp>
      <p:sp>
        <p:nvSpPr>
          <p:cNvPr id="3" name="PlaceHolder 2"/>
          <p:cNvSpPr>
            <a:spLocks noGrp="1"/>
          </p:cNvSpPr>
          <p:nvPr>
            <p:ph type="sldNum" idx="1"/>
          </p:nvPr>
        </p:nvSpPr>
        <p:spPr/>
        <p:txBody>
          <a:bodyPr/>
          <a:p>
            <a:fld id="{1DDC23B4-9FB3-4DBB-8CA5-23EB8B8E8553}" type="slidenum">
              <a:t>69</a:t>
            </a:fld>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6"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Forward Trading Team Members</a:t>
            </a:r>
            <a:endParaRPr b="0" lang="en-US" sz="3000" strike="noStrike" u="none">
              <a:solidFill>
                <a:srgbClr val="333399"/>
              </a:solidFill>
              <a:effectLst/>
              <a:uFillTx/>
              <a:latin typeface="Arial"/>
            </a:endParaRPr>
          </a:p>
        </p:txBody>
      </p:sp>
      <p:sp>
        <p:nvSpPr>
          <p:cNvPr id="137" name=""/>
          <p:cNvSpPr/>
          <p:nvPr/>
        </p:nvSpPr>
        <p:spPr>
          <a:xfrm>
            <a:off x="1614600" y="1452600"/>
            <a:ext cx="1509480" cy="725400"/>
          </a:xfrm>
          <a:prstGeom prst="rect">
            <a:avLst/>
          </a:prstGeom>
          <a:solidFill>
            <a:srgbClr val="ffffcc"/>
          </a:solidFill>
          <a:ln w="12600">
            <a:solidFill>
              <a:srgbClr val="000000"/>
            </a:solidFill>
            <a:miter/>
          </a:ln>
        </p:spPr>
        <p:style>
          <a:lnRef idx="0"/>
          <a:fillRef idx="0"/>
          <a:effectRef idx="0"/>
          <a:fontRef idx="minor"/>
        </p:style>
        <p:txBody>
          <a:bodyPr wrap="none" lIns="90000" rIns="90000" tIns="46800" bIns="46800" anchor="ctr">
            <a:noAutofit/>
          </a:bodyPr>
          <a:p>
            <a:pPr algn="ctr">
              <a:lnSpc>
                <a:spcPct val="90000"/>
              </a:lnSpc>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000000"/>
                </a:solidFill>
                <a:effectLst/>
                <a:uFillTx/>
                <a:latin typeface="Arial"/>
              </a:rPr>
              <a:t>Forward</a:t>
            </a:r>
            <a:endParaRPr b="0" lang="en-US" sz="1700" strike="noStrike" u="none">
              <a:solidFill>
                <a:srgbClr val="000000"/>
              </a:solidFill>
              <a:effectLst/>
              <a:uFillTx/>
              <a:latin typeface="Arial"/>
            </a:endParaRPr>
          </a:p>
          <a:p>
            <a:pPr algn="ctr">
              <a:lnSpc>
                <a:spcPct val="90000"/>
              </a:lnSpc>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000000"/>
                </a:solidFill>
                <a:effectLst/>
                <a:uFillTx/>
                <a:latin typeface="Arial"/>
              </a:rPr>
              <a:t>Trading</a:t>
            </a:r>
            <a:endParaRPr b="0" lang="en-US" sz="1700" strike="noStrike" u="none">
              <a:solidFill>
                <a:srgbClr val="000000"/>
              </a:solidFill>
              <a:effectLst/>
              <a:uFillTx/>
              <a:latin typeface="Arial"/>
            </a:endParaRPr>
          </a:p>
        </p:txBody>
      </p:sp>
      <p:sp>
        <p:nvSpPr>
          <p:cNvPr id="138" name=""/>
          <p:cNvSpPr/>
          <p:nvPr/>
        </p:nvSpPr>
        <p:spPr>
          <a:xfrm>
            <a:off x="3824280" y="1452600"/>
            <a:ext cx="1509840" cy="725400"/>
          </a:xfrm>
          <a:prstGeom prst="rect">
            <a:avLst/>
          </a:prstGeom>
          <a:solidFill>
            <a:srgbClr val="ffffcc"/>
          </a:solidFill>
          <a:ln w="12600">
            <a:solidFill>
              <a:srgbClr val="000000"/>
            </a:solidFill>
            <a:miter/>
          </a:ln>
        </p:spPr>
        <p:style>
          <a:lnRef idx="0"/>
          <a:fillRef idx="0"/>
          <a:effectRef idx="0"/>
          <a:fontRef idx="minor"/>
        </p:style>
        <p:txBody>
          <a:bodyPr wrap="none" lIns="90000" rIns="90000" tIns="46800" bIns="46800" anchor="ctr">
            <a:noAutofit/>
          </a:bodyPr>
          <a:p>
            <a:pPr algn="ctr">
              <a:lnSpc>
                <a:spcPct val="90000"/>
              </a:lnSpc>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000000"/>
                </a:solidFill>
                <a:effectLst/>
                <a:uFillTx/>
                <a:latin typeface="Arial"/>
              </a:rPr>
              <a:t>Pricing/</a:t>
            </a:r>
            <a:endParaRPr b="0" lang="en-US" sz="1700" strike="noStrike" u="none">
              <a:solidFill>
                <a:srgbClr val="000000"/>
              </a:solidFill>
              <a:effectLst/>
              <a:uFillTx/>
              <a:latin typeface="Arial"/>
            </a:endParaRPr>
          </a:p>
          <a:p>
            <a:pPr algn="ctr">
              <a:lnSpc>
                <a:spcPct val="90000"/>
              </a:lnSpc>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000000"/>
                </a:solidFill>
                <a:effectLst/>
                <a:uFillTx/>
                <a:latin typeface="Arial"/>
              </a:rPr>
              <a:t>Scheduling</a:t>
            </a:r>
            <a:endParaRPr b="0" lang="en-US" sz="1700" strike="noStrike" u="none">
              <a:solidFill>
                <a:srgbClr val="000000"/>
              </a:solidFill>
              <a:effectLst/>
              <a:uFillTx/>
              <a:latin typeface="Arial"/>
            </a:endParaRPr>
          </a:p>
        </p:txBody>
      </p:sp>
      <p:sp>
        <p:nvSpPr>
          <p:cNvPr id="139" name=""/>
          <p:cNvSpPr/>
          <p:nvPr/>
        </p:nvSpPr>
        <p:spPr>
          <a:xfrm>
            <a:off x="5967360" y="1452600"/>
            <a:ext cx="1509840" cy="725400"/>
          </a:xfrm>
          <a:prstGeom prst="rect">
            <a:avLst/>
          </a:prstGeom>
          <a:solidFill>
            <a:srgbClr val="ccecff"/>
          </a:solidFill>
          <a:ln w="12600">
            <a:solidFill>
              <a:srgbClr val="000000"/>
            </a:solidFill>
            <a:miter/>
          </a:ln>
        </p:spPr>
        <p:style>
          <a:lnRef idx="0"/>
          <a:fillRef idx="0"/>
          <a:effectRef idx="0"/>
          <a:fontRef idx="minor"/>
        </p:style>
        <p:txBody>
          <a:bodyPr wrap="none" lIns="90000" rIns="90000" tIns="46800" bIns="46800" anchor="ctr">
            <a:noAutofit/>
          </a:bodyPr>
          <a:p>
            <a:pPr algn="ctr">
              <a:lnSpc>
                <a:spcPct val="90000"/>
              </a:lnSpc>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000000"/>
                </a:solidFill>
                <a:effectLst/>
                <a:uFillTx/>
                <a:latin typeface="Arial"/>
              </a:rPr>
              <a:t>Fundamentals</a:t>
            </a:r>
            <a:endParaRPr b="0" lang="en-US" sz="1700" strike="noStrike" u="none">
              <a:solidFill>
                <a:srgbClr val="000000"/>
              </a:solidFill>
              <a:effectLst/>
              <a:uFillTx/>
              <a:latin typeface="Arial"/>
            </a:endParaRPr>
          </a:p>
        </p:txBody>
      </p:sp>
      <p:sp>
        <p:nvSpPr>
          <p:cNvPr id="140" name=""/>
          <p:cNvSpPr/>
          <p:nvPr/>
        </p:nvSpPr>
        <p:spPr>
          <a:xfrm>
            <a:off x="1614600" y="2583000"/>
            <a:ext cx="1509480" cy="72540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pPr algn="ctr">
              <a:lnSpc>
                <a:spcPct val="90000"/>
              </a:lnSpc>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Colin</a:t>
            </a:r>
            <a:endParaRPr b="0" lang="en-US" sz="1700" strike="noStrike" u="none">
              <a:solidFill>
                <a:srgbClr val="000000"/>
              </a:solidFill>
              <a:effectLst/>
              <a:uFillTx/>
              <a:latin typeface="Arial"/>
            </a:endParaRPr>
          </a:p>
          <a:p>
            <a:pPr algn="ctr">
              <a:lnSpc>
                <a:spcPct val="90000"/>
              </a:lnSpc>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Jackson</a:t>
            </a:r>
            <a:endParaRPr b="0" lang="en-US" sz="1700" strike="noStrike" u="none">
              <a:solidFill>
                <a:srgbClr val="000000"/>
              </a:solidFill>
              <a:effectLst/>
              <a:uFillTx/>
              <a:latin typeface="Arial"/>
            </a:endParaRPr>
          </a:p>
        </p:txBody>
      </p:sp>
      <p:sp>
        <p:nvSpPr>
          <p:cNvPr id="141" name=""/>
          <p:cNvSpPr/>
          <p:nvPr/>
        </p:nvSpPr>
        <p:spPr>
          <a:xfrm>
            <a:off x="3824280" y="2583000"/>
            <a:ext cx="1509840" cy="72540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pPr algn="ctr">
              <a:lnSpc>
                <a:spcPct val="90000"/>
              </a:lnSpc>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Andres</a:t>
            </a:r>
            <a:endParaRPr b="0" lang="en-US" sz="1700" strike="noStrike" u="none">
              <a:solidFill>
                <a:srgbClr val="000000"/>
              </a:solidFill>
              <a:effectLst/>
              <a:uFillTx/>
              <a:latin typeface="Arial"/>
            </a:endParaRPr>
          </a:p>
          <a:p>
            <a:pPr algn="ctr">
              <a:lnSpc>
                <a:spcPct val="90000"/>
              </a:lnSpc>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Balmaceda</a:t>
            </a:r>
            <a:endParaRPr b="0" lang="en-US" sz="1700" strike="noStrike" u="none">
              <a:solidFill>
                <a:srgbClr val="000000"/>
              </a:solidFill>
              <a:effectLst/>
              <a:uFillTx/>
              <a:latin typeface="Arial"/>
            </a:endParaRPr>
          </a:p>
        </p:txBody>
      </p:sp>
      <p:sp>
        <p:nvSpPr>
          <p:cNvPr id="142" name=""/>
          <p:cNvSpPr/>
          <p:nvPr/>
        </p:nvSpPr>
        <p:spPr>
          <a:xfrm>
            <a:off x="5967360" y="2583000"/>
            <a:ext cx="1509840" cy="72540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pPr algn="ctr">
              <a:lnSpc>
                <a:spcPct val="90000"/>
              </a:lnSpc>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Jeff</a:t>
            </a:r>
            <a:endParaRPr b="0" lang="en-US" sz="1700" strike="noStrike" u="none">
              <a:solidFill>
                <a:srgbClr val="000000"/>
              </a:solidFill>
              <a:effectLst/>
              <a:uFillTx/>
              <a:latin typeface="Arial"/>
            </a:endParaRPr>
          </a:p>
          <a:p>
            <a:pPr algn="ctr">
              <a:lnSpc>
                <a:spcPct val="90000"/>
              </a:lnSpc>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Andrews</a:t>
            </a:r>
            <a:endParaRPr b="0" lang="en-US" sz="1700" strike="noStrike" u="none">
              <a:solidFill>
                <a:srgbClr val="000000"/>
              </a:solidFill>
              <a:effectLst/>
              <a:uFillTx/>
              <a:latin typeface="Arial"/>
            </a:endParaRPr>
          </a:p>
        </p:txBody>
      </p:sp>
      <p:sp>
        <p:nvSpPr>
          <p:cNvPr id="143" name=""/>
          <p:cNvSpPr/>
          <p:nvPr/>
        </p:nvSpPr>
        <p:spPr>
          <a:xfrm>
            <a:off x="1614600" y="3651120"/>
            <a:ext cx="1509480" cy="72576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pPr algn="ctr">
              <a:lnSpc>
                <a:spcPct val="90000"/>
              </a:lnSpc>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Deirdre</a:t>
            </a:r>
            <a:endParaRPr b="0" lang="en-US" sz="1700" strike="noStrike" u="none">
              <a:solidFill>
                <a:srgbClr val="000000"/>
              </a:solidFill>
              <a:effectLst/>
              <a:uFillTx/>
              <a:latin typeface="Arial"/>
            </a:endParaRPr>
          </a:p>
          <a:p>
            <a:pPr algn="ctr">
              <a:lnSpc>
                <a:spcPct val="90000"/>
              </a:lnSpc>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McCaffrey</a:t>
            </a:r>
            <a:endParaRPr b="0" lang="en-US" sz="1700" strike="noStrike" u="none">
              <a:solidFill>
                <a:srgbClr val="000000"/>
              </a:solidFill>
              <a:effectLst/>
              <a:uFillTx/>
              <a:latin typeface="Arial"/>
            </a:endParaRPr>
          </a:p>
        </p:txBody>
      </p:sp>
      <p:sp>
        <p:nvSpPr>
          <p:cNvPr id="144" name=""/>
          <p:cNvSpPr/>
          <p:nvPr/>
        </p:nvSpPr>
        <p:spPr>
          <a:xfrm>
            <a:off x="3824280" y="3651120"/>
            <a:ext cx="1509840" cy="72576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pPr algn="ctr">
              <a:lnSpc>
                <a:spcPct val="90000"/>
              </a:lnSpc>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Brad</a:t>
            </a:r>
            <a:endParaRPr b="0" lang="en-US" sz="1700" strike="noStrike" u="none">
              <a:solidFill>
                <a:srgbClr val="000000"/>
              </a:solidFill>
              <a:effectLst/>
              <a:uFillTx/>
              <a:latin typeface="Arial"/>
            </a:endParaRPr>
          </a:p>
          <a:p>
            <a:pPr algn="ctr">
              <a:lnSpc>
                <a:spcPct val="90000"/>
              </a:lnSpc>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Carey</a:t>
            </a:r>
            <a:endParaRPr b="0" lang="en-US" sz="1700" strike="noStrike" u="none">
              <a:solidFill>
                <a:srgbClr val="000000"/>
              </a:solidFill>
              <a:effectLst/>
              <a:uFillTx/>
              <a:latin typeface="Arial"/>
            </a:endParaRPr>
          </a:p>
        </p:txBody>
      </p:sp>
      <p:sp>
        <p:nvSpPr>
          <p:cNvPr id="145" name=""/>
          <p:cNvSpPr/>
          <p:nvPr/>
        </p:nvSpPr>
        <p:spPr>
          <a:xfrm>
            <a:off x="5967360" y="3651120"/>
            <a:ext cx="1509840" cy="72576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pPr algn="ctr">
              <a:lnSpc>
                <a:spcPct val="90000"/>
              </a:lnSpc>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Gabe</a:t>
            </a:r>
            <a:endParaRPr b="0" lang="en-US" sz="1700" strike="noStrike" u="none">
              <a:solidFill>
                <a:srgbClr val="000000"/>
              </a:solidFill>
              <a:effectLst/>
              <a:uFillTx/>
              <a:latin typeface="Arial"/>
            </a:endParaRPr>
          </a:p>
          <a:p>
            <a:pPr algn="ctr">
              <a:lnSpc>
                <a:spcPct val="90000"/>
              </a:lnSpc>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Gonzales</a:t>
            </a:r>
            <a:endParaRPr b="0" lang="en-US" sz="1700" strike="noStrike" u="none">
              <a:solidFill>
                <a:srgbClr val="000000"/>
              </a:solidFill>
              <a:effectLst/>
              <a:uFillTx/>
              <a:latin typeface="Arial"/>
            </a:endParaRPr>
          </a:p>
        </p:txBody>
      </p:sp>
      <p:sp>
        <p:nvSpPr>
          <p:cNvPr id="146" name=""/>
          <p:cNvSpPr/>
          <p:nvPr/>
        </p:nvSpPr>
        <p:spPr>
          <a:xfrm>
            <a:off x="1614600" y="4680000"/>
            <a:ext cx="1509480" cy="72540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pPr algn="ctr">
              <a:lnSpc>
                <a:spcPct val="90000"/>
              </a:lnSpc>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Brad</a:t>
            </a:r>
            <a:endParaRPr b="0" lang="en-US" sz="1700" strike="noStrike" u="none">
              <a:solidFill>
                <a:srgbClr val="000000"/>
              </a:solidFill>
              <a:effectLst/>
              <a:uFillTx/>
              <a:latin typeface="Arial"/>
            </a:endParaRPr>
          </a:p>
          <a:p>
            <a:pPr algn="ctr">
              <a:lnSpc>
                <a:spcPct val="90000"/>
              </a:lnSpc>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Romine</a:t>
            </a:r>
            <a:endParaRPr b="0" lang="en-US" sz="1700" strike="noStrike" u="none">
              <a:solidFill>
                <a:srgbClr val="000000"/>
              </a:solidFill>
              <a:effectLst/>
              <a:uFillTx/>
              <a:latin typeface="Arial"/>
            </a:endParaRPr>
          </a:p>
        </p:txBody>
      </p:sp>
      <p:sp>
        <p:nvSpPr>
          <p:cNvPr id="147" name=""/>
          <p:cNvSpPr/>
          <p:nvPr/>
        </p:nvSpPr>
        <p:spPr>
          <a:xfrm>
            <a:off x="3824280" y="4680000"/>
            <a:ext cx="1509840" cy="72540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pPr algn="ctr">
              <a:lnSpc>
                <a:spcPct val="90000"/>
              </a:lnSpc>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Sandy</a:t>
            </a:r>
            <a:endParaRPr b="0" lang="en-US" sz="1700" strike="noStrike" u="none">
              <a:solidFill>
                <a:srgbClr val="000000"/>
              </a:solidFill>
              <a:effectLst/>
              <a:uFillTx/>
              <a:latin typeface="Arial"/>
            </a:endParaRPr>
          </a:p>
          <a:p>
            <a:pPr algn="ctr">
              <a:lnSpc>
                <a:spcPct val="90000"/>
              </a:lnSpc>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Olitsky</a:t>
            </a:r>
            <a:endParaRPr b="0" lang="en-US" sz="1700" strike="noStrike" u="none">
              <a:solidFill>
                <a:srgbClr val="000000"/>
              </a:solidFill>
              <a:effectLst/>
              <a:uFillTx/>
              <a:latin typeface="Arial"/>
            </a:endParaRPr>
          </a:p>
        </p:txBody>
      </p:sp>
      <p:sp>
        <p:nvSpPr>
          <p:cNvPr id="148" name=""/>
          <p:cNvSpPr/>
          <p:nvPr/>
        </p:nvSpPr>
        <p:spPr>
          <a:xfrm>
            <a:off x="5711760" y="1263600"/>
            <a:ext cx="2054160" cy="4335480"/>
          </a:xfrm>
          <a:prstGeom prst="rect">
            <a:avLst/>
          </a:prstGeom>
          <a:noFill/>
          <a:ln w="19080">
            <a:solidFill>
              <a:srgbClr val="3333cc"/>
            </a:solidFill>
            <a:prstDash val="dash"/>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 name="PlaceHolder 2"/>
          <p:cNvSpPr>
            <a:spLocks noGrp="1"/>
          </p:cNvSpPr>
          <p:nvPr>
            <p:ph type="sldNum" idx="1"/>
          </p:nvPr>
        </p:nvSpPr>
        <p:spPr/>
        <p:txBody>
          <a:bodyPr/>
          <a:p>
            <a:fld id="{E4F15D71-28B1-444B-BBA1-E6B17EA811BD}" type="slidenum">
              <a:t>7</a:t>
            </a:fld>
          </a:p>
        </p:txBody>
      </p:sp>
    </p:spTree>
  </p:cSld>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9" name="PlaceHolder 1"/>
          <p:cNvSpPr>
            <a:spLocks noGrp="1"/>
          </p:cNvSpPr>
          <p:nvPr>
            <p:ph type="title"/>
          </p:nvPr>
        </p:nvSpPr>
        <p:spPr>
          <a:xfrm>
            <a:off x="2869920" y="3359160"/>
            <a:ext cx="5149800" cy="1000080"/>
          </a:xfrm>
          <a:prstGeom prst="rect">
            <a:avLst/>
          </a:prstGeom>
          <a:noFill/>
          <a:ln w="0">
            <a:noFill/>
          </a:ln>
        </p:spPr>
        <p:txBody>
          <a:bodyPr lIns="92160" rIns="92160" tIns="46080" bIns="460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333399"/>
                </a:solidFill>
                <a:effectLst/>
                <a:uFillTx/>
                <a:latin typeface="Arial"/>
              </a:rPr>
              <a:t>TIB Overview</a:t>
            </a:r>
            <a:endParaRPr b="0" lang="en-US" sz="3200" strike="noStrike" u="none">
              <a:solidFill>
                <a:srgbClr val="333399"/>
              </a:solidFill>
              <a:effectLst/>
              <a:uFillTx/>
              <a:latin typeface="Arial"/>
            </a:endParaRPr>
          </a:p>
        </p:txBody>
      </p:sp>
      <p:sp>
        <p:nvSpPr>
          <p:cNvPr id="1150" name="PlaceHolder 2"/>
          <p:cNvSpPr>
            <a:spLocks noGrp="1"/>
          </p:cNvSpPr>
          <p:nvPr>
            <p:ph type="subTitle"/>
          </p:nvPr>
        </p:nvSpPr>
        <p:spPr>
          <a:xfrm>
            <a:off x="2873160" y="4578120"/>
            <a:ext cx="5143320" cy="934920"/>
          </a:xfrm>
          <a:prstGeom prst="rect">
            <a:avLst/>
          </a:prstGeom>
          <a:noFill/>
          <a:ln w="0">
            <a:noFill/>
          </a:ln>
        </p:spPr>
        <p:txBody>
          <a:bodyPr lIns="92160" rIns="92160" tIns="46080" bIns="46080" anchor="t">
            <a:noAutofit/>
          </a:bodyPr>
          <a:p>
            <a:pPr indent="0">
              <a:spcBef>
                <a:spcPts val="561"/>
              </a:spcBef>
              <a:spcAft>
                <a:spcPts val="337"/>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cc0000"/>
                </a:solidFill>
                <a:effectLst/>
                <a:uFillTx/>
                <a:latin typeface="Arial"/>
              </a:rPr>
              <a:t>Chris Kravas</a:t>
            </a:r>
            <a:endParaRPr b="1" i="1" lang="en-US" sz="1800" strike="noStrike" u="none">
              <a:solidFill>
                <a:srgbClr val="cc0000"/>
              </a:solidFill>
              <a:effectLst/>
              <a:uFillTx/>
              <a:latin typeface="Arial"/>
            </a:endParaRPr>
          </a:p>
        </p:txBody>
      </p:sp>
      <p:sp>
        <p:nvSpPr>
          <p:cNvPr id="4" name="PlaceHolder 3"/>
          <p:cNvSpPr>
            <a:spLocks noGrp="1"/>
          </p:cNvSpPr>
          <p:nvPr>
            <p:ph type="sldNum" idx="1"/>
          </p:nvPr>
        </p:nvSpPr>
        <p:spPr/>
        <p:txBody>
          <a:bodyPr/>
          <a:p>
            <a:fld id="{20BEA4DD-BCAF-4254-ADAD-77A37413BADE}" type="slidenum">
              <a:t>70</a:t>
            </a:fld>
          </a:p>
        </p:txBody>
      </p:sp>
    </p:spTree>
  </p:cSld>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51" name="PlaceHolder 1"/>
          <p:cNvSpPr>
            <a:spLocks noGrp="1"/>
          </p:cNvSpPr>
          <p:nvPr>
            <p:ph type="title"/>
          </p:nvPr>
        </p:nvSpPr>
        <p:spPr>
          <a:xfrm>
            <a:off x="2869920" y="3359160"/>
            <a:ext cx="5149800" cy="1000080"/>
          </a:xfrm>
          <a:prstGeom prst="rect">
            <a:avLst/>
          </a:prstGeom>
          <a:noFill/>
          <a:ln w="0">
            <a:noFill/>
          </a:ln>
        </p:spPr>
        <p:txBody>
          <a:bodyPr lIns="92160" rIns="92160" tIns="46080" bIns="460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333399"/>
                </a:solidFill>
                <a:effectLst/>
                <a:uFillTx/>
                <a:latin typeface="Arial"/>
              </a:rPr>
              <a:t>Overview of Spot Trading</a:t>
            </a:r>
            <a:endParaRPr b="0" lang="en-US" sz="3200" strike="noStrike" u="none">
              <a:solidFill>
                <a:srgbClr val="333399"/>
              </a:solidFill>
              <a:effectLst/>
              <a:uFillTx/>
              <a:latin typeface="Arial"/>
            </a:endParaRPr>
          </a:p>
        </p:txBody>
      </p:sp>
      <p:sp>
        <p:nvSpPr>
          <p:cNvPr id="1152" name="PlaceHolder 2"/>
          <p:cNvSpPr>
            <a:spLocks noGrp="1"/>
          </p:cNvSpPr>
          <p:nvPr>
            <p:ph type="subTitle"/>
          </p:nvPr>
        </p:nvSpPr>
        <p:spPr>
          <a:xfrm>
            <a:off x="2873160" y="4578120"/>
            <a:ext cx="5143320" cy="934920"/>
          </a:xfrm>
          <a:prstGeom prst="rect">
            <a:avLst/>
          </a:prstGeom>
          <a:noFill/>
          <a:ln w="0">
            <a:noFill/>
          </a:ln>
        </p:spPr>
        <p:txBody>
          <a:bodyPr lIns="92160" rIns="92160" tIns="46080" bIns="46080" anchor="t">
            <a:noAutofit/>
          </a:bodyPr>
          <a:p>
            <a:pPr indent="0">
              <a:spcBef>
                <a:spcPts val="561"/>
              </a:spcBef>
              <a:spcAft>
                <a:spcPts val="337"/>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cc0000"/>
                </a:solidFill>
                <a:effectLst/>
                <a:uFillTx/>
                <a:latin typeface="Arial"/>
              </a:rPr>
              <a:t>Jason Beckstead</a:t>
            </a:r>
            <a:endParaRPr b="1" i="1" lang="en-US" sz="1800" strike="noStrike" u="none">
              <a:solidFill>
                <a:srgbClr val="cc0000"/>
              </a:solidFill>
              <a:effectLst/>
              <a:uFillTx/>
              <a:latin typeface="Arial"/>
            </a:endParaRPr>
          </a:p>
        </p:txBody>
      </p:sp>
      <p:sp>
        <p:nvSpPr>
          <p:cNvPr id="4" name="PlaceHolder 3"/>
          <p:cNvSpPr>
            <a:spLocks noGrp="1"/>
          </p:cNvSpPr>
          <p:nvPr>
            <p:ph type="sldNum" idx="1"/>
          </p:nvPr>
        </p:nvSpPr>
        <p:spPr/>
        <p:txBody>
          <a:bodyPr/>
          <a:p>
            <a:fld id="{EB70CC92-2548-468C-833F-C390F7A72D88}" type="slidenum">
              <a:t>71</a:t>
            </a:fld>
          </a:p>
        </p:txBody>
      </p:sp>
    </p:spTree>
  </p:cSld>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1153" name=""/>
          <p:cNvGraphicFramePr/>
          <p:nvPr/>
        </p:nvGraphicFramePr>
        <p:xfrm>
          <a:off x="708120" y="5211720"/>
          <a:ext cx="8111880" cy="878040"/>
        </p:xfrm>
        <a:graphic>
          <a:graphicData uri="http://schemas.openxmlformats.org/drawingml/2006/table">
            <a:tbl>
              <a:tblPr/>
              <a:tblGrid>
                <a:gridCol w="2028600"/>
                <a:gridCol w="2027520"/>
                <a:gridCol w="2028600"/>
                <a:gridCol w="2027160"/>
              </a:tblGrid>
              <a:tr h="439920">
                <a:tc>
                  <a:txBody>
                    <a:bodyPr lIns="90000" rIns="90000" tIns="46800" bIns="46800" anchor="t">
                      <a:noAutofit/>
                    </a:bodyPr>
                    <a:p>
                      <a:pPr>
                        <a:spcBef>
                          <a:spcPts val="587"/>
                        </a:spcBef>
                        <a:spcAft>
                          <a:spcPts val="3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cc0000"/>
                          </a:solidFill>
                          <a:effectLst/>
                          <a:uFillTx/>
                          <a:latin typeface="Arial"/>
                        </a:rPr>
                        <a:t>Staffing Targets</a:t>
                      </a:r>
                      <a:endParaRPr b="0" lang="en-US" sz="1900" strike="noStrike" u="none">
                        <a:solidFill>
                          <a:srgbClr val="000000"/>
                        </a:solidFill>
                        <a:effectLst/>
                        <a:uFillTx/>
                        <a:latin typeface="Arial"/>
                      </a:endParaRPr>
                    </a:p>
                  </a:txBody>
                  <a:tcPr anchor="t" marL="90000" marR="90000">
                    <a:lnL>
                      <a:noFill/>
                    </a:lnL>
                    <a:lnR>
                      <a:noFill/>
                    </a:lnR>
                    <a:lnT>
                      <a:noFill/>
                    </a:lnT>
                    <a:lnB>
                      <a:noFill/>
                    </a:lnB>
                    <a:noFill/>
                  </a:tcPr>
                </a:tc>
                <a:tc>
                  <a:txBody>
                    <a:bodyPr lIns="90000" rIns="90000" tIns="46800" bIns="46800" anchor="t">
                      <a:noAutofit/>
                    </a:bodyPr>
                    <a:p>
                      <a:pPr algn="ctr">
                        <a:spcBef>
                          <a:spcPts val="587"/>
                        </a:spcBef>
                        <a:spcAft>
                          <a:spcPts val="3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cc0000"/>
                          </a:solidFill>
                          <a:effectLst/>
                          <a:uFillTx/>
                          <a:latin typeface="Arial"/>
                        </a:rPr>
                        <a:t>Q2</a:t>
                      </a:r>
                      <a:endParaRPr b="0" lang="en-US" sz="1900" strike="noStrike" u="none">
                        <a:solidFill>
                          <a:srgbClr val="000000"/>
                        </a:solidFill>
                        <a:effectLst/>
                        <a:uFillTx/>
                        <a:latin typeface="Arial"/>
                      </a:endParaRPr>
                    </a:p>
                  </a:txBody>
                  <a:tcPr anchor="t" marL="90000" marR="90000">
                    <a:lnL>
                      <a:noFill/>
                    </a:lnL>
                    <a:lnR>
                      <a:noFill/>
                    </a:lnR>
                    <a:lnT>
                      <a:noFill/>
                    </a:lnT>
                    <a:lnB>
                      <a:noFill/>
                    </a:lnB>
                    <a:noFill/>
                  </a:tcPr>
                </a:tc>
                <a:tc>
                  <a:txBody>
                    <a:bodyPr lIns="90000" rIns="90000" tIns="46800" bIns="46800" anchor="t">
                      <a:noAutofit/>
                    </a:bodyPr>
                    <a:p>
                      <a:pPr algn="ctr">
                        <a:spcBef>
                          <a:spcPts val="587"/>
                        </a:spcBef>
                        <a:spcAft>
                          <a:spcPts val="3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cc0000"/>
                          </a:solidFill>
                          <a:effectLst/>
                          <a:uFillTx/>
                          <a:latin typeface="Arial"/>
                        </a:rPr>
                        <a:t>Q3</a:t>
                      </a:r>
                      <a:endParaRPr b="0" lang="en-US" sz="1900" strike="noStrike" u="none">
                        <a:solidFill>
                          <a:srgbClr val="000000"/>
                        </a:solidFill>
                        <a:effectLst/>
                        <a:uFillTx/>
                        <a:latin typeface="Arial"/>
                      </a:endParaRPr>
                    </a:p>
                  </a:txBody>
                  <a:tcPr anchor="t" marL="90000" marR="90000">
                    <a:lnL>
                      <a:noFill/>
                    </a:lnL>
                    <a:lnR>
                      <a:noFill/>
                    </a:lnR>
                    <a:lnT>
                      <a:noFill/>
                    </a:lnT>
                    <a:lnB>
                      <a:noFill/>
                    </a:lnB>
                    <a:noFill/>
                  </a:tcPr>
                </a:tc>
                <a:tc>
                  <a:txBody>
                    <a:bodyPr lIns="90000" rIns="90000" tIns="46800" bIns="46800" anchor="t">
                      <a:noAutofit/>
                    </a:bodyPr>
                    <a:p>
                      <a:pPr algn="ctr">
                        <a:spcBef>
                          <a:spcPts val="587"/>
                        </a:spcBef>
                        <a:spcAft>
                          <a:spcPts val="3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cc0000"/>
                          </a:solidFill>
                          <a:effectLst/>
                          <a:uFillTx/>
                          <a:latin typeface="Arial"/>
                        </a:rPr>
                        <a:t>Q4</a:t>
                      </a:r>
                      <a:endParaRPr b="0" lang="en-US" sz="1900" strike="noStrike" u="none">
                        <a:solidFill>
                          <a:srgbClr val="000000"/>
                        </a:solidFill>
                        <a:effectLst/>
                        <a:uFillTx/>
                        <a:latin typeface="Arial"/>
                      </a:endParaRPr>
                    </a:p>
                  </a:txBody>
                  <a:tcPr anchor="t" marL="90000" marR="90000">
                    <a:lnL>
                      <a:noFill/>
                    </a:lnL>
                    <a:lnR>
                      <a:noFill/>
                    </a:lnR>
                    <a:lnT>
                      <a:noFill/>
                    </a:lnT>
                    <a:lnB>
                      <a:noFill/>
                    </a:lnB>
                    <a:noFill/>
                  </a:tcPr>
                </a:tc>
              </a:tr>
              <a:tr h="438120">
                <a:tc>
                  <a:txBody>
                    <a:bodyPr lIns="90000" rIns="90000" tIns="46800" bIns="46800" anchor="t">
                      <a:noAutofit/>
                    </a:bodyPr>
                    <a:p>
                      <a:pPr>
                        <a:spcBef>
                          <a:spcPts val="587"/>
                        </a:spcBef>
                        <a:spcAft>
                          <a:spcPts val="3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txBody>
                  <a:tcPr anchor="t" marL="90000" marR="90000">
                    <a:lnL>
                      <a:noFill/>
                    </a:lnL>
                    <a:lnR>
                      <a:noFill/>
                    </a:lnR>
                    <a:lnT>
                      <a:noFill/>
                    </a:lnT>
                    <a:lnB>
                      <a:noFill/>
                    </a:lnB>
                    <a:noFill/>
                  </a:tcPr>
                </a:tc>
                <a:tc>
                  <a:txBody>
                    <a:bodyPr lIns="90000" rIns="90000" tIns="46800" bIns="46800" anchor="t">
                      <a:noAutofit/>
                    </a:bodyPr>
                    <a:p>
                      <a:pPr algn="ctr">
                        <a:spcBef>
                          <a:spcPts val="587"/>
                        </a:spcBef>
                        <a:spcAft>
                          <a:spcPts val="3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rPr>
                        <a:t>9/7</a:t>
                      </a:r>
                      <a:endParaRPr b="0" lang="en-US" sz="1900" strike="noStrike" u="none">
                        <a:solidFill>
                          <a:srgbClr val="000000"/>
                        </a:solidFill>
                        <a:effectLst/>
                        <a:uFillTx/>
                        <a:latin typeface="Arial"/>
                      </a:endParaRPr>
                    </a:p>
                  </a:txBody>
                  <a:tcPr anchor="t" marL="90000" marR="90000">
                    <a:lnL>
                      <a:noFill/>
                    </a:lnL>
                    <a:lnR>
                      <a:noFill/>
                    </a:lnR>
                    <a:lnT>
                      <a:noFill/>
                    </a:lnT>
                    <a:lnB>
                      <a:noFill/>
                    </a:lnB>
                    <a:noFill/>
                  </a:tcPr>
                </a:tc>
                <a:tc>
                  <a:txBody>
                    <a:bodyPr lIns="90000" rIns="90000" tIns="46800" bIns="46800" anchor="t">
                      <a:noAutofit/>
                    </a:bodyPr>
                    <a:p>
                      <a:pPr algn="ctr">
                        <a:spcBef>
                          <a:spcPts val="587"/>
                        </a:spcBef>
                        <a:spcAft>
                          <a:spcPts val="3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rPr>
                        <a:t>18</a:t>
                      </a:r>
                      <a:endParaRPr b="0" lang="en-US" sz="1900" strike="noStrike" u="none">
                        <a:solidFill>
                          <a:srgbClr val="000000"/>
                        </a:solidFill>
                        <a:effectLst/>
                        <a:uFillTx/>
                        <a:latin typeface="Arial"/>
                      </a:endParaRPr>
                    </a:p>
                  </a:txBody>
                  <a:tcPr anchor="t" marL="90000" marR="90000">
                    <a:lnL>
                      <a:noFill/>
                    </a:lnL>
                    <a:lnR>
                      <a:noFill/>
                    </a:lnR>
                    <a:lnT>
                      <a:noFill/>
                    </a:lnT>
                    <a:lnB>
                      <a:noFill/>
                    </a:lnB>
                    <a:noFill/>
                  </a:tcPr>
                </a:tc>
                <a:tc>
                  <a:txBody>
                    <a:bodyPr lIns="90000" rIns="90000" tIns="46800" bIns="46800" anchor="t">
                      <a:noAutofit/>
                    </a:bodyPr>
                    <a:p>
                      <a:pPr algn="ctr">
                        <a:spcBef>
                          <a:spcPts val="587"/>
                        </a:spcBef>
                        <a:spcAft>
                          <a:spcPts val="3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rPr>
                        <a:t>27</a:t>
                      </a:r>
                      <a:endParaRPr b="0" lang="en-US" sz="1900" strike="noStrike" u="none">
                        <a:solidFill>
                          <a:srgbClr val="000000"/>
                        </a:solidFill>
                        <a:effectLst/>
                        <a:uFillTx/>
                        <a:latin typeface="Arial"/>
                      </a:endParaRPr>
                    </a:p>
                  </a:txBody>
                  <a:tcPr anchor="t" marL="90000" marR="90000">
                    <a:lnL>
                      <a:noFill/>
                    </a:lnL>
                    <a:lnR>
                      <a:noFill/>
                    </a:lnR>
                    <a:lnT>
                      <a:noFill/>
                    </a:lnT>
                    <a:lnB>
                      <a:noFill/>
                    </a:lnB>
                    <a:noFill/>
                  </a:tcPr>
                </a:tc>
              </a:tr>
            </a:tbl>
          </a:graphicData>
        </a:graphic>
      </p:graphicFrame>
      <p:sp>
        <p:nvSpPr>
          <p:cNvPr id="1154"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Spot Trading Team</a:t>
            </a:r>
            <a:endParaRPr b="0" lang="en-US" sz="3000" strike="noStrike" u="none">
              <a:solidFill>
                <a:srgbClr val="333399"/>
              </a:solidFill>
              <a:effectLst/>
              <a:uFillTx/>
              <a:latin typeface="Arial"/>
            </a:endParaRPr>
          </a:p>
        </p:txBody>
      </p:sp>
      <p:sp>
        <p:nvSpPr>
          <p:cNvPr id="1155" name="PlaceHolder 2"/>
          <p:cNvSpPr>
            <a:spLocks noGrp="1"/>
          </p:cNvSpPr>
          <p:nvPr>
            <p:ph/>
          </p:nvPr>
        </p:nvSpPr>
        <p:spPr>
          <a:xfrm>
            <a:off x="3071520" y="1193400"/>
            <a:ext cx="294300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Jason Beckstead</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John Ashman</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Mike Keyser</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Ken Newman</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Bryan Robins</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Mike Reen</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Jennifer Nguyen</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Meredith Campbell</a:t>
            </a:r>
            <a:endParaRPr b="0" lang="en-US" sz="2200" strike="noStrike" u="none">
              <a:solidFill>
                <a:srgbClr val="000000"/>
              </a:solidFill>
              <a:effectLst/>
              <a:uFillTx/>
              <a:latin typeface="Arial"/>
            </a:endParaRPr>
          </a:p>
          <a:p>
            <a:pPr marL="343080" indent="0">
              <a:spcBef>
                <a:spcPts val="689"/>
              </a:spcBef>
              <a:spcAft>
                <a:spcPts val="414"/>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Arial"/>
            </a:endParaRPr>
          </a:p>
        </p:txBody>
      </p:sp>
      <p:sp>
        <p:nvSpPr>
          <p:cNvPr id="1156" name=""/>
          <p:cNvSpPr/>
          <p:nvPr/>
        </p:nvSpPr>
        <p:spPr>
          <a:xfrm>
            <a:off x="708120" y="5211720"/>
            <a:ext cx="7718400" cy="878040"/>
          </a:xfrm>
          <a:prstGeom prst="roundRect">
            <a:avLst>
              <a:gd name="adj" fmla="val 16667"/>
            </a:avLst>
          </a:prstGeom>
          <a:noFill/>
          <a:ln w="12600">
            <a:solidFill>
              <a:srgbClr val="3333cc"/>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802BA2E7-FADA-44E8-B588-FF8B1605A7CF}" type="slidenum">
              <a:t>72</a:t>
            </a:fld>
          </a:p>
        </p:txBody>
      </p:sp>
    </p:spTree>
  </p:cSld>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57"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Volume of Total Loads</a:t>
            </a:r>
            <a:br>
              <a:rPr sz="3000"/>
            </a:br>
            <a:r>
              <a:rPr b="0" lang="en-US" sz="3000" strike="noStrike" u="none">
                <a:solidFill>
                  <a:srgbClr val="333399"/>
                </a:solidFill>
                <a:effectLst/>
                <a:uFillTx/>
                <a:latin typeface="Arial"/>
              </a:rPr>
              <a:t>by Month for Spot Marketing</a:t>
            </a:r>
            <a:endParaRPr b="0" lang="en-US" sz="3000" strike="noStrike" u="none">
              <a:solidFill>
                <a:srgbClr val="333399"/>
              </a:solidFill>
              <a:effectLst/>
              <a:uFillTx/>
              <a:latin typeface="Arial"/>
            </a:endParaRPr>
          </a:p>
        </p:txBody>
      </p:sp>
      <p:graphicFrame>
        <p:nvGraphicFramePr>
          <p:cNvPr id="1158" name=""/>
          <p:cNvGraphicFramePr/>
          <p:nvPr/>
        </p:nvGraphicFramePr>
        <p:xfrm>
          <a:off x="403200" y="1185840"/>
          <a:ext cx="8677440" cy="5192640"/>
        </p:xfrm>
        <a:graphic>
          <a:graphicData uri="http://schemas.openxmlformats.org/presentationml/2006/ole">
            <p:oleObj progId="Excel.Sheet.12" r:id="rId1" spid="">
              <p:embed/>
              <p:pic>
                <p:nvPicPr>
                  <p:cNvPr id="1159" name="" descr=""/>
                  <p:cNvPicPr/>
                  <p:nvPr/>
                </p:nvPicPr>
                <p:blipFill>
                  <a:blip r:embed="rId2"/>
                  <a:stretch/>
                </p:blipFill>
                <p:spPr>
                  <a:xfrm>
                    <a:off x="403200" y="1185840"/>
                    <a:ext cx="8677440" cy="5192640"/>
                  </a:xfrm>
                  <a:prstGeom prst="rect">
                    <a:avLst/>
                  </a:prstGeom>
                  <a:noFill/>
                  <a:ln w="0">
                    <a:noFill/>
                  </a:ln>
                </p:spPr>
              </p:pic>
            </p:oleObj>
          </a:graphicData>
        </a:graphic>
      </p:graphicFrame>
      <p:sp>
        <p:nvSpPr>
          <p:cNvPr id="3" name="PlaceHolder 2"/>
          <p:cNvSpPr>
            <a:spLocks noGrp="1"/>
          </p:cNvSpPr>
          <p:nvPr>
            <p:ph type="sldNum" idx="1"/>
          </p:nvPr>
        </p:nvSpPr>
        <p:spPr/>
        <p:txBody>
          <a:bodyPr/>
          <a:p>
            <a:fld id="{5CBE1196-25D2-4EE7-8166-2653CA4979C4}" type="slidenum">
              <a:t>73</a:t>
            </a:fld>
          </a:p>
        </p:txBody>
      </p:sp>
    </p:spTree>
  </p:cSld>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60"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Spot Trading Strategy &amp; Goals</a:t>
            </a:r>
            <a:endParaRPr b="0" lang="en-US" sz="3000" strike="noStrike" u="none">
              <a:solidFill>
                <a:srgbClr val="333399"/>
              </a:solidFill>
              <a:effectLst/>
              <a:uFillTx/>
              <a:latin typeface="Arial"/>
            </a:endParaRPr>
          </a:p>
        </p:txBody>
      </p:sp>
      <p:sp>
        <p:nvSpPr>
          <p:cNvPr id="1161" name="PlaceHolder 2"/>
          <p:cNvSpPr>
            <a:spLocks noGrp="1"/>
          </p:cNvSpPr>
          <p:nvPr>
            <p:ph/>
          </p:nvPr>
        </p:nvSpPr>
        <p:spPr>
          <a:xfrm>
            <a:off x="2093400" y="1058400"/>
            <a:ext cx="537372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Meet aggressive hiring targets</a:t>
            </a:r>
            <a:endParaRPr b="0" lang="en-US" sz="2200" strike="noStrike" u="none">
              <a:solidFill>
                <a:srgbClr val="000000"/>
              </a:solidFill>
              <a:effectLst/>
              <a:uFillTx/>
              <a:latin typeface="Arial"/>
            </a:endParaRPr>
          </a:p>
          <a:p>
            <a:pPr lvl="1" marL="73008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50% Industry + 50% Enron</a:t>
            </a:r>
            <a:endParaRPr b="0" lang="en-US" sz="20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Build out spot trading systems</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Meet spot trading volume targets </a:t>
            </a:r>
            <a:endParaRPr b="0" lang="en-US" sz="2200" strike="noStrike" u="none">
              <a:solidFill>
                <a:srgbClr val="000000"/>
              </a:solidFill>
              <a:effectLst/>
              <a:uFillTx/>
              <a:latin typeface="Arial"/>
            </a:endParaRPr>
          </a:p>
          <a:p>
            <a:pPr lvl="1" marL="730080" indent="-284040">
              <a:spcBef>
                <a:spcPts val="400"/>
              </a:spcBef>
              <a:spcAft>
                <a:spcPts val="238"/>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(generated independently of mid-market &amp; origination loads)</a:t>
            </a:r>
            <a:endParaRPr b="0" lang="en-US" sz="13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Cover Mid-market &amp; origination loads</a:t>
            </a:r>
            <a:endParaRPr b="0" lang="en-US" sz="2200" strike="noStrike" u="none">
              <a:solidFill>
                <a:srgbClr val="000000"/>
              </a:solidFill>
              <a:effectLst/>
              <a:uFillTx/>
              <a:latin typeface="Arial"/>
            </a:endParaRPr>
          </a:p>
        </p:txBody>
      </p:sp>
      <p:sp>
        <p:nvSpPr>
          <p:cNvPr id="1162" name=""/>
          <p:cNvSpPr/>
          <p:nvPr/>
        </p:nvSpPr>
        <p:spPr>
          <a:xfrm>
            <a:off x="7650000" y="5433840"/>
            <a:ext cx="1398600" cy="39564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163" name=""/>
          <p:cNvSpPr/>
          <p:nvPr/>
        </p:nvSpPr>
        <p:spPr>
          <a:xfrm>
            <a:off x="7467480" y="5433840"/>
            <a:ext cx="182520" cy="395640"/>
          </a:xfrm>
          <a:prstGeom prst="rect">
            <a:avLst/>
          </a:prstGeom>
          <a:noFill/>
          <a:ln w="0">
            <a:noFill/>
          </a:ln>
        </p:spPr>
        <p:style>
          <a:lnRef idx="0"/>
          <a:fillRef idx="0"/>
          <a:effectRef idx="0"/>
          <a:fontRef idx="minor"/>
        </p:style>
        <p:txBody>
          <a:bodyPr lIns="90000" rIns="90000" tIns="46800" bIns="46800" anchor="t">
            <a:normAutofit/>
          </a:bodyPr>
          <a:p>
            <a:pPr>
              <a:spcBef>
                <a:spcPts val="587"/>
              </a:spcBef>
              <a:spcAft>
                <a:spcPts val="3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164" name=""/>
          <p:cNvSpPr/>
          <p:nvPr/>
        </p:nvSpPr>
        <p:spPr>
          <a:xfrm>
            <a:off x="6126120" y="5433840"/>
            <a:ext cx="1341360" cy="39564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165" name=""/>
          <p:cNvSpPr/>
          <p:nvPr/>
        </p:nvSpPr>
        <p:spPr>
          <a:xfrm>
            <a:off x="5943600" y="5433840"/>
            <a:ext cx="182520" cy="39564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166" name=""/>
          <p:cNvSpPr/>
          <p:nvPr/>
        </p:nvSpPr>
        <p:spPr>
          <a:xfrm>
            <a:off x="4478400" y="5433840"/>
            <a:ext cx="1465200" cy="39564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167" name=""/>
          <p:cNvSpPr/>
          <p:nvPr/>
        </p:nvSpPr>
        <p:spPr>
          <a:xfrm>
            <a:off x="4216320" y="5433840"/>
            <a:ext cx="262080" cy="39564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168" name=""/>
          <p:cNvSpPr/>
          <p:nvPr/>
        </p:nvSpPr>
        <p:spPr>
          <a:xfrm>
            <a:off x="3078000" y="5433840"/>
            <a:ext cx="1138320" cy="39564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169" name=""/>
          <p:cNvSpPr/>
          <p:nvPr/>
        </p:nvSpPr>
        <p:spPr>
          <a:xfrm>
            <a:off x="2895480" y="5433840"/>
            <a:ext cx="182520" cy="39564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170" name=""/>
          <p:cNvSpPr/>
          <p:nvPr/>
        </p:nvSpPr>
        <p:spPr>
          <a:xfrm>
            <a:off x="122400" y="5433840"/>
            <a:ext cx="2773080" cy="39564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171" name=""/>
          <p:cNvSpPr/>
          <p:nvPr/>
        </p:nvSpPr>
        <p:spPr>
          <a:xfrm>
            <a:off x="7827840" y="5038560"/>
            <a:ext cx="1398600" cy="39528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82,140</a:t>
            </a:r>
            <a:endParaRPr b="0" lang="en-US" sz="1800" strike="noStrike" u="none">
              <a:solidFill>
                <a:srgbClr val="000000"/>
              </a:solidFill>
              <a:effectLst/>
              <a:uFillTx/>
              <a:latin typeface="Arial"/>
            </a:endParaRPr>
          </a:p>
        </p:txBody>
      </p:sp>
      <p:sp>
        <p:nvSpPr>
          <p:cNvPr id="1172" name=""/>
          <p:cNvSpPr/>
          <p:nvPr/>
        </p:nvSpPr>
        <p:spPr>
          <a:xfrm>
            <a:off x="7645320" y="5038560"/>
            <a:ext cx="182520" cy="395280"/>
          </a:xfrm>
          <a:prstGeom prst="rect">
            <a:avLst/>
          </a:prstGeom>
          <a:noFill/>
          <a:ln w="0">
            <a:noFill/>
          </a:ln>
        </p:spPr>
        <p:style>
          <a:lnRef idx="0"/>
          <a:fillRef idx="0"/>
          <a:effectRef idx="0"/>
          <a:fontRef idx="minor"/>
        </p:style>
        <p:txBody>
          <a:bodyPr lIns="90000" rIns="90000" tIns="46800" bIns="46800" anchor="t">
            <a:normAutofit/>
          </a:bodyPr>
          <a:p>
            <a:pPr>
              <a:spcBef>
                <a:spcPts val="587"/>
              </a:spcBef>
              <a:spcAft>
                <a:spcPts val="3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173" name=""/>
          <p:cNvSpPr/>
          <p:nvPr/>
        </p:nvSpPr>
        <p:spPr>
          <a:xfrm>
            <a:off x="6303960" y="5038560"/>
            <a:ext cx="1341360" cy="39528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62,100</a:t>
            </a:r>
            <a:endParaRPr b="0" lang="en-US" sz="1800" strike="noStrike" u="none">
              <a:solidFill>
                <a:srgbClr val="000000"/>
              </a:solidFill>
              <a:effectLst/>
              <a:uFillTx/>
              <a:latin typeface="Arial"/>
            </a:endParaRPr>
          </a:p>
        </p:txBody>
      </p:sp>
      <p:sp>
        <p:nvSpPr>
          <p:cNvPr id="1174" name=""/>
          <p:cNvSpPr/>
          <p:nvPr/>
        </p:nvSpPr>
        <p:spPr>
          <a:xfrm>
            <a:off x="6121440" y="5038560"/>
            <a:ext cx="182520" cy="39528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175" name=""/>
          <p:cNvSpPr/>
          <p:nvPr/>
        </p:nvSpPr>
        <p:spPr>
          <a:xfrm>
            <a:off x="4618080" y="5038560"/>
            <a:ext cx="884160" cy="395280"/>
          </a:xfrm>
          <a:prstGeom prst="rect">
            <a:avLst/>
          </a:prstGeom>
          <a:noFill/>
          <a:ln w="0">
            <a:noFill/>
          </a:ln>
        </p:spPr>
        <p:style>
          <a:lnRef idx="0"/>
          <a:fillRef idx="0"/>
          <a:effectRef idx="0"/>
          <a:fontRef idx="minor"/>
        </p:style>
        <p:txBody>
          <a:bodyPr lIns="90000" rIns="90000" tIns="46800" bIns="46800" anchor="t">
            <a:normAutofit/>
          </a:bodyPr>
          <a:p>
            <a:pPr algn="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17,400</a:t>
            </a:r>
            <a:endParaRPr b="0" lang="en-US" sz="1800" strike="noStrike" u="none">
              <a:solidFill>
                <a:srgbClr val="000000"/>
              </a:solidFill>
              <a:effectLst/>
              <a:uFillTx/>
              <a:latin typeface="Arial"/>
            </a:endParaRPr>
          </a:p>
        </p:txBody>
      </p:sp>
      <p:sp>
        <p:nvSpPr>
          <p:cNvPr id="1176" name=""/>
          <p:cNvSpPr/>
          <p:nvPr/>
        </p:nvSpPr>
        <p:spPr>
          <a:xfrm>
            <a:off x="4394160" y="5038560"/>
            <a:ext cx="262080" cy="39528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177" name=""/>
          <p:cNvSpPr/>
          <p:nvPr/>
        </p:nvSpPr>
        <p:spPr>
          <a:xfrm>
            <a:off x="3255840" y="5038560"/>
            <a:ext cx="1138320" cy="39528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2,640</a:t>
            </a:r>
            <a:endParaRPr b="0" lang="en-US" sz="1800" strike="noStrike" u="none">
              <a:solidFill>
                <a:srgbClr val="000000"/>
              </a:solidFill>
              <a:effectLst/>
              <a:uFillTx/>
              <a:latin typeface="Arial"/>
            </a:endParaRPr>
          </a:p>
        </p:txBody>
      </p:sp>
      <p:sp>
        <p:nvSpPr>
          <p:cNvPr id="1178" name=""/>
          <p:cNvSpPr/>
          <p:nvPr/>
        </p:nvSpPr>
        <p:spPr>
          <a:xfrm>
            <a:off x="3073320" y="5038560"/>
            <a:ext cx="182520" cy="39528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179" name=""/>
          <p:cNvSpPr/>
          <p:nvPr/>
        </p:nvSpPr>
        <p:spPr>
          <a:xfrm>
            <a:off x="299880" y="5038560"/>
            <a:ext cx="2773440" cy="39528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Total Volume</a:t>
            </a:r>
            <a:endParaRPr b="0" lang="en-US" sz="1800" strike="noStrike" u="none">
              <a:solidFill>
                <a:srgbClr val="000000"/>
              </a:solidFill>
              <a:effectLst/>
              <a:uFillTx/>
              <a:latin typeface="Arial"/>
            </a:endParaRPr>
          </a:p>
        </p:txBody>
      </p:sp>
      <p:sp>
        <p:nvSpPr>
          <p:cNvPr id="1180" name=""/>
          <p:cNvSpPr/>
          <p:nvPr/>
        </p:nvSpPr>
        <p:spPr>
          <a:xfrm>
            <a:off x="7827840" y="4643280"/>
            <a:ext cx="1398600" cy="39528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59,100</a:t>
            </a:r>
            <a:endParaRPr b="0" lang="en-US" sz="1800" strike="noStrike" u="none">
              <a:solidFill>
                <a:srgbClr val="000000"/>
              </a:solidFill>
              <a:effectLst/>
              <a:uFillTx/>
              <a:latin typeface="Arial"/>
            </a:endParaRPr>
          </a:p>
        </p:txBody>
      </p:sp>
      <p:sp>
        <p:nvSpPr>
          <p:cNvPr id="1181" name=""/>
          <p:cNvSpPr/>
          <p:nvPr/>
        </p:nvSpPr>
        <p:spPr>
          <a:xfrm>
            <a:off x="7645320" y="4643280"/>
            <a:ext cx="182520" cy="395280"/>
          </a:xfrm>
          <a:prstGeom prst="rect">
            <a:avLst/>
          </a:prstGeom>
          <a:noFill/>
          <a:ln w="0">
            <a:noFill/>
          </a:ln>
        </p:spPr>
        <p:style>
          <a:lnRef idx="0"/>
          <a:fillRef idx="0"/>
          <a:effectRef idx="0"/>
          <a:fontRef idx="minor"/>
        </p:style>
        <p:txBody>
          <a:bodyPr lIns="90000" rIns="90000" tIns="46800" bIns="46800" anchor="t">
            <a:normAutofit/>
          </a:bodyPr>
          <a:p>
            <a:pPr>
              <a:spcBef>
                <a:spcPts val="587"/>
              </a:spcBef>
              <a:spcAft>
                <a:spcPts val="3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182" name=""/>
          <p:cNvSpPr/>
          <p:nvPr/>
        </p:nvSpPr>
        <p:spPr>
          <a:xfrm>
            <a:off x="6303960" y="4643280"/>
            <a:ext cx="1341360" cy="39528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47,700</a:t>
            </a:r>
            <a:endParaRPr b="0" lang="en-US" sz="1800" strike="noStrike" u="none">
              <a:solidFill>
                <a:srgbClr val="000000"/>
              </a:solidFill>
              <a:effectLst/>
              <a:uFillTx/>
              <a:latin typeface="Arial"/>
            </a:endParaRPr>
          </a:p>
        </p:txBody>
      </p:sp>
      <p:sp>
        <p:nvSpPr>
          <p:cNvPr id="1183" name=""/>
          <p:cNvSpPr/>
          <p:nvPr/>
        </p:nvSpPr>
        <p:spPr>
          <a:xfrm>
            <a:off x="6121440" y="4643280"/>
            <a:ext cx="182520" cy="39528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184" name=""/>
          <p:cNvSpPr/>
          <p:nvPr/>
        </p:nvSpPr>
        <p:spPr>
          <a:xfrm>
            <a:off x="4618080" y="4643280"/>
            <a:ext cx="884160" cy="395280"/>
          </a:xfrm>
          <a:prstGeom prst="rect">
            <a:avLst/>
          </a:prstGeom>
          <a:noFill/>
          <a:ln w="0">
            <a:noFill/>
          </a:ln>
        </p:spPr>
        <p:style>
          <a:lnRef idx="0"/>
          <a:fillRef idx="0"/>
          <a:effectRef idx="0"/>
          <a:fontRef idx="minor"/>
        </p:style>
        <p:txBody>
          <a:bodyPr lIns="90000" rIns="90000" tIns="46800" bIns="46800" anchor="t">
            <a:normAutofit/>
          </a:bodyPr>
          <a:p>
            <a:pPr algn="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10,200</a:t>
            </a:r>
            <a:endParaRPr b="0" lang="en-US" sz="1800" strike="noStrike" u="none">
              <a:solidFill>
                <a:srgbClr val="000000"/>
              </a:solidFill>
              <a:effectLst/>
              <a:uFillTx/>
              <a:latin typeface="Arial"/>
            </a:endParaRPr>
          </a:p>
        </p:txBody>
      </p:sp>
      <p:sp>
        <p:nvSpPr>
          <p:cNvPr id="1185" name=""/>
          <p:cNvSpPr/>
          <p:nvPr/>
        </p:nvSpPr>
        <p:spPr>
          <a:xfrm>
            <a:off x="4394160" y="4643280"/>
            <a:ext cx="262080" cy="39528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186" name=""/>
          <p:cNvSpPr/>
          <p:nvPr/>
        </p:nvSpPr>
        <p:spPr>
          <a:xfrm>
            <a:off x="3255840" y="4643280"/>
            <a:ext cx="1138320" cy="39528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1,200</a:t>
            </a:r>
            <a:endParaRPr b="0" lang="en-US" sz="1800" strike="noStrike" u="none">
              <a:solidFill>
                <a:srgbClr val="000000"/>
              </a:solidFill>
              <a:effectLst/>
              <a:uFillTx/>
              <a:latin typeface="Arial"/>
            </a:endParaRPr>
          </a:p>
        </p:txBody>
      </p:sp>
      <p:sp>
        <p:nvSpPr>
          <p:cNvPr id="1187" name=""/>
          <p:cNvSpPr/>
          <p:nvPr/>
        </p:nvSpPr>
        <p:spPr>
          <a:xfrm>
            <a:off x="3073320" y="4643280"/>
            <a:ext cx="182520" cy="39528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188" name=""/>
          <p:cNvSpPr/>
          <p:nvPr/>
        </p:nvSpPr>
        <p:spPr>
          <a:xfrm>
            <a:off x="299880" y="4643280"/>
            <a:ext cx="2773440" cy="39528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Covered Loads</a:t>
            </a:r>
            <a:endParaRPr b="0" lang="en-US" sz="1800" strike="noStrike" u="none">
              <a:solidFill>
                <a:srgbClr val="000000"/>
              </a:solidFill>
              <a:effectLst/>
              <a:uFillTx/>
              <a:latin typeface="Arial"/>
            </a:endParaRPr>
          </a:p>
        </p:txBody>
      </p:sp>
      <p:sp>
        <p:nvSpPr>
          <p:cNvPr id="1189" name=""/>
          <p:cNvSpPr/>
          <p:nvPr/>
        </p:nvSpPr>
        <p:spPr>
          <a:xfrm>
            <a:off x="7827840" y="4248000"/>
            <a:ext cx="1398600" cy="39528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23,040</a:t>
            </a:r>
            <a:endParaRPr b="0" lang="en-US" sz="1800" strike="noStrike" u="none">
              <a:solidFill>
                <a:srgbClr val="000000"/>
              </a:solidFill>
              <a:effectLst/>
              <a:uFillTx/>
              <a:latin typeface="Arial"/>
            </a:endParaRPr>
          </a:p>
        </p:txBody>
      </p:sp>
      <p:sp>
        <p:nvSpPr>
          <p:cNvPr id="1190" name=""/>
          <p:cNvSpPr/>
          <p:nvPr/>
        </p:nvSpPr>
        <p:spPr>
          <a:xfrm>
            <a:off x="7645320" y="4248000"/>
            <a:ext cx="182520" cy="395280"/>
          </a:xfrm>
          <a:prstGeom prst="rect">
            <a:avLst/>
          </a:prstGeom>
          <a:noFill/>
          <a:ln w="0">
            <a:noFill/>
          </a:ln>
        </p:spPr>
        <p:style>
          <a:lnRef idx="0"/>
          <a:fillRef idx="0"/>
          <a:effectRef idx="0"/>
          <a:fontRef idx="minor"/>
        </p:style>
        <p:txBody>
          <a:bodyPr lIns="90000" rIns="90000" tIns="46800" bIns="46800" anchor="t">
            <a:normAutofit/>
          </a:bodyPr>
          <a:p>
            <a:pPr>
              <a:spcBef>
                <a:spcPts val="587"/>
              </a:spcBef>
              <a:spcAft>
                <a:spcPts val="3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191" name=""/>
          <p:cNvSpPr/>
          <p:nvPr/>
        </p:nvSpPr>
        <p:spPr>
          <a:xfrm>
            <a:off x="6303960" y="4248000"/>
            <a:ext cx="1341360" cy="39528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14,400</a:t>
            </a:r>
            <a:endParaRPr b="0" lang="en-US" sz="1800" strike="noStrike" u="none">
              <a:solidFill>
                <a:srgbClr val="000000"/>
              </a:solidFill>
              <a:effectLst/>
              <a:uFillTx/>
              <a:latin typeface="Arial"/>
            </a:endParaRPr>
          </a:p>
        </p:txBody>
      </p:sp>
      <p:sp>
        <p:nvSpPr>
          <p:cNvPr id="1192" name=""/>
          <p:cNvSpPr/>
          <p:nvPr/>
        </p:nvSpPr>
        <p:spPr>
          <a:xfrm>
            <a:off x="6121440" y="4248000"/>
            <a:ext cx="182520" cy="39528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193" name=""/>
          <p:cNvSpPr/>
          <p:nvPr/>
        </p:nvSpPr>
        <p:spPr>
          <a:xfrm>
            <a:off x="4618080" y="4260960"/>
            <a:ext cx="884160" cy="395280"/>
          </a:xfrm>
          <a:prstGeom prst="rect">
            <a:avLst/>
          </a:prstGeom>
          <a:noFill/>
          <a:ln w="0">
            <a:noFill/>
          </a:ln>
        </p:spPr>
        <p:style>
          <a:lnRef idx="0"/>
          <a:fillRef idx="0"/>
          <a:effectRef idx="0"/>
          <a:fontRef idx="minor"/>
        </p:style>
        <p:txBody>
          <a:bodyPr lIns="90000" rIns="90000" tIns="46800" bIns="46800" anchor="t">
            <a:normAutofit/>
          </a:bodyPr>
          <a:p>
            <a:pPr algn="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7,200</a:t>
            </a:r>
            <a:endParaRPr b="0" lang="en-US" sz="1800" strike="noStrike" u="none">
              <a:solidFill>
                <a:srgbClr val="000000"/>
              </a:solidFill>
              <a:effectLst/>
              <a:uFillTx/>
              <a:latin typeface="Arial"/>
            </a:endParaRPr>
          </a:p>
        </p:txBody>
      </p:sp>
      <p:sp>
        <p:nvSpPr>
          <p:cNvPr id="1194" name=""/>
          <p:cNvSpPr/>
          <p:nvPr/>
        </p:nvSpPr>
        <p:spPr>
          <a:xfrm>
            <a:off x="4394160" y="4248000"/>
            <a:ext cx="262080" cy="39528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195" name=""/>
          <p:cNvSpPr/>
          <p:nvPr/>
        </p:nvSpPr>
        <p:spPr>
          <a:xfrm>
            <a:off x="3255840" y="4248000"/>
            <a:ext cx="1138320" cy="39528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1,440</a:t>
            </a:r>
            <a:endParaRPr b="0" lang="en-US" sz="1800" strike="noStrike" u="none">
              <a:solidFill>
                <a:srgbClr val="000000"/>
              </a:solidFill>
              <a:effectLst/>
              <a:uFillTx/>
              <a:latin typeface="Arial"/>
            </a:endParaRPr>
          </a:p>
        </p:txBody>
      </p:sp>
      <p:sp>
        <p:nvSpPr>
          <p:cNvPr id="1196" name=""/>
          <p:cNvSpPr/>
          <p:nvPr/>
        </p:nvSpPr>
        <p:spPr>
          <a:xfrm>
            <a:off x="3073320" y="4248000"/>
            <a:ext cx="182520" cy="39528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197" name=""/>
          <p:cNvSpPr/>
          <p:nvPr/>
        </p:nvSpPr>
        <p:spPr>
          <a:xfrm>
            <a:off x="299880" y="4248000"/>
            <a:ext cx="2773440" cy="39528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Spot Generated Loads</a:t>
            </a:r>
            <a:endParaRPr b="0" lang="en-US" sz="1800" strike="noStrike" u="none">
              <a:solidFill>
                <a:srgbClr val="000000"/>
              </a:solidFill>
              <a:effectLst/>
              <a:uFillTx/>
              <a:latin typeface="Arial"/>
            </a:endParaRPr>
          </a:p>
        </p:txBody>
      </p:sp>
      <p:sp>
        <p:nvSpPr>
          <p:cNvPr id="1198" name=""/>
          <p:cNvSpPr/>
          <p:nvPr/>
        </p:nvSpPr>
        <p:spPr>
          <a:xfrm>
            <a:off x="8205840" y="4035600"/>
            <a:ext cx="1020600" cy="212400"/>
          </a:xfrm>
          <a:prstGeom prst="rect">
            <a:avLst/>
          </a:prstGeom>
          <a:noFill/>
          <a:ln w="0">
            <a:noFill/>
          </a:ln>
        </p:spPr>
        <p:style>
          <a:lnRef idx="0"/>
          <a:fillRef idx="0"/>
          <a:effectRef idx="0"/>
          <a:fontRef idx="minor"/>
        </p:style>
        <p:txBody>
          <a:bodyPr lIns="90000" rIns="90000" tIns="46800" bIns="46800" anchor="t">
            <a:normAutofit fontScale="92500" lnSpcReduction="9999"/>
          </a:bodyPr>
          <a:p>
            <a:pPr>
              <a:spcBef>
                <a:spcPts val="249"/>
              </a:spcBef>
              <a:spcAft>
                <a:spcPts val="15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199" name=""/>
          <p:cNvSpPr/>
          <p:nvPr/>
        </p:nvSpPr>
        <p:spPr>
          <a:xfrm>
            <a:off x="7645320" y="4035600"/>
            <a:ext cx="560520" cy="212400"/>
          </a:xfrm>
          <a:prstGeom prst="rect">
            <a:avLst/>
          </a:prstGeom>
          <a:noFill/>
          <a:ln w="0">
            <a:noFill/>
          </a:ln>
        </p:spPr>
        <p:style>
          <a:lnRef idx="0"/>
          <a:fillRef idx="0"/>
          <a:effectRef idx="0"/>
          <a:fontRef idx="minor"/>
        </p:style>
        <p:txBody>
          <a:bodyPr lIns="90000" rIns="90000" tIns="46800" bIns="46800" anchor="t">
            <a:normAutofit fontScale="92500" lnSpcReduction="9999"/>
          </a:bodyPr>
          <a:p>
            <a:pPr>
              <a:spcBef>
                <a:spcPts val="249"/>
              </a:spcBef>
              <a:spcAft>
                <a:spcPts val="15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200" name=""/>
          <p:cNvSpPr/>
          <p:nvPr/>
        </p:nvSpPr>
        <p:spPr>
          <a:xfrm>
            <a:off x="6303960" y="4035600"/>
            <a:ext cx="1341360" cy="212400"/>
          </a:xfrm>
          <a:prstGeom prst="rect">
            <a:avLst/>
          </a:prstGeom>
          <a:noFill/>
          <a:ln w="0">
            <a:noFill/>
          </a:ln>
        </p:spPr>
        <p:style>
          <a:lnRef idx="0"/>
          <a:fillRef idx="0"/>
          <a:effectRef idx="0"/>
          <a:fontRef idx="minor"/>
        </p:style>
        <p:txBody>
          <a:bodyPr lIns="90000" rIns="90000" tIns="46800" bIns="46800" anchor="t">
            <a:normAutofit fontScale="92500" lnSpcReduction="9999"/>
          </a:bodyPr>
          <a:p>
            <a:pPr>
              <a:spcBef>
                <a:spcPts val="249"/>
              </a:spcBef>
              <a:spcAft>
                <a:spcPts val="15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201" name=""/>
          <p:cNvSpPr/>
          <p:nvPr/>
        </p:nvSpPr>
        <p:spPr>
          <a:xfrm>
            <a:off x="6121440" y="4035600"/>
            <a:ext cx="182520" cy="212400"/>
          </a:xfrm>
          <a:prstGeom prst="rect">
            <a:avLst/>
          </a:prstGeom>
          <a:noFill/>
          <a:ln w="0">
            <a:noFill/>
          </a:ln>
        </p:spPr>
        <p:style>
          <a:lnRef idx="0"/>
          <a:fillRef idx="0"/>
          <a:effectRef idx="0"/>
          <a:fontRef idx="minor"/>
        </p:style>
        <p:txBody>
          <a:bodyPr lIns="90000" rIns="90000" tIns="46800" bIns="46800" anchor="t">
            <a:normAutofit fontScale="92500" lnSpcReduction="9999"/>
          </a:bodyPr>
          <a:p>
            <a:pPr>
              <a:spcBef>
                <a:spcPts val="249"/>
              </a:spcBef>
              <a:spcAft>
                <a:spcPts val="15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202" name=""/>
          <p:cNvSpPr/>
          <p:nvPr/>
        </p:nvSpPr>
        <p:spPr>
          <a:xfrm>
            <a:off x="4656240" y="4035600"/>
            <a:ext cx="1465200" cy="212400"/>
          </a:xfrm>
          <a:prstGeom prst="rect">
            <a:avLst/>
          </a:prstGeom>
          <a:noFill/>
          <a:ln w="0">
            <a:noFill/>
          </a:ln>
        </p:spPr>
        <p:style>
          <a:lnRef idx="0"/>
          <a:fillRef idx="0"/>
          <a:effectRef idx="0"/>
          <a:fontRef idx="minor"/>
        </p:style>
        <p:txBody>
          <a:bodyPr lIns="90000" rIns="90000" tIns="46800" bIns="46800" anchor="t">
            <a:normAutofit fontScale="92500" lnSpcReduction="9999"/>
          </a:bodyPr>
          <a:p>
            <a:pPr>
              <a:spcBef>
                <a:spcPts val="249"/>
              </a:spcBef>
              <a:spcAft>
                <a:spcPts val="15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203" name=""/>
          <p:cNvSpPr/>
          <p:nvPr/>
        </p:nvSpPr>
        <p:spPr>
          <a:xfrm>
            <a:off x="4394160" y="4035600"/>
            <a:ext cx="262080" cy="212400"/>
          </a:xfrm>
          <a:prstGeom prst="rect">
            <a:avLst/>
          </a:prstGeom>
          <a:noFill/>
          <a:ln w="0">
            <a:noFill/>
          </a:ln>
        </p:spPr>
        <p:style>
          <a:lnRef idx="0"/>
          <a:fillRef idx="0"/>
          <a:effectRef idx="0"/>
          <a:fontRef idx="minor"/>
        </p:style>
        <p:txBody>
          <a:bodyPr lIns="90000" rIns="90000" tIns="46800" bIns="46800" anchor="t">
            <a:normAutofit fontScale="92500" lnSpcReduction="9999"/>
          </a:bodyPr>
          <a:p>
            <a:pPr>
              <a:spcBef>
                <a:spcPts val="249"/>
              </a:spcBef>
              <a:spcAft>
                <a:spcPts val="15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204" name=""/>
          <p:cNvSpPr/>
          <p:nvPr/>
        </p:nvSpPr>
        <p:spPr>
          <a:xfrm>
            <a:off x="3255840" y="4035600"/>
            <a:ext cx="1138320" cy="212400"/>
          </a:xfrm>
          <a:prstGeom prst="rect">
            <a:avLst/>
          </a:prstGeom>
          <a:noFill/>
          <a:ln w="0">
            <a:noFill/>
          </a:ln>
        </p:spPr>
        <p:style>
          <a:lnRef idx="0"/>
          <a:fillRef idx="0"/>
          <a:effectRef idx="0"/>
          <a:fontRef idx="minor"/>
        </p:style>
        <p:txBody>
          <a:bodyPr lIns="90000" rIns="90000" tIns="46800" bIns="46800" anchor="t">
            <a:normAutofit fontScale="92500" lnSpcReduction="9999"/>
          </a:bodyPr>
          <a:p>
            <a:pPr>
              <a:spcBef>
                <a:spcPts val="249"/>
              </a:spcBef>
              <a:spcAft>
                <a:spcPts val="15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205" name=""/>
          <p:cNvSpPr/>
          <p:nvPr/>
        </p:nvSpPr>
        <p:spPr>
          <a:xfrm>
            <a:off x="3073320" y="4035600"/>
            <a:ext cx="182520" cy="212400"/>
          </a:xfrm>
          <a:prstGeom prst="rect">
            <a:avLst/>
          </a:prstGeom>
          <a:noFill/>
          <a:ln w="0">
            <a:noFill/>
          </a:ln>
        </p:spPr>
        <p:style>
          <a:lnRef idx="0"/>
          <a:fillRef idx="0"/>
          <a:effectRef idx="0"/>
          <a:fontRef idx="minor"/>
        </p:style>
        <p:txBody>
          <a:bodyPr lIns="90000" rIns="90000" tIns="46800" bIns="46800" anchor="t">
            <a:normAutofit fontScale="92500" lnSpcReduction="9999"/>
          </a:bodyPr>
          <a:p>
            <a:pPr>
              <a:spcBef>
                <a:spcPts val="249"/>
              </a:spcBef>
              <a:spcAft>
                <a:spcPts val="15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206" name=""/>
          <p:cNvSpPr/>
          <p:nvPr/>
        </p:nvSpPr>
        <p:spPr>
          <a:xfrm>
            <a:off x="122400" y="4035600"/>
            <a:ext cx="2773080" cy="212400"/>
          </a:xfrm>
          <a:prstGeom prst="rect">
            <a:avLst/>
          </a:prstGeom>
          <a:noFill/>
          <a:ln w="0">
            <a:noFill/>
          </a:ln>
        </p:spPr>
        <p:style>
          <a:lnRef idx="0"/>
          <a:fillRef idx="0"/>
          <a:effectRef idx="0"/>
          <a:fontRef idx="minor"/>
        </p:style>
        <p:txBody>
          <a:bodyPr lIns="90000" rIns="90000" tIns="46800" bIns="46800" anchor="t">
            <a:normAutofit fontScale="92500" lnSpcReduction="9999"/>
          </a:bodyPr>
          <a:p>
            <a:pPr>
              <a:spcBef>
                <a:spcPts val="249"/>
              </a:spcBef>
              <a:spcAft>
                <a:spcPts val="15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207" name=""/>
          <p:cNvSpPr/>
          <p:nvPr/>
        </p:nvSpPr>
        <p:spPr>
          <a:xfrm>
            <a:off x="7878600" y="3652920"/>
            <a:ext cx="1020960" cy="38268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cc0000"/>
                </a:solidFill>
                <a:effectLst/>
                <a:uFillTx/>
                <a:latin typeface="Arial"/>
              </a:rPr>
              <a:t>2000</a:t>
            </a:r>
            <a:endParaRPr b="0" lang="en-US" sz="1800" strike="noStrike" u="none">
              <a:solidFill>
                <a:srgbClr val="000000"/>
              </a:solidFill>
              <a:effectLst/>
              <a:uFillTx/>
              <a:latin typeface="Arial"/>
            </a:endParaRPr>
          </a:p>
        </p:txBody>
      </p:sp>
      <p:sp>
        <p:nvSpPr>
          <p:cNvPr id="1208" name=""/>
          <p:cNvSpPr/>
          <p:nvPr/>
        </p:nvSpPr>
        <p:spPr>
          <a:xfrm>
            <a:off x="7645320" y="3652920"/>
            <a:ext cx="560520" cy="38268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209" name=""/>
          <p:cNvSpPr/>
          <p:nvPr/>
        </p:nvSpPr>
        <p:spPr>
          <a:xfrm>
            <a:off x="6494400" y="3652920"/>
            <a:ext cx="581040" cy="38268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cc0000"/>
                </a:solidFill>
                <a:effectLst/>
                <a:uFillTx/>
                <a:latin typeface="Arial"/>
              </a:rPr>
              <a:t>Q4</a:t>
            </a:r>
            <a:endParaRPr b="0" lang="en-US" sz="1800" strike="noStrike" u="none">
              <a:solidFill>
                <a:srgbClr val="000000"/>
              </a:solidFill>
              <a:effectLst/>
              <a:uFillTx/>
              <a:latin typeface="Arial"/>
            </a:endParaRPr>
          </a:p>
        </p:txBody>
      </p:sp>
      <p:sp>
        <p:nvSpPr>
          <p:cNvPr id="1210" name=""/>
          <p:cNvSpPr/>
          <p:nvPr/>
        </p:nvSpPr>
        <p:spPr>
          <a:xfrm>
            <a:off x="6121440" y="3652920"/>
            <a:ext cx="182520" cy="38268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211" name=""/>
          <p:cNvSpPr/>
          <p:nvPr/>
        </p:nvSpPr>
        <p:spPr>
          <a:xfrm>
            <a:off x="4732200" y="3652920"/>
            <a:ext cx="649440" cy="38268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cc0000"/>
                </a:solidFill>
                <a:effectLst/>
                <a:uFillTx/>
                <a:latin typeface="Arial"/>
              </a:rPr>
              <a:t>Q3</a:t>
            </a:r>
            <a:endParaRPr b="0" lang="en-US" sz="1800" strike="noStrike" u="none">
              <a:solidFill>
                <a:srgbClr val="000000"/>
              </a:solidFill>
              <a:effectLst/>
              <a:uFillTx/>
              <a:latin typeface="Arial"/>
            </a:endParaRPr>
          </a:p>
        </p:txBody>
      </p:sp>
      <p:sp>
        <p:nvSpPr>
          <p:cNvPr id="1212" name=""/>
          <p:cNvSpPr/>
          <p:nvPr/>
        </p:nvSpPr>
        <p:spPr>
          <a:xfrm>
            <a:off x="4394160" y="3652920"/>
            <a:ext cx="262080" cy="38268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213" name=""/>
          <p:cNvSpPr/>
          <p:nvPr/>
        </p:nvSpPr>
        <p:spPr>
          <a:xfrm>
            <a:off x="3459240" y="3652920"/>
            <a:ext cx="696960" cy="38268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cc0000"/>
                </a:solidFill>
                <a:effectLst/>
                <a:uFillTx/>
                <a:latin typeface="Arial"/>
              </a:rPr>
              <a:t>Q2</a:t>
            </a:r>
            <a:endParaRPr b="0" lang="en-US" sz="1800" strike="noStrike" u="none">
              <a:solidFill>
                <a:srgbClr val="000000"/>
              </a:solidFill>
              <a:effectLst/>
              <a:uFillTx/>
              <a:latin typeface="Arial"/>
            </a:endParaRPr>
          </a:p>
        </p:txBody>
      </p:sp>
      <p:sp>
        <p:nvSpPr>
          <p:cNvPr id="1214" name=""/>
          <p:cNvSpPr/>
          <p:nvPr/>
        </p:nvSpPr>
        <p:spPr>
          <a:xfrm>
            <a:off x="3073320" y="3652920"/>
            <a:ext cx="182520" cy="38268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215" name=""/>
          <p:cNvSpPr/>
          <p:nvPr/>
        </p:nvSpPr>
        <p:spPr>
          <a:xfrm>
            <a:off x="299880" y="3652920"/>
            <a:ext cx="2773440" cy="38268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cc0000"/>
                </a:solidFill>
                <a:effectLst/>
                <a:uFillTx/>
                <a:latin typeface="Arial"/>
              </a:rPr>
              <a:t>Volume Targets</a:t>
            </a:r>
            <a:endParaRPr b="0" lang="en-US" sz="1800" strike="noStrike" u="none">
              <a:solidFill>
                <a:srgbClr val="000000"/>
              </a:solidFill>
              <a:effectLst/>
              <a:uFillTx/>
              <a:latin typeface="Arial"/>
            </a:endParaRPr>
          </a:p>
        </p:txBody>
      </p:sp>
      <p:sp>
        <p:nvSpPr>
          <p:cNvPr id="1216" name=""/>
          <p:cNvSpPr/>
          <p:nvPr/>
        </p:nvSpPr>
        <p:spPr>
          <a:xfrm>
            <a:off x="122400" y="3652920"/>
            <a:ext cx="277308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17" name=""/>
          <p:cNvSpPr/>
          <p:nvPr/>
        </p:nvSpPr>
        <p:spPr>
          <a:xfrm>
            <a:off x="122400" y="5829480"/>
            <a:ext cx="277308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18" name=""/>
          <p:cNvSpPr/>
          <p:nvPr/>
        </p:nvSpPr>
        <p:spPr>
          <a:xfrm>
            <a:off x="122400" y="3652920"/>
            <a:ext cx="0" cy="38268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19" name=""/>
          <p:cNvSpPr/>
          <p:nvPr/>
        </p:nvSpPr>
        <p:spPr>
          <a:xfrm>
            <a:off x="9048600" y="3652920"/>
            <a:ext cx="0" cy="38268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20" name=""/>
          <p:cNvSpPr/>
          <p:nvPr/>
        </p:nvSpPr>
        <p:spPr>
          <a:xfrm>
            <a:off x="2895480" y="3652920"/>
            <a:ext cx="18252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21" name=""/>
          <p:cNvSpPr/>
          <p:nvPr/>
        </p:nvSpPr>
        <p:spPr>
          <a:xfrm>
            <a:off x="122400" y="4035600"/>
            <a:ext cx="0" cy="21240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22" name=""/>
          <p:cNvSpPr/>
          <p:nvPr/>
        </p:nvSpPr>
        <p:spPr>
          <a:xfrm>
            <a:off x="3078000" y="3652920"/>
            <a:ext cx="113832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23" name=""/>
          <p:cNvSpPr/>
          <p:nvPr/>
        </p:nvSpPr>
        <p:spPr>
          <a:xfrm>
            <a:off x="4216320" y="3652920"/>
            <a:ext cx="26208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24" name=""/>
          <p:cNvSpPr/>
          <p:nvPr/>
        </p:nvSpPr>
        <p:spPr>
          <a:xfrm>
            <a:off x="4478400" y="3652920"/>
            <a:ext cx="146520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25" name=""/>
          <p:cNvSpPr/>
          <p:nvPr/>
        </p:nvSpPr>
        <p:spPr>
          <a:xfrm>
            <a:off x="6126120" y="3652920"/>
            <a:ext cx="134136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26" name=""/>
          <p:cNvSpPr/>
          <p:nvPr/>
        </p:nvSpPr>
        <p:spPr>
          <a:xfrm>
            <a:off x="8028000" y="3652920"/>
            <a:ext cx="102060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27" name=""/>
          <p:cNvSpPr/>
          <p:nvPr/>
        </p:nvSpPr>
        <p:spPr>
          <a:xfrm>
            <a:off x="9048600" y="4035600"/>
            <a:ext cx="0" cy="21240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28" name=""/>
          <p:cNvSpPr/>
          <p:nvPr/>
        </p:nvSpPr>
        <p:spPr>
          <a:xfrm>
            <a:off x="122400" y="4248000"/>
            <a:ext cx="0" cy="158148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29" name=""/>
          <p:cNvSpPr/>
          <p:nvPr/>
        </p:nvSpPr>
        <p:spPr>
          <a:xfrm>
            <a:off x="9048600" y="4248000"/>
            <a:ext cx="0" cy="158148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30" name=""/>
          <p:cNvSpPr/>
          <p:nvPr/>
        </p:nvSpPr>
        <p:spPr>
          <a:xfrm>
            <a:off x="2895480" y="5829480"/>
            <a:ext cx="18252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31" name=""/>
          <p:cNvSpPr/>
          <p:nvPr/>
        </p:nvSpPr>
        <p:spPr>
          <a:xfrm>
            <a:off x="3078000" y="5829480"/>
            <a:ext cx="113832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32" name=""/>
          <p:cNvSpPr/>
          <p:nvPr/>
        </p:nvSpPr>
        <p:spPr>
          <a:xfrm>
            <a:off x="4216320" y="5829480"/>
            <a:ext cx="26208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33" name=""/>
          <p:cNvSpPr/>
          <p:nvPr/>
        </p:nvSpPr>
        <p:spPr>
          <a:xfrm>
            <a:off x="4478400" y="5829480"/>
            <a:ext cx="146520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34" name=""/>
          <p:cNvSpPr/>
          <p:nvPr/>
        </p:nvSpPr>
        <p:spPr>
          <a:xfrm>
            <a:off x="5943600" y="5829480"/>
            <a:ext cx="18252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35" name=""/>
          <p:cNvSpPr/>
          <p:nvPr/>
        </p:nvSpPr>
        <p:spPr>
          <a:xfrm>
            <a:off x="6126120" y="5829480"/>
            <a:ext cx="134136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36" name=""/>
          <p:cNvSpPr/>
          <p:nvPr/>
        </p:nvSpPr>
        <p:spPr>
          <a:xfrm>
            <a:off x="7467480" y="5829480"/>
            <a:ext cx="18252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37" name=""/>
          <p:cNvSpPr/>
          <p:nvPr/>
        </p:nvSpPr>
        <p:spPr>
          <a:xfrm>
            <a:off x="7650000" y="5829480"/>
            <a:ext cx="139860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38" name=""/>
          <p:cNvSpPr/>
          <p:nvPr/>
        </p:nvSpPr>
        <p:spPr>
          <a:xfrm>
            <a:off x="5943600" y="3652920"/>
            <a:ext cx="18252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39" name=""/>
          <p:cNvSpPr/>
          <p:nvPr/>
        </p:nvSpPr>
        <p:spPr>
          <a:xfrm>
            <a:off x="7467480" y="3652920"/>
            <a:ext cx="56052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40" name=""/>
          <p:cNvSpPr/>
          <p:nvPr/>
        </p:nvSpPr>
        <p:spPr>
          <a:xfrm>
            <a:off x="122400" y="3652920"/>
            <a:ext cx="8875440" cy="1780920"/>
          </a:xfrm>
          <a:prstGeom prst="roundRect">
            <a:avLst>
              <a:gd name="adj" fmla="val 9356"/>
            </a:avLst>
          </a:prstGeom>
          <a:noFill/>
          <a:ln w="12600">
            <a:solidFill>
              <a:srgbClr val="000099"/>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D9D5E309-83E8-4EE2-9C1E-8B9047A64AD5}" type="slidenum">
              <a:t>74</a:t>
            </a:fld>
          </a:p>
        </p:txBody>
      </p:sp>
    </p:spTree>
  </p:cSld>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41" name="PlaceHolder 1"/>
          <p:cNvSpPr>
            <a:spLocks noGrp="1"/>
          </p:cNvSpPr>
          <p:nvPr>
            <p:ph type="title"/>
          </p:nvPr>
        </p:nvSpPr>
        <p:spPr>
          <a:xfrm>
            <a:off x="2869920" y="3359160"/>
            <a:ext cx="5149800" cy="1000080"/>
          </a:xfrm>
          <a:prstGeom prst="rect">
            <a:avLst/>
          </a:prstGeom>
          <a:noFill/>
          <a:ln w="0">
            <a:noFill/>
          </a:ln>
        </p:spPr>
        <p:txBody>
          <a:bodyPr lIns="92160" rIns="92160" tIns="46080" bIns="460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333399"/>
                </a:solidFill>
                <a:effectLst/>
                <a:uFillTx/>
                <a:latin typeface="Arial"/>
              </a:rPr>
              <a:t>Overview of Mid-Marketing</a:t>
            </a:r>
            <a:endParaRPr b="0" lang="en-US" sz="3200" strike="noStrike" u="none">
              <a:solidFill>
                <a:srgbClr val="333399"/>
              </a:solidFill>
              <a:effectLst/>
              <a:uFillTx/>
              <a:latin typeface="Arial"/>
            </a:endParaRPr>
          </a:p>
        </p:txBody>
      </p:sp>
      <p:sp>
        <p:nvSpPr>
          <p:cNvPr id="1242" name="PlaceHolder 2"/>
          <p:cNvSpPr>
            <a:spLocks noGrp="1"/>
          </p:cNvSpPr>
          <p:nvPr>
            <p:ph type="subTitle"/>
          </p:nvPr>
        </p:nvSpPr>
        <p:spPr>
          <a:xfrm>
            <a:off x="2873160" y="4578120"/>
            <a:ext cx="5143320" cy="934920"/>
          </a:xfrm>
          <a:prstGeom prst="rect">
            <a:avLst/>
          </a:prstGeom>
          <a:noFill/>
          <a:ln w="0">
            <a:noFill/>
          </a:ln>
        </p:spPr>
        <p:txBody>
          <a:bodyPr lIns="92160" rIns="92160" tIns="46080" bIns="46080" anchor="t">
            <a:noAutofit/>
          </a:bodyPr>
          <a:p>
            <a:pPr indent="0">
              <a:spcBef>
                <a:spcPts val="561"/>
              </a:spcBef>
              <a:spcAft>
                <a:spcPts val="337"/>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cc0000"/>
                </a:solidFill>
                <a:effectLst/>
                <a:uFillTx/>
                <a:latin typeface="Arial"/>
              </a:rPr>
              <a:t>Chris Kravas</a:t>
            </a:r>
            <a:endParaRPr b="1" i="1" lang="en-US" sz="1800" strike="noStrike" u="none">
              <a:solidFill>
                <a:srgbClr val="cc0000"/>
              </a:solidFill>
              <a:effectLst/>
              <a:uFillTx/>
              <a:latin typeface="Arial"/>
            </a:endParaRPr>
          </a:p>
        </p:txBody>
      </p:sp>
      <p:sp>
        <p:nvSpPr>
          <p:cNvPr id="4" name="PlaceHolder 3"/>
          <p:cNvSpPr>
            <a:spLocks noGrp="1"/>
          </p:cNvSpPr>
          <p:nvPr>
            <p:ph type="sldNum" idx="1"/>
          </p:nvPr>
        </p:nvSpPr>
        <p:spPr/>
        <p:txBody>
          <a:bodyPr/>
          <a:p>
            <a:fld id="{A9640376-11F2-4FD6-905E-C203690BA734}" type="slidenum">
              <a:t>75</a:t>
            </a:fld>
          </a:p>
        </p:txBody>
      </p:sp>
    </p:spTree>
  </p:cSld>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43"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Mid-Marketing Team</a:t>
            </a:r>
            <a:endParaRPr b="0" lang="en-US" sz="3000" strike="noStrike" u="none">
              <a:solidFill>
                <a:srgbClr val="333399"/>
              </a:solidFill>
              <a:effectLst/>
              <a:uFillTx/>
              <a:latin typeface="Arial"/>
            </a:endParaRPr>
          </a:p>
        </p:txBody>
      </p:sp>
      <p:sp>
        <p:nvSpPr>
          <p:cNvPr id="1244" name="PlaceHolder 2"/>
          <p:cNvSpPr>
            <a:spLocks noGrp="1"/>
          </p:cNvSpPr>
          <p:nvPr>
            <p:ph/>
          </p:nvPr>
        </p:nvSpPr>
        <p:spPr>
          <a:xfrm>
            <a:off x="3342960" y="1472760"/>
            <a:ext cx="2397240" cy="4443480"/>
          </a:xfrm>
          <a:prstGeom prst="rect">
            <a:avLst/>
          </a:prstGeom>
          <a:noFill/>
          <a:ln w="0">
            <a:noFill/>
          </a:ln>
        </p:spPr>
        <p:txBody>
          <a:bodyPr lIns="90000" rIns="90000" tIns="46800" bIns="46800" anchor="t">
            <a:normAutofit/>
          </a:bodyPr>
          <a:p>
            <a:pPr marL="343080" indent="-343080">
              <a:lnSpc>
                <a:spcPct val="140000"/>
              </a:lnSpc>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Marty Gleason</a:t>
            </a:r>
            <a:endParaRPr b="0" lang="en-US" sz="2200" strike="noStrike" u="none">
              <a:solidFill>
                <a:srgbClr val="000000"/>
              </a:solidFill>
              <a:effectLst/>
              <a:uFillTx/>
              <a:latin typeface="Arial"/>
            </a:endParaRPr>
          </a:p>
          <a:p>
            <a:pPr marL="343080" indent="-343080">
              <a:lnSpc>
                <a:spcPct val="140000"/>
              </a:lnSpc>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Greg Sharp</a:t>
            </a:r>
            <a:endParaRPr b="0" lang="en-US" sz="2200" strike="noStrike" u="none">
              <a:solidFill>
                <a:srgbClr val="000000"/>
              </a:solidFill>
              <a:effectLst/>
              <a:uFillTx/>
              <a:latin typeface="Arial"/>
            </a:endParaRPr>
          </a:p>
          <a:p>
            <a:pPr marL="343080" indent="-343080">
              <a:lnSpc>
                <a:spcPct val="140000"/>
              </a:lnSpc>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Owen Zidar</a:t>
            </a:r>
            <a:endParaRPr b="0" lang="en-US" sz="2200" strike="noStrike" u="none">
              <a:solidFill>
                <a:srgbClr val="000000"/>
              </a:solidFill>
              <a:effectLst/>
              <a:uFillTx/>
              <a:latin typeface="Arial"/>
            </a:endParaRPr>
          </a:p>
          <a:p>
            <a:pPr marL="343080" indent="-343080">
              <a:lnSpc>
                <a:spcPct val="140000"/>
              </a:lnSpc>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Mike Arendes</a:t>
            </a:r>
            <a:endParaRPr b="0" lang="en-US" sz="2200" strike="noStrike" u="none">
              <a:solidFill>
                <a:srgbClr val="000000"/>
              </a:solidFill>
              <a:effectLst/>
              <a:uFillTx/>
              <a:latin typeface="Arial"/>
            </a:endParaRPr>
          </a:p>
        </p:txBody>
      </p:sp>
      <p:grpSp>
        <p:nvGrpSpPr>
          <p:cNvPr id="1245" name=""/>
          <p:cNvGrpSpPr/>
          <p:nvPr/>
        </p:nvGrpSpPr>
        <p:grpSpPr>
          <a:xfrm>
            <a:off x="1278000" y="4411800"/>
            <a:ext cx="7091280" cy="877680"/>
            <a:chOff x="1278000" y="4411800"/>
            <a:chExt cx="7091280" cy="877680"/>
          </a:xfrm>
        </p:grpSpPr>
        <p:sp>
          <p:nvSpPr>
            <p:cNvPr id="1246" name=""/>
            <p:cNvSpPr/>
            <p:nvPr/>
          </p:nvSpPr>
          <p:spPr>
            <a:xfrm>
              <a:off x="6597720" y="4851360"/>
              <a:ext cx="1771560" cy="438120"/>
            </a:xfrm>
            <a:prstGeom prst="rect">
              <a:avLst/>
            </a:prstGeom>
            <a:noFill/>
            <a:ln w="0">
              <a:noFill/>
            </a:ln>
          </p:spPr>
          <p:style>
            <a:lnRef idx="0"/>
            <a:fillRef idx="0"/>
            <a:effectRef idx="0"/>
            <a:fontRef idx="minor"/>
          </p:style>
          <p:txBody>
            <a:bodyPr lIns="90000" rIns="90000" tIns="46800" bIns="46800" anchor="t">
              <a:normAutofit/>
            </a:bodyPr>
            <a:p>
              <a:pPr algn="ctr">
                <a:spcBef>
                  <a:spcPts val="587"/>
                </a:spcBef>
                <a:spcAft>
                  <a:spcPts val="3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rPr>
                <a:t>15</a:t>
              </a:r>
              <a:endParaRPr b="0" lang="en-US" sz="1900" strike="noStrike" u="none">
                <a:solidFill>
                  <a:srgbClr val="000000"/>
                </a:solidFill>
                <a:effectLst/>
                <a:uFillTx/>
                <a:latin typeface="Arial"/>
              </a:endParaRPr>
            </a:p>
          </p:txBody>
        </p:sp>
        <p:sp>
          <p:nvSpPr>
            <p:cNvPr id="1247" name=""/>
            <p:cNvSpPr/>
            <p:nvPr/>
          </p:nvSpPr>
          <p:spPr>
            <a:xfrm>
              <a:off x="4824360" y="4851360"/>
              <a:ext cx="1773360" cy="438120"/>
            </a:xfrm>
            <a:prstGeom prst="rect">
              <a:avLst/>
            </a:prstGeom>
            <a:noFill/>
            <a:ln w="0">
              <a:noFill/>
            </a:ln>
          </p:spPr>
          <p:style>
            <a:lnRef idx="0"/>
            <a:fillRef idx="0"/>
            <a:effectRef idx="0"/>
            <a:fontRef idx="minor"/>
          </p:style>
          <p:txBody>
            <a:bodyPr lIns="90000" rIns="90000" tIns="46800" bIns="46800" anchor="t">
              <a:normAutofit/>
            </a:bodyPr>
            <a:p>
              <a:pPr algn="ctr">
                <a:spcBef>
                  <a:spcPts val="587"/>
                </a:spcBef>
                <a:spcAft>
                  <a:spcPts val="3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rPr>
                <a:t>9</a:t>
              </a:r>
              <a:endParaRPr b="0" lang="en-US" sz="1900" strike="noStrike" u="none">
                <a:solidFill>
                  <a:srgbClr val="000000"/>
                </a:solidFill>
                <a:effectLst/>
                <a:uFillTx/>
                <a:latin typeface="Arial"/>
              </a:endParaRPr>
            </a:p>
          </p:txBody>
        </p:sp>
        <p:sp>
          <p:nvSpPr>
            <p:cNvPr id="1248" name=""/>
            <p:cNvSpPr/>
            <p:nvPr/>
          </p:nvSpPr>
          <p:spPr>
            <a:xfrm>
              <a:off x="3051360" y="4851360"/>
              <a:ext cx="1773000" cy="438120"/>
            </a:xfrm>
            <a:prstGeom prst="rect">
              <a:avLst/>
            </a:prstGeom>
            <a:noFill/>
            <a:ln w="0">
              <a:noFill/>
            </a:ln>
          </p:spPr>
          <p:style>
            <a:lnRef idx="0"/>
            <a:fillRef idx="0"/>
            <a:effectRef idx="0"/>
            <a:fontRef idx="minor"/>
          </p:style>
          <p:txBody>
            <a:bodyPr lIns="90000" rIns="90000" tIns="46800" bIns="46800" anchor="t">
              <a:normAutofit/>
            </a:bodyPr>
            <a:p>
              <a:pPr algn="ctr">
                <a:spcBef>
                  <a:spcPts val="587"/>
                </a:spcBef>
                <a:spcAft>
                  <a:spcPts val="3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rPr>
                <a:t>4/3</a:t>
              </a:r>
              <a:endParaRPr b="0" lang="en-US" sz="1900" strike="noStrike" u="none">
                <a:solidFill>
                  <a:srgbClr val="000000"/>
                </a:solidFill>
                <a:effectLst/>
                <a:uFillTx/>
                <a:latin typeface="Arial"/>
              </a:endParaRPr>
            </a:p>
          </p:txBody>
        </p:sp>
        <p:sp>
          <p:nvSpPr>
            <p:cNvPr id="1249" name=""/>
            <p:cNvSpPr/>
            <p:nvPr/>
          </p:nvSpPr>
          <p:spPr>
            <a:xfrm>
              <a:off x="1278000" y="4851360"/>
              <a:ext cx="1773360" cy="438120"/>
            </a:xfrm>
            <a:prstGeom prst="rect">
              <a:avLst/>
            </a:prstGeom>
            <a:noFill/>
            <a:ln w="0">
              <a:noFill/>
            </a:ln>
          </p:spPr>
          <p:style>
            <a:lnRef idx="0"/>
            <a:fillRef idx="0"/>
            <a:effectRef idx="0"/>
            <a:fontRef idx="minor"/>
          </p:style>
          <p:txBody>
            <a:bodyPr lIns="90000" rIns="90000" tIns="46800" bIns="46800" anchor="t">
              <a:normAutofit/>
            </a:bodyPr>
            <a:p>
              <a:pPr>
                <a:spcBef>
                  <a:spcPts val="587"/>
                </a:spcBef>
                <a:spcAft>
                  <a:spcPts val="3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250" name=""/>
            <p:cNvSpPr/>
            <p:nvPr/>
          </p:nvSpPr>
          <p:spPr>
            <a:xfrm>
              <a:off x="6597720" y="4411800"/>
              <a:ext cx="1771560" cy="439560"/>
            </a:xfrm>
            <a:prstGeom prst="rect">
              <a:avLst/>
            </a:prstGeom>
            <a:noFill/>
            <a:ln w="0">
              <a:noFill/>
            </a:ln>
          </p:spPr>
          <p:style>
            <a:lnRef idx="0"/>
            <a:fillRef idx="0"/>
            <a:effectRef idx="0"/>
            <a:fontRef idx="minor"/>
          </p:style>
          <p:txBody>
            <a:bodyPr lIns="90000" rIns="90000" tIns="46800" bIns="46800" anchor="t">
              <a:normAutofit/>
            </a:bodyPr>
            <a:p>
              <a:pPr algn="ctr">
                <a:spcBef>
                  <a:spcPts val="587"/>
                </a:spcBef>
                <a:spcAft>
                  <a:spcPts val="3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cc0000"/>
                  </a:solidFill>
                  <a:effectLst/>
                  <a:uFillTx/>
                  <a:latin typeface="Arial"/>
                </a:rPr>
                <a:t>Q4</a:t>
              </a:r>
              <a:endParaRPr b="0" lang="en-US" sz="1900" strike="noStrike" u="none">
                <a:solidFill>
                  <a:srgbClr val="000000"/>
                </a:solidFill>
                <a:effectLst/>
                <a:uFillTx/>
                <a:latin typeface="Arial"/>
              </a:endParaRPr>
            </a:p>
          </p:txBody>
        </p:sp>
        <p:sp>
          <p:nvSpPr>
            <p:cNvPr id="1251" name=""/>
            <p:cNvSpPr/>
            <p:nvPr/>
          </p:nvSpPr>
          <p:spPr>
            <a:xfrm>
              <a:off x="4824360" y="4411800"/>
              <a:ext cx="1773360" cy="439560"/>
            </a:xfrm>
            <a:prstGeom prst="rect">
              <a:avLst/>
            </a:prstGeom>
            <a:noFill/>
            <a:ln w="0">
              <a:noFill/>
            </a:ln>
          </p:spPr>
          <p:style>
            <a:lnRef idx="0"/>
            <a:fillRef idx="0"/>
            <a:effectRef idx="0"/>
            <a:fontRef idx="minor"/>
          </p:style>
          <p:txBody>
            <a:bodyPr lIns="90000" rIns="90000" tIns="46800" bIns="46800" anchor="t">
              <a:normAutofit/>
            </a:bodyPr>
            <a:p>
              <a:pPr algn="ctr">
                <a:spcBef>
                  <a:spcPts val="587"/>
                </a:spcBef>
                <a:spcAft>
                  <a:spcPts val="3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cc0000"/>
                  </a:solidFill>
                  <a:effectLst/>
                  <a:uFillTx/>
                  <a:latin typeface="Arial"/>
                </a:rPr>
                <a:t>Q3</a:t>
              </a:r>
              <a:endParaRPr b="0" lang="en-US" sz="1900" strike="noStrike" u="none">
                <a:solidFill>
                  <a:srgbClr val="000000"/>
                </a:solidFill>
                <a:effectLst/>
                <a:uFillTx/>
                <a:latin typeface="Arial"/>
              </a:endParaRPr>
            </a:p>
          </p:txBody>
        </p:sp>
        <p:sp>
          <p:nvSpPr>
            <p:cNvPr id="1252" name=""/>
            <p:cNvSpPr/>
            <p:nvPr/>
          </p:nvSpPr>
          <p:spPr>
            <a:xfrm>
              <a:off x="3051360" y="4411800"/>
              <a:ext cx="1773000" cy="439560"/>
            </a:xfrm>
            <a:prstGeom prst="rect">
              <a:avLst/>
            </a:prstGeom>
            <a:noFill/>
            <a:ln w="0">
              <a:noFill/>
            </a:ln>
          </p:spPr>
          <p:style>
            <a:lnRef idx="0"/>
            <a:fillRef idx="0"/>
            <a:effectRef idx="0"/>
            <a:fontRef idx="minor"/>
          </p:style>
          <p:txBody>
            <a:bodyPr lIns="90000" rIns="90000" tIns="46800" bIns="46800" anchor="t">
              <a:normAutofit/>
            </a:bodyPr>
            <a:p>
              <a:pPr algn="ctr">
                <a:spcBef>
                  <a:spcPts val="587"/>
                </a:spcBef>
                <a:spcAft>
                  <a:spcPts val="3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cc0000"/>
                  </a:solidFill>
                  <a:effectLst/>
                  <a:uFillTx/>
                  <a:latin typeface="Arial"/>
                </a:rPr>
                <a:t>Q2</a:t>
              </a:r>
              <a:endParaRPr b="0" lang="en-US" sz="1900" strike="noStrike" u="none">
                <a:solidFill>
                  <a:srgbClr val="000000"/>
                </a:solidFill>
                <a:effectLst/>
                <a:uFillTx/>
                <a:latin typeface="Arial"/>
              </a:endParaRPr>
            </a:p>
          </p:txBody>
        </p:sp>
        <p:sp>
          <p:nvSpPr>
            <p:cNvPr id="1253" name=""/>
            <p:cNvSpPr/>
            <p:nvPr/>
          </p:nvSpPr>
          <p:spPr>
            <a:xfrm>
              <a:off x="1278000" y="4411800"/>
              <a:ext cx="2241360" cy="439560"/>
            </a:xfrm>
            <a:prstGeom prst="rect">
              <a:avLst/>
            </a:prstGeom>
            <a:noFill/>
            <a:ln w="0">
              <a:noFill/>
            </a:ln>
          </p:spPr>
          <p:style>
            <a:lnRef idx="0"/>
            <a:fillRef idx="0"/>
            <a:effectRef idx="0"/>
            <a:fontRef idx="minor"/>
          </p:style>
          <p:txBody>
            <a:bodyPr lIns="90000" rIns="90000" tIns="46800" bIns="46800" anchor="t">
              <a:normAutofit/>
            </a:bodyPr>
            <a:p>
              <a:pPr>
                <a:spcBef>
                  <a:spcPts val="587"/>
                </a:spcBef>
                <a:spcAft>
                  <a:spcPts val="3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cc0000"/>
                  </a:solidFill>
                  <a:effectLst/>
                  <a:uFillTx/>
                  <a:latin typeface="Arial"/>
                </a:rPr>
                <a:t>Staffing Targets</a:t>
              </a:r>
              <a:endParaRPr b="0" lang="en-US" sz="1900" strike="noStrike" u="none">
                <a:solidFill>
                  <a:srgbClr val="000000"/>
                </a:solidFill>
                <a:effectLst/>
                <a:uFillTx/>
                <a:latin typeface="Arial"/>
              </a:endParaRPr>
            </a:p>
          </p:txBody>
        </p:sp>
      </p:grpSp>
      <p:sp>
        <p:nvSpPr>
          <p:cNvPr id="1254" name=""/>
          <p:cNvSpPr/>
          <p:nvPr/>
        </p:nvSpPr>
        <p:spPr>
          <a:xfrm>
            <a:off x="476280" y="4411800"/>
            <a:ext cx="177336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55" name=""/>
          <p:cNvSpPr/>
          <p:nvPr/>
        </p:nvSpPr>
        <p:spPr>
          <a:xfrm>
            <a:off x="476280" y="5289480"/>
            <a:ext cx="177336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56" name=""/>
          <p:cNvSpPr/>
          <p:nvPr/>
        </p:nvSpPr>
        <p:spPr>
          <a:xfrm>
            <a:off x="476280" y="4411800"/>
            <a:ext cx="0" cy="43956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57" name=""/>
          <p:cNvSpPr/>
          <p:nvPr/>
        </p:nvSpPr>
        <p:spPr>
          <a:xfrm>
            <a:off x="7567560" y="4411800"/>
            <a:ext cx="0" cy="43956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58" name=""/>
          <p:cNvSpPr/>
          <p:nvPr/>
        </p:nvSpPr>
        <p:spPr>
          <a:xfrm>
            <a:off x="2249640" y="4411800"/>
            <a:ext cx="177300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59" name=""/>
          <p:cNvSpPr/>
          <p:nvPr/>
        </p:nvSpPr>
        <p:spPr>
          <a:xfrm>
            <a:off x="476280" y="4851360"/>
            <a:ext cx="0" cy="43812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60" name=""/>
          <p:cNvSpPr/>
          <p:nvPr/>
        </p:nvSpPr>
        <p:spPr>
          <a:xfrm>
            <a:off x="4022640" y="4411800"/>
            <a:ext cx="177336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61" name=""/>
          <p:cNvSpPr/>
          <p:nvPr/>
        </p:nvSpPr>
        <p:spPr>
          <a:xfrm>
            <a:off x="5796000" y="4411800"/>
            <a:ext cx="177156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62" name=""/>
          <p:cNvSpPr/>
          <p:nvPr/>
        </p:nvSpPr>
        <p:spPr>
          <a:xfrm>
            <a:off x="7567560" y="4851360"/>
            <a:ext cx="0" cy="43812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63" name=""/>
          <p:cNvSpPr/>
          <p:nvPr/>
        </p:nvSpPr>
        <p:spPr>
          <a:xfrm>
            <a:off x="2249640" y="5289480"/>
            <a:ext cx="177300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64" name=""/>
          <p:cNvSpPr/>
          <p:nvPr/>
        </p:nvSpPr>
        <p:spPr>
          <a:xfrm>
            <a:off x="4022640" y="5289480"/>
            <a:ext cx="177336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65" name=""/>
          <p:cNvSpPr/>
          <p:nvPr/>
        </p:nvSpPr>
        <p:spPr>
          <a:xfrm>
            <a:off x="5796000" y="5289480"/>
            <a:ext cx="177156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66" name=""/>
          <p:cNvSpPr/>
          <p:nvPr/>
        </p:nvSpPr>
        <p:spPr>
          <a:xfrm>
            <a:off x="1278000" y="4411800"/>
            <a:ext cx="6568920" cy="877680"/>
          </a:xfrm>
          <a:prstGeom prst="roundRect">
            <a:avLst>
              <a:gd name="adj" fmla="val 10852"/>
            </a:avLst>
          </a:prstGeom>
          <a:noFill/>
          <a:ln w="12600">
            <a:solidFill>
              <a:srgbClr val="000099"/>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A1E6B232-5D11-487D-B270-0056BB5B3778}" type="slidenum">
              <a:t>76</a:t>
            </a:fld>
          </a:p>
        </p:txBody>
      </p:sp>
    </p:spTree>
  </p:cSld>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267" name=""/>
          <p:cNvGrpSpPr/>
          <p:nvPr/>
        </p:nvGrpSpPr>
        <p:grpSpPr>
          <a:xfrm>
            <a:off x="7156440" y="5099040"/>
            <a:ext cx="1033560" cy="990360"/>
            <a:chOff x="7156440" y="5099040"/>
            <a:chExt cx="1033560" cy="990360"/>
          </a:xfrm>
        </p:grpSpPr>
        <p:sp>
          <p:nvSpPr>
            <p:cNvPr id="1268" name=""/>
            <p:cNvSpPr/>
            <p:nvPr/>
          </p:nvSpPr>
          <p:spPr>
            <a:xfrm>
              <a:off x="7156440" y="5694120"/>
              <a:ext cx="1033560" cy="395280"/>
            </a:xfrm>
            <a:prstGeom prst="rect">
              <a:avLst/>
            </a:prstGeom>
            <a:noFill/>
            <a:ln w="0">
              <a:noFill/>
            </a:ln>
          </p:spPr>
          <p:style>
            <a:lnRef idx="0"/>
            <a:fillRef idx="0"/>
            <a:effectRef idx="0"/>
            <a:fontRef idx="minor"/>
          </p:style>
          <p:txBody>
            <a:bodyPr lIns="90000" rIns="90000" tIns="46800" bIns="46800" anchor="t">
              <a:normAutofit/>
            </a:bodyPr>
            <a:p>
              <a:pPr algn="ct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190,800</a:t>
              </a:r>
              <a:endParaRPr b="0" lang="en-US" sz="1800" strike="noStrike" u="none">
                <a:solidFill>
                  <a:srgbClr val="000000"/>
                </a:solidFill>
                <a:effectLst/>
                <a:uFillTx/>
                <a:latin typeface="Arial"/>
              </a:endParaRPr>
            </a:p>
          </p:txBody>
        </p:sp>
        <p:sp>
          <p:nvSpPr>
            <p:cNvPr id="1269" name=""/>
            <p:cNvSpPr/>
            <p:nvPr/>
          </p:nvSpPr>
          <p:spPr>
            <a:xfrm>
              <a:off x="7296120" y="5099040"/>
              <a:ext cx="754200" cy="382320"/>
            </a:xfrm>
            <a:prstGeom prst="rect">
              <a:avLst/>
            </a:prstGeom>
            <a:noFill/>
            <a:ln w="0">
              <a:noFill/>
            </a:ln>
          </p:spPr>
          <p:style>
            <a:lnRef idx="0"/>
            <a:fillRef idx="0"/>
            <a:effectRef idx="0"/>
            <a:fontRef idx="minor"/>
          </p:style>
          <p:txBody>
            <a:bodyPr lIns="90000" rIns="90000" tIns="46800" bIns="46800" anchor="t">
              <a:normAutofit/>
            </a:bodyPr>
            <a:p>
              <a:pPr algn="ct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cc0000"/>
                  </a:solidFill>
                  <a:effectLst/>
                  <a:uFillTx/>
                  <a:latin typeface="Arial"/>
                </a:rPr>
                <a:t>2000</a:t>
              </a:r>
              <a:endParaRPr b="0" lang="en-US" sz="1800" strike="noStrike" u="none">
                <a:solidFill>
                  <a:srgbClr val="000000"/>
                </a:solidFill>
                <a:effectLst/>
                <a:uFillTx/>
                <a:latin typeface="Arial"/>
              </a:endParaRPr>
            </a:p>
          </p:txBody>
        </p:sp>
      </p:grpSp>
      <p:grpSp>
        <p:nvGrpSpPr>
          <p:cNvPr id="1270" name=""/>
          <p:cNvGrpSpPr/>
          <p:nvPr/>
        </p:nvGrpSpPr>
        <p:grpSpPr>
          <a:xfrm>
            <a:off x="5719680" y="5099040"/>
            <a:ext cx="1047600" cy="990360"/>
            <a:chOff x="5719680" y="5099040"/>
            <a:chExt cx="1047600" cy="990360"/>
          </a:xfrm>
        </p:grpSpPr>
        <p:sp>
          <p:nvSpPr>
            <p:cNvPr id="1271" name=""/>
            <p:cNvSpPr/>
            <p:nvPr/>
          </p:nvSpPr>
          <p:spPr>
            <a:xfrm>
              <a:off x="5719680" y="5694120"/>
              <a:ext cx="1047600" cy="395280"/>
            </a:xfrm>
            <a:prstGeom prst="rect">
              <a:avLst/>
            </a:prstGeom>
            <a:noFill/>
            <a:ln w="0">
              <a:noFill/>
            </a:ln>
          </p:spPr>
          <p:style>
            <a:lnRef idx="0"/>
            <a:fillRef idx="0"/>
            <a:effectRef idx="0"/>
            <a:fontRef idx="minor"/>
          </p:style>
          <p:txBody>
            <a:bodyPr lIns="90000" rIns="90000" tIns="46800" bIns="46800" anchor="t">
              <a:normAutofit/>
            </a:bodyPr>
            <a:p>
              <a:pPr algn="ct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150,000</a:t>
              </a:r>
              <a:endParaRPr b="0" lang="en-US" sz="1800" strike="noStrike" u="none">
                <a:solidFill>
                  <a:srgbClr val="000000"/>
                </a:solidFill>
                <a:effectLst/>
                <a:uFillTx/>
                <a:latin typeface="Arial"/>
              </a:endParaRPr>
            </a:p>
          </p:txBody>
        </p:sp>
        <p:sp>
          <p:nvSpPr>
            <p:cNvPr id="1272" name=""/>
            <p:cNvSpPr/>
            <p:nvPr/>
          </p:nvSpPr>
          <p:spPr>
            <a:xfrm>
              <a:off x="5719680" y="5099040"/>
              <a:ext cx="1047600" cy="382320"/>
            </a:xfrm>
            <a:prstGeom prst="rect">
              <a:avLst/>
            </a:prstGeom>
            <a:noFill/>
            <a:ln w="0">
              <a:noFill/>
            </a:ln>
          </p:spPr>
          <p:style>
            <a:lnRef idx="0"/>
            <a:fillRef idx="0"/>
            <a:effectRef idx="0"/>
            <a:fontRef idx="minor"/>
          </p:style>
          <p:txBody>
            <a:bodyPr lIns="90000" rIns="90000" tIns="46800" bIns="46800" anchor="t">
              <a:normAutofit/>
            </a:bodyPr>
            <a:p>
              <a:pPr algn="ct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cc0000"/>
                  </a:solidFill>
                  <a:effectLst/>
                  <a:uFillTx/>
                  <a:latin typeface="Arial"/>
                </a:rPr>
                <a:t>Q4</a:t>
              </a:r>
              <a:endParaRPr b="0" lang="en-US" sz="1800" strike="noStrike" u="none">
                <a:solidFill>
                  <a:srgbClr val="000000"/>
                </a:solidFill>
                <a:effectLst/>
                <a:uFillTx/>
                <a:latin typeface="Arial"/>
              </a:endParaRPr>
            </a:p>
          </p:txBody>
        </p:sp>
      </p:grpSp>
      <p:grpSp>
        <p:nvGrpSpPr>
          <p:cNvPr id="1273" name=""/>
          <p:cNvGrpSpPr/>
          <p:nvPr/>
        </p:nvGrpSpPr>
        <p:grpSpPr>
          <a:xfrm>
            <a:off x="4437000" y="5099040"/>
            <a:ext cx="895320" cy="990360"/>
            <a:chOff x="4437000" y="5099040"/>
            <a:chExt cx="895320" cy="990360"/>
          </a:xfrm>
        </p:grpSpPr>
        <p:sp>
          <p:nvSpPr>
            <p:cNvPr id="1274" name=""/>
            <p:cNvSpPr/>
            <p:nvPr/>
          </p:nvSpPr>
          <p:spPr>
            <a:xfrm>
              <a:off x="4437000" y="5694120"/>
              <a:ext cx="895320" cy="395280"/>
            </a:xfrm>
            <a:prstGeom prst="rect">
              <a:avLst/>
            </a:prstGeom>
            <a:noFill/>
            <a:ln w="0">
              <a:noFill/>
            </a:ln>
          </p:spPr>
          <p:style>
            <a:lnRef idx="0"/>
            <a:fillRef idx="0"/>
            <a:effectRef idx="0"/>
            <a:fontRef idx="minor"/>
          </p:style>
          <p:txBody>
            <a:bodyPr lIns="90000" rIns="90000" tIns="46800" bIns="46800" anchor="t">
              <a:normAutofit/>
            </a:bodyPr>
            <a:p>
              <a:pPr algn="ct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36,000</a:t>
              </a:r>
              <a:endParaRPr b="0" lang="en-US" sz="1800" strike="noStrike" u="none">
                <a:solidFill>
                  <a:srgbClr val="000000"/>
                </a:solidFill>
                <a:effectLst/>
                <a:uFillTx/>
                <a:latin typeface="Arial"/>
              </a:endParaRPr>
            </a:p>
          </p:txBody>
        </p:sp>
        <p:sp>
          <p:nvSpPr>
            <p:cNvPr id="1275" name=""/>
            <p:cNvSpPr/>
            <p:nvPr/>
          </p:nvSpPr>
          <p:spPr>
            <a:xfrm>
              <a:off x="4437000" y="5099040"/>
              <a:ext cx="895320" cy="382320"/>
            </a:xfrm>
            <a:prstGeom prst="rect">
              <a:avLst/>
            </a:prstGeom>
            <a:noFill/>
            <a:ln w="0">
              <a:noFill/>
            </a:ln>
          </p:spPr>
          <p:style>
            <a:lnRef idx="0"/>
            <a:fillRef idx="0"/>
            <a:effectRef idx="0"/>
            <a:fontRef idx="minor"/>
          </p:style>
          <p:txBody>
            <a:bodyPr lIns="90000" rIns="90000" tIns="46800" bIns="46800" anchor="t">
              <a:normAutofit/>
            </a:bodyPr>
            <a:p>
              <a:pPr algn="ct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cc0000"/>
                  </a:solidFill>
                  <a:effectLst/>
                  <a:uFillTx/>
                  <a:latin typeface="Arial"/>
                </a:rPr>
                <a:t>Q3</a:t>
              </a:r>
              <a:endParaRPr b="0" lang="en-US" sz="1800" strike="noStrike" u="none">
                <a:solidFill>
                  <a:srgbClr val="000000"/>
                </a:solidFill>
                <a:effectLst/>
                <a:uFillTx/>
                <a:latin typeface="Arial"/>
              </a:endParaRPr>
            </a:p>
          </p:txBody>
        </p:sp>
      </p:grpSp>
      <p:grpSp>
        <p:nvGrpSpPr>
          <p:cNvPr id="1276" name=""/>
          <p:cNvGrpSpPr/>
          <p:nvPr/>
        </p:nvGrpSpPr>
        <p:grpSpPr>
          <a:xfrm>
            <a:off x="3265560" y="5099040"/>
            <a:ext cx="784080" cy="990360"/>
            <a:chOff x="3265560" y="5099040"/>
            <a:chExt cx="784080" cy="990360"/>
          </a:xfrm>
        </p:grpSpPr>
        <p:sp>
          <p:nvSpPr>
            <p:cNvPr id="1277" name=""/>
            <p:cNvSpPr/>
            <p:nvPr/>
          </p:nvSpPr>
          <p:spPr>
            <a:xfrm>
              <a:off x="3265560" y="5694120"/>
              <a:ext cx="784080" cy="395280"/>
            </a:xfrm>
            <a:prstGeom prst="rect">
              <a:avLst/>
            </a:prstGeom>
            <a:noFill/>
            <a:ln w="0">
              <a:noFill/>
            </a:ln>
          </p:spPr>
          <p:style>
            <a:lnRef idx="0"/>
            <a:fillRef idx="0"/>
            <a:effectRef idx="0"/>
            <a:fontRef idx="minor"/>
          </p:style>
          <p:txBody>
            <a:bodyPr lIns="90000" rIns="90000" tIns="46800" bIns="46800" anchor="t">
              <a:normAutofit/>
            </a:bodyPr>
            <a:p>
              <a:pPr algn="ct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4,800</a:t>
              </a:r>
              <a:endParaRPr b="0" lang="en-US" sz="1800" strike="noStrike" u="none">
                <a:solidFill>
                  <a:srgbClr val="000000"/>
                </a:solidFill>
                <a:effectLst/>
                <a:uFillTx/>
                <a:latin typeface="Arial"/>
              </a:endParaRPr>
            </a:p>
          </p:txBody>
        </p:sp>
        <p:sp>
          <p:nvSpPr>
            <p:cNvPr id="1278" name=""/>
            <p:cNvSpPr/>
            <p:nvPr/>
          </p:nvSpPr>
          <p:spPr>
            <a:xfrm>
              <a:off x="3265560" y="5099040"/>
              <a:ext cx="784080" cy="382320"/>
            </a:xfrm>
            <a:prstGeom prst="rect">
              <a:avLst/>
            </a:prstGeom>
            <a:noFill/>
            <a:ln w="0">
              <a:noFill/>
            </a:ln>
          </p:spPr>
          <p:style>
            <a:lnRef idx="0"/>
            <a:fillRef idx="0"/>
            <a:effectRef idx="0"/>
            <a:fontRef idx="minor"/>
          </p:style>
          <p:txBody>
            <a:bodyPr lIns="90000" rIns="90000" tIns="46800" bIns="46800" anchor="t">
              <a:normAutofit/>
            </a:bodyPr>
            <a:p>
              <a:pPr algn="ct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cc0000"/>
                  </a:solidFill>
                  <a:effectLst/>
                  <a:uFillTx/>
                  <a:latin typeface="Arial"/>
                </a:rPr>
                <a:t>Q2</a:t>
              </a:r>
              <a:endParaRPr b="0" lang="en-US" sz="1800" strike="noStrike" u="none">
                <a:solidFill>
                  <a:srgbClr val="000000"/>
                </a:solidFill>
                <a:effectLst/>
                <a:uFillTx/>
                <a:latin typeface="Arial"/>
              </a:endParaRPr>
            </a:p>
          </p:txBody>
        </p:sp>
      </p:grpSp>
      <p:grpSp>
        <p:nvGrpSpPr>
          <p:cNvPr id="1279" name=""/>
          <p:cNvGrpSpPr/>
          <p:nvPr/>
        </p:nvGrpSpPr>
        <p:grpSpPr>
          <a:xfrm>
            <a:off x="849240" y="5099040"/>
            <a:ext cx="2028960" cy="990360"/>
            <a:chOff x="849240" y="5099040"/>
            <a:chExt cx="2028960" cy="990360"/>
          </a:xfrm>
        </p:grpSpPr>
        <p:sp>
          <p:nvSpPr>
            <p:cNvPr id="1280" name=""/>
            <p:cNvSpPr/>
            <p:nvPr/>
          </p:nvSpPr>
          <p:spPr>
            <a:xfrm>
              <a:off x="849240" y="5694120"/>
              <a:ext cx="2028960" cy="39528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Loads Sold</a:t>
              </a:r>
              <a:endParaRPr b="0" lang="en-US" sz="1800" strike="noStrike" u="none">
                <a:solidFill>
                  <a:srgbClr val="000000"/>
                </a:solidFill>
                <a:effectLst/>
                <a:uFillTx/>
                <a:latin typeface="Arial"/>
              </a:endParaRPr>
            </a:p>
          </p:txBody>
        </p:sp>
        <p:sp>
          <p:nvSpPr>
            <p:cNvPr id="1281" name=""/>
            <p:cNvSpPr/>
            <p:nvPr/>
          </p:nvSpPr>
          <p:spPr>
            <a:xfrm>
              <a:off x="849240" y="5099040"/>
              <a:ext cx="2028960" cy="382320"/>
            </a:xfrm>
            <a:prstGeom prst="rect">
              <a:avLst/>
            </a:prstGeom>
            <a:noFill/>
            <a:ln w="0">
              <a:noFill/>
            </a:ln>
          </p:spPr>
          <p:style>
            <a:lnRef idx="0"/>
            <a:fillRef idx="0"/>
            <a:effectRef idx="0"/>
            <a:fontRef idx="minor"/>
          </p:style>
          <p:txBody>
            <a:bodyPr lIns="90000" rIns="90000" tIns="46800" bIns="46800" anchor="t">
              <a:normAutofit/>
            </a:bodyPr>
            <a:p>
              <a:pPr>
                <a:spcBef>
                  <a:spcPts val="561"/>
                </a:spcBef>
                <a:spcAft>
                  <a:spcPts val="3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cc0000"/>
                  </a:solidFill>
                  <a:effectLst/>
                  <a:uFillTx/>
                  <a:latin typeface="Arial"/>
                </a:rPr>
                <a:t>Volume Targets</a:t>
              </a:r>
              <a:endParaRPr b="0" lang="en-US" sz="1800" strike="noStrike" u="none">
                <a:solidFill>
                  <a:srgbClr val="000000"/>
                </a:solidFill>
                <a:effectLst/>
                <a:uFillTx/>
                <a:latin typeface="Arial"/>
              </a:endParaRPr>
            </a:p>
          </p:txBody>
        </p:sp>
      </p:grpSp>
      <p:sp>
        <p:nvSpPr>
          <p:cNvPr id="1282" name=""/>
          <p:cNvSpPr/>
          <p:nvPr/>
        </p:nvSpPr>
        <p:spPr>
          <a:xfrm>
            <a:off x="71280" y="4857840"/>
            <a:ext cx="277344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83" name=""/>
          <p:cNvSpPr/>
          <p:nvPr/>
        </p:nvSpPr>
        <p:spPr>
          <a:xfrm>
            <a:off x="71280" y="7034040"/>
            <a:ext cx="277344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84" name=""/>
          <p:cNvSpPr/>
          <p:nvPr/>
        </p:nvSpPr>
        <p:spPr>
          <a:xfrm>
            <a:off x="71280" y="4857840"/>
            <a:ext cx="0" cy="38232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85" name=""/>
          <p:cNvSpPr/>
          <p:nvPr/>
        </p:nvSpPr>
        <p:spPr>
          <a:xfrm>
            <a:off x="8997840" y="4857840"/>
            <a:ext cx="0" cy="38232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86" name=""/>
          <p:cNvSpPr/>
          <p:nvPr/>
        </p:nvSpPr>
        <p:spPr>
          <a:xfrm>
            <a:off x="2844720" y="4857840"/>
            <a:ext cx="37620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87" name=""/>
          <p:cNvSpPr/>
          <p:nvPr/>
        </p:nvSpPr>
        <p:spPr>
          <a:xfrm>
            <a:off x="71280" y="5240160"/>
            <a:ext cx="0" cy="21276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88" name=""/>
          <p:cNvSpPr/>
          <p:nvPr/>
        </p:nvSpPr>
        <p:spPr>
          <a:xfrm>
            <a:off x="3220920" y="4857840"/>
            <a:ext cx="94464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89" name=""/>
          <p:cNvSpPr/>
          <p:nvPr/>
        </p:nvSpPr>
        <p:spPr>
          <a:xfrm>
            <a:off x="4165560" y="4857840"/>
            <a:ext cx="26208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90" name=""/>
          <p:cNvSpPr/>
          <p:nvPr/>
        </p:nvSpPr>
        <p:spPr>
          <a:xfrm>
            <a:off x="4427640" y="4857840"/>
            <a:ext cx="146520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91" name=""/>
          <p:cNvSpPr/>
          <p:nvPr/>
        </p:nvSpPr>
        <p:spPr>
          <a:xfrm>
            <a:off x="6075360" y="4857840"/>
            <a:ext cx="134136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92" name=""/>
          <p:cNvSpPr/>
          <p:nvPr/>
        </p:nvSpPr>
        <p:spPr>
          <a:xfrm>
            <a:off x="7977240" y="4857840"/>
            <a:ext cx="102060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93" name=""/>
          <p:cNvSpPr/>
          <p:nvPr/>
        </p:nvSpPr>
        <p:spPr>
          <a:xfrm>
            <a:off x="8997840" y="5240160"/>
            <a:ext cx="0" cy="21276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94" name=""/>
          <p:cNvSpPr/>
          <p:nvPr/>
        </p:nvSpPr>
        <p:spPr>
          <a:xfrm>
            <a:off x="71280" y="5452920"/>
            <a:ext cx="0" cy="158112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95" name=""/>
          <p:cNvSpPr/>
          <p:nvPr/>
        </p:nvSpPr>
        <p:spPr>
          <a:xfrm>
            <a:off x="8997840" y="5452920"/>
            <a:ext cx="0" cy="158112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96" name=""/>
          <p:cNvSpPr/>
          <p:nvPr/>
        </p:nvSpPr>
        <p:spPr>
          <a:xfrm>
            <a:off x="2844720" y="7034040"/>
            <a:ext cx="37620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97" name=""/>
          <p:cNvSpPr/>
          <p:nvPr/>
        </p:nvSpPr>
        <p:spPr>
          <a:xfrm>
            <a:off x="3220920" y="7034040"/>
            <a:ext cx="94464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98" name=""/>
          <p:cNvSpPr/>
          <p:nvPr/>
        </p:nvSpPr>
        <p:spPr>
          <a:xfrm>
            <a:off x="4165560" y="7034040"/>
            <a:ext cx="26208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299" name=""/>
          <p:cNvSpPr/>
          <p:nvPr/>
        </p:nvSpPr>
        <p:spPr>
          <a:xfrm>
            <a:off x="4427640" y="7034040"/>
            <a:ext cx="146520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300" name=""/>
          <p:cNvSpPr/>
          <p:nvPr/>
        </p:nvSpPr>
        <p:spPr>
          <a:xfrm>
            <a:off x="5892840" y="7034040"/>
            <a:ext cx="18252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301" name=""/>
          <p:cNvSpPr/>
          <p:nvPr/>
        </p:nvSpPr>
        <p:spPr>
          <a:xfrm>
            <a:off x="6075360" y="7034040"/>
            <a:ext cx="134136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302" name=""/>
          <p:cNvSpPr/>
          <p:nvPr/>
        </p:nvSpPr>
        <p:spPr>
          <a:xfrm>
            <a:off x="7416720" y="7034040"/>
            <a:ext cx="18252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303" name=""/>
          <p:cNvSpPr/>
          <p:nvPr/>
        </p:nvSpPr>
        <p:spPr>
          <a:xfrm>
            <a:off x="7599240" y="7034040"/>
            <a:ext cx="139860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304" name=""/>
          <p:cNvSpPr/>
          <p:nvPr/>
        </p:nvSpPr>
        <p:spPr>
          <a:xfrm>
            <a:off x="5892840" y="4857840"/>
            <a:ext cx="18252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305" name=""/>
          <p:cNvSpPr/>
          <p:nvPr/>
        </p:nvSpPr>
        <p:spPr>
          <a:xfrm>
            <a:off x="7416720" y="4857840"/>
            <a:ext cx="56052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306"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Mid-Market Strategy and Goals</a:t>
            </a:r>
            <a:endParaRPr b="0" lang="en-US" sz="3000" strike="noStrike" u="none">
              <a:solidFill>
                <a:srgbClr val="333399"/>
              </a:solidFill>
              <a:effectLst/>
              <a:uFillTx/>
              <a:latin typeface="Arial"/>
            </a:endParaRPr>
          </a:p>
        </p:txBody>
      </p:sp>
      <p:sp>
        <p:nvSpPr>
          <p:cNvPr id="1307" name="PlaceHolder 2"/>
          <p:cNvSpPr>
            <a:spLocks noGrp="1"/>
          </p:cNvSpPr>
          <p:nvPr>
            <p:ph/>
          </p:nvPr>
        </p:nvSpPr>
        <p:spPr>
          <a:xfrm>
            <a:off x="721800" y="1472760"/>
            <a:ext cx="8069400" cy="3194280"/>
          </a:xfrm>
          <a:prstGeom prst="rect">
            <a:avLst/>
          </a:prstGeom>
          <a:noFill/>
          <a:ln w="0">
            <a:noFill/>
          </a:ln>
        </p:spPr>
        <p:txBody>
          <a:bodyPr lIns="90000" rIns="90000" tIns="46800" bIns="46800" anchor="t">
            <a:normAutofit/>
          </a:bodyPr>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Market traditional freight transportation intermediary services</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Introduce freight transportation risk management solutions</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Industry assignments</a:t>
            </a:r>
            <a:endParaRPr b="0" lang="en-US" sz="2200" strike="noStrike" u="none">
              <a:solidFill>
                <a:srgbClr val="000000"/>
              </a:solidFill>
              <a:effectLst/>
              <a:uFillTx/>
              <a:latin typeface="Arial"/>
            </a:endParaRPr>
          </a:p>
          <a:p>
            <a:pPr lvl="1" marL="74124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Retail</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	</a:t>
            </a:r>
            <a:r>
              <a:rPr b="0" lang="en-US" sz="2000" strike="noStrike" u="none">
                <a:solidFill>
                  <a:srgbClr val="ff0000"/>
                </a:solidFill>
                <a:effectLst/>
                <a:uFillTx/>
                <a:latin typeface="Arial"/>
              </a:rPr>
              <a:t>–</a:t>
            </a:r>
            <a:r>
              <a:rPr b="0" lang="en-US" sz="2000" strike="noStrike" u="none">
                <a:solidFill>
                  <a:srgbClr val="000000"/>
                </a:solidFill>
                <a:effectLst/>
                <a:uFillTx/>
                <a:latin typeface="Arial"/>
              </a:rPr>
              <a:t>  Food &amp; beverage</a:t>
            </a:r>
            <a:endParaRPr b="0" lang="en-US" sz="2000" strike="noStrike" u="none">
              <a:solidFill>
                <a:srgbClr val="000000"/>
              </a:solidFill>
              <a:effectLst/>
              <a:uFillTx/>
              <a:latin typeface="Arial"/>
            </a:endParaRPr>
          </a:p>
          <a:p>
            <a:pPr lvl="1" marL="74124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Industrial</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	</a:t>
            </a:r>
            <a:r>
              <a:rPr b="0" lang="en-US" sz="2000" strike="noStrike" u="none">
                <a:solidFill>
                  <a:srgbClr val="ff0000"/>
                </a:solidFill>
                <a:effectLst/>
                <a:uFillTx/>
                <a:latin typeface="Arial"/>
              </a:rPr>
              <a:t>–</a:t>
            </a:r>
            <a:r>
              <a:rPr b="0" lang="en-US" sz="2000" strike="noStrike" u="none">
                <a:solidFill>
                  <a:srgbClr val="000000"/>
                </a:solidFill>
                <a:effectLst/>
                <a:uFillTx/>
                <a:latin typeface="Arial"/>
              </a:rPr>
              <a:t>  Consumer goods</a:t>
            </a:r>
            <a:endParaRPr b="0" lang="en-US" sz="20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Expand existing relationships</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Leverage Enron relationships and referrals</a:t>
            </a:r>
            <a:endParaRPr b="0" lang="en-US" sz="2200" strike="noStrike" u="none">
              <a:solidFill>
                <a:srgbClr val="000000"/>
              </a:solidFill>
              <a:effectLst/>
              <a:uFillTx/>
              <a:latin typeface="Arial"/>
            </a:endParaRPr>
          </a:p>
        </p:txBody>
      </p:sp>
      <p:sp>
        <p:nvSpPr>
          <p:cNvPr id="1308" name=""/>
          <p:cNvSpPr/>
          <p:nvPr/>
        </p:nvSpPr>
        <p:spPr>
          <a:xfrm>
            <a:off x="849240" y="5099040"/>
            <a:ext cx="7340760" cy="990720"/>
          </a:xfrm>
          <a:prstGeom prst="roundRect">
            <a:avLst>
              <a:gd name="adj" fmla="val 11380"/>
            </a:avLst>
          </a:prstGeom>
          <a:noFill/>
          <a:ln w="12600">
            <a:solidFill>
              <a:srgbClr val="000099"/>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B4282484-E4E6-4B5F-BE17-A277D4330021}" type="slidenum">
              <a:t>77</a:t>
            </a:fld>
          </a:p>
        </p:txBody>
      </p:sp>
    </p:spTree>
  </p:cSld>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09" name="PlaceHolder 1"/>
          <p:cNvSpPr>
            <a:spLocks noGrp="1"/>
          </p:cNvSpPr>
          <p:nvPr>
            <p:ph type="title"/>
          </p:nvPr>
        </p:nvSpPr>
        <p:spPr>
          <a:xfrm>
            <a:off x="2869920" y="3359160"/>
            <a:ext cx="5149800" cy="1000080"/>
          </a:xfrm>
          <a:prstGeom prst="rect">
            <a:avLst/>
          </a:prstGeom>
          <a:noFill/>
          <a:ln w="0">
            <a:noFill/>
          </a:ln>
        </p:spPr>
        <p:txBody>
          <a:bodyPr lIns="92160" rIns="92160" tIns="46080" bIns="460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333399"/>
                </a:solidFill>
                <a:effectLst/>
                <a:uFillTx/>
                <a:latin typeface="Arial"/>
              </a:rPr>
              <a:t>Commercial Coordination</a:t>
            </a:r>
            <a:endParaRPr b="0" lang="en-US" sz="3200" strike="noStrike" u="none">
              <a:solidFill>
                <a:srgbClr val="333399"/>
              </a:solidFill>
              <a:effectLst/>
              <a:uFillTx/>
              <a:latin typeface="Arial"/>
            </a:endParaRPr>
          </a:p>
        </p:txBody>
      </p:sp>
      <p:sp>
        <p:nvSpPr>
          <p:cNvPr id="1310" name="PlaceHolder 2"/>
          <p:cNvSpPr>
            <a:spLocks noGrp="1"/>
          </p:cNvSpPr>
          <p:nvPr>
            <p:ph type="subTitle"/>
          </p:nvPr>
        </p:nvSpPr>
        <p:spPr>
          <a:xfrm>
            <a:off x="2873160" y="4578120"/>
            <a:ext cx="5143320" cy="934920"/>
          </a:xfrm>
          <a:prstGeom prst="rect">
            <a:avLst/>
          </a:prstGeom>
          <a:noFill/>
          <a:ln w="0">
            <a:noFill/>
          </a:ln>
        </p:spPr>
        <p:txBody>
          <a:bodyPr lIns="92160" rIns="92160" tIns="46080" bIns="46080" anchor="t">
            <a:noAutofit/>
          </a:bodyPr>
          <a:p>
            <a:pPr indent="0">
              <a:spcBef>
                <a:spcPts val="561"/>
              </a:spcBef>
              <a:spcAft>
                <a:spcPts val="337"/>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cc0000"/>
                </a:solidFill>
                <a:effectLst/>
                <a:uFillTx/>
                <a:latin typeface="Arial"/>
              </a:rPr>
              <a:t>Chris Kravas</a:t>
            </a:r>
            <a:endParaRPr b="1" i="1" lang="en-US" sz="1800" strike="noStrike" u="none">
              <a:solidFill>
                <a:srgbClr val="cc0000"/>
              </a:solidFill>
              <a:effectLst/>
              <a:uFillTx/>
              <a:latin typeface="Arial"/>
            </a:endParaRPr>
          </a:p>
        </p:txBody>
      </p:sp>
      <p:sp>
        <p:nvSpPr>
          <p:cNvPr id="4" name="PlaceHolder 3"/>
          <p:cNvSpPr>
            <a:spLocks noGrp="1"/>
          </p:cNvSpPr>
          <p:nvPr>
            <p:ph type="sldNum" idx="1"/>
          </p:nvPr>
        </p:nvSpPr>
        <p:spPr/>
        <p:txBody>
          <a:bodyPr/>
          <a:p>
            <a:fld id="{0149D881-61A0-4AD2-9CD4-50FCAFBE3E78}" type="slidenum">
              <a:t>78</a:t>
            </a:fld>
          </a:p>
        </p:txBody>
      </p:sp>
    </p:spTree>
  </p:cSld>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11"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Commercial Coordination</a:t>
            </a:r>
            <a:endParaRPr b="0" lang="en-US" sz="3000" strike="noStrike" u="none">
              <a:solidFill>
                <a:srgbClr val="333399"/>
              </a:solidFill>
              <a:effectLst/>
              <a:uFillTx/>
              <a:latin typeface="Arial"/>
            </a:endParaRPr>
          </a:p>
        </p:txBody>
      </p:sp>
      <p:sp>
        <p:nvSpPr>
          <p:cNvPr id="1312" name="PlaceHolder 2"/>
          <p:cNvSpPr>
            <a:spLocks noGrp="1"/>
          </p:cNvSpPr>
          <p:nvPr>
            <p:ph/>
          </p:nvPr>
        </p:nvSpPr>
        <p:spPr>
          <a:xfrm>
            <a:off x="544320" y="1472760"/>
            <a:ext cx="842148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Kim Frumkin</a:t>
            </a:r>
            <a:endParaRPr b="0" lang="en-US" sz="2200" strike="noStrike" u="none">
              <a:solidFill>
                <a:srgbClr val="000000"/>
              </a:solidFill>
              <a:effectLst/>
              <a:uFillTx/>
              <a:latin typeface="Arial"/>
            </a:endParaRPr>
          </a:p>
          <a:p>
            <a:pPr lvl="1" marL="73008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Prospecting</a:t>
            </a:r>
            <a:endParaRPr b="0" lang="en-US" sz="2000" strike="noStrike" u="none">
              <a:solidFill>
                <a:srgbClr val="000000"/>
              </a:solidFill>
              <a:effectLst/>
              <a:uFillTx/>
              <a:latin typeface="Arial"/>
            </a:endParaRPr>
          </a:p>
          <a:p>
            <a:pPr lvl="1" marL="73008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Marketing and communications</a:t>
            </a:r>
            <a:endParaRPr b="0" lang="en-US" sz="2000" strike="noStrike" u="none">
              <a:solidFill>
                <a:srgbClr val="000000"/>
              </a:solidFill>
              <a:effectLst/>
              <a:uFillTx/>
              <a:latin typeface="Arial"/>
            </a:endParaRPr>
          </a:p>
          <a:p>
            <a:pPr lvl="1" marL="73008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Website design and content</a:t>
            </a:r>
            <a:endParaRPr b="0" lang="en-US" sz="2000" strike="noStrike" u="none">
              <a:solidFill>
                <a:srgbClr val="000000"/>
              </a:solidFill>
              <a:effectLst/>
              <a:uFillTx/>
              <a:latin typeface="Arial"/>
            </a:endParaRPr>
          </a:p>
          <a:p>
            <a:pPr lvl="1" marL="730080" indent="0">
              <a:spcBef>
                <a:spcPts val="624"/>
              </a:spcBef>
              <a:spcAft>
                <a:spcPts val="374"/>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Beth Cowan and Tana Cashion</a:t>
            </a:r>
            <a:endParaRPr b="0" lang="en-US" sz="2200" strike="noStrike" u="none">
              <a:solidFill>
                <a:srgbClr val="000000"/>
              </a:solidFill>
              <a:effectLst/>
              <a:uFillTx/>
              <a:latin typeface="Arial"/>
            </a:endParaRPr>
          </a:p>
          <a:p>
            <a:pPr lvl="1" marL="73008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Spot trading and mid-marketing volume and opportunity reporting</a:t>
            </a:r>
            <a:endParaRPr b="0" lang="en-US" sz="2000" strike="noStrike" u="none">
              <a:solidFill>
                <a:srgbClr val="000000"/>
              </a:solidFill>
              <a:effectLst/>
              <a:uFillTx/>
              <a:latin typeface="Arial"/>
            </a:endParaRPr>
          </a:p>
          <a:p>
            <a:pPr lvl="1" marL="73008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Carrier relations</a:t>
            </a:r>
            <a:endParaRPr b="0" lang="en-US" sz="2000" strike="noStrike" u="none">
              <a:solidFill>
                <a:srgbClr val="000000"/>
              </a:solidFill>
              <a:effectLst/>
              <a:uFillTx/>
              <a:latin typeface="Arial"/>
            </a:endParaRPr>
          </a:p>
          <a:p>
            <a:pPr lvl="1" marL="730080" indent="-284040">
              <a:spcBef>
                <a:spcPts val="624"/>
              </a:spcBef>
              <a:spcAft>
                <a:spcPts val="374"/>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Projects</a:t>
            </a:r>
            <a:endParaRPr b="0" lang="en-US" sz="20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8530B6A8-ED8A-468E-B91E-89228169968D}" type="slidenum">
              <a:t>79</a:t>
            </a:fld>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9"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Role of Forward Trading Group</a:t>
            </a:r>
            <a:endParaRPr b="0" lang="en-US" sz="3000" strike="noStrike" u="none">
              <a:solidFill>
                <a:srgbClr val="333399"/>
              </a:solidFill>
              <a:effectLst/>
              <a:uFillTx/>
              <a:latin typeface="Arial"/>
            </a:endParaRPr>
          </a:p>
        </p:txBody>
      </p:sp>
      <p:sp>
        <p:nvSpPr>
          <p:cNvPr id="150" name="PlaceHolder 2"/>
          <p:cNvSpPr>
            <a:spLocks noGrp="1"/>
          </p:cNvSpPr>
          <p:nvPr>
            <p:ph/>
          </p:nvPr>
        </p:nvSpPr>
        <p:spPr>
          <a:xfrm>
            <a:off x="304560" y="1726920"/>
            <a:ext cx="4375080" cy="4443480"/>
          </a:xfrm>
          <a:prstGeom prst="rect">
            <a:avLst/>
          </a:prstGeom>
          <a:noFill/>
          <a:ln w="0">
            <a:noFill/>
          </a:ln>
        </p:spPr>
        <p:txBody>
          <a:bodyPr lIns="90000" rIns="90000" tIns="46800" bIns="46800" anchor="t">
            <a:normAutofit/>
          </a:bodyPr>
          <a:p>
            <a:pPr marL="343080" indent="-343080">
              <a:spcBef>
                <a:spcPts val="462"/>
              </a:spcBef>
              <a:spcAft>
                <a:spcPts val="275"/>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Forward Pricing and Scheduling</a:t>
            </a:r>
            <a:endParaRPr b="0" lang="en-US" sz="1500" strike="noStrike" u="none">
              <a:solidFill>
                <a:srgbClr val="000000"/>
              </a:solidFill>
              <a:effectLst/>
              <a:uFillTx/>
              <a:latin typeface="Arial"/>
            </a:endParaRPr>
          </a:p>
          <a:p>
            <a:pPr lvl="1" marL="730080" indent="-284040">
              <a:spcBef>
                <a:spcPts val="400"/>
              </a:spcBef>
              <a:spcAft>
                <a:spcPts val="238"/>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Truck/Intermodal</a:t>
            </a:r>
            <a:endParaRPr b="0" lang="en-US" sz="1300" strike="noStrike" u="none">
              <a:solidFill>
                <a:srgbClr val="000000"/>
              </a:solidFill>
              <a:effectLst/>
              <a:uFillTx/>
              <a:latin typeface="Arial"/>
            </a:endParaRPr>
          </a:p>
          <a:p>
            <a:pPr lvl="1" marL="730080" indent="-284040">
              <a:spcBef>
                <a:spcPts val="400"/>
              </a:spcBef>
              <a:spcAft>
                <a:spcPts val="238"/>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Maintain and update WebModal  Configurator</a:t>
            </a:r>
            <a:endParaRPr b="0" lang="en-US" sz="1300" strike="noStrike" u="none">
              <a:solidFill>
                <a:srgbClr val="000000"/>
              </a:solidFill>
              <a:effectLst/>
              <a:uFillTx/>
              <a:latin typeface="Arial"/>
            </a:endParaRPr>
          </a:p>
          <a:p>
            <a:pPr marL="343080" indent="-343080">
              <a:spcBef>
                <a:spcPts val="462"/>
              </a:spcBef>
              <a:spcAft>
                <a:spcPts val="275"/>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Systems Development</a:t>
            </a:r>
            <a:endParaRPr b="0" lang="en-US" sz="1500" strike="noStrike" u="none">
              <a:solidFill>
                <a:srgbClr val="000000"/>
              </a:solidFill>
              <a:effectLst/>
              <a:uFillTx/>
              <a:latin typeface="Arial"/>
            </a:endParaRPr>
          </a:p>
          <a:p>
            <a:pPr lvl="1" marL="730080" indent="-284040">
              <a:spcBef>
                <a:spcPts val="400"/>
              </a:spcBef>
              <a:spcAft>
                <a:spcPts val="238"/>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Accurate, reliable pricing tools for forward swaps and options</a:t>
            </a:r>
            <a:endParaRPr b="0" lang="en-US" sz="1300" strike="noStrike" u="none">
              <a:solidFill>
                <a:srgbClr val="000000"/>
              </a:solidFill>
              <a:effectLst/>
              <a:uFillTx/>
              <a:latin typeface="Arial"/>
            </a:endParaRPr>
          </a:p>
          <a:p>
            <a:pPr lvl="1" marL="730080" indent="-284040">
              <a:spcBef>
                <a:spcPts val="400"/>
              </a:spcBef>
              <a:spcAft>
                <a:spcPts val="238"/>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Integration of Truck and Intermodal models into a single interface</a:t>
            </a:r>
            <a:endParaRPr b="0" lang="en-US" sz="1300" strike="noStrike" u="none">
              <a:solidFill>
                <a:srgbClr val="000000"/>
              </a:solidFill>
              <a:effectLst/>
              <a:uFillTx/>
              <a:latin typeface="Arial"/>
            </a:endParaRPr>
          </a:p>
          <a:p>
            <a:pPr marL="343080" indent="-343080">
              <a:spcBef>
                <a:spcPts val="462"/>
              </a:spcBef>
              <a:spcAft>
                <a:spcPts val="275"/>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Market Development </a:t>
            </a:r>
            <a:endParaRPr b="0" lang="en-US" sz="1500" strike="noStrike" u="none">
              <a:solidFill>
                <a:srgbClr val="000000"/>
              </a:solidFill>
              <a:effectLst/>
              <a:uFillTx/>
              <a:latin typeface="Arial"/>
            </a:endParaRPr>
          </a:p>
          <a:p>
            <a:pPr lvl="1" marL="730080" indent="-284040">
              <a:spcBef>
                <a:spcPts val="400"/>
              </a:spcBef>
              <a:spcAft>
                <a:spcPts val="238"/>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Educate traditional shippers/carriers</a:t>
            </a:r>
            <a:endParaRPr b="0" lang="en-US" sz="1300" strike="noStrike" u="none">
              <a:solidFill>
                <a:srgbClr val="000000"/>
              </a:solidFill>
              <a:effectLst/>
              <a:uFillTx/>
              <a:latin typeface="Arial"/>
            </a:endParaRPr>
          </a:p>
          <a:p>
            <a:pPr lvl="1" marL="730080" indent="-284040">
              <a:spcBef>
                <a:spcPts val="400"/>
              </a:spcBef>
              <a:spcAft>
                <a:spcPts val="238"/>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Foster standard OTC transactions with new counterparties</a:t>
            </a:r>
            <a:endParaRPr b="0" lang="en-US" sz="1300" strike="noStrike" u="none">
              <a:solidFill>
                <a:srgbClr val="000000"/>
              </a:solidFill>
              <a:effectLst/>
              <a:uFillTx/>
              <a:latin typeface="Arial"/>
            </a:endParaRPr>
          </a:p>
          <a:p>
            <a:pPr lvl="1" marL="730080" indent="-284040">
              <a:spcBef>
                <a:spcPts val="400"/>
              </a:spcBef>
              <a:spcAft>
                <a:spcPts val="238"/>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Standard terms and conditions</a:t>
            </a:r>
            <a:endParaRPr b="0" lang="en-US" sz="1300" strike="noStrike" u="none">
              <a:solidFill>
                <a:srgbClr val="000000"/>
              </a:solidFill>
              <a:effectLst/>
              <a:uFillTx/>
              <a:latin typeface="Arial"/>
            </a:endParaRPr>
          </a:p>
          <a:p>
            <a:pPr marL="343080" indent="-343080">
              <a:spcBef>
                <a:spcPts val="462"/>
              </a:spcBef>
              <a:spcAft>
                <a:spcPts val="275"/>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Product Development</a:t>
            </a:r>
            <a:endParaRPr b="0" lang="en-US" sz="1500" strike="noStrike" u="none">
              <a:solidFill>
                <a:srgbClr val="000000"/>
              </a:solidFill>
              <a:effectLst/>
              <a:uFillTx/>
              <a:latin typeface="Arial"/>
            </a:endParaRPr>
          </a:p>
          <a:p>
            <a:pPr lvl="1" marL="730080" indent="-284040">
              <a:spcBef>
                <a:spcPts val="400"/>
              </a:spcBef>
              <a:spcAft>
                <a:spcPts val="238"/>
              </a:spcAft>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Firm pricing, service levels, diesel hedging, structured forward products</a:t>
            </a:r>
            <a:endParaRPr b="0" lang="en-US" sz="1300" strike="noStrike" u="none">
              <a:solidFill>
                <a:srgbClr val="000000"/>
              </a:solidFill>
              <a:effectLst/>
              <a:uFillTx/>
              <a:latin typeface="Arial"/>
            </a:endParaRPr>
          </a:p>
        </p:txBody>
      </p:sp>
      <p:sp>
        <p:nvSpPr>
          <p:cNvPr id="151" name="PlaceHolder 3"/>
          <p:cNvSpPr>
            <a:spLocks noGrp="1"/>
          </p:cNvSpPr>
          <p:nvPr>
            <p:ph/>
          </p:nvPr>
        </p:nvSpPr>
        <p:spPr>
          <a:xfrm>
            <a:off x="5749560" y="2277720"/>
            <a:ext cx="3041640" cy="3282840"/>
          </a:xfrm>
          <a:prstGeom prst="rect">
            <a:avLst/>
          </a:prstGeom>
          <a:noFill/>
          <a:ln w="0">
            <a:noFill/>
          </a:ln>
        </p:spPr>
        <p:txBody>
          <a:bodyPr lIns="90000" rIns="90000" tIns="46800" bIns="46800" anchor="t">
            <a:normAutofit/>
          </a:bodyPr>
          <a:p>
            <a:pPr marL="343080" indent="-343080">
              <a:spcBef>
                <a:spcPts val="524"/>
              </a:spcBef>
              <a:spcAft>
                <a:spcPts val="52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Maintain and calibrate pricing engines/curves</a:t>
            </a:r>
            <a:endParaRPr b="0" lang="en-US" sz="1700" strike="noStrike" u="none">
              <a:solidFill>
                <a:srgbClr val="000000"/>
              </a:solidFill>
              <a:effectLst/>
              <a:uFillTx/>
              <a:latin typeface="Arial"/>
            </a:endParaRPr>
          </a:p>
          <a:p>
            <a:pPr marL="343080" indent="-343080">
              <a:spcBef>
                <a:spcPts val="524"/>
              </a:spcBef>
              <a:spcAft>
                <a:spcPts val="52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Manage forward freight capacity and diesel positions</a:t>
            </a:r>
            <a:endParaRPr b="0" lang="en-US" sz="1700" strike="noStrike" u="none">
              <a:solidFill>
                <a:srgbClr val="000000"/>
              </a:solidFill>
              <a:effectLst/>
              <a:uFillTx/>
              <a:latin typeface="Arial"/>
            </a:endParaRPr>
          </a:p>
          <a:p>
            <a:pPr marL="343080" indent="-343080">
              <a:spcBef>
                <a:spcPts val="524"/>
              </a:spcBef>
              <a:spcAft>
                <a:spcPts val="52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Price term deals for mid market and structured trades</a:t>
            </a:r>
            <a:endParaRPr b="0" lang="en-US" sz="1700" strike="noStrike" u="none">
              <a:solidFill>
                <a:srgbClr val="000000"/>
              </a:solidFill>
              <a:effectLst/>
              <a:uFillTx/>
              <a:latin typeface="Arial"/>
            </a:endParaRPr>
          </a:p>
          <a:p>
            <a:pPr marL="343080" indent="-343080">
              <a:lnSpc>
                <a:spcPct val="90000"/>
              </a:lnSpc>
              <a:spcBef>
                <a:spcPts val="524"/>
              </a:spcBef>
              <a:spcAft>
                <a:spcPts val="312"/>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Trade standard products in the forward OTC market</a:t>
            </a:r>
            <a:endParaRPr b="0" lang="en-US" sz="1700" strike="noStrike" u="none">
              <a:solidFill>
                <a:srgbClr val="000000"/>
              </a:solidFill>
              <a:effectLst/>
              <a:uFillTx/>
              <a:latin typeface="Arial"/>
            </a:endParaRPr>
          </a:p>
        </p:txBody>
      </p:sp>
      <p:sp>
        <p:nvSpPr>
          <p:cNvPr id="152" name=""/>
          <p:cNvSpPr/>
          <p:nvPr/>
        </p:nvSpPr>
        <p:spPr>
          <a:xfrm rot="5400000">
            <a:off x="2741760" y="3223440"/>
            <a:ext cx="4670280" cy="1017720"/>
          </a:xfrm>
          <a:prstGeom prst="triangle">
            <a:avLst>
              <a:gd name="adj" fmla="val 50000"/>
            </a:avLst>
          </a:prstGeom>
          <a:gradFill rotWithShape="0">
            <a:gsLst>
              <a:gs pos="0">
                <a:srgbClr val="ffb310"/>
              </a:gs>
              <a:gs pos="100000">
                <a:srgbClr val="fecb5f"/>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53" name=""/>
          <p:cNvSpPr/>
          <p:nvPr/>
        </p:nvSpPr>
        <p:spPr>
          <a:xfrm>
            <a:off x="1900440" y="1103400"/>
            <a:ext cx="1029240" cy="3988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sng">
                <a:solidFill>
                  <a:srgbClr val="000000"/>
                </a:solidFill>
                <a:effectLst/>
                <a:uFillTx/>
                <a:latin typeface="Arial"/>
              </a:rPr>
              <a:t>Current</a:t>
            </a:r>
            <a:endParaRPr b="0" lang="en-US" sz="2000" strike="noStrike" u="none">
              <a:solidFill>
                <a:srgbClr val="000000"/>
              </a:solidFill>
              <a:effectLst/>
              <a:uFillTx/>
              <a:latin typeface="Arial"/>
            </a:endParaRPr>
          </a:p>
        </p:txBody>
      </p:sp>
      <p:sp>
        <p:nvSpPr>
          <p:cNvPr id="154" name=""/>
          <p:cNvSpPr/>
          <p:nvPr/>
        </p:nvSpPr>
        <p:spPr>
          <a:xfrm>
            <a:off x="6525360" y="1096920"/>
            <a:ext cx="916200" cy="3988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sng">
                <a:solidFill>
                  <a:srgbClr val="000000"/>
                </a:solidFill>
                <a:effectLst/>
                <a:uFillTx/>
                <a:latin typeface="Arial"/>
              </a:rPr>
              <a:t>Future</a:t>
            </a:r>
            <a:endParaRPr b="0" lang="en-US" sz="2000" strike="noStrike" u="none">
              <a:solidFill>
                <a:srgbClr val="000000"/>
              </a:solidFill>
              <a:effectLst/>
              <a:uFillTx/>
              <a:latin typeface="Arial"/>
            </a:endParaRPr>
          </a:p>
        </p:txBody>
      </p:sp>
      <p:sp>
        <p:nvSpPr>
          <p:cNvPr id="5" name="PlaceHolder 4"/>
          <p:cNvSpPr>
            <a:spLocks noGrp="1"/>
          </p:cNvSpPr>
          <p:nvPr>
            <p:ph type="sldNum" idx="1"/>
          </p:nvPr>
        </p:nvSpPr>
        <p:spPr/>
        <p:txBody>
          <a:bodyPr/>
          <a:p>
            <a:fld id="{2F9A707C-DF11-449E-9ABB-F1EBBAA9CDD5}" type="slidenum">
              <a:t>8</a:t>
            </a:fld>
          </a:p>
        </p:txBody>
      </p:sp>
    </p:spTree>
  </p:cSld>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13"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Collateral </a:t>
            </a:r>
            <a:br>
              <a:rPr sz="3000"/>
            </a:br>
            <a:endParaRPr b="0" lang="en-US" sz="3000" strike="noStrike" u="none">
              <a:solidFill>
                <a:srgbClr val="333399"/>
              </a:solidFill>
              <a:effectLst/>
              <a:uFillTx/>
              <a:latin typeface="Arial"/>
            </a:endParaRPr>
          </a:p>
        </p:txBody>
      </p:sp>
      <p:sp>
        <p:nvSpPr>
          <p:cNvPr id="1314" name="PlaceHolder 2"/>
          <p:cNvSpPr>
            <a:spLocks noGrp="1"/>
          </p:cNvSpPr>
          <p:nvPr>
            <p:ph/>
          </p:nvPr>
        </p:nvSpPr>
        <p:spPr>
          <a:xfrm>
            <a:off x="2320560" y="1472760"/>
            <a:ext cx="4444920" cy="4443480"/>
          </a:xfrm>
          <a:prstGeom prst="rect">
            <a:avLst/>
          </a:prstGeom>
          <a:noFill/>
          <a:ln w="0">
            <a:noFill/>
          </a:ln>
        </p:spPr>
        <p:txBody>
          <a:bodyPr lIns="90000" rIns="90000" tIns="46800" bIns="46800" anchor="t">
            <a:normAutofit/>
          </a:bodyPr>
          <a:p>
            <a:pPr marL="343080" indent="-343080">
              <a:lnSpc>
                <a:spcPct val="130000"/>
              </a:lnSpc>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Annual Report</a:t>
            </a:r>
            <a:endParaRPr b="0" lang="en-US" sz="2200" strike="noStrike" u="none">
              <a:solidFill>
                <a:srgbClr val="000000"/>
              </a:solidFill>
              <a:effectLst/>
              <a:uFillTx/>
              <a:latin typeface="Arial"/>
            </a:endParaRPr>
          </a:p>
          <a:p>
            <a:pPr marL="343080" indent="-343080">
              <a:lnSpc>
                <a:spcPct val="130000"/>
              </a:lnSpc>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Press Releases</a:t>
            </a:r>
            <a:endParaRPr b="0" lang="en-US" sz="2200" strike="noStrike" u="none">
              <a:solidFill>
                <a:srgbClr val="000000"/>
              </a:solidFill>
              <a:effectLst/>
              <a:uFillTx/>
              <a:latin typeface="Arial"/>
            </a:endParaRPr>
          </a:p>
          <a:p>
            <a:pPr marL="343080" indent="-343080">
              <a:lnSpc>
                <a:spcPct val="130000"/>
              </a:lnSpc>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Tear Sheet</a:t>
            </a:r>
            <a:endParaRPr b="0" lang="en-US" sz="2200" strike="noStrike" u="none">
              <a:solidFill>
                <a:srgbClr val="000000"/>
              </a:solidFill>
              <a:effectLst/>
              <a:uFillTx/>
              <a:latin typeface="Arial"/>
            </a:endParaRPr>
          </a:p>
          <a:p>
            <a:pPr marL="343080" indent="-343080">
              <a:lnSpc>
                <a:spcPct val="130000"/>
              </a:lnSpc>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Brochure (in process)</a:t>
            </a:r>
            <a:endParaRPr b="0" lang="en-US" sz="2200" strike="noStrike" u="none">
              <a:solidFill>
                <a:srgbClr val="000000"/>
              </a:solidFill>
              <a:effectLst/>
              <a:uFillTx/>
              <a:latin typeface="Arial"/>
            </a:endParaRPr>
          </a:p>
          <a:p>
            <a:pPr marL="343080" indent="-343080">
              <a:lnSpc>
                <a:spcPct val="130000"/>
              </a:lnSpc>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Exchange Article</a:t>
            </a:r>
            <a:endParaRPr b="0" lang="en-US" sz="2200" strike="noStrike" u="none">
              <a:solidFill>
                <a:srgbClr val="000000"/>
              </a:solidFill>
              <a:effectLst/>
              <a:uFillTx/>
              <a:latin typeface="Arial"/>
            </a:endParaRPr>
          </a:p>
          <a:p>
            <a:pPr marL="343080" indent="-343080">
              <a:lnSpc>
                <a:spcPct val="130000"/>
              </a:lnSpc>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Enron Collateral</a:t>
            </a:r>
            <a:endParaRPr b="0" lang="en-US" sz="2200" strike="noStrike" u="none">
              <a:solidFill>
                <a:srgbClr val="000000"/>
              </a:solidFill>
              <a:effectLst/>
              <a:uFillTx/>
              <a:latin typeface="Arial"/>
            </a:endParaRPr>
          </a:p>
          <a:p>
            <a:pPr marL="343080" indent="-343080">
              <a:lnSpc>
                <a:spcPct val="130000"/>
              </a:lnSpc>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EFM Power Point Presentation</a:t>
            </a:r>
            <a:endParaRPr b="0" lang="en-US" sz="22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128BF35A-8A1E-4D5C-BD2F-E23EFD0E8B3C}" type="slidenum">
              <a:t>80</a:t>
            </a:fld>
          </a:p>
        </p:txBody>
      </p:sp>
    </p:spTree>
  </p:cSld>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15" name="PlaceHolder 1"/>
          <p:cNvSpPr>
            <a:spLocks noGrp="1"/>
          </p:cNvSpPr>
          <p:nvPr>
            <p:ph type="title"/>
          </p:nvPr>
        </p:nvSpPr>
        <p:spPr>
          <a:xfrm>
            <a:off x="2869920" y="3359160"/>
            <a:ext cx="5149800" cy="1000080"/>
          </a:xfrm>
          <a:prstGeom prst="rect">
            <a:avLst/>
          </a:prstGeom>
          <a:noFill/>
          <a:ln w="0">
            <a:noFill/>
          </a:ln>
        </p:spPr>
        <p:txBody>
          <a:bodyPr lIns="92160" rIns="92160" tIns="46080" bIns="460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333399"/>
                </a:solidFill>
                <a:effectLst/>
                <a:uFillTx/>
                <a:latin typeface="Arial"/>
              </a:rPr>
              <a:t>Chicago Operations</a:t>
            </a:r>
            <a:endParaRPr b="0" lang="en-US" sz="3200" strike="noStrike" u="none">
              <a:solidFill>
                <a:srgbClr val="333399"/>
              </a:solidFill>
              <a:effectLst/>
              <a:uFillTx/>
              <a:latin typeface="Arial"/>
            </a:endParaRPr>
          </a:p>
        </p:txBody>
      </p:sp>
      <p:sp>
        <p:nvSpPr>
          <p:cNvPr id="1316" name="PlaceHolder 2"/>
          <p:cNvSpPr>
            <a:spLocks noGrp="1"/>
          </p:cNvSpPr>
          <p:nvPr>
            <p:ph type="subTitle"/>
          </p:nvPr>
        </p:nvSpPr>
        <p:spPr>
          <a:xfrm>
            <a:off x="2873160" y="4578120"/>
            <a:ext cx="5143320" cy="934920"/>
          </a:xfrm>
          <a:prstGeom prst="rect">
            <a:avLst/>
          </a:prstGeom>
          <a:noFill/>
          <a:ln w="0">
            <a:noFill/>
          </a:ln>
        </p:spPr>
        <p:txBody>
          <a:bodyPr lIns="92160" rIns="92160" tIns="46080" bIns="46080" anchor="t">
            <a:noAutofit/>
          </a:bodyPr>
          <a:p>
            <a:pPr indent="0">
              <a:spcBef>
                <a:spcPts val="561"/>
              </a:spcBef>
              <a:spcAft>
                <a:spcPts val="337"/>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cc0000"/>
                </a:solidFill>
                <a:effectLst/>
                <a:uFillTx/>
                <a:latin typeface="Arial"/>
              </a:rPr>
              <a:t>Dan Burke</a:t>
            </a:r>
            <a:endParaRPr b="1" i="1" lang="en-US" sz="1800" strike="noStrike" u="none">
              <a:solidFill>
                <a:srgbClr val="cc0000"/>
              </a:solidFill>
              <a:effectLst/>
              <a:uFillTx/>
              <a:latin typeface="Arial"/>
            </a:endParaRPr>
          </a:p>
        </p:txBody>
      </p:sp>
      <p:sp>
        <p:nvSpPr>
          <p:cNvPr id="4" name="PlaceHolder 3"/>
          <p:cNvSpPr>
            <a:spLocks noGrp="1"/>
          </p:cNvSpPr>
          <p:nvPr>
            <p:ph type="sldNum" idx="1"/>
          </p:nvPr>
        </p:nvSpPr>
        <p:spPr/>
        <p:txBody>
          <a:bodyPr/>
          <a:p>
            <a:fld id="{E58AFCF1-713E-4E0E-926B-127C55582A83}" type="slidenum">
              <a:t>81</a:t>
            </a:fld>
          </a:p>
        </p:txBody>
      </p:sp>
    </p:spTree>
  </p:cSld>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1317" name=""/>
          <p:cNvGraphicFramePr/>
          <p:nvPr/>
        </p:nvGraphicFramePr>
        <p:xfrm>
          <a:off x="488880" y="1212840"/>
          <a:ext cx="8109000" cy="3600360"/>
        </p:xfrm>
        <a:graphic>
          <a:graphicData uri="http://schemas.openxmlformats.org/presentationml/2006/ole">
            <p:oleObj r:id="rId1" spid="">
              <p:embed/>
              <p:pic>
                <p:nvPicPr>
                  <p:cNvPr id="1318" name="" descr=""/>
                  <p:cNvPicPr/>
                  <p:nvPr/>
                </p:nvPicPr>
                <p:blipFill>
                  <a:blip r:embed="rId2"/>
                  <a:stretch/>
                </p:blipFill>
                <p:spPr>
                  <a:xfrm>
                    <a:off x="488880" y="1212840"/>
                    <a:ext cx="8109000" cy="3600360"/>
                  </a:xfrm>
                  <a:prstGeom prst="rect">
                    <a:avLst/>
                  </a:prstGeom>
                  <a:noFill/>
                  <a:ln w="0">
                    <a:noFill/>
                  </a:ln>
                </p:spPr>
              </p:pic>
            </p:oleObj>
          </a:graphicData>
        </a:graphic>
      </p:graphicFrame>
      <p:sp>
        <p:nvSpPr>
          <p:cNvPr id="1319"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EFM Chicago Operations</a:t>
            </a:r>
            <a:br>
              <a:rPr sz="3000"/>
            </a:br>
            <a:r>
              <a:rPr b="0" lang="en-US" sz="2200" strike="noStrike" u="none">
                <a:solidFill>
                  <a:srgbClr val="333399"/>
                </a:solidFill>
                <a:effectLst/>
                <a:uFillTx/>
                <a:latin typeface="Arial"/>
              </a:rPr>
              <a:t>Chicago, IL - May, 2001</a:t>
            </a:r>
            <a:endParaRPr b="0" lang="en-US" sz="2200" strike="noStrike" u="none">
              <a:solidFill>
                <a:srgbClr val="333399"/>
              </a:solidFill>
              <a:effectLst/>
              <a:uFillTx/>
              <a:latin typeface="Arial"/>
            </a:endParaRPr>
          </a:p>
        </p:txBody>
      </p:sp>
      <p:pic>
        <p:nvPicPr>
          <p:cNvPr id="1320" name="" descr=""/>
          <p:cNvPicPr/>
          <p:nvPr/>
        </p:nvPicPr>
        <p:blipFill>
          <a:blip r:embed="rId3"/>
          <a:stretch/>
        </p:blipFill>
        <p:spPr>
          <a:xfrm>
            <a:off x="1274760" y="5183280"/>
            <a:ext cx="6919920" cy="896760"/>
          </a:xfrm>
          <a:prstGeom prst="rect">
            <a:avLst/>
          </a:prstGeom>
          <a:noFill/>
          <a:ln w="0">
            <a:noFill/>
          </a:ln>
        </p:spPr>
      </p:pic>
      <p:sp>
        <p:nvSpPr>
          <p:cNvPr id="3" name="PlaceHolder 2"/>
          <p:cNvSpPr>
            <a:spLocks noGrp="1"/>
          </p:cNvSpPr>
          <p:nvPr>
            <p:ph type="sldNum" idx="1"/>
          </p:nvPr>
        </p:nvSpPr>
        <p:spPr/>
        <p:txBody>
          <a:bodyPr/>
          <a:p>
            <a:fld id="{B1ACA91F-4BB8-473E-BF3C-F1DF50A6D5E4}" type="slidenum">
              <a:t>82</a:t>
            </a:fld>
          </a:p>
        </p:txBody>
      </p:sp>
    </p:spTree>
  </p:cSld>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21" name=""/>
          <p:cNvSpPr/>
          <p:nvPr/>
        </p:nvSpPr>
        <p:spPr>
          <a:xfrm>
            <a:off x="8271000" y="4309920"/>
            <a:ext cx="796680" cy="1447920"/>
          </a:xfrm>
          <a:custGeom>
            <a:avLst/>
            <a:gdLst>
              <a:gd name="textAreaLeft" fmla="*/ 38880 w 796680"/>
              <a:gd name="textAreaRight" fmla="*/ 757800 w 796680"/>
              <a:gd name="textAreaTop" fmla="*/ 38880 h 1447920"/>
              <a:gd name="textAreaBottom" fmla="*/ 1409040 h 1447920"/>
            </a:gdLst>
            <a:ahLst/>
            <a:cxnLst/>
            <a:rect l="textAreaLeft" t="textAreaTop" r="textAreaRight" b="textAreaBottom"/>
            <a:pathLst>
              <a:path w="21600" h="39249">
                <a:moveTo>
                  <a:pt x="3600" y="0"/>
                </a:moveTo>
                <a:arcTo wR="3600" hR="3600" stAng="16200000" swAng="-5400000"/>
                <a:lnTo>
                  <a:pt x="0" y="35649"/>
                </a:lnTo>
                <a:arcTo wR="3600" hR="3600" stAng="10800000" swAng="-5400000"/>
                <a:lnTo>
                  <a:pt x="18000" y="39249"/>
                </a:lnTo>
                <a:arcTo wR="3600" hR="3600" stAng="5400000" swAng="-5400000"/>
                <a:lnTo>
                  <a:pt x="21600" y="3600"/>
                </a:lnTo>
                <a:arcTo wR="3600" hR="3600" stAng="0" swAng="-5400000"/>
                <a:close/>
              </a:path>
            </a:pathLst>
          </a:custGeom>
          <a:solidFill>
            <a:srgbClr val="3333cc"/>
          </a:solidFill>
          <a:ln w="0">
            <a:noFill/>
          </a:ln>
        </p:spPr>
        <p:style>
          <a:lnRef idx="0"/>
          <a:fillRef idx="0"/>
          <a:effectRef idx="0"/>
          <a:fontRef idx="minor"/>
        </p:style>
        <p:txBody>
          <a:bodyPr lIns="45720" rIns="4572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Street turn or terminate equipment</a:t>
            </a:r>
            <a:endParaRPr b="0" lang="en-US" sz="900" strike="noStrike" u="none">
              <a:solidFill>
                <a:srgbClr val="000000"/>
              </a:solidFill>
              <a:effectLst/>
              <a:uFillTx/>
              <a:latin typeface="Arial"/>
            </a:endParaRPr>
          </a:p>
        </p:txBody>
      </p:sp>
      <p:sp>
        <p:nvSpPr>
          <p:cNvPr id="1322" name=""/>
          <p:cNvSpPr/>
          <p:nvPr/>
        </p:nvSpPr>
        <p:spPr>
          <a:xfrm>
            <a:off x="7967520" y="4919760"/>
            <a:ext cx="304920" cy="152280"/>
          </a:xfrm>
          <a:prstGeom prst="rightArrow">
            <a:avLst>
              <a:gd name="adj1" fmla="val 50000"/>
              <a:gd name="adj2" fmla="val 50059"/>
            </a:avLst>
          </a:prstGeom>
          <a:solidFill>
            <a:srgbClr val="ff0000"/>
          </a:solidFill>
          <a:ln w="0">
            <a:noFill/>
          </a:ln>
        </p:spPr>
        <p:style>
          <a:lnRef idx="0"/>
          <a:fillRef idx="0"/>
          <a:effectRef idx="0"/>
          <a:fontRef idx="minor"/>
        </p:style>
        <p:txBody>
          <a:bodyPr wrap="none" lIns="90000" rIns="90000" tIns="29520" bIns="29520" anchor="ctr">
            <a:noAutofit/>
          </a:bodyPr>
          <a:p>
            <a:endParaRPr b="0" lang="en-US" sz="2400" strike="noStrike" u="none">
              <a:solidFill>
                <a:srgbClr val="000000"/>
              </a:solidFill>
              <a:effectLst/>
              <a:uFillTx/>
              <a:latin typeface="Arial"/>
            </a:endParaRPr>
          </a:p>
        </p:txBody>
      </p:sp>
      <p:sp>
        <p:nvSpPr>
          <p:cNvPr id="1323" name=""/>
          <p:cNvSpPr/>
          <p:nvPr/>
        </p:nvSpPr>
        <p:spPr>
          <a:xfrm>
            <a:off x="7023240" y="4919760"/>
            <a:ext cx="304560" cy="152280"/>
          </a:xfrm>
          <a:prstGeom prst="rightArrow">
            <a:avLst>
              <a:gd name="adj1" fmla="val 50000"/>
              <a:gd name="adj2" fmla="val 50000"/>
            </a:avLst>
          </a:prstGeom>
          <a:solidFill>
            <a:srgbClr val="ff0000"/>
          </a:solidFill>
          <a:ln w="0">
            <a:noFill/>
          </a:ln>
        </p:spPr>
        <p:style>
          <a:lnRef idx="0"/>
          <a:fillRef idx="0"/>
          <a:effectRef idx="0"/>
          <a:fontRef idx="minor"/>
        </p:style>
        <p:txBody>
          <a:bodyPr wrap="none" lIns="90000" rIns="90000" tIns="29520" bIns="29520" anchor="ctr">
            <a:noAutofit/>
          </a:bodyPr>
          <a:p>
            <a:endParaRPr b="0" lang="en-US" sz="2400" strike="noStrike" u="none">
              <a:solidFill>
                <a:srgbClr val="000000"/>
              </a:solidFill>
              <a:effectLst/>
              <a:uFillTx/>
              <a:latin typeface="Arial"/>
            </a:endParaRPr>
          </a:p>
        </p:txBody>
      </p:sp>
      <p:sp>
        <p:nvSpPr>
          <p:cNvPr id="1324"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Intermodal Process</a:t>
            </a:r>
            <a:endParaRPr b="0" lang="en-US" sz="3000" strike="noStrike" u="none">
              <a:solidFill>
                <a:srgbClr val="333399"/>
              </a:solidFill>
              <a:effectLst/>
              <a:uFillTx/>
              <a:latin typeface="Arial"/>
            </a:endParaRPr>
          </a:p>
        </p:txBody>
      </p:sp>
      <p:sp>
        <p:nvSpPr>
          <p:cNvPr id="1325" name=""/>
          <p:cNvSpPr/>
          <p:nvPr/>
        </p:nvSpPr>
        <p:spPr>
          <a:xfrm>
            <a:off x="625320" y="1820880"/>
            <a:ext cx="990720" cy="1447920"/>
          </a:xfrm>
          <a:custGeom>
            <a:avLst/>
            <a:gdLst>
              <a:gd name="textAreaLeft" fmla="*/ 48240 w 990720"/>
              <a:gd name="textAreaRight" fmla="*/ 942480 w 990720"/>
              <a:gd name="textAreaTop" fmla="*/ 48240 h 1447920"/>
              <a:gd name="textAreaBottom" fmla="*/ 1399680 h 1447920"/>
            </a:gdLst>
            <a:ahLst/>
            <a:cxnLst/>
            <a:rect l="textAreaLeft" t="textAreaTop" r="textAreaRight" b="textAreaBottom"/>
            <a:pathLst>
              <a:path w="21600" h="31564">
                <a:moveTo>
                  <a:pt x="3600" y="0"/>
                </a:moveTo>
                <a:arcTo wR="3600" hR="3600" stAng="16200000" swAng="-5400000"/>
                <a:lnTo>
                  <a:pt x="0" y="27964"/>
                </a:lnTo>
                <a:arcTo wR="3600" hR="3600" stAng="10800000" swAng="-5400000"/>
                <a:lnTo>
                  <a:pt x="18000" y="31564"/>
                </a:lnTo>
                <a:arcTo wR="3600" hR="3600" stAng="5400000" swAng="-5400000"/>
                <a:lnTo>
                  <a:pt x="21600" y="3600"/>
                </a:lnTo>
                <a:arcTo wR="3600" hR="3600" stAng="0" swAng="-5400000"/>
                <a:close/>
              </a:path>
            </a:pathLst>
          </a:custGeom>
          <a:solidFill>
            <a:srgbClr val="3333cc"/>
          </a:solidFill>
          <a:ln w="0">
            <a:noFill/>
          </a:ln>
        </p:spPr>
        <p:style>
          <a:lnRef idx="0"/>
          <a:fillRef idx="0"/>
          <a:effectRef idx="0"/>
          <a:fontRef idx="minor"/>
        </p:style>
        <p:txBody>
          <a:bodyPr lIns="45720" rIns="4572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Trader and shipper create a transaction</a:t>
            </a:r>
            <a:endParaRPr b="0" lang="en-US" sz="1000" strike="noStrike" u="none">
              <a:solidFill>
                <a:srgbClr val="000000"/>
              </a:solidFill>
              <a:effectLst/>
              <a:uFillTx/>
              <a:latin typeface="Arial"/>
            </a:endParaRPr>
          </a:p>
        </p:txBody>
      </p:sp>
      <p:sp>
        <p:nvSpPr>
          <p:cNvPr id="1326" name=""/>
          <p:cNvSpPr/>
          <p:nvPr/>
        </p:nvSpPr>
        <p:spPr>
          <a:xfrm>
            <a:off x="1616040" y="2963880"/>
            <a:ext cx="304920" cy="152280"/>
          </a:xfrm>
          <a:prstGeom prst="rightArrow">
            <a:avLst>
              <a:gd name="adj1" fmla="val 50000"/>
              <a:gd name="adj2" fmla="val 50059"/>
            </a:avLst>
          </a:prstGeom>
          <a:solidFill>
            <a:srgbClr val="ff0000"/>
          </a:solidFill>
          <a:ln w="0">
            <a:noFill/>
          </a:ln>
        </p:spPr>
        <p:style>
          <a:lnRef idx="0"/>
          <a:fillRef idx="0"/>
          <a:effectRef idx="0"/>
          <a:fontRef idx="minor"/>
        </p:style>
        <p:txBody>
          <a:bodyPr wrap="none" lIns="90000" rIns="90000" tIns="29520" bIns="29520" anchor="ctr">
            <a:noAutofit/>
          </a:bodyPr>
          <a:p>
            <a:endParaRPr b="0" lang="en-US" sz="2400" strike="noStrike" u="none">
              <a:solidFill>
                <a:srgbClr val="000000"/>
              </a:solidFill>
              <a:effectLst/>
              <a:uFillTx/>
              <a:latin typeface="Arial"/>
            </a:endParaRPr>
          </a:p>
        </p:txBody>
      </p:sp>
      <p:sp>
        <p:nvSpPr>
          <p:cNvPr id="1327" name=""/>
          <p:cNvSpPr/>
          <p:nvPr/>
        </p:nvSpPr>
        <p:spPr>
          <a:xfrm>
            <a:off x="1616040" y="1973160"/>
            <a:ext cx="304920" cy="152640"/>
          </a:xfrm>
          <a:prstGeom prst="rightArrow">
            <a:avLst>
              <a:gd name="adj1" fmla="val 50000"/>
              <a:gd name="adj2" fmla="val 49941"/>
            </a:avLst>
          </a:prstGeom>
          <a:solidFill>
            <a:srgbClr val="ff0000"/>
          </a:solidFill>
          <a:ln w="0">
            <a:noFill/>
          </a:ln>
        </p:spPr>
        <p:style>
          <a:lnRef idx="0"/>
          <a:fillRef idx="0"/>
          <a:effectRef idx="0"/>
          <a:fontRef idx="minor"/>
        </p:style>
        <p:txBody>
          <a:bodyPr wrap="none" lIns="90000" rIns="90000" tIns="29520" bIns="29520" anchor="ctr">
            <a:noAutofit/>
          </a:bodyPr>
          <a:p>
            <a:endParaRPr b="0" lang="en-US" sz="2400" strike="noStrike" u="none">
              <a:solidFill>
                <a:srgbClr val="000000"/>
              </a:solidFill>
              <a:effectLst/>
              <a:uFillTx/>
              <a:latin typeface="Arial"/>
            </a:endParaRPr>
          </a:p>
        </p:txBody>
      </p:sp>
      <p:sp>
        <p:nvSpPr>
          <p:cNvPr id="1328" name=""/>
          <p:cNvSpPr/>
          <p:nvPr/>
        </p:nvSpPr>
        <p:spPr>
          <a:xfrm>
            <a:off x="3625920" y="1820880"/>
            <a:ext cx="1280880" cy="1447920"/>
          </a:xfrm>
          <a:custGeom>
            <a:avLst/>
            <a:gdLst>
              <a:gd name="textAreaLeft" fmla="*/ 62280 w 1280880"/>
              <a:gd name="textAreaRight" fmla="*/ 1218600 w 1280880"/>
              <a:gd name="textAreaTop" fmla="*/ 62280 h 1447920"/>
              <a:gd name="textAreaBottom" fmla="*/ 1385640 h 1447920"/>
            </a:gdLst>
            <a:ahLst/>
            <a:cxnLst/>
            <a:rect l="textAreaLeft" t="textAreaTop" r="textAreaRight" b="textAreaBottom"/>
            <a:pathLst>
              <a:path w="21600" h="24416">
                <a:moveTo>
                  <a:pt x="3600" y="0"/>
                </a:moveTo>
                <a:arcTo wR="3600" hR="3600" stAng="16200000" swAng="-5400000"/>
                <a:lnTo>
                  <a:pt x="0" y="20816"/>
                </a:lnTo>
                <a:arcTo wR="3600" hR="3600" stAng="10800000" swAng="-5400000"/>
                <a:lnTo>
                  <a:pt x="18000" y="24416"/>
                </a:lnTo>
                <a:arcTo wR="3600" hR="3600" stAng="5400000" swAng="-5400000"/>
                <a:lnTo>
                  <a:pt x="21600" y="3600"/>
                </a:lnTo>
                <a:arcTo wR="3600" hR="3600" stAng="0" swAng="-5400000"/>
                <a:close/>
              </a:path>
            </a:pathLst>
          </a:custGeom>
          <a:solidFill>
            <a:srgbClr val="3333cc"/>
          </a:solidFill>
          <a:ln w="0">
            <a:noFill/>
          </a:ln>
        </p:spPr>
        <p:style>
          <a:lnRef idx="0"/>
          <a:fillRef idx="0"/>
          <a:effectRef idx="0"/>
          <a:fontRef idx="minor"/>
        </p:style>
        <p:txBody>
          <a:bodyPr lIns="45720" rIns="4572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Enter trade data into the deal capture system</a:t>
            </a:r>
            <a:endParaRPr b="0" lang="en-US" sz="1000" strike="noStrike" u="none">
              <a:solidFill>
                <a:srgbClr val="000000"/>
              </a:solidFill>
              <a:effectLst/>
              <a:uFillTx/>
              <a:latin typeface="Arial"/>
            </a:endParaRPr>
          </a:p>
        </p:txBody>
      </p:sp>
      <p:sp>
        <p:nvSpPr>
          <p:cNvPr id="1329" name=""/>
          <p:cNvSpPr/>
          <p:nvPr/>
        </p:nvSpPr>
        <p:spPr>
          <a:xfrm>
            <a:off x="5446800" y="1820880"/>
            <a:ext cx="1280880" cy="1447920"/>
          </a:xfrm>
          <a:custGeom>
            <a:avLst/>
            <a:gdLst>
              <a:gd name="textAreaLeft" fmla="*/ 62280 w 1280880"/>
              <a:gd name="textAreaRight" fmla="*/ 1218600 w 1280880"/>
              <a:gd name="textAreaTop" fmla="*/ 62280 h 1447920"/>
              <a:gd name="textAreaBottom" fmla="*/ 1385640 h 1447920"/>
            </a:gdLst>
            <a:ahLst/>
            <a:cxnLst/>
            <a:rect l="textAreaLeft" t="textAreaTop" r="textAreaRight" b="textAreaBottom"/>
            <a:pathLst>
              <a:path w="21600" h="24416">
                <a:moveTo>
                  <a:pt x="3600" y="0"/>
                </a:moveTo>
                <a:arcTo wR="3600" hR="3600" stAng="16200000" swAng="-5400000"/>
                <a:lnTo>
                  <a:pt x="0" y="20816"/>
                </a:lnTo>
                <a:arcTo wR="3600" hR="3600" stAng="10800000" swAng="-5400000"/>
                <a:lnTo>
                  <a:pt x="18000" y="24416"/>
                </a:lnTo>
                <a:arcTo wR="3600" hR="3600" stAng="5400000" swAng="-5400000"/>
                <a:lnTo>
                  <a:pt x="21600" y="3600"/>
                </a:lnTo>
                <a:arcTo wR="3600" hR="3600" stAng="0" swAng="-5400000"/>
                <a:close/>
              </a:path>
            </a:pathLst>
          </a:custGeom>
          <a:solidFill>
            <a:srgbClr val="3333cc"/>
          </a:solidFill>
          <a:ln w="0">
            <a:noFill/>
          </a:ln>
        </p:spPr>
        <p:style>
          <a:lnRef idx="0"/>
          <a:fillRef idx="0"/>
          <a:effectRef idx="0"/>
          <a:fontRef idx="minor"/>
        </p:style>
        <p:txBody>
          <a:bodyPr lIns="45720" rIns="4572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Legal confirmation is sent to dray confirming price and time. Load has now been dispatched</a:t>
            </a:r>
            <a:endParaRPr b="0" lang="en-US" sz="1000" strike="noStrike" u="none">
              <a:solidFill>
                <a:srgbClr val="000000"/>
              </a:solidFill>
              <a:effectLst/>
              <a:uFillTx/>
              <a:latin typeface="Arial"/>
            </a:endParaRPr>
          </a:p>
        </p:txBody>
      </p:sp>
      <p:sp>
        <p:nvSpPr>
          <p:cNvPr id="1330" name=""/>
          <p:cNvSpPr/>
          <p:nvPr/>
        </p:nvSpPr>
        <p:spPr>
          <a:xfrm>
            <a:off x="1920960" y="1820880"/>
            <a:ext cx="1280880" cy="457200"/>
          </a:xfrm>
          <a:prstGeom prst="roundRect">
            <a:avLst>
              <a:gd name="adj" fmla="val 16667"/>
            </a:avLst>
          </a:prstGeom>
          <a:noFill/>
          <a:ln w="0">
            <a:noFill/>
          </a:ln>
        </p:spPr>
        <p:style>
          <a:lnRef idx="0"/>
          <a:fillRef idx="0"/>
          <a:effectRef idx="0"/>
          <a:fontRef idx="minor"/>
        </p:style>
        <p:txBody>
          <a:bodyPr lIns="45720" rIns="4572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Confirm original dray capacity</a:t>
            </a:r>
            <a:endParaRPr b="0" lang="en-US" sz="1000" strike="noStrike" u="none">
              <a:solidFill>
                <a:srgbClr val="000000"/>
              </a:solidFill>
              <a:effectLst/>
              <a:uFillTx/>
              <a:latin typeface="Arial"/>
            </a:endParaRPr>
          </a:p>
        </p:txBody>
      </p:sp>
      <p:sp>
        <p:nvSpPr>
          <p:cNvPr id="1331" name=""/>
          <p:cNvSpPr/>
          <p:nvPr/>
        </p:nvSpPr>
        <p:spPr>
          <a:xfrm>
            <a:off x="1920960" y="2811600"/>
            <a:ext cx="1280880" cy="457200"/>
          </a:xfrm>
          <a:prstGeom prst="roundRect">
            <a:avLst>
              <a:gd name="adj" fmla="val 16667"/>
            </a:avLst>
          </a:prstGeom>
          <a:noFill/>
          <a:ln w="0">
            <a:noFill/>
          </a:ln>
        </p:spPr>
        <p:style>
          <a:lnRef idx="0"/>
          <a:fillRef idx="0"/>
          <a:effectRef idx="0"/>
          <a:fontRef idx="minor"/>
        </p:style>
        <p:txBody>
          <a:bodyPr lIns="45720" rIns="4572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Reserve intermodal equipment</a:t>
            </a:r>
            <a:endParaRPr b="0" lang="en-US" sz="1000" strike="noStrike" u="none">
              <a:solidFill>
                <a:srgbClr val="000000"/>
              </a:solidFill>
              <a:effectLst/>
              <a:uFillTx/>
              <a:latin typeface="Arial"/>
            </a:endParaRPr>
          </a:p>
        </p:txBody>
      </p:sp>
      <p:sp>
        <p:nvSpPr>
          <p:cNvPr id="1332" name=""/>
          <p:cNvSpPr/>
          <p:nvPr/>
        </p:nvSpPr>
        <p:spPr>
          <a:xfrm>
            <a:off x="7267680" y="1820880"/>
            <a:ext cx="828720" cy="1447920"/>
          </a:xfrm>
          <a:custGeom>
            <a:avLst/>
            <a:gdLst>
              <a:gd name="textAreaLeft" fmla="*/ 40320 w 828720"/>
              <a:gd name="textAreaRight" fmla="*/ 788400 w 828720"/>
              <a:gd name="textAreaTop" fmla="*/ 40320 h 1447920"/>
              <a:gd name="textAreaBottom" fmla="*/ 1407600 h 1447920"/>
            </a:gdLst>
            <a:ahLst/>
            <a:cxnLst/>
            <a:rect l="textAreaLeft" t="textAreaTop" r="textAreaRight" b="textAreaBottom"/>
            <a:pathLst>
              <a:path w="21600" h="37732">
                <a:moveTo>
                  <a:pt x="3600" y="0"/>
                </a:moveTo>
                <a:arcTo wR="3600" hR="3600" stAng="16200000" swAng="-5400000"/>
                <a:lnTo>
                  <a:pt x="0" y="34132"/>
                </a:lnTo>
                <a:arcTo wR="3600" hR="3600" stAng="10800000" swAng="-5400000"/>
                <a:lnTo>
                  <a:pt x="18000" y="37732"/>
                </a:lnTo>
                <a:arcTo wR="3600" hR="3600" stAng="5400000" swAng="-5400000"/>
                <a:lnTo>
                  <a:pt x="21600" y="3600"/>
                </a:lnTo>
                <a:arcTo wR="3600" hR="3600" stAng="0" swAng="-5400000"/>
                <a:close/>
              </a:path>
            </a:pathLst>
          </a:custGeom>
          <a:solidFill>
            <a:srgbClr val="3333cc"/>
          </a:solidFill>
          <a:ln w="0">
            <a:noFill/>
          </a:ln>
        </p:spPr>
        <p:style>
          <a:lnRef idx="0"/>
          <a:fillRef idx="0"/>
          <a:effectRef idx="0"/>
          <a:fontRef idx="minor"/>
        </p:style>
        <p:txBody>
          <a:bodyPr lIns="45720" rIns="4572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OPS</a:t>
            </a:r>
            <a:endParaRPr b="0" lang="en-US" sz="1000" strike="noStrike" u="none">
              <a:solidFill>
                <a:srgbClr val="000000"/>
              </a:solidFill>
              <a:effectLst/>
              <a:uFillTx/>
              <a:latin typeface="Arial"/>
            </a:endParaRPr>
          </a:p>
        </p:txBody>
      </p:sp>
      <p:sp>
        <p:nvSpPr>
          <p:cNvPr id="1333" name=""/>
          <p:cNvSpPr/>
          <p:nvPr/>
        </p:nvSpPr>
        <p:spPr>
          <a:xfrm>
            <a:off x="3160800" y="2430360"/>
            <a:ext cx="393480" cy="152640"/>
          </a:xfrm>
          <a:prstGeom prst="rightArrow">
            <a:avLst>
              <a:gd name="adj1" fmla="val 50000"/>
              <a:gd name="adj2" fmla="val 64446"/>
            </a:avLst>
          </a:prstGeom>
          <a:solidFill>
            <a:srgbClr val="ff0000"/>
          </a:solidFill>
          <a:ln w="0">
            <a:noFill/>
          </a:ln>
        </p:spPr>
        <p:style>
          <a:lnRef idx="0"/>
          <a:fillRef idx="0"/>
          <a:effectRef idx="0"/>
          <a:fontRef idx="minor"/>
        </p:style>
        <p:txBody>
          <a:bodyPr wrap="none" lIns="90000" rIns="90000" tIns="29520" bIns="29520" anchor="ctr">
            <a:noAutofit/>
          </a:bodyPr>
          <a:p>
            <a:endParaRPr b="0" lang="en-US" sz="2400" strike="noStrike" u="none">
              <a:solidFill>
                <a:srgbClr val="000000"/>
              </a:solidFill>
              <a:effectLst/>
              <a:uFillTx/>
              <a:latin typeface="Arial"/>
            </a:endParaRPr>
          </a:p>
        </p:txBody>
      </p:sp>
      <p:sp>
        <p:nvSpPr>
          <p:cNvPr id="1334" name=""/>
          <p:cNvSpPr/>
          <p:nvPr/>
        </p:nvSpPr>
        <p:spPr>
          <a:xfrm>
            <a:off x="4979880" y="2430360"/>
            <a:ext cx="395280" cy="152640"/>
          </a:xfrm>
          <a:prstGeom prst="rightArrow">
            <a:avLst>
              <a:gd name="adj1" fmla="val 50000"/>
              <a:gd name="adj2" fmla="val 64741"/>
            </a:avLst>
          </a:prstGeom>
          <a:solidFill>
            <a:srgbClr val="ff0000"/>
          </a:solidFill>
          <a:ln w="0">
            <a:noFill/>
          </a:ln>
        </p:spPr>
        <p:style>
          <a:lnRef idx="0"/>
          <a:fillRef idx="0"/>
          <a:effectRef idx="0"/>
          <a:fontRef idx="minor"/>
        </p:style>
        <p:txBody>
          <a:bodyPr wrap="none" lIns="90000" rIns="90000" tIns="29520" bIns="29520" anchor="ctr">
            <a:noAutofit/>
          </a:bodyPr>
          <a:p>
            <a:endParaRPr b="0" lang="en-US" sz="2400" strike="noStrike" u="none">
              <a:solidFill>
                <a:srgbClr val="000000"/>
              </a:solidFill>
              <a:effectLst/>
              <a:uFillTx/>
              <a:latin typeface="Arial"/>
            </a:endParaRPr>
          </a:p>
        </p:txBody>
      </p:sp>
      <p:sp>
        <p:nvSpPr>
          <p:cNvPr id="1335" name=""/>
          <p:cNvSpPr/>
          <p:nvPr/>
        </p:nvSpPr>
        <p:spPr>
          <a:xfrm>
            <a:off x="6800760" y="2430360"/>
            <a:ext cx="393840" cy="152640"/>
          </a:xfrm>
          <a:prstGeom prst="rightArrow">
            <a:avLst>
              <a:gd name="adj1" fmla="val 50000"/>
              <a:gd name="adj2" fmla="val 64505"/>
            </a:avLst>
          </a:prstGeom>
          <a:solidFill>
            <a:srgbClr val="ff0000"/>
          </a:solidFill>
          <a:ln w="0">
            <a:noFill/>
          </a:ln>
        </p:spPr>
        <p:style>
          <a:lnRef idx="0"/>
          <a:fillRef idx="0"/>
          <a:effectRef idx="0"/>
          <a:fontRef idx="minor"/>
        </p:style>
        <p:txBody>
          <a:bodyPr wrap="none" lIns="90000" rIns="90000" tIns="29520" bIns="29520" anchor="ctr">
            <a:noAutofit/>
          </a:bodyPr>
          <a:p>
            <a:endParaRPr b="0" lang="en-US" sz="2400" strike="noStrike" u="none">
              <a:solidFill>
                <a:srgbClr val="000000"/>
              </a:solidFill>
              <a:effectLst/>
              <a:uFillTx/>
              <a:latin typeface="Arial"/>
            </a:endParaRPr>
          </a:p>
        </p:txBody>
      </p:sp>
      <p:sp>
        <p:nvSpPr>
          <p:cNvPr id="1336" name=""/>
          <p:cNvSpPr/>
          <p:nvPr/>
        </p:nvSpPr>
        <p:spPr>
          <a:xfrm>
            <a:off x="168120" y="1363680"/>
            <a:ext cx="990720" cy="380880"/>
          </a:xfrm>
          <a:prstGeom prst="roundRect">
            <a:avLst>
              <a:gd name="adj" fmla="val 16667"/>
            </a:avLst>
          </a:prstGeom>
          <a:solidFill>
            <a:srgbClr val="ff0000"/>
          </a:solidFill>
          <a:ln w="0">
            <a:noFill/>
          </a:ln>
        </p:spPr>
        <p:style>
          <a:lnRef idx="0"/>
          <a:fillRef idx="0"/>
          <a:effectRef idx="0"/>
          <a:fontRef idx="minor"/>
        </p:style>
        <p:txBody>
          <a:bodyPr lIns="45720" rIns="4572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TRADER</a:t>
            </a:r>
            <a:endParaRPr b="0" lang="en-US" sz="1400" strike="noStrike" u="none">
              <a:solidFill>
                <a:srgbClr val="000000"/>
              </a:solidFill>
              <a:effectLst/>
              <a:uFillTx/>
              <a:latin typeface="Arial"/>
            </a:endParaRPr>
          </a:p>
        </p:txBody>
      </p:sp>
      <p:sp>
        <p:nvSpPr>
          <p:cNvPr id="1337" name=""/>
          <p:cNvSpPr/>
          <p:nvPr/>
        </p:nvSpPr>
        <p:spPr>
          <a:xfrm>
            <a:off x="130320" y="3649680"/>
            <a:ext cx="990360" cy="380880"/>
          </a:xfrm>
          <a:prstGeom prst="roundRect">
            <a:avLst>
              <a:gd name="adj" fmla="val 16667"/>
            </a:avLst>
          </a:prstGeom>
          <a:solidFill>
            <a:srgbClr val="ff0000"/>
          </a:solidFill>
          <a:ln w="0">
            <a:noFill/>
          </a:ln>
        </p:spPr>
        <p:style>
          <a:lnRef idx="0"/>
          <a:fillRef idx="0"/>
          <a:effectRef idx="0"/>
          <a:fontRef idx="minor"/>
        </p:style>
        <p:txBody>
          <a:bodyPr lIns="45720" rIns="4572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OPS</a:t>
            </a:r>
            <a:endParaRPr b="0" lang="en-US" sz="1400" strike="noStrike" u="none">
              <a:solidFill>
                <a:srgbClr val="000000"/>
              </a:solidFill>
              <a:effectLst/>
              <a:uFillTx/>
              <a:latin typeface="Arial"/>
            </a:endParaRPr>
          </a:p>
        </p:txBody>
      </p:sp>
      <p:sp>
        <p:nvSpPr>
          <p:cNvPr id="1338" name=""/>
          <p:cNvSpPr/>
          <p:nvPr/>
        </p:nvSpPr>
        <p:spPr>
          <a:xfrm>
            <a:off x="1425600" y="4335480"/>
            <a:ext cx="990720" cy="457200"/>
          </a:xfrm>
          <a:prstGeom prst="roundRect">
            <a:avLst>
              <a:gd name="adj" fmla="val 16667"/>
            </a:avLst>
          </a:prstGeom>
          <a:noFill/>
          <a:ln w="0">
            <a:noFill/>
          </a:ln>
        </p:spPr>
        <p:style>
          <a:lnRef idx="0"/>
          <a:fillRef idx="0"/>
          <a:effectRef idx="0"/>
          <a:fontRef idx="minor"/>
        </p:style>
        <p:txBody>
          <a:bodyPr lIns="45720" rIns="4572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Carrier confirms</a:t>
            </a:r>
            <a:endParaRPr b="0" lang="en-US" sz="900" strike="noStrike" u="none">
              <a:solidFill>
                <a:srgbClr val="000000"/>
              </a:solidFill>
              <a:effectLst/>
              <a:uFillTx/>
              <a:latin typeface="Arial"/>
            </a:endParaRPr>
          </a:p>
        </p:txBody>
      </p:sp>
      <p:sp>
        <p:nvSpPr>
          <p:cNvPr id="1339" name=""/>
          <p:cNvSpPr/>
          <p:nvPr/>
        </p:nvSpPr>
        <p:spPr>
          <a:xfrm>
            <a:off x="1425600" y="5326200"/>
            <a:ext cx="990720" cy="457200"/>
          </a:xfrm>
          <a:prstGeom prst="roundRect">
            <a:avLst>
              <a:gd name="adj" fmla="val 16667"/>
            </a:avLst>
          </a:prstGeom>
          <a:noFill/>
          <a:ln w="0">
            <a:noFill/>
          </a:ln>
        </p:spPr>
        <p:style>
          <a:lnRef idx="0"/>
          <a:fillRef idx="0"/>
          <a:effectRef idx="0"/>
          <a:fontRef idx="minor"/>
        </p:style>
        <p:txBody>
          <a:bodyPr lIns="45720" rIns="4572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Carrier </a:t>
            </a:r>
            <a:br>
              <a:rPr sz="900"/>
            </a:br>
            <a:r>
              <a:rPr b="1" lang="en-US" sz="900" strike="noStrike" u="none">
                <a:solidFill>
                  <a:srgbClr val="000000"/>
                </a:solidFill>
                <a:effectLst/>
                <a:uFillTx/>
                <a:latin typeface="Arial"/>
              </a:rPr>
              <a:t>fails to </a:t>
            </a:r>
            <a:br>
              <a:rPr sz="900"/>
            </a:br>
            <a:r>
              <a:rPr b="1" lang="en-US" sz="900" strike="noStrike" u="none">
                <a:solidFill>
                  <a:srgbClr val="000000"/>
                </a:solidFill>
                <a:effectLst/>
                <a:uFillTx/>
                <a:latin typeface="Arial"/>
              </a:rPr>
              <a:t>confirm</a:t>
            </a:r>
            <a:endParaRPr b="0" lang="en-US" sz="900" strike="noStrike" u="none">
              <a:solidFill>
                <a:srgbClr val="000000"/>
              </a:solidFill>
              <a:effectLst/>
              <a:uFillTx/>
              <a:latin typeface="Arial"/>
            </a:endParaRPr>
          </a:p>
        </p:txBody>
      </p:sp>
      <p:sp>
        <p:nvSpPr>
          <p:cNvPr id="1340" name=""/>
          <p:cNvSpPr/>
          <p:nvPr/>
        </p:nvSpPr>
        <p:spPr>
          <a:xfrm>
            <a:off x="1120680" y="5478480"/>
            <a:ext cx="304920" cy="152280"/>
          </a:xfrm>
          <a:prstGeom prst="rightArrow">
            <a:avLst>
              <a:gd name="adj1" fmla="val 50000"/>
              <a:gd name="adj2" fmla="val 50059"/>
            </a:avLst>
          </a:prstGeom>
          <a:solidFill>
            <a:srgbClr val="ff0000"/>
          </a:solidFill>
          <a:ln w="0">
            <a:noFill/>
          </a:ln>
        </p:spPr>
        <p:style>
          <a:lnRef idx="0"/>
          <a:fillRef idx="0"/>
          <a:effectRef idx="0"/>
          <a:fontRef idx="minor"/>
        </p:style>
        <p:txBody>
          <a:bodyPr wrap="none" lIns="90000" rIns="90000" tIns="29520" bIns="29520" anchor="ctr">
            <a:noAutofit/>
          </a:bodyPr>
          <a:p>
            <a:endParaRPr b="0" lang="en-US" sz="2400" strike="noStrike" u="none">
              <a:solidFill>
                <a:srgbClr val="000000"/>
              </a:solidFill>
              <a:effectLst/>
              <a:uFillTx/>
              <a:latin typeface="Arial"/>
            </a:endParaRPr>
          </a:p>
        </p:txBody>
      </p:sp>
      <p:sp>
        <p:nvSpPr>
          <p:cNvPr id="1341" name=""/>
          <p:cNvSpPr/>
          <p:nvPr/>
        </p:nvSpPr>
        <p:spPr>
          <a:xfrm>
            <a:off x="1120680" y="4487760"/>
            <a:ext cx="304920" cy="152640"/>
          </a:xfrm>
          <a:prstGeom prst="rightArrow">
            <a:avLst>
              <a:gd name="adj1" fmla="val 50000"/>
              <a:gd name="adj2" fmla="val 49941"/>
            </a:avLst>
          </a:prstGeom>
          <a:solidFill>
            <a:srgbClr val="ff0000"/>
          </a:solidFill>
          <a:ln w="0">
            <a:noFill/>
          </a:ln>
        </p:spPr>
        <p:style>
          <a:lnRef idx="0"/>
          <a:fillRef idx="0"/>
          <a:effectRef idx="0"/>
          <a:fontRef idx="minor"/>
        </p:style>
        <p:txBody>
          <a:bodyPr wrap="none" lIns="90000" rIns="90000" tIns="29520" bIns="29520" anchor="ctr">
            <a:noAutofit/>
          </a:bodyPr>
          <a:p>
            <a:endParaRPr b="0" lang="en-US" sz="2400" strike="noStrike" u="none">
              <a:solidFill>
                <a:srgbClr val="000000"/>
              </a:solidFill>
              <a:effectLst/>
              <a:uFillTx/>
              <a:latin typeface="Arial"/>
            </a:endParaRPr>
          </a:p>
        </p:txBody>
      </p:sp>
      <p:sp>
        <p:nvSpPr>
          <p:cNvPr id="1342" name=""/>
          <p:cNvSpPr/>
          <p:nvPr/>
        </p:nvSpPr>
        <p:spPr>
          <a:xfrm>
            <a:off x="2073240" y="4678200"/>
            <a:ext cx="844560" cy="457200"/>
          </a:xfrm>
          <a:prstGeom prst="roundRect">
            <a:avLst>
              <a:gd name="adj" fmla="val 16667"/>
            </a:avLst>
          </a:prstGeom>
          <a:noFill/>
          <a:ln w="0">
            <a:noFill/>
          </a:ln>
        </p:spPr>
        <p:style>
          <a:lnRef idx="0"/>
          <a:fillRef idx="0"/>
          <a:effectRef idx="0"/>
          <a:fontRef idx="minor"/>
        </p:style>
        <p:txBody>
          <a:bodyPr lIns="45720" rIns="4572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Send railroad rail bill information</a:t>
            </a:r>
            <a:endParaRPr b="0" lang="en-US" sz="900" strike="noStrike" u="none">
              <a:solidFill>
                <a:srgbClr val="000000"/>
              </a:solidFill>
              <a:effectLst/>
              <a:uFillTx/>
              <a:latin typeface="Arial"/>
            </a:endParaRPr>
          </a:p>
        </p:txBody>
      </p:sp>
      <p:sp>
        <p:nvSpPr>
          <p:cNvPr id="1343" name=""/>
          <p:cNvSpPr/>
          <p:nvPr/>
        </p:nvSpPr>
        <p:spPr>
          <a:xfrm>
            <a:off x="2860560" y="5072040"/>
            <a:ext cx="822600" cy="457200"/>
          </a:xfrm>
          <a:prstGeom prst="roundRect">
            <a:avLst>
              <a:gd name="adj" fmla="val 16667"/>
            </a:avLst>
          </a:prstGeom>
          <a:noFill/>
          <a:ln w="0">
            <a:noFill/>
          </a:ln>
        </p:spPr>
        <p:style>
          <a:lnRef idx="0"/>
          <a:fillRef idx="0"/>
          <a:effectRef idx="0"/>
          <a:fontRef idx="minor"/>
        </p:style>
        <p:txBody>
          <a:bodyPr lIns="45720" rIns="4572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Monitor load to destination</a:t>
            </a:r>
            <a:endParaRPr b="0" lang="en-US" sz="900" strike="noStrike" u="none">
              <a:solidFill>
                <a:srgbClr val="000000"/>
              </a:solidFill>
              <a:effectLst/>
              <a:uFillTx/>
              <a:latin typeface="Arial"/>
            </a:endParaRPr>
          </a:p>
        </p:txBody>
      </p:sp>
      <p:sp>
        <p:nvSpPr>
          <p:cNvPr id="1344" name=""/>
          <p:cNvSpPr/>
          <p:nvPr/>
        </p:nvSpPr>
        <p:spPr>
          <a:xfrm>
            <a:off x="1501920" y="5872320"/>
            <a:ext cx="1676160" cy="533160"/>
          </a:xfrm>
          <a:prstGeom prst="roundRect">
            <a:avLst>
              <a:gd name="adj" fmla="val 16667"/>
            </a:avLst>
          </a:prstGeom>
          <a:noFill/>
          <a:ln w="0">
            <a:noFill/>
          </a:ln>
        </p:spPr>
        <p:style>
          <a:lnRef idx="0"/>
          <a:fillRef idx="0"/>
          <a:effectRef idx="0"/>
          <a:fontRef idx="minor"/>
        </p:style>
        <p:txBody>
          <a:bodyPr lIns="45720" rIns="45720" tIns="46800" bIns="46800" anchor="ctr">
            <a:noAutofit/>
          </a:bodyPr>
          <a:p>
            <a:pPr marL="174600" indent="-174600">
              <a:buClr>
                <a:srgbClr val="3333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Select alternative carrier</a:t>
            </a:r>
            <a:endParaRPr b="0" lang="en-US" sz="900" strike="noStrike" u="none">
              <a:solidFill>
                <a:srgbClr val="000000"/>
              </a:solidFill>
              <a:effectLst/>
              <a:uFillTx/>
              <a:latin typeface="Arial"/>
            </a:endParaRPr>
          </a:p>
          <a:p>
            <a:pPr marL="174600" indent="-174600">
              <a:buClr>
                <a:srgbClr val="3333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notify trader if pricing is greater than $25 from original quote</a:t>
            </a:r>
            <a:endParaRPr b="0" lang="en-US" sz="900" strike="noStrike" u="none">
              <a:solidFill>
                <a:srgbClr val="000000"/>
              </a:solidFill>
              <a:effectLst/>
              <a:uFillTx/>
              <a:latin typeface="Arial"/>
            </a:endParaRPr>
          </a:p>
        </p:txBody>
      </p:sp>
      <p:sp>
        <p:nvSpPr>
          <p:cNvPr id="1345" name=""/>
          <p:cNvSpPr/>
          <p:nvPr/>
        </p:nvSpPr>
        <p:spPr>
          <a:xfrm>
            <a:off x="2035080" y="4792680"/>
            <a:ext cx="844560" cy="990720"/>
          </a:xfrm>
          <a:prstGeom prst="rightArrowCallout">
            <a:avLst>
              <a:gd name="adj1" fmla="val 8647"/>
              <a:gd name="adj2" fmla="val 12594"/>
              <a:gd name="adj3" fmla="val 16667"/>
              <a:gd name="adj4" fmla="val 5954"/>
            </a:avLst>
          </a:prstGeom>
          <a:solidFill>
            <a:srgbClr val="ff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346" name=""/>
          <p:cNvSpPr/>
          <p:nvPr/>
        </p:nvSpPr>
        <p:spPr>
          <a:xfrm>
            <a:off x="3965400" y="5072040"/>
            <a:ext cx="990720" cy="457200"/>
          </a:xfrm>
          <a:prstGeom prst="roundRect">
            <a:avLst>
              <a:gd name="adj" fmla="val 16667"/>
            </a:avLst>
          </a:prstGeom>
          <a:noFill/>
          <a:ln w="0">
            <a:noFill/>
          </a:ln>
        </p:spPr>
        <p:style>
          <a:lnRef idx="0"/>
          <a:fillRef idx="0"/>
          <a:effectRef idx="0"/>
          <a:fontRef idx="minor"/>
        </p:style>
        <p:txBody>
          <a:bodyPr lIns="45720" rIns="4572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Select destination dray carrier</a:t>
            </a:r>
            <a:endParaRPr b="0" lang="en-US" sz="900" strike="noStrike" u="none">
              <a:solidFill>
                <a:srgbClr val="000000"/>
              </a:solidFill>
              <a:effectLst/>
              <a:uFillTx/>
              <a:latin typeface="Arial"/>
            </a:endParaRPr>
          </a:p>
        </p:txBody>
      </p:sp>
      <p:sp>
        <p:nvSpPr>
          <p:cNvPr id="1347" name=""/>
          <p:cNvSpPr/>
          <p:nvPr/>
        </p:nvSpPr>
        <p:spPr>
          <a:xfrm>
            <a:off x="3660840" y="5224320"/>
            <a:ext cx="304560" cy="152640"/>
          </a:xfrm>
          <a:prstGeom prst="rightArrow">
            <a:avLst>
              <a:gd name="adj1" fmla="val 50000"/>
              <a:gd name="adj2" fmla="val 49882"/>
            </a:avLst>
          </a:prstGeom>
          <a:solidFill>
            <a:srgbClr val="ff0000"/>
          </a:solidFill>
          <a:ln w="0">
            <a:noFill/>
          </a:ln>
        </p:spPr>
        <p:style>
          <a:lnRef idx="0"/>
          <a:fillRef idx="0"/>
          <a:effectRef idx="0"/>
          <a:fontRef idx="minor"/>
        </p:style>
        <p:txBody>
          <a:bodyPr wrap="none" lIns="90000" rIns="90000" tIns="29520" bIns="29520" anchor="ctr">
            <a:noAutofit/>
          </a:bodyPr>
          <a:p>
            <a:endParaRPr b="0" lang="en-US" sz="2400" strike="noStrike" u="none">
              <a:solidFill>
                <a:srgbClr val="000000"/>
              </a:solidFill>
              <a:effectLst/>
              <a:uFillTx/>
              <a:latin typeface="Arial"/>
            </a:endParaRPr>
          </a:p>
        </p:txBody>
      </p:sp>
      <p:sp>
        <p:nvSpPr>
          <p:cNvPr id="1348" name=""/>
          <p:cNvSpPr/>
          <p:nvPr/>
        </p:nvSpPr>
        <p:spPr>
          <a:xfrm>
            <a:off x="5985000" y="4309920"/>
            <a:ext cx="1164960" cy="1447920"/>
          </a:xfrm>
          <a:custGeom>
            <a:avLst/>
            <a:gdLst>
              <a:gd name="textAreaLeft" fmla="*/ 56880 w 1164960"/>
              <a:gd name="textAreaRight" fmla="*/ 1108080 w 1164960"/>
              <a:gd name="textAreaTop" fmla="*/ 56880 h 1447920"/>
              <a:gd name="textAreaBottom" fmla="*/ 1391040 h 1447920"/>
            </a:gdLst>
            <a:ahLst/>
            <a:cxnLst/>
            <a:rect l="textAreaLeft" t="textAreaTop" r="textAreaRight" b="textAreaBottom"/>
            <a:pathLst>
              <a:path w="21600" h="26845">
                <a:moveTo>
                  <a:pt x="3600" y="0"/>
                </a:moveTo>
                <a:arcTo wR="3600" hR="3600" stAng="16200000" swAng="-5400000"/>
                <a:lnTo>
                  <a:pt x="0" y="23245"/>
                </a:lnTo>
                <a:arcTo wR="3600" hR="3600" stAng="10800000" swAng="-5400000"/>
                <a:lnTo>
                  <a:pt x="18000" y="26845"/>
                </a:lnTo>
                <a:arcTo wR="3600" hR="3600" stAng="5400000" swAng="-5400000"/>
                <a:lnTo>
                  <a:pt x="21600" y="3600"/>
                </a:lnTo>
                <a:arcTo wR="3600" hR="3600" stAng="0" swAng="-5400000"/>
                <a:close/>
              </a:path>
            </a:pathLst>
          </a:custGeom>
          <a:solidFill>
            <a:srgbClr val="3333cc"/>
          </a:solidFill>
          <a:ln w="0">
            <a:noFill/>
          </a:ln>
        </p:spPr>
        <p:style>
          <a:lnRef idx="0"/>
          <a:fillRef idx="0"/>
          <a:effectRef idx="0"/>
          <a:fontRef idx="minor"/>
        </p:style>
        <p:txBody>
          <a:bodyPr lIns="45720" rIns="45720" tIns="46800" bIns="46800" anchor="ctr">
            <a:noAutofit/>
          </a:bodyPr>
          <a:p>
            <a:pPr marL="117360" indent="-117360">
              <a:buClr>
                <a:srgbClr val="ffffff"/>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Send pre-note with operational information</a:t>
            </a:r>
            <a:endParaRPr b="0" lang="en-US" sz="900" strike="noStrike" u="none">
              <a:solidFill>
                <a:srgbClr val="000000"/>
              </a:solidFill>
              <a:effectLst/>
              <a:uFillTx/>
              <a:latin typeface="Arial"/>
            </a:endParaRPr>
          </a:p>
          <a:p>
            <a:pPr marL="117360" indent="-117360">
              <a:buClr>
                <a:srgbClr val="ffffff"/>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send legal confirmation verifying price and time.</a:t>
            </a:r>
            <a:endParaRPr b="0" lang="en-US" sz="900" strike="noStrike" u="none">
              <a:solidFill>
                <a:srgbClr val="000000"/>
              </a:solidFill>
              <a:effectLst/>
              <a:uFillTx/>
              <a:latin typeface="Arial"/>
            </a:endParaRPr>
          </a:p>
          <a:p>
            <a:pPr marL="117360" indent="-117360">
              <a:buClr>
                <a:srgbClr val="ffffff"/>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set customer delivery</a:t>
            </a:r>
            <a:endParaRPr b="0" lang="en-US" sz="900" strike="noStrike" u="none">
              <a:solidFill>
                <a:srgbClr val="000000"/>
              </a:solidFill>
              <a:effectLst/>
              <a:uFillTx/>
              <a:latin typeface="Arial"/>
            </a:endParaRPr>
          </a:p>
        </p:txBody>
      </p:sp>
      <p:sp>
        <p:nvSpPr>
          <p:cNvPr id="1349" name=""/>
          <p:cNvSpPr/>
          <p:nvPr/>
        </p:nvSpPr>
        <p:spPr>
          <a:xfrm>
            <a:off x="4994280" y="4309920"/>
            <a:ext cx="990720" cy="457200"/>
          </a:xfrm>
          <a:prstGeom prst="roundRect">
            <a:avLst>
              <a:gd name="adj" fmla="val 16667"/>
            </a:avLst>
          </a:prstGeom>
          <a:noFill/>
          <a:ln w="0">
            <a:noFill/>
          </a:ln>
        </p:spPr>
        <p:style>
          <a:lnRef idx="0"/>
          <a:fillRef idx="0"/>
          <a:effectRef idx="0"/>
          <a:fontRef idx="minor"/>
        </p:style>
        <p:txBody>
          <a:bodyPr lIns="45720" rIns="4572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Carrier confirms</a:t>
            </a:r>
            <a:endParaRPr b="0" lang="en-US" sz="900" strike="noStrike" u="none">
              <a:solidFill>
                <a:srgbClr val="000000"/>
              </a:solidFill>
              <a:effectLst/>
              <a:uFillTx/>
              <a:latin typeface="Arial"/>
            </a:endParaRPr>
          </a:p>
        </p:txBody>
      </p:sp>
      <p:sp>
        <p:nvSpPr>
          <p:cNvPr id="1350" name=""/>
          <p:cNvSpPr/>
          <p:nvPr/>
        </p:nvSpPr>
        <p:spPr>
          <a:xfrm>
            <a:off x="4994280" y="5300640"/>
            <a:ext cx="990720" cy="457200"/>
          </a:xfrm>
          <a:prstGeom prst="roundRect">
            <a:avLst>
              <a:gd name="adj" fmla="val 16667"/>
            </a:avLst>
          </a:prstGeom>
          <a:noFill/>
          <a:ln w="0">
            <a:noFill/>
          </a:ln>
        </p:spPr>
        <p:style>
          <a:lnRef idx="0"/>
          <a:fillRef idx="0"/>
          <a:effectRef idx="0"/>
          <a:fontRef idx="minor"/>
        </p:style>
        <p:txBody>
          <a:bodyPr lIns="45720" rIns="4572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Carrier </a:t>
            </a:r>
            <a:br>
              <a:rPr sz="900"/>
            </a:br>
            <a:r>
              <a:rPr b="1" lang="en-US" sz="900" strike="noStrike" u="none">
                <a:solidFill>
                  <a:srgbClr val="000000"/>
                </a:solidFill>
                <a:effectLst/>
                <a:uFillTx/>
                <a:latin typeface="Arial"/>
              </a:rPr>
              <a:t>fails to </a:t>
            </a:r>
            <a:br>
              <a:rPr sz="900"/>
            </a:br>
            <a:r>
              <a:rPr b="1" lang="en-US" sz="900" strike="noStrike" u="none">
                <a:solidFill>
                  <a:srgbClr val="000000"/>
                </a:solidFill>
                <a:effectLst/>
                <a:uFillTx/>
                <a:latin typeface="Arial"/>
              </a:rPr>
              <a:t>confirm</a:t>
            </a:r>
            <a:endParaRPr b="0" lang="en-US" sz="900" strike="noStrike" u="none">
              <a:solidFill>
                <a:srgbClr val="000000"/>
              </a:solidFill>
              <a:effectLst/>
              <a:uFillTx/>
              <a:latin typeface="Arial"/>
            </a:endParaRPr>
          </a:p>
        </p:txBody>
      </p:sp>
      <p:sp>
        <p:nvSpPr>
          <p:cNvPr id="1351" name=""/>
          <p:cNvSpPr/>
          <p:nvPr/>
        </p:nvSpPr>
        <p:spPr>
          <a:xfrm>
            <a:off x="5146560" y="5872320"/>
            <a:ext cx="1676520" cy="533160"/>
          </a:xfrm>
          <a:prstGeom prst="roundRect">
            <a:avLst>
              <a:gd name="adj" fmla="val 16667"/>
            </a:avLst>
          </a:prstGeom>
          <a:noFill/>
          <a:ln w="0">
            <a:noFill/>
          </a:ln>
        </p:spPr>
        <p:style>
          <a:lnRef idx="0"/>
          <a:fillRef idx="0"/>
          <a:effectRef idx="0"/>
          <a:fontRef idx="minor"/>
        </p:style>
        <p:txBody>
          <a:bodyPr lIns="45720" rIns="45720" tIns="46800" bIns="46800" anchor="ctr">
            <a:noAutofit/>
          </a:bodyPr>
          <a:p>
            <a:pPr marL="174600" indent="-174600">
              <a:buClr>
                <a:srgbClr val="3333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Select alternative carrier</a:t>
            </a:r>
            <a:endParaRPr b="0" lang="en-US" sz="900" strike="noStrike" u="none">
              <a:solidFill>
                <a:srgbClr val="000000"/>
              </a:solidFill>
              <a:effectLst/>
              <a:uFillTx/>
              <a:latin typeface="Arial"/>
            </a:endParaRPr>
          </a:p>
          <a:p>
            <a:pPr marL="174600" indent="-174600">
              <a:buClr>
                <a:srgbClr val="3333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notify trader if pricing is greater than $25 from original quote</a:t>
            </a:r>
            <a:endParaRPr b="0" lang="en-US" sz="900" strike="noStrike" u="none">
              <a:solidFill>
                <a:srgbClr val="000000"/>
              </a:solidFill>
              <a:effectLst/>
              <a:uFillTx/>
              <a:latin typeface="Arial"/>
            </a:endParaRPr>
          </a:p>
        </p:txBody>
      </p:sp>
      <p:sp>
        <p:nvSpPr>
          <p:cNvPr id="1352" name=""/>
          <p:cNvSpPr/>
          <p:nvPr/>
        </p:nvSpPr>
        <p:spPr>
          <a:xfrm>
            <a:off x="4689360" y="5452920"/>
            <a:ext cx="304920" cy="152640"/>
          </a:xfrm>
          <a:prstGeom prst="rightArrow">
            <a:avLst>
              <a:gd name="adj1" fmla="val 50000"/>
              <a:gd name="adj2" fmla="val 49941"/>
            </a:avLst>
          </a:prstGeom>
          <a:solidFill>
            <a:srgbClr val="ff0000"/>
          </a:solidFill>
          <a:ln w="0">
            <a:noFill/>
          </a:ln>
        </p:spPr>
        <p:style>
          <a:lnRef idx="0"/>
          <a:fillRef idx="0"/>
          <a:effectRef idx="0"/>
          <a:fontRef idx="minor"/>
        </p:style>
        <p:txBody>
          <a:bodyPr wrap="none" lIns="90000" rIns="90000" tIns="29520" bIns="29520" anchor="ctr">
            <a:noAutofit/>
          </a:bodyPr>
          <a:p>
            <a:endParaRPr b="0" lang="en-US" sz="2400" strike="noStrike" u="none">
              <a:solidFill>
                <a:srgbClr val="000000"/>
              </a:solidFill>
              <a:effectLst/>
              <a:uFillTx/>
              <a:latin typeface="Arial"/>
            </a:endParaRPr>
          </a:p>
        </p:txBody>
      </p:sp>
      <p:sp>
        <p:nvSpPr>
          <p:cNvPr id="1353" name=""/>
          <p:cNvSpPr/>
          <p:nvPr/>
        </p:nvSpPr>
        <p:spPr>
          <a:xfrm>
            <a:off x="4689360" y="4462560"/>
            <a:ext cx="304920" cy="152280"/>
          </a:xfrm>
          <a:prstGeom prst="rightArrow">
            <a:avLst>
              <a:gd name="adj1" fmla="val 50000"/>
              <a:gd name="adj2" fmla="val 50059"/>
            </a:avLst>
          </a:prstGeom>
          <a:solidFill>
            <a:srgbClr val="ff0000"/>
          </a:solidFill>
          <a:ln w="0">
            <a:noFill/>
          </a:ln>
        </p:spPr>
        <p:style>
          <a:lnRef idx="0"/>
          <a:fillRef idx="0"/>
          <a:effectRef idx="0"/>
          <a:fontRef idx="minor"/>
        </p:style>
        <p:txBody>
          <a:bodyPr wrap="none" lIns="90000" rIns="90000" tIns="29520" bIns="29520" anchor="ctr">
            <a:noAutofit/>
          </a:bodyPr>
          <a:p>
            <a:endParaRPr b="0" lang="en-US" sz="2400" strike="noStrike" u="none">
              <a:solidFill>
                <a:srgbClr val="000000"/>
              </a:solidFill>
              <a:effectLst/>
              <a:uFillTx/>
              <a:latin typeface="Arial"/>
            </a:endParaRPr>
          </a:p>
        </p:txBody>
      </p:sp>
      <p:sp>
        <p:nvSpPr>
          <p:cNvPr id="1354" name=""/>
          <p:cNvSpPr/>
          <p:nvPr/>
        </p:nvSpPr>
        <p:spPr>
          <a:xfrm>
            <a:off x="4765680" y="4614840"/>
            <a:ext cx="76320" cy="838080"/>
          </a:xfrm>
          <a:prstGeom prst="rect">
            <a:avLst/>
          </a:prstGeom>
          <a:solidFill>
            <a:srgbClr val="ff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355" name=""/>
          <p:cNvSpPr/>
          <p:nvPr/>
        </p:nvSpPr>
        <p:spPr>
          <a:xfrm>
            <a:off x="7326360" y="4309920"/>
            <a:ext cx="770040" cy="1447920"/>
          </a:xfrm>
          <a:custGeom>
            <a:avLst/>
            <a:gdLst>
              <a:gd name="textAreaLeft" fmla="*/ 37440 w 770040"/>
              <a:gd name="textAreaRight" fmla="*/ 732600 w 770040"/>
              <a:gd name="textAreaTop" fmla="*/ 37440 h 1447920"/>
              <a:gd name="textAreaBottom" fmla="*/ 1410480 h 1447920"/>
            </a:gdLst>
            <a:ahLst/>
            <a:cxnLst/>
            <a:rect l="textAreaLeft" t="textAreaTop" r="textAreaRight" b="textAreaBottom"/>
            <a:pathLst>
              <a:path w="21600" h="40606">
                <a:moveTo>
                  <a:pt x="3600" y="0"/>
                </a:moveTo>
                <a:arcTo wR="3600" hR="3600" stAng="16200000" swAng="-5400000"/>
                <a:lnTo>
                  <a:pt x="0" y="37006"/>
                </a:lnTo>
                <a:arcTo wR="3600" hR="3600" stAng="10800000" swAng="-5400000"/>
                <a:lnTo>
                  <a:pt x="18000" y="40606"/>
                </a:lnTo>
                <a:arcTo wR="3600" hR="3600" stAng="5400000" swAng="-5400000"/>
                <a:lnTo>
                  <a:pt x="21600" y="3600"/>
                </a:lnTo>
                <a:arcTo wR="3600" hR="3600" stAng="0" swAng="-5400000"/>
                <a:close/>
              </a:path>
            </a:pathLst>
          </a:custGeom>
          <a:solidFill>
            <a:srgbClr val="3333cc"/>
          </a:solidFill>
          <a:ln w="0">
            <a:noFill/>
          </a:ln>
        </p:spPr>
        <p:style>
          <a:lnRef idx="0"/>
          <a:fillRef idx="0"/>
          <a:effectRef idx="0"/>
          <a:fontRef idx="minor"/>
        </p:style>
        <p:txBody>
          <a:bodyPr lIns="45720" rIns="4572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Monitor last street events</a:t>
            </a:r>
            <a:endParaRPr b="0" lang="en-US" sz="900" strike="noStrike" u="none">
              <a:solidFill>
                <a:srgbClr val="000000"/>
              </a:solidFill>
              <a:effectLst/>
              <a:uFillTx/>
              <a:latin typeface="Arial"/>
            </a:endParaRPr>
          </a:p>
        </p:txBody>
      </p:sp>
      <p:sp>
        <p:nvSpPr>
          <p:cNvPr id="1356" name=""/>
          <p:cNvSpPr/>
          <p:nvPr/>
        </p:nvSpPr>
        <p:spPr>
          <a:xfrm>
            <a:off x="5553000" y="4767120"/>
            <a:ext cx="414360" cy="990720"/>
          </a:xfrm>
          <a:prstGeom prst="rightArrowCallout">
            <a:avLst>
              <a:gd name="adj1" fmla="val 15321"/>
              <a:gd name="adj2" fmla="val 25670"/>
              <a:gd name="adj3" fmla="val 24523"/>
              <a:gd name="adj4" fmla="val 18389"/>
            </a:avLst>
          </a:prstGeom>
          <a:solidFill>
            <a:srgbClr val="ff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357" name=""/>
          <p:cNvSpPr/>
          <p:nvPr/>
        </p:nvSpPr>
        <p:spPr>
          <a:xfrm>
            <a:off x="244440" y="4335480"/>
            <a:ext cx="990720" cy="1447920"/>
          </a:xfrm>
          <a:custGeom>
            <a:avLst/>
            <a:gdLst>
              <a:gd name="textAreaLeft" fmla="*/ 48240 w 990720"/>
              <a:gd name="textAreaRight" fmla="*/ 942480 w 990720"/>
              <a:gd name="textAreaTop" fmla="*/ 48240 h 1447920"/>
              <a:gd name="textAreaBottom" fmla="*/ 1399680 h 1447920"/>
            </a:gdLst>
            <a:ahLst/>
            <a:cxnLst/>
            <a:rect l="textAreaLeft" t="textAreaTop" r="textAreaRight" b="textAreaBottom"/>
            <a:pathLst>
              <a:path w="21600" h="31564">
                <a:moveTo>
                  <a:pt x="3600" y="0"/>
                </a:moveTo>
                <a:arcTo wR="3600" hR="3600" stAng="16200000" swAng="-5400000"/>
                <a:lnTo>
                  <a:pt x="0" y="27964"/>
                </a:lnTo>
                <a:arcTo wR="3600" hR="3600" stAng="10800000" swAng="-5400000"/>
                <a:lnTo>
                  <a:pt x="18000" y="31564"/>
                </a:lnTo>
                <a:arcTo wR="3600" hR="3600" stAng="5400000" swAng="-5400000"/>
                <a:lnTo>
                  <a:pt x="21600" y="3600"/>
                </a:lnTo>
                <a:arcTo wR="3600" hR="3600" stAng="0" swAng="-5400000"/>
                <a:close/>
              </a:path>
            </a:pathLst>
          </a:custGeom>
          <a:solidFill>
            <a:srgbClr val="3333cc"/>
          </a:solidFill>
          <a:ln w="0">
            <a:noFill/>
          </a:ln>
        </p:spPr>
        <p:style>
          <a:lnRef idx="0"/>
          <a:fillRef idx="0"/>
          <a:effectRef idx="0"/>
          <a:fontRef idx="minor"/>
        </p:style>
        <p:txBody>
          <a:bodyPr lIns="45720" rIns="4572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Verbally verifies legal confirmation one day prior to dispatch</a:t>
            </a:r>
            <a:endParaRPr b="0" lang="en-US" sz="900" strike="noStrike" u="none">
              <a:solidFill>
                <a:srgbClr val="000000"/>
              </a:solidFill>
              <a:effectLst/>
              <a:uFillTx/>
              <a:latin typeface="Arial"/>
            </a:endParaRPr>
          </a:p>
        </p:txBody>
      </p:sp>
      <p:sp>
        <p:nvSpPr>
          <p:cNvPr id="3" name="PlaceHolder 2"/>
          <p:cNvSpPr>
            <a:spLocks noGrp="1"/>
          </p:cNvSpPr>
          <p:nvPr>
            <p:ph type="sldNum" idx="1"/>
          </p:nvPr>
        </p:nvSpPr>
        <p:spPr/>
        <p:txBody>
          <a:bodyPr/>
          <a:p>
            <a:fld id="{9A602FF2-52AB-4947-9637-070DA1FC8910}" type="slidenum">
              <a:t>83</a:t>
            </a:fld>
          </a:p>
        </p:txBody>
      </p:sp>
    </p:spTree>
  </p:cSld>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58"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Truck Process</a:t>
            </a:r>
            <a:endParaRPr b="0" lang="en-US" sz="3000" strike="noStrike" u="none">
              <a:solidFill>
                <a:srgbClr val="333399"/>
              </a:solidFill>
              <a:effectLst/>
              <a:uFillTx/>
              <a:latin typeface="Arial"/>
            </a:endParaRPr>
          </a:p>
        </p:txBody>
      </p:sp>
      <p:sp>
        <p:nvSpPr>
          <p:cNvPr id="1359" name=""/>
          <p:cNvSpPr/>
          <p:nvPr/>
        </p:nvSpPr>
        <p:spPr>
          <a:xfrm>
            <a:off x="533520" y="3959280"/>
            <a:ext cx="990360" cy="380880"/>
          </a:xfrm>
          <a:prstGeom prst="roundRect">
            <a:avLst>
              <a:gd name="adj" fmla="val 16667"/>
            </a:avLst>
          </a:prstGeom>
          <a:solidFill>
            <a:srgbClr val="ff0000"/>
          </a:solidFill>
          <a:ln w="0">
            <a:noFill/>
          </a:ln>
        </p:spPr>
        <p:style>
          <a:lnRef idx="0"/>
          <a:fillRef idx="0"/>
          <a:effectRef idx="0"/>
          <a:fontRef idx="minor"/>
        </p:style>
        <p:txBody>
          <a:bodyPr lIns="45720" rIns="4572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OPS</a:t>
            </a:r>
            <a:endParaRPr b="0" lang="en-US" sz="1400" strike="noStrike" u="none">
              <a:solidFill>
                <a:srgbClr val="000000"/>
              </a:solidFill>
              <a:effectLst/>
              <a:uFillTx/>
              <a:latin typeface="Arial"/>
            </a:endParaRPr>
          </a:p>
        </p:txBody>
      </p:sp>
      <p:sp>
        <p:nvSpPr>
          <p:cNvPr id="1360" name=""/>
          <p:cNvSpPr/>
          <p:nvPr/>
        </p:nvSpPr>
        <p:spPr>
          <a:xfrm>
            <a:off x="804960" y="4454640"/>
            <a:ext cx="990360" cy="1447560"/>
          </a:xfrm>
          <a:custGeom>
            <a:avLst/>
            <a:gdLst>
              <a:gd name="textAreaLeft" fmla="*/ 48240 w 990360"/>
              <a:gd name="textAreaRight" fmla="*/ 942120 w 990360"/>
              <a:gd name="textAreaTop" fmla="*/ 48240 h 1447560"/>
              <a:gd name="textAreaBottom" fmla="*/ 1399320 h 1447560"/>
            </a:gdLst>
            <a:ahLst/>
            <a:cxnLst/>
            <a:rect l="textAreaLeft" t="textAreaTop" r="textAreaRight" b="textAreaBottom"/>
            <a:pathLst>
              <a:path w="21600" h="31568">
                <a:moveTo>
                  <a:pt x="3600" y="0"/>
                </a:moveTo>
                <a:arcTo wR="3600" hR="3600" stAng="16200000" swAng="-5400000"/>
                <a:lnTo>
                  <a:pt x="0" y="27968"/>
                </a:lnTo>
                <a:arcTo wR="3600" hR="3600" stAng="10800000" swAng="-5400000"/>
                <a:lnTo>
                  <a:pt x="18000" y="31568"/>
                </a:lnTo>
                <a:arcTo wR="3600" hR="3600" stAng="5400000" swAng="-5400000"/>
                <a:lnTo>
                  <a:pt x="21600" y="3600"/>
                </a:lnTo>
                <a:arcTo wR="3600" hR="3600" stAng="0" swAng="-5400000"/>
                <a:close/>
              </a:path>
            </a:pathLst>
          </a:custGeom>
          <a:solidFill>
            <a:srgbClr val="3333cc"/>
          </a:solidFill>
          <a:ln w="0">
            <a:noFill/>
          </a:ln>
        </p:spPr>
        <p:style>
          <a:lnRef idx="0"/>
          <a:fillRef idx="0"/>
          <a:effectRef idx="0"/>
          <a:fontRef idx="minor"/>
        </p:style>
        <p:txBody>
          <a:bodyPr lIns="45720" rIns="4572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Verbally confirms legal confirm one day prior</a:t>
            </a:r>
            <a:endParaRPr b="0" lang="en-US" sz="900" strike="noStrike" u="none">
              <a:solidFill>
                <a:srgbClr val="000000"/>
              </a:solidFill>
              <a:effectLst/>
              <a:uFillTx/>
              <a:latin typeface="Arial"/>
            </a:endParaRPr>
          </a:p>
        </p:txBody>
      </p:sp>
      <p:sp>
        <p:nvSpPr>
          <p:cNvPr id="1361" name=""/>
          <p:cNvSpPr/>
          <p:nvPr/>
        </p:nvSpPr>
        <p:spPr>
          <a:xfrm>
            <a:off x="2286000" y="4454640"/>
            <a:ext cx="990720" cy="457200"/>
          </a:xfrm>
          <a:prstGeom prst="roundRect">
            <a:avLst>
              <a:gd name="adj" fmla="val 16667"/>
            </a:avLst>
          </a:prstGeom>
          <a:noFill/>
          <a:ln w="0">
            <a:noFill/>
          </a:ln>
        </p:spPr>
        <p:style>
          <a:lnRef idx="0"/>
          <a:fillRef idx="0"/>
          <a:effectRef idx="0"/>
          <a:fontRef idx="minor"/>
        </p:style>
        <p:txBody>
          <a:bodyPr lIns="45720" rIns="4572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If confirmed</a:t>
            </a:r>
            <a:endParaRPr b="0" lang="en-US" sz="900" strike="noStrike" u="none">
              <a:solidFill>
                <a:srgbClr val="000000"/>
              </a:solidFill>
              <a:effectLst/>
              <a:uFillTx/>
              <a:latin typeface="Arial"/>
            </a:endParaRPr>
          </a:p>
        </p:txBody>
      </p:sp>
      <p:sp>
        <p:nvSpPr>
          <p:cNvPr id="1362" name=""/>
          <p:cNvSpPr/>
          <p:nvPr/>
        </p:nvSpPr>
        <p:spPr>
          <a:xfrm>
            <a:off x="2286000" y="5445000"/>
            <a:ext cx="990720" cy="457200"/>
          </a:xfrm>
          <a:prstGeom prst="roundRect">
            <a:avLst>
              <a:gd name="adj" fmla="val 16667"/>
            </a:avLst>
          </a:prstGeom>
          <a:noFill/>
          <a:ln w="0">
            <a:noFill/>
          </a:ln>
        </p:spPr>
        <p:style>
          <a:lnRef idx="0"/>
          <a:fillRef idx="0"/>
          <a:effectRef idx="0"/>
          <a:fontRef idx="minor"/>
        </p:style>
        <p:txBody>
          <a:bodyPr lIns="45720" rIns="4572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If not confirmed</a:t>
            </a:r>
            <a:endParaRPr b="0" lang="en-US" sz="900" strike="noStrike" u="none">
              <a:solidFill>
                <a:srgbClr val="000000"/>
              </a:solidFill>
              <a:effectLst/>
              <a:uFillTx/>
              <a:latin typeface="Arial"/>
            </a:endParaRPr>
          </a:p>
        </p:txBody>
      </p:sp>
      <p:sp>
        <p:nvSpPr>
          <p:cNvPr id="1363" name=""/>
          <p:cNvSpPr/>
          <p:nvPr/>
        </p:nvSpPr>
        <p:spPr>
          <a:xfrm>
            <a:off x="1981080" y="5597640"/>
            <a:ext cx="304920" cy="152280"/>
          </a:xfrm>
          <a:prstGeom prst="rightArrow">
            <a:avLst>
              <a:gd name="adj1" fmla="val 50000"/>
              <a:gd name="adj2" fmla="val 50059"/>
            </a:avLst>
          </a:prstGeom>
          <a:solidFill>
            <a:srgbClr val="ff0000"/>
          </a:solidFill>
          <a:ln w="0">
            <a:noFill/>
          </a:ln>
        </p:spPr>
        <p:style>
          <a:lnRef idx="0"/>
          <a:fillRef idx="0"/>
          <a:effectRef idx="0"/>
          <a:fontRef idx="minor"/>
        </p:style>
        <p:txBody>
          <a:bodyPr wrap="none" lIns="90000" rIns="90000" tIns="29520" bIns="29520" anchor="ctr">
            <a:noAutofit/>
          </a:bodyPr>
          <a:p>
            <a:endParaRPr b="0" lang="en-US" sz="2400" strike="noStrike" u="none">
              <a:solidFill>
                <a:srgbClr val="000000"/>
              </a:solidFill>
              <a:effectLst/>
              <a:uFillTx/>
              <a:latin typeface="Arial"/>
            </a:endParaRPr>
          </a:p>
        </p:txBody>
      </p:sp>
      <p:sp>
        <p:nvSpPr>
          <p:cNvPr id="1364" name=""/>
          <p:cNvSpPr/>
          <p:nvPr/>
        </p:nvSpPr>
        <p:spPr>
          <a:xfrm>
            <a:off x="1981080" y="4606920"/>
            <a:ext cx="304920" cy="152280"/>
          </a:xfrm>
          <a:prstGeom prst="rightArrow">
            <a:avLst>
              <a:gd name="adj1" fmla="val 50000"/>
              <a:gd name="adj2" fmla="val 50059"/>
            </a:avLst>
          </a:prstGeom>
          <a:solidFill>
            <a:srgbClr val="ff0000"/>
          </a:solidFill>
          <a:ln w="0">
            <a:noFill/>
          </a:ln>
        </p:spPr>
        <p:style>
          <a:lnRef idx="0"/>
          <a:fillRef idx="0"/>
          <a:effectRef idx="0"/>
          <a:fontRef idx="minor"/>
        </p:style>
        <p:txBody>
          <a:bodyPr wrap="none" lIns="90000" rIns="90000" tIns="29520" bIns="29520" anchor="ctr">
            <a:noAutofit/>
          </a:bodyPr>
          <a:p>
            <a:endParaRPr b="0" lang="en-US" sz="2400" strike="noStrike" u="none">
              <a:solidFill>
                <a:srgbClr val="000000"/>
              </a:solidFill>
              <a:effectLst/>
              <a:uFillTx/>
              <a:latin typeface="Arial"/>
            </a:endParaRPr>
          </a:p>
        </p:txBody>
      </p:sp>
      <p:sp>
        <p:nvSpPr>
          <p:cNvPr id="1365" name=""/>
          <p:cNvSpPr/>
          <p:nvPr/>
        </p:nvSpPr>
        <p:spPr>
          <a:xfrm>
            <a:off x="4292640" y="5025960"/>
            <a:ext cx="990720" cy="457200"/>
          </a:xfrm>
          <a:prstGeom prst="roundRect">
            <a:avLst>
              <a:gd name="adj" fmla="val 16667"/>
            </a:avLst>
          </a:prstGeom>
          <a:noFill/>
          <a:ln w="0">
            <a:noFill/>
          </a:ln>
        </p:spPr>
        <p:style>
          <a:lnRef idx="0"/>
          <a:fillRef idx="0"/>
          <a:effectRef idx="0"/>
          <a:fontRef idx="minor"/>
        </p:style>
        <p:txBody>
          <a:bodyPr lIns="45720" rIns="4572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Retrieve status updates daily from trucker</a:t>
            </a:r>
            <a:endParaRPr b="0" lang="en-US" sz="900" strike="noStrike" u="none">
              <a:solidFill>
                <a:srgbClr val="000000"/>
              </a:solidFill>
              <a:effectLst/>
              <a:uFillTx/>
              <a:latin typeface="Arial"/>
            </a:endParaRPr>
          </a:p>
        </p:txBody>
      </p:sp>
      <p:sp>
        <p:nvSpPr>
          <p:cNvPr id="1366" name=""/>
          <p:cNvSpPr/>
          <p:nvPr/>
        </p:nvSpPr>
        <p:spPr>
          <a:xfrm>
            <a:off x="2286000" y="5978520"/>
            <a:ext cx="1676520" cy="533520"/>
          </a:xfrm>
          <a:prstGeom prst="roundRect">
            <a:avLst>
              <a:gd name="adj" fmla="val 16667"/>
            </a:avLst>
          </a:prstGeom>
          <a:noFill/>
          <a:ln w="0">
            <a:noFill/>
          </a:ln>
        </p:spPr>
        <p:style>
          <a:lnRef idx="0"/>
          <a:fillRef idx="0"/>
          <a:effectRef idx="0"/>
          <a:fontRef idx="minor"/>
        </p:style>
        <p:txBody>
          <a:bodyPr lIns="45720" rIns="45720" tIns="46800" bIns="46800" anchor="t">
            <a:noAutofit/>
          </a:bodyPr>
          <a:p>
            <a:pPr marL="174600" indent="-174600">
              <a:buClr>
                <a:srgbClr val="3333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Find alternative</a:t>
            </a:r>
            <a:endParaRPr b="0" lang="en-US" sz="900" strike="noStrike" u="none">
              <a:solidFill>
                <a:srgbClr val="000000"/>
              </a:solidFill>
              <a:effectLst/>
              <a:uFillTx/>
              <a:latin typeface="Arial"/>
            </a:endParaRPr>
          </a:p>
        </p:txBody>
      </p:sp>
      <p:sp>
        <p:nvSpPr>
          <p:cNvPr id="1367" name=""/>
          <p:cNvSpPr/>
          <p:nvPr/>
        </p:nvSpPr>
        <p:spPr>
          <a:xfrm>
            <a:off x="3124080" y="4759200"/>
            <a:ext cx="866880" cy="990720"/>
          </a:xfrm>
          <a:prstGeom prst="rightArrowCallout">
            <a:avLst>
              <a:gd name="adj1" fmla="val 8424"/>
              <a:gd name="adj2" fmla="val 12270"/>
              <a:gd name="adj3" fmla="val 16667"/>
              <a:gd name="adj4" fmla="val 8972"/>
            </a:avLst>
          </a:prstGeom>
          <a:solidFill>
            <a:srgbClr val="ff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368" name=""/>
          <p:cNvSpPr/>
          <p:nvPr/>
        </p:nvSpPr>
        <p:spPr>
          <a:xfrm>
            <a:off x="5659560" y="5178600"/>
            <a:ext cx="304560" cy="152280"/>
          </a:xfrm>
          <a:prstGeom prst="rightArrow">
            <a:avLst>
              <a:gd name="adj1" fmla="val 50000"/>
              <a:gd name="adj2" fmla="val 50000"/>
            </a:avLst>
          </a:prstGeom>
          <a:solidFill>
            <a:srgbClr val="ff0000"/>
          </a:solidFill>
          <a:ln w="0">
            <a:noFill/>
          </a:ln>
        </p:spPr>
        <p:style>
          <a:lnRef idx="0"/>
          <a:fillRef idx="0"/>
          <a:effectRef idx="0"/>
          <a:fontRef idx="minor"/>
        </p:style>
        <p:txBody>
          <a:bodyPr wrap="none" lIns="90000" rIns="90000" tIns="29520" bIns="29520" anchor="ctr">
            <a:noAutofit/>
          </a:bodyPr>
          <a:p>
            <a:endParaRPr b="0" lang="en-US" sz="2400" strike="noStrike" u="none">
              <a:solidFill>
                <a:srgbClr val="000000"/>
              </a:solidFill>
              <a:effectLst/>
              <a:uFillTx/>
              <a:latin typeface="Arial"/>
            </a:endParaRPr>
          </a:p>
        </p:txBody>
      </p:sp>
      <p:sp>
        <p:nvSpPr>
          <p:cNvPr id="1369" name=""/>
          <p:cNvSpPr/>
          <p:nvPr/>
        </p:nvSpPr>
        <p:spPr>
          <a:xfrm>
            <a:off x="6375240" y="5178600"/>
            <a:ext cx="1177920" cy="304560"/>
          </a:xfrm>
          <a:prstGeom prst="roundRect">
            <a:avLst>
              <a:gd name="adj" fmla="val 16667"/>
            </a:avLst>
          </a:prstGeom>
          <a:noFill/>
          <a:ln w="0">
            <a:noFill/>
          </a:ln>
        </p:spPr>
        <p:style>
          <a:lnRef idx="0"/>
          <a:fillRef idx="0"/>
          <a:effectRef idx="0"/>
          <a:fontRef idx="minor"/>
        </p:style>
        <p:txBody>
          <a:bodyPr lIns="45720" rIns="4572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Trucker sets delivery appointment and sends us detail to input into system</a:t>
            </a:r>
            <a:endParaRPr b="0" lang="en-US" sz="900" strike="noStrike" u="none">
              <a:solidFill>
                <a:srgbClr val="000000"/>
              </a:solidFill>
              <a:effectLst/>
              <a:uFillTx/>
              <a:latin typeface="Arial"/>
            </a:endParaRPr>
          </a:p>
        </p:txBody>
      </p:sp>
      <p:sp>
        <p:nvSpPr>
          <p:cNvPr id="1370" name=""/>
          <p:cNvSpPr/>
          <p:nvPr/>
        </p:nvSpPr>
        <p:spPr>
          <a:xfrm>
            <a:off x="7848720" y="5025960"/>
            <a:ext cx="990360" cy="457200"/>
          </a:xfrm>
          <a:prstGeom prst="roundRect">
            <a:avLst>
              <a:gd name="adj" fmla="val 16667"/>
            </a:avLst>
          </a:prstGeom>
          <a:noFill/>
          <a:ln w="0">
            <a:noFill/>
          </a:ln>
        </p:spPr>
        <p:style>
          <a:lnRef idx="0"/>
          <a:fillRef idx="0"/>
          <a:effectRef idx="0"/>
          <a:fontRef idx="minor"/>
        </p:style>
        <p:txBody>
          <a:bodyPr lIns="45720" rIns="4572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Terminate load and market for invoicing</a:t>
            </a:r>
            <a:endParaRPr b="0" lang="en-US" sz="900" strike="noStrike" u="none">
              <a:solidFill>
                <a:srgbClr val="000000"/>
              </a:solidFill>
              <a:effectLst/>
              <a:uFillTx/>
              <a:latin typeface="Arial"/>
            </a:endParaRPr>
          </a:p>
        </p:txBody>
      </p:sp>
      <p:sp>
        <p:nvSpPr>
          <p:cNvPr id="1371" name=""/>
          <p:cNvSpPr/>
          <p:nvPr/>
        </p:nvSpPr>
        <p:spPr>
          <a:xfrm>
            <a:off x="7523280" y="5178600"/>
            <a:ext cx="304560" cy="152280"/>
          </a:xfrm>
          <a:prstGeom prst="rightArrow">
            <a:avLst>
              <a:gd name="adj1" fmla="val 50000"/>
              <a:gd name="adj2" fmla="val 50000"/>
            </a:avLst>
          </a:prstGeom>
          <a:solidFill>
            <a:srgbClr val="ff0000"/>
          </a:solidFill>
          <a:ln w="0">
            <a:noFill/>
          </a:ln>
        </p:spPr>
        <p:style>
          <a:lnRef idx="0"/>
          <a:fillRef idx="0"/>
          <a:effectRef idx="0"/>
          <a:fontRef idx="minor"/>
        </p:style>
        <p:txBody>
          <a:bodyPr wrap="none" lIns="90000" rIns="90000" tIns="29520" bIns="29520" anchor="ctr">
            <a:noAutofit/>
          </a:bodyPr>
          <a:p>
            <a:endParaRPr b="0" lang="en-US" sz="2400" strike="noStrike" u="none">
              <a:solidFill>
                <a:srgbClr val="000000"/>
              </a:solidFill>
              <a:effectLst/>
              <a:uFillTx/>
              <a:latin typeface="Arial"/>
            </a:endParaRPr>
          </a:p>
        </p:txBody>
      </p:sp>
      <p:sp>
        <p:nvSpPr>
          <p:cNvPr id="1372" name=""/>
          <p:cNvSpPr/>
          <p:nvPr/>
        </p:nvSpPr>
        <p:spPr>
          <a:xfrm>
            <a:off x="804960" y="1843200"/>
            <a:ext cx="1176120" cy="1490400"/>
          </a:xfrm>
          <a:custGeom>
            <a:avLst/>
            <a:gdLst>
              <a:gd name="textAreaLeft" fmla="*/ 57240 w 1176120"/>
              <a:gd name="textAreaRight" fmla="*/ 1118880 w 1176120"/>
              <a:gd name="textAreaTop" fmla="*/ 57240 h 1490400"/>
              <a:gd name="textAreaBottom" fmla="*/ 1433160 h 1490400"/>
            </a:gdLst>
            <a:ahLst/>
            <a:cxnLst/>
            <a:rect l="textAreaLeft" t="textAreaTop" r="textAreaRight" b="textAreaBottom"/>
            <a:pathLst>
              <a:path w="21600" h="27370">
                <a:moveTo>
                  <a:pt x="3600" y="0"/>
                </a:moveTo>
                <a:arcTo wR="3600" hR="3600" stAng="16200000" swAng="-5400000"/>
                <a:lnTo>
                  <a:pt x="0" y="23770"/>
                </a:lnTo>
                <a:arcTo wR="3600" hR="3600" stAng="10800000" swAng="-5400000"/>
                <a:lnTo>
                  <a:pt x="18000" y="27370"/>
                </a:lnTo>
                <a:arcTo wR="3600" hR="3600" stAng="5400000" swAng="-5400000"/>
                <a:lnTo>
                  <a:pt x="21600" y="3600"/>
                </a:lnTo>
                <a:arcTo wR="3600" hR="3600" stAng="0" swAng="-5400000"/>
                <a:close/>
              </a:path>
            </a:pathLst>
          </a:custGeom>
          <a:solidFill>
            <a:srgbClr val="3333cc"/>
          </a:solidFill>
          <a:ln w="0">
            <a:noFill/>
          </a:ln>
        </p:spPr>
        <p:style>
          <a:lnRef idx="0"/>
          <a:fillRef idx="0"/>
          <a:effectRef idx="0"/>
          <a:fontRef idx="minor"/>
        </p:style>
        <p:txBody>
          <a:bodyPr lIns="45720" rIns="4572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Trader creates</a:t>
            </a:r>
            <a:br>
              <a:rPr sz="1000"/>
            </a:br>
            <a:r>
              <a:rPr b="1" lang="en-US" sz="1000" strike="noStrike" u="none">
                <a:solidFill>
                  <a:srgbClr val="ffffff"/>
                </a:solidFill>
                <a:effectLst/>
                <a:uFillTx/>
                <a:latin typeface="Arial"/>
              </a:rPr>
              <a:t>a transaction</a:t>
            </a:r>
            <a:endParaRPr b="0" lang="en-US" sz="1000" strike="noStrike" u="none">
              <a:solidFill>
                <a:srgbClr val="000000"/>
              </a:solidFill>
              <a:effectLst/>
              <a:uFillTx/>
              <a:latin typeface="Arial"/>
            </a:endParaRPr>
          </a:p>
        </p:txBody>
      </p:sp>
      <p:sp>
        <p:nvSpPr>
          <p:cNvPr id="1373" name=""/>
          <p:cNvSpPr/>
          <p:nvPr/>
        </p:nvSpPr>
        <p:spPr>
          <a:xfrm>
            <a:off x="1981080" y="2550960"/>
            <a:ext cx="304920" cy="152640"/>
          </a:xfrm>
          <a:prstGeom prst="rightArrow">
            <a:avLst>
              <a:gd name="adj1" fmla="val 50000"/>
              <a:gd name="adj2" fmla="val 49941"/>
            </a:avLst>
          </a:prstGeom>
          <a:solidFill>
            <a:srgbClr val="ff0000"/>
          </a:solidFill>
          <a:ln w="0">
            <a:noFill/>
          </a:ln>
        </p:spPr>
        <p:style>
          <a:lnRef idx="0"/>
          <a:fillRef idx="0"/>
          <a:effectRef idx="0"/>
          <a:fontRef idx="minor"/>
        </p:style>
        <p:txBody>
          <a:bodyPr wrap="none" lIns="90000" rIns="90000" tIns="29520" bIns="29520" anchor="ctr">
            <a:noAutofit/>
          </a:bodyPr>
          <a:p>
            <a:endParaRPr b="0" lang="en-US" sz="2400" strike="noStrike" u="none">
              <a:solidFill>
                <a:srgbClr val="000000"/>
              </a:solidFill>
              <a:effectLst/>
              <a:uFillTx/>
              <a:latin typeface="Arial"/>
            </a:endParaRPr>
          </a:p>
        </p:txBody>
      </p:sp>
      <p:sp>
        <p:nvSpPr>
          <p:cNvPr id="1374" name=""/>
          <p:cNvSpPr/>
          <p:nvPr/>
        </p:nvSpPr>
        <p:spPr>
          <a:xfrm>
            <a:off x="3960720" y="1654200"/>
            <a:ext cx="1486080" cy="1679400"/>
          </a:xfrm>
          <a:custGeom>
            <a:avLst/>
            <a:gdLst>
              <a:gd name="textAreaLeft" fmla="*/ 72360 w 1486080"/>
              <a:gd name="textAreaRight" fmla="*/ 1413720 w 1486080"/>
              <a:gd name="textAreaTop" fmla="*/ 72360 h 1679400"/>
              <a:gd name="textAreaBottom" fmla="*/ 1607040 h 1679400"/>
            </a:gdLst>
            <a:ahLst/>
            <a:cxnLst/>
            <a:rect l="textAreaLeft" t="textAreaTop" r="textAreaRight" b="textAreaBottom"/>
            <a:pathLst>
              <a:path w="21600" h="24409">
                <a:moveTo>
                  <a:pt x="3600" y="0"/>
                </a:moveTo>
                <a:arcTo wR="3600" hR="3600" stAng="16200000" swAng="-5400000"/>
                <a:lnTo>
                  <a:pt x="0" y="20809"/>
                </a:lnTo>
                <a:arcTo wR="3600" hR="3600" stAng="10800000" swAng="-5400000"/>
                <a:lnTo>
                  <a:pt x="18000" y="24409"/>
                </a:lnTo>
                <a:arcTo wR="3600" hR="3600" stAng="5400000" swAng="-5400000"/>
                <a:lnTo>
                  <a:pt x="21600" y="3600"/>
                </a:lnTo>
                <a:arcTo wR="3600" hR="3600" stAng="0" swAng="-5400000"/>
                <a:close/>
              </a:path>
            </a:pathLst>
          </a:custGeom>
          <a:solidFill>
            <a:srgbClr val="3333cc"/>
          </a:solidFill>
          <a:ln w="0">
            <a:noFill/>
          </a:ln>
        </p:spPr>
        <p:style>
          <a:lnRef idx="0"/>
          <a:fillRef idx="0"/>
          <a:effectRef idx="0"/>
          <a:fontRef idx="minor"/>
        </p:style>
        <p:txBody>
          <a:bodyPr lIns="45720" rIns="4572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Enter trade data into the deal capture system</a:t>
            </a:r>
            <a:endParaRPr b="0" lang="en-US" sz="1000" strike="noStrike" u="none">
              <a:solidFill>
                <a:srgbClr val="000000"/>
              </a:solidFill>
              <a:effectLst/>
              <a:uFillTx/>
              <a:latin typeface="Arial"/>
            </a:endParaRPr>
          </a:p>
        </p:txBody>
      </p:sp>
      <p:sp>
        <p:nvSpPr>
          <p:cNvPr id="1375" name=""/>
          <p:cNvSpPr/>
          <p:nvPr/>
        </p:nvSpPr>
        <p:spPr>
          <a:xfrm>
            <a:off x="5927760" y="1654200"/>
            <a:ext cx="1485720" cy="1679400"/>
          </a:xfrm>
          <a:custGeom>
            <a:avLst/>
            <a:gdLst>
              <a:gd name="textAreaLeft" fmla="*/ 72360 w 1485720"/>
              <a:gd name="textAreaRight" fmla="*/ 1413360 w 1485720"/>
              <a:gd name="textAreaTop" fmla="*/ 72360 h 1679400"/>
              <a:gd name="textAreaBottom" fmla="*/ 1607040 h 1679400"/>
            </a:gdLst>
            <a:ahLst/>
            <a:cxnLst/>
            <a:rect l="textAreaLeft" t="textAreaTop" r="textAreaRight" b="textAreaBottom"/>
            <a:pathLst>
              <a:path w="21600" h="24415">
                <a:moveTo>
                  <a:pt x="3600" y="0"/>
                </a:moveTo>
                <a:arcTo wR="3600" hR="3600" stAng="16200000" swAng="-5400000"/>
                <a:lnTo>
                  <a:pt x="0" y="20815"/>
                </a:lnTo>
                <a:arcTo wR="3600" hR="3600" stAng="10800000" swAng="-5400000"/>
                <a:lnTo>
                  <a:pt x="18000" y="24415"/>
                </a:lnTo>
                <a:arcTo wR="3600" hR="3600" stAng="5400000" swAng="-5400000"/>
                <a:lnTo>
                  <a:pt x="21600" y="3600"/>
                </a:lnTo>
                <a:arcTo wR="3600" hR="3600" stAng="0" swAng="-5400000"/>
                <a:close/>
              </a:path>
            </a:pathLst>
          </a:custGeom>
          <a:solidFill>
            <a:srgbClr val="3333cc"/>
          </a:solidFill>
          <a:ln w="0">
            <a:noFill/>
          </a:ln>
        </p:spPr>
        <p:style>
          <a:lnRef idx="0"/>
          <a:fillRef idx="0"/>
          <a:effectRef idx="0"/>
          <a:fontRef idx="minor"/>
        </p:style>
        <p:txBody>
          <a:bodyPr lIns="45720" rIns="45720" tIns="46800" bIns="46800" anchor="ctr">
            <a:noAutofit/>
          </a:bodyPr>
          <a:p>
            <a:pPr algn="ctr">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Trader sends legal confirmation to carrier confirming price and time.</a:t>
            </a:r>
            <a:endParaRPr b="0" lang="en-US" sz="1000" strike="noStrike" u="none">
              <a:solidFill>
                <a:srgbClr val="000000"/>
              </a:solidFill>
              <a:effectLst/>
              <a:uFillTx/>
              <a:latin typeface="Arial"/>
            </a:endParaRPr>
          </a:p>
          <a:p>
            <a:pPr algn="ctr">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Trader sends legal confirmation to shipper.</a:t>
            </a:r>
            <a:endParaRPr b="0" lang="en-US" sz="1000" strike="noStrike" u="none">
              <a:solidFill>
                <a:srgbClr val="000000"/>
              </a:solidFill>
              <a:effectLst/>
              <a:uFillTx/>
              <a:latin typeface="Arial"/>
            </a:endParaRPr>
          </a:p>
          <a:p>
            <a:pPr algn="ctr">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 Load has now been dispatched</a:t>
            </a:r>
            <a:endParaRPr b="0" lang="en-US" sz="1000" strike="noStrike" u="none">
              <a:solidFill>
                <a:srgbClr val="000000"/>
              </a:solidFill>
              <a:effectLst/>
              <a:uFillTx/>
              <a:latin typeface="Arial"/>
            </a:endParaRPr>
          </a:p>
        </p:txBody>
      </p:sp>
      <p:sp>
        <p:nvSpPr>
          <p:cNvPr id="1376" name=""/>
          <p:cNvSpPr/>
          <p:nvPr/>
        </p:nvSpPr>
        <p:spPr>
          <a:xfrm>
            <a:off x="2286000" y="2419200"/>
            <a:ext cx="1239840" cy="457200"/>
          </a:xfrm>
          <a:prstGeom prst="roundRect">
            <a:avLst>
              <a:gd name="adj" fmla="val 16667"/>
            </a:avLst>
          </a:prstGeom>
          <a:noFill/>
          <a:ln w="0">
            <a:noFill/>
          </a:ln>
        </p:spPr>
        <p:style>
          <a:lnRef idx="0"/>
          <a:fillRef idx="0"/>
          <a:effectRef idx="0"/>
          <a:fontRef idx="minor"/>
        </p:style>
        <p:txBody>
          <a:bodyPr lIns="45720" rIns="4572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Confirm original  capacity</a:t>
            </a:r>
            <a:endParaRPr b="0" lang="en-US" sz="1000" strike="noStrike" u="none">
              <a:solidFill>
                <a:srgbClr val="000000"/>
              </a:solidFill>
              <a:effectLst/>
              <a:uFillTx/>
              <a:latin typeface="Arial"/>
            </a:endParaRPr>
          </a:p>
        </p:txBody>
      </p:sp>
      <p:sp>
        <p:nvSpPr>
          <p:cNvPr id="1377" name=""/>
          <p:cNvSpPr/>
          <p:nvPr/>
        </p:nvSpPr>
        <p:spPr>
          <a:xfrm>
            <a:off x="7893000" y="1654200"/>
            <a:ext cx="838080" cy="1679400"/>
          </a:xfrm>
          <a:custGeom>
            <a:avLst/>
            <a:gdLst>
              <a:gd name="textAreaLeft" fmla="*/ 40680 w 838080"/>
              <a:gd name="textAreaRight" fmla="*/ 797400 w 838080"/>
              <a:gd name="textAreaTop" fmla="*/ 40680 h 1679400"/>
              <a:gd name="textAreaBottom" fmla="*/ 1638720 h 1679400"/>
            </a:gdLst>
            <a:ahLst/>
            <a:cxnLst/>
            <a:rect l="textAreaLeft" t="textAreaTop" r="textAreaRight" b="textAreaBottom"/>
            <a:pathLst>
              <a:path w="21600" h="43274">
                <a:moveTo>
                  <a:pt x="3600" y="0"/>
                </a:moveTo>
                <a:arcTo wR="3600" hR="3600" stAng="16200000" swAng="-5400000"/>
                <a:lnTo>
                  <a:pt x="0" y="39674"/>
                </a:lnTo>
                <a:arcTo wR="3600" hR="3600" stAng="10800000" swAng="-5400000"/>
                <a:lnTo>
                  <a:pt x="18000" y="43274"/>
                </a:lnTo>
                <a:arcTo wR="3600" hR="3600" stAng="5400000" swAng="-5400000"/>
                <a:lnTo>
                  <a:pt x="21600" y="3600"/>
                </a:lnTo>
                <a:arcTo wR="3600" hR="3600" stAng="0" swAng="-5400000"/>
                <a:close/>
              </a:path>
            </a:pathLst>
          </a:custGeom>
          <a:solidFill>
            <a:srgbClr val="3333cc"/>
          </a:solidFill>
          <a:ln w="0">
            <a:noFill/>
          </a:ln>
        </p:spPr>
        <p:style>
          <a:lnRef idx="0"/>
          <a:fillRef idx="0"/>
          <a:effectRef idx="0"/>
          <a:fontRef idx="minor"/>
        </p:style>
        <p:txBody>
          <a:bodyPr lIns="45720" rIns="4572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OPS</a:t>
            </a:r>
            <a:endParaRPr b="0" lang="en-US" sz="1000" strike="noStrike" u="none">
              <a:solidFill>
                <a:srgbClr val="000000"/>
              </a:solidFill>
              <a:effectLst/>
              <a:uFillTx/>
              <a:latin typeface="Arial"/>
            </a:endParaRPr>
          </a:p>
        </p:txBody>
      </p:sp>
      <p:sp>
        <p:nvSpPr>
          <p:cNvPr id="1378" name=""/>
          <p:cNvSpPr/>
          <p:nvPr/>
        </p:nvSpPr>
        <p:spPr>
          <a:xfrm>
            <a:off x="3525840" y="2495520"/>
            <a:ext cx="393840" cy="152280"/>
          </a:xfrm>
          <a:prstGeom prst="rightArrow">
            <a:avLst>
              <a:gd name="adj1" fmla="val 50000"/>
              <a:gd name="adj2" fmla="val 64657"/>
            </a:avLst>
          </a:prstGeom>
          <a:solidFill>
            <a:srgbClr val="ff0000"/>
          </a:solidFill>
          <a:ln w="0">
            <a:noFill/>
          </a:ln>
        </p:spPr>
        <p:style>
          <a:lnRef idx="0"/>
          <a:fillRef idx="0"/>
          <a:effectRef idx="0"/>
          <a:fontRef idx="minor"/>
        </p:style>
        <p:txBody>
          <a:bodyPr wrap="none" lIns="90000" rIns="90000" tIns="29520" bIns="29520" anchor="ctr">
            <a:noAutofit/>
          </a:bodyPr>
          <a:p>
            <a:endParaRPr b="0" lang="en-US" sz="2400" strike="noStrike" u="none">
              <a:solidFill>
                <a:srgbClr val="000000"/>
              </a:solidFill>
              <a:effectLst/>
              <a:uFillTx/>
              <a:latin typeface="Arial"/>
            </a:endParaRPr>
          </a:p>
        </p:txBody>
      </p:sp>
      <p:sp>
        <p:nvSpPr>
          <p:cNvPr id="1379" name=""/>
          <p:cNvSpPr/>
          <p:nvPr/>
        </p:nvSpPr>
        <p:spPr>
          <a:xfrm>
            <a:off x="5489640" y="2495520"/>
            <a:ext cx="395280" cy="152280"/>
          </a:xfrm>
          <a:prstGeom prst="rightArrow">
            <a:avLst>
              <a:gd name="adj1" fmla="val 50000"/>
              <a:gd name="adj2" fmla="val 64894"/>
            </a:avLst>
          </a:prstGeom>
          <a:solidFill>
            <a:srgbClr val="ff0000"/>
          </a:solidFill>
          <a:ln w="0">
            <a:noFill/>
          </a:ln>
        </p:spPr>
        <p:style>
          <a:lnRef idx="0"/>
          <a:fillRef idx="0"/>
          <a:effectRef idx="0"/>
          <a:fontRef idx="minor"/>
        </p:style>
        <p:txBody>
          <a:bodyPr wrap="none" lIns="90000" rIns="90000" tIns="29520" bIns="29520" anchor="ctr">
            <a:noAutofit/>
          </a:bodyPr>
          <a:p>
            <a:endParaRPr b="0" lang="en-US" sz="2400" strike="noStrike" u="none">
              <a:solidFill>
                <a:srgbClr val="000000"/>
              </a:solidFill>
              <a:effectLst/>
              <a:uFillTx/>
              <a:latin typeface="Arial"/>
            </a:endParaRPr>
          </a:p>
        </p:txBody>
      </p:sp>
      <p:sp>
        <p:nvSpPr>
          <p:cNvPr id="1380" name=""/>
          <p:cNvSpPr/>
          <p:nvPr/>
        </p:nvSpPr>
        <p:spPr>
          <a:xfrm>
            <a:off x="7456320" y="2475000"/>
            <a:ext cx="393840" cy="152280"/>
          </a:xfrm>
          <a:prstGeom prst="rightArrow">
            <a:avLst>
              <a:gd name="adj1" fmla="val 50000"/>
              <a:gd name="adj2" fmla="val 64657"/>
            </a:avLst>
          </a:prstGeom>
          <a:solidFill>
            <a:srgbClr val="ff0000"/>
          </a:solidFill>
          <a:ln w="0">
            <a:noFill/>
          </a:ln>
        </p:spPr>
        <p:style>
          <a:lnRef idx="0"/>
          <a:fillRef idx="0"/>
          <a:effectRef idx="0"/>
          <a:fontRef idx="minor"/>
        </p:style>
        <p:txBody>
          <a:bodyPr wrap="none" lIns="90000" rIns="90000" tIns="29520" bIns="29520" anchor="ctr">
            <a:noAutofit/>
          </a:bodyPr>
          <a:p>
            <a:endParaRPr b="0" lang="en-US" sz="2400" strike="noStrike" u="none">
              <a:solidFill>
                <a:srgbClr val="000000"/>
              </a:solidFill>
              <a:effectLst/>
              <a:uFillTx/>
              <a:latin typeface="Arial"/>
            </a:endParaRPr>
          </a:p>
        </p:txBody>
      </p:sp>
      <p:sp>
        <p:nvSpPr>
          <p:cNvPr id="1381" name=""/>
          <p:cNvSpPr/>
          <p:nvPr/>
        </p:nvSpPr>
        <p:spPr>
          <a:xfrm>
            <a:off x="533520" y="1428840"/>
            <a:ext cx="990360" cy="380880"/>
          </a:xfrm>
          <a:prstGeom prst="roundRect">
            <a:avLst>
              <a:gd name="adj" fmla="val 16667"/>
            </a:avLst>
          </a:prstGeom>
          <a:solidFill>
            <a:srgbClr val="ff0000"/>
          </a:solidFill>
          <a:ln w="0">
            <a:noFill/>
          </a:ln>
        </p:spPr>
        <p:style>
          <a:lnRef idx="0"/>
          <a:fillRef idx="0"/>
          <a:effectRef idx="0"/>
          <a:fontRef idx="minor"/>
        </p:style>
        <p:txBody>
          <a:bodyPr lIns="45720" rIns="4572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TRADER</a:t>
            </a:r>
            <a:endParaRPr b="0" lang="en-US" sz="1400" strike="noStrike" u="none">
              <a:solidFill>
                <a:srgbClr val="000000"/>
              </a:solidFill>
              <a:effectLst/>
              <a:uFillTx/>
              <a:latin typeface="Arial"/>
            </a:endParaRPr>
          </a:p>
        </p:txBody>
      </p:sp>
      <p:sp>
        <p:nvSpPr>
          <p:cNvPr id="3" name="PlaceHolder 2"/>
          <p:cNvSpPr>
            <a:spLocks noGrp="1"/>
          </p:cNvSpPr>
          <p:nvPr>
            <p:ph type="sldNum" idx="1"/>
          </p:nvPr>
        </p:nvSpPr>
        <p:spPr/>
        <p:txBody>
          <a:bodyPr/>
          <a:p>
            <a:fld id="{BE3B7CA3-C031-4E6B-8465-ACF124501DC3}" type="slidenum">
              <a:t>84</a:t>
            </a:fld>
          </a:p>
        </p:txBody>
      </p:sp>
    </p:spTree>
  </p:cSld>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82"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Daily Operational Activities</a:t>
            </a:r>
            <a:endParaRPr b="0" lang="en-US" sz="3000" strike="noStrike" u="none">
              <a:solidFill>
                <a:srgbClr val="333399"/>
              </a:solidFill>
              <a:effectLst/>
              <a:uFillTx/>
              <a:latin typeface="Arial"/>
            </a:endParaRPr>
          </a:p>
        </p:txBody>
      </p:sp>
      <p:sp>
        <p:nvSpPr>
          <p:cNvPr id="1383" name="PlaceHolder 2"/>
          <p:cNvSpPr>
            <a:spLocks noGrp="1"/>
          </p:cNvSpPr>
          <p:nvPr>
            <p:ph/>
          </p:nvPr>
        </p:nvSpPr>
        <p:spPr>
          <a:xfrm>
            <a:off x="721800" y="1472760"/>
            <a:ext cx="8069400" cy="4443480"/>
          </a:xfrm>
          <a:prstGeom prst="rect">
            <a:avLst/>
          </a:prstGeom>
          <a:noFill/>
          <a:ln w="0">
            <a:noFill/>
          </a:ln>
        </p:spPr>
        <p:txBody>
          <a:bodyPr lIns="90000" rIns="90000" tIns="46800" bIns="46800" anchor="t">
            <a:normAutofit fontScale="92500" lnSpcReduction="19999"/>
          </a:bodyPr>
          <a:p>
            <a:pPr marL="343080" indent="-343080">
              <a:spcBef>
                <a:spcPts val="499"/>
              </a:spcBef>
              <a:spcAft>
                <a:spcPts val="300"/>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Confirm pick-up schedules</a:t>
            </a:r>
            <a:endParaRPr b="0" lang="en-US" sz="1600" strike="noStrike" u="none">
              <a:solidFill>
                <a:srgbClr val="000000"/>
              </a:solidFill>
              <a:effectLst/>
              <a:uFillTx/>
              <a:latin typeface="Arial"/>
            </a:endParaRPr>
          </a:p>
          <a:p>
            <a:pPr marL="343080" indent="-343080">
              <a:spcBef>
                <a:spcPts val="499"/>
              </a:spcBef>
              <a:spcAft>
                <a:spcPts val="300"/>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Confirm accuracy and on time rail billing</a:t>
            </a:r>
            <a:endParaRPr b="0" lang="en-US" sz="1600" strike="noStrike" u="none">
              <a:solidFill>
                <a:srgbClr val="000000"/>
              </a:solidFill>
              <a:effectLst/>
              <a:uFillTx/>
              <a:latin typeface="Arial"/>
            </a:endParaRPr>
          </a:p>
          <a:p>
            <a:pPr marL="343080" indent="-343080">
              <a:spcBef>
                <a:spcPts val="499"/>
              </a:spcBef>
              <a:spcAft>
                <a:spcPts val="300"/>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Secure delivery appointments</a:t>
            </a:r>
            <a:endParaRPr b="0" lang="en-US" sz="1600" strike="noStrike" u="none">
              <a:solidFill>
                <a:srgbClr val="000000"/>
              </a:solidFill>
              <a:effectLst/>
              <a:uFillTx/>
              <a:latin typeface="Arial"/>
            </a:endParaRPr>
          </a:p>
          <a:p>
            <a:pPr marL="343080" indent="-343080">
              <a:spcBef>
                <a:spcPts val="499"/>
              </a:spcBef>
              <a:spcAft>
                <a:spcPts val="300"/>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Confirm scheduled deliveries</a:t>
            </a:r>
            <a:endParaRPr b="0" lang="en-US" sz="1600" strike="noStrike" u="none">
              <a:solidFill>
                <a:srgbClr val="000000"/>
              </a:solidFill>
              <a:effectLst/>
              <a:uFillTx/>
              <a:latin typeface="Arial"/>
            </a:endParaRPr>
          </a:p>
          <a:p>
            <a:pPr marL="343080" indent="-343080">
              <a:spcBef>
                <a:spcPts val="499"/>
              </a:spcBef>
              <a:spcAft>
                <a:spcPts val="300"/>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Monitor shipments in route for schedule variances</a:t>
            </a:r>
            <a:endParaRPr b="0" lang="en-US" sz="1600" strike="noStrike" u="none">
              <a:solidFill>
                <a:srgbClr val="000000"/>
              </a:solidFill>
              <a:effectLst/>
              <a:uFillTx/>
              <a:latin typeface="Arial"/>
            </a:endParaRPr>
          </a:p>
          <a:p>
            <a:pPr marL="343080" indent="-343080">
              <a:spcBef>
                <a:spcPts val="499"/>
              </a:spcBef>
              <a:spcAft>
                <a:spcPts val="300"/>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Document unplanned accessorials</a:t>
            </a:r>
            <a:endParaRPr b="0" lang="en-US" sz="1600" strike="noStrike" u="none">
              <a:solidFill>
                <a:srgbClr val="000000"/>
              </a:solidFill>
              <a:effectLst/>
              <a:uFillTx/>
              <a:latin typeface="Arial"/>
            </a:endParaRPr>
          </a:p>
          <a:p>
            <a:pPr marL="343080" indent="-343080">
              <a:spcBef>
                <a:spcPts val="499"/>
              </a:spcBef>
              <a:spcAft>
                <a:spcPts val="300"/>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Notify customers of unplanned accessorials</a:t>
            </a:r>
            <a:endParaRPr b="0" lang="en-US" sz="1600" strike="noStrike" u="none">
              <a:solidFill>
                <a:srgbClr val="000000"/>
              </a:solidFill>
              <a:effectLst/>
              <a:uFillTx/>
              <a:latin typeface="Arial"/>
            </a:endParaRPr>
          </a:p>
          <a:p>
            <a:pPr marL="343080" indent="-343080">
              <a:spcBef>
                <a:spcPts val="499"/>
              </a:spcBef>
              <a:spcAft>
                <a:spcPts val="300"/>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Confirm destination dray capacity, rates and schedule</a:t>
            </a:r>
            <a:endParaRPr b="0" lang="en-US" sz="1600" strike="noStrike" u="none">
              <a:solidFill>
                <a:srgbClr val="000000"/>
              </a:solidFill>
              <a:effectLst/>
              <a:uFillTx/>
              <a:latin typeface="Arial"/>
            </a:endParaRPr>
          </a:p>
          <a:p>
            <a:pPr marL="343080" indent="-343080">
              <a:spcBef>
                <a:spcPts val="499"/>
              </a:spcBef>
              <a:spcAft>
                <a:spcPts val="300"/>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Monitor destination rail units to ensure notifications sent</a:t>
            </a:r>
            <a:endParaRPr b="0" lang="en-US" sz="1600" strike="noStrike" u="none">
              <a:solidFill>
                <a:srgbClr val="000000"/>
              </a:solidFill>
              <a:effectLst/>
              <a:uFillTx/>
              <a:latin typeface="Arial"/>
            </a:endParaRPr>
          </a:p>
          <a:p>
            <a:pPr marL="343080" indent="-343080">
              <a:spcBef>
                <a:spcPts val="499"/>
              </a:spcBef>
              <a:spcAft>
                <a:spcPts val="300"/>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Terminate equipment to owner</a:t>
            </a:r>
            <a:endParaRPr b="0" lang="en-US" sz="1600" strike="noStrike" u="none">
              <a:solidFill>
                <a:srgbClr val="000000"/>
              </a:solidFill>
              <a:effectLst/>
              <a:uFillTx/>
              <a:latin typeface="Arial"/>
            </a:endParaRPr>
          </a:p>
          <a:p>
            <a:pPr marL="343080" indent="-343080">
              <a:spcBef>
                <a:spcPts val="499"/>
              </a:spcBef>
              <a:spcAft>
                <a:spcPts val="300"/>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Monitor equipment reservation sites for proper termination events</a:t>
            </a:r>
            <a:endParaRPr b="0" lang="en-US" sz="1600" strike="noStrike" u="none">
              <a:solidFill>
                <a:srgbClr val="000000"/>
              </a:solidFill>
              <a:effectLst/>
              <a:uFillTx/>
              <a:latin typeface="Arial"/>
            </a:endParaRPr>
          </a:p>
          <a:p>
            <a:pPr marL="343080" indent="-343080">
              <a:spcBef>
                <a:spcPts val="499"/>
              </a:spcBef>
              <a:spcAft>
                <a:spcPts val="300"/>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Document pick-up and delivery changes and reasons</a:t>
            </a:r>
            <a:endParaRPr b="0" lang="en-US" sz="1600" strike="noStrike" u="none">
              <a:solidFill>
                <a:srgbClr val="000000"/>
              </a:solidFill>
              <a:effectLst/>
              <a:uFillTx/>
              <a:latin typeface="Arial"/>
            </a:endParaRPr>
          </a:p>
          <a:p>
            <a:pPr marL="343080" indent="-343080">
              <a:spcBef>
                <a:spcPts val="499"/>
              </a:spcBef>
              <a:spcAft>
                <a:spcPts val="300"/>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Document margin impacts</a:t>
            </a:r>
            <a:endParaRPr b="0" lang="en-US" sz="1600" strike="noStrike" u="none">
              <a:solidFill>
                <a:srgbClr val="000000"/>
              </a:solidFill>
              <a:effectLst/>
              <a:uFillTx/>
              <a:latin typeface="Arial"/>
            </a:endParaRPr>
          </a:p>
          <a:p>
            <a:pPr marL="343080" indent="-343080">
              <a:spcBef>
                <a:spcPts val="499"/>
              </a:spcBef>
              <a:spcAft>
                <a:spcPts val="300"/>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Resolve customer operational inquiries</a:t>
            </a:r>
            <a:endParaRPr b="0" lang="en-US" sz="16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8B78516E-90CE-4EEF-8967-F58FC437369B}" type="slidenum">
              <a:t>85</a:t>
            </a:fld>
          </a:p>
        </p:txBody>
      </p:sp>
    </p:spTree>
  </p:cSld>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84"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Developmental Activities and Challenges</a:t>
            </a:r>
            <a:endParaRPr b="0" lang="en-US" sz="3000" strike="noStrike" u="none">
              <a:solidFill>
                <a:srgbClr val="333399"/>
              </a:solidFill>
              <a:effectLst/>
              <a:uFillTx/>
              <a:latin typeface="Arial"/>
            </a:endParaRPr>
          </a:p>
        </p:txBody>
      </p:sp>
      <p:sp>
        <p:nvSpPr>
          <p:cNvPr id="1385" name="PlaceHolder 2"/>
          <p:cNvSpPr>
            <a:spLocks noGrp="1"/>
          </p:cNvSpPr>
          <p:nvPr>
            <p:ph/>
          </p:nvPr>
        </p:nvSpPr>
        <p:spPr>
          <a:xfrm>
            <a:off x="1779120" y="1472760"/>
            <a:ext cx="552780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Chicago move</a:t>
            </a:r>
            <a:endParaRPr b="0" lang="en-US" sz="2200" strike="noStrike" u="none">
              <a:solidFill>
                <a:srgbClr val="000000"/>
              </a:solidFill>
              <a:effectLst/>
              <a:uFillTx/>
              <a:latin typeface="Arial"/>
            </a:endParaRPr>
          </a:p>
          <a:p>
            <a:pPr marL="343080" indent="0">
              <a:spcBef>
                <a:spcPts val="689"/>
              </a:spcBef>
              <a:spcAft>
                <a:spcPts val="414"/>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Finalize mid-market process</a:t>
            </a:r>
            <a:endParaRPr b="0" lang="en-US" sz="2200" strike="noStrike" u="none">
              <a:solidFill>
                <a:srgbClr val="000000"/>
              </a:solidFill>
              <a:effectLst/>
              <a:uFillTx/>
              <a:latin typeface="Arial"/>
            </a:endParaRPr>
          </a:p>
          <a:p>
            <a:pPr marL="343080" indent="0">
              <a:spcBef>
                <a:spcPts val="689"/>
              </a:spcBef>
              <a:spcAft>
                <a:spcPts val="414"/>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Complete over-the-road system training</a:t>
            </a:r>
            <a:endParaRPr b="0" lang="en-US" sz="22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905E9AA1-AA37-45F2-BE87-EBE23190EC43}" type="slidenum">
              <a:t>86</a:t>
            </a:fld>
          </a:p>
        </p:txBody>
      </p:sp>
    </p:spTree>
  </p:cSld>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86"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Keys To Success</a:t>
            </a:r>
            <a:endParaRPr b="0" lang="en-US" sz="3000" strike="noStrike" u="none">
              <a:solidFill>
                <a:srgbClr val="333399"/>
              </a:solidFill>
              <a:effectLst/>
              <a:uFillTx/>
              <a:latin typeface="Arial"/>
            </a:endParaRPr>
          </a:p>
        </p:txBody>
      </p:sp>
      <p:sp>
        <p:nvSpPr>
          <p:cNvPr id="1387" name="PlaceHolder 2"/>
          <p:cNvSpPr>
            <a:spLocks noGrp="1"/>
          </p:cNvSpPr>
          <p:nvPr>
            <p:ph/>
          </p:nvPr>
        </p:nvSpPr>
        <p:spPr>
          <a:xfrm>
            <a:off x="721800" y="147276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Accurate and complete data from traders</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Document unique customer requirements in the system</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Exception monitoring tools</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Carrier integration (EDI rail billing)</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CRM tool to include carrier performance</a:t>
            </a:r>
            <a:endParaRPr b="0" lang="en-US" sz="22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BE2F87EF-94CB-4B7C-8572-BC5F0A06BDAF}" type="slidenum">
              <a:t>87</a:t>
            </a:fld>
          </a:p>
        </p:txBody>
      </p:sp>
    </p:spTree>
  </p:cSld>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88" name="PlaceHolder 1"/>
          <p:cNvSpPr>
            <a:spLocks noGrp="1"/>
          </p:cNvSpPr>
          <p:nvPr>
            <p:ph type="title"/>
          </p:nvPr>
        </p:nvSpPr>
        <p:spPr>
          <a:xfrm>
            <a:off x="2869920" y="3359160"/>
            <a:ext cx="5149800" cy="1000080"/>
          </a:xfrm>
          <a:prstGeom prst="rect">
            <a:avLst/>
          </a:prstGeom>
          <a:noFill/>
          <a:ln w="0">
            <a:noFill/>
          </a:ln>
        </p:spPr>
        <p:txBody>
          <a:bodyPr lIns="92160" rIns="92160" tIns="46080" bIns="460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333399"/>
                </a:solidFill>
                <a:effectLst/>
                <a:uFillTx/>
                <a:latin typeface="Arial"/>
              </a:rPr>
              <a:t>Technology Overview</a:t>
            </a:r>
            <a:endParaRPr b="0" lang="en-US" sz="3200" strike="noStrike" u="none">
              <a:solidFill>
                <a:srgbClr val="333399"/>
              </a:solidFill>
              <a:effectLst/>
              <a:uFillTx/>
              <a:latin typeface="Arial"/>
            </a:endParaRPr>
          </a:p>
        </p:txBody>
      </p:sp>
      <p:sp>
        <p:nvSpPr>
          <p:cNvPr id="1389" name="PlaceHolder 2"/>
          <p:cNvSpPr>
            <a:spLocks noGrp="1"/>
          </p:cNvSpPr>
          <p:nvPr>
            <p:ph type="subTitle"/>
          </p:nvPr>
        </p:nvSpPr>
        <p:spPr>
          <a:xfrm>
            <a:off x="2873160" y="4578120"/>
            <a:ext cx="5143320" cy="934920"/>
          </a:xfrm>
          <a:prstGeom prst="rect">
            <a:avLst/>
          </a:prstGeom>
          <a:noFill/>
          <a:ln w="0">
            <a:noFill/>
          </a:ln>
        </p:spPr>
        <p:txBody>
          <a:bodyPr lIns="92160" rIns="92160" tIns="46080" bIns="46080" anchor="t">
            <a:noAutofit/>
          </a:bodyPr>
          <a:p>
            <a:pPr indent="0">
              <a:spcBef>
                <a:spcPts val="561"/>
              </a:spcBef>
              <a:spcAft>
                <a:spcPts val="337"/>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cc0000"/>
                </a:solidFill>
                <a:effectLst/>
                <a:uFillTx/>
                <a:latin typeface="Arial"/>
              </a:rPr>
              <a:t>Ken Crane</a:t>
            </a:r>
            <a:endParaRPr b="1" i="1" lang="en-US" sz="1800" strike="noStrike" u="none">
              <a:solidFill>
                <a:srgbClr val="cc0000"/>
              </a:solidFill>
              <a:effectLst/>
              <a:uFillTx/>
              <a:latin typeface="Arial"/>
            </a:endParaRPr>
          </a:p>
        </p:txBody>
      </p:sp>
      <p:sp>
        <p:nvSpPr>
          <p:cNvPr id="4" name="PlaceHolder 3"/>
          <p:cNvSpPr>
            <a:spLocks noGrp="1"/>
          </p:cNvSpPr>
          <p:nvPr>
            <p:ph type="sldNum" idx="1"/>
          </p:nvPr>
        </p:nvSpPr>
        <p:spPr/>
        <p:txBody>
          <a:bodyPr/>
          <a:p>
            <a:fld id="{2DF661BE-77B4-4BAE-AF44-DB6337C076F0}" type="slidenum">
              <a:t>88</a:t>
            </a:fld>
          </a:p>
        </p:txBody>
      </p:sp>
    </p:spTree>
  </p:cSld>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90"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Technology Overview</a:t>
            </a:r>
            <a:endParaRPr b="0" lang="en-US" sz="3000" strike="noStrike" u="none">
              <a:solidFill>
                <a:srgbClr val="333399"/>
              </a:solidFill>
              <a:effectLst/>
              <a:uFillTx/>
              <a:latin typeface="Arial"/>
            </a:endParaRPr>
          </a:p>
        </p:txBody>
      </p:sp>
      <p:sp>
        <p:nvSpPr>
          <p:cNvPr id="1391" name="PlaceHolder 2"/>
          <p:cNvSpPr>
            <a:spLocks noGrp="1"/>
          </p:cNvSpPr>
          <p:nvPr>
            <p:ph/>
          </p:nvPr>
        </p:nvSpPr>
        <p:spPr>
          <a:xfrm>
            <a:off x="721800" y="147276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System Roadmap</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Trade Capture/Scheduling</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Keypoint Integration</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Webmodal PointClickShip Enhancements</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Web Reporting Data Analysis</a:t>
            </a:r>
            <a:endParaRPr b="0" lang="en-US" sz="2200" strike="noStrike" u="none">
              <a:solidFill>
                <a:srgbClr val="000000"/>
              </a:solidFill>
              <a:effectLst/>
              <a:uFillTx/>
              <a:latin typeface="Arial"/>
            </a:endParaRPr>
          </a:p>
          <a:p>
            <a:pPr marL="343080" indent="-343080">
              <a:spcBef>
                <a:spcPts val="689"/>
              </a:spcBef>
              <a:spcAft>
                <a:spcPts val="414"/>
              </a:spcAft>
              <a:buClr>
                <a:srgbClr val="cc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Q/A</a:t>
            </a:r>
            <a:endParaRPr b="0" lang="en-US" sz="2200" strike="noStrike" u="none">
              <a:solidFill>
                <a:srgbClr val="000000"/>
              </a:solidFill>
              <a:effectLst/>
              <a:uFillTx/>
              <a:latin typeface="Arial"/>
            </a:endParaRPr>
          </a:p>
          <a:p>
            <a:pPr marL="343080" indent="0">
              <a:spcBef>
                <a:spcPts val="689"/>
              </a:spcBef>
              <a:spcAft>
                <a:spcPts val="414"/>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45DD7C01-08C0-43A3-AC84-A54514A65602}" type="slidenum">
              <a:t>89</a:t>
            </a:fld>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5" name=""/>
          <p:cNvSpPr/>
          <p:nvPr/>
        </p:nvSpPr>
        <p:spPr>
          <a:xfrm flipH="1">
            <a:off x="787320" y="2152800"/>
            <a:ext cx="2793600" cy="2495160"/>
          </a:xfrm>
          <a:custGeom>
            <a:avLst/>
            <a:gdLst/>
            <a:ahLst/>
            <a:rect l="l" t="t" r="r" b="b"/>
            <a:pathLst>
              <a:path stroke="0" w="21600" h="21600">
                <a:moveTo>
                  <a:pt x="10800" y="0"/>
                </a:moveTo>
                <a:arcTo wR="10800" hR="10800" stAng="-5400000" swAng="7878311"/>
                <a:lnTo>
                  <a:pt x="10800" y="10800"/>
                </a:lnTo>
                <a:close/>
              </a:path>
              <a:path fill="none" w="21600" h="21600">
                <a:moveTo>
                  <a:pt x="10800" y="0"/>
                </a:moveTo>
                <a:arcTo wR="10800" hR="10800" stAng="-5400000" swAng="7878311"/>
              </a:path>
            </a:pathLst>
          </a:custGeom>
          <a:noFill/>
          <a:ln w="28440">
            <a:solidFill>
              <a:srgbClr val="cc0000"/>
            </a:solidFill>
            <a:miter/>
            <a:tailEnd len="med" type="stealth" w="me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56" name=""/>
          <p:cNvSpPr/>
          <p:nvPr/>
        </p:nvSpPr>
        <p:spPr>
          <a:xfrm>
            <a:off x="5653800" y="2152800"/>
            <a:ext cx="2792880" cy="2495160"/>
          </a:xfrm>
          <a:custGeom>
            <a:avLst/>
            <a:gdLst/>
            <a:ahLst/>
            <a:rect l="l" t="t" r="r" b="b"/>
            <a:pathLst>
              <a:path stroke="0" w="21600" h="21600">
                <a:moveTo>
                  <a:pt x="10800" y="0"/>
                </a:moveTo>
                <a:arcTo wR="10800" hR="10800" stAng="-5400000" swAng="7995474"/>
                <a:lnTo>
                  <a:pt x="10800" y="10800"/>
                </a:lnTo>
                <a:close/>
              </a:path>
              <a:path fill="none" w="21600" h="21600">
                <a:moveTo>
                  <a:pt x="10800" y="0"/>
                </a:moveTo>
                <a:arcTo wR="10800" hR="10800" stAng="-5400000" swAng="7995474"/>
              </a:path>
            </a:pathLst>
          </a:custGeom>
          <a:noFill/>
          <a:ln w="28440">
            <a:solidFill>
              <a:srgbClr val="cc0000"/>
            </a:solidFill>
            <a:miter/>
            <a:tailEnd len="med" type="stealth" w="me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57"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Interaction with EFM Commercial Groups</a:t>
            </a:r>
            <a:endParaRPr b="0" lang="en-US" sz="3000" strike="noStrike" u="none">
              <a:solidFill>
                <a:srgbClr val="333399"/>
              </a:solidFill>
              <a:effectLst/>
              <a:uFillTx/>
              <a:latin typeface="Arial"/>
            </a:endParaRPr>
          </a:p>
        </p:txBody>
      </p:sp>
      <p:sp>
        <p:nvSpPr>
          <p:cNvPr id="158" name=""/>
          <p:cNvSpPr txBox="1"/>
          <p:nvPr/>
        </p:nvSpPr>
        <p:spPr>
          <a:xfrm>
            <a:off x="5537520" y="4288320"/>
            <a:ext cx="2563200" cy="1650240"/>
          </a:xfrm>
          <a:prstGeom prst="rect">
            <a:avLst/>
          </a:prstGeom>
          <a:solidFill>
            <a:srgbClr val="ffb310"/>
          </a:solidFill>
          <a:ln w="0">
            <a:noFill/>
          </a:ln>
        </p:spPr>
        <p:txBody>
          <a:bodyPr lIns="90000" rIns="90000" tIns="46800" bIns="46800" anchor="t">
            <a:normAutofit/>
          </a:bodyPr>
          <a:p>
            <a:pPr algn="ctr">
              <a:lnSpc>
                <a:spcPct val="90000"/>
              </a:lnSpc>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0000"/>
                </a:solidFill>
                <a:effectLst/>
                <a:uFillTx/>
                <a:latin typeface="Arial"/>
              </a:rPr>
              <a:t>Mid Marketers</a:t>
            </a:r>
            <a:endParaRPr b="0" lang="en-US" sz="1600" strike="noStrike" u="none">
              <a:solidFill>
                <a:srgbClr val="000000"/>
              </a:solidFill>
              <a:effectLst/>
              <a:uFillTx/>
              <a:latin typeface="Arial"/>
            </a:endParaRPr>
          </a:p>
          <a:p>
            <a:pPr lvl="1" marL="235080">
              <a:lnSpc>
                <a:spcPct val="90000"/>
              </a:lnSpc>
              <a:spcBef>
                <a:spcPts val="437"/>
              </a:spcBef>
              <a:spcAft>
                <a:spcPts val="26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Medium to long term deals</a:t>
            </a:r>
            <a:endParaRPr b="0" lang="en-US" sz="1400" strike="noStrike" u="none">
              <a:solidFill>
                <a:srgbClr val="000000"/>
              </a:solidFill>
              <a:effectLst/>
              <a:uFillTx/>
              <a:latin typeface="Arial"/>
            </a:endParaRPr>
          </a:p>
          <a:p>
            <a:pPr lvl="1" marL="235080">
              <a:lnSpc>
                <a:spcPct val="90000"/>
              </a:lnSpc>
              <a:spcBef>
                <a:spcPts val="437"/>
              </a:spcBef>
              <a:spcAft>
                <a:spcPts val="26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Straightforward transaction structures</a:t>
            </a:r>
            <a:endParaRPr b="0" lang="en-US" sz="1400" strike="noStrike" u="none">
              <a:solidFill>
                <a:srgbClr val="000000"/>
              </a:solidFill>
              <a:effectLst/>
              <a:uFillTx/>
              <a:latin typeface="Arial"/>
            </a:endParaRPr>
          </a:p>
          <a:p>
            <a:pPr lvl="1" marL="235080">
              <a:lnSpc>
                <a:spcPct val="90000"/>
              </a:lnSpc>
              <a:spcBef>
                <a:spcPts val="437"/>
              </a:spcBef>
              <a:spcAft>
                <a:spcPts val="26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Develop and maintain customer relationships</a:t>
            </a:r>
            <a:endParaRPr b="0" lang="en-US" sz="1400" strike="noStrike" u="none">
              <a:solidFill>
                <a:srgbClr val="000000"/>
              </a:solidFill>
              <a:effectLst/>
              <a:uFillTx/>
              <a:latin typeface="Arial"/>
            </a:endParaRPr>
          </a:p>
        </p:txBody>
      </p:sp>
      <p:sp>
        <p:nvSpPr>
          <p:cNvPr id="159" name=""/>
          <p:cNvSpPr/>
          <p:nvPr/>
        </p:nvSpPr>
        <p:spPr>
          <a:xfrm>
            <a:off x="976320" y="4199040"/>
            <a:ext cx="2741760" cy="1828800"/>
          </a:xfrm>
          <a:prstGeom prst="roundRect">
            <a:avLst>
              <a:gd name="adj" fmla="val 16667"/>
            </a:avLst>
          </a:prstGeom>
          <a:solidFill>
            <a:srgbClr val="ffb310"/>
          </a:solidFill>
          <a:ln w="0">
            <a:noFill/>
          </a:ln>
        </p:spPr>
        <p:style>
          <a:lnRef idx="0"/>
          <a:fillRef idx="0"/>
          <a:effectRef idx="0"/>
          <a:fontRef idx="minor"/>
        </p:style>
        <p:txBody>
          <a:bodyPr lIns="90000" rIns="90000" tIns="46800" bIns="46800" anchor="t">
            <a:normAutofit/>
          </a:bodyPr>
          <a:p>
            <a:pPr algn="ctr">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0000"/>
                </a:solidFill>
                <a:effectLst/>
                <a:uFillTx/>
                <a:latin typeface="Arial"/>
              </a:rPr>
              <a:t>Originators</a:t>
            </a:r>
            <a:endParaRPr b="0" lang="en-US" sz="1600" strike="noStrike" u="none">
              <a:solidFill>
                <a:srgbClr val="000000"/>
              </a:solidFill>
              <a:effectLst/>
              <a:uFillTx/>
              <a:latin typeface="Arial"/>
            </a:endParaRPr>
          </a:p>
          <a:p>
            <a:pPr lvl="1" marL="235080">
              <a:spcBef>
                <a:spcPts val="437"/>
              </a:spcBef>
              <a:spcAft>
                <a:spcPts val="26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Longer term deals</a:t>
            </a:r>
            <a:endParaRPr b="0" lang="en-US" sz="1400" strike="noStrike" u="none">
              <a:solidFill>
                <a:srgbClr val="000000"/>
              </a:solidFill>
              <a:effectLst/>
              <a:uFillTx/>
              <a:latin typeface="Arial"/>
            </a:endParaRPr>
          </a:p>
          <a:p>
            <a:pPr lvl="1" marL="235080">
              <a:spcBef>
                <a:spcPts val="437"/>
              </a:spcBef>
              <a:spcAft>
                <a:spcPts val="26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Complex and/or highly structured transactions</a:t>
            </a:r>
            <a:endParaRPr b="0" lang="en-US" sz="1400" strike="noStrike" u="none">
              <a:solidFill>
                <a:srgbClr val="000000"/>
              </a:solidFill>
              <a:effectLst/>
              <a:uFillTx/>
              <a:latin typeface="Arial"/>
            </a:endParaRPr>
          </a:p>
        </p:txBody>
      </p:sp>
      <p:sp>
        <p:nvSpPr>
          <p:cNvPr id="160" name=""/>
          <p:cNvSpPr/>
          <p:nvPr/>
        </p:nvSpPr>
        <p:spPr>
          <a:xfrm>
            <a:off x="2157480" y="1401840"/>
            <a:ext cx="4946760" cy="2036520"/>
          </a:xfrm>
          <a:prstGeom prst="roundRect">
            <a:avLst>
              <a:gd name="adj" fmla="val 16667"/>
            </a:avLst>
          </a:prstGeom>
          <a:solidFill>
            <a:srgbClr val="ffb310"/>
          </a:solidFill>
          <a:ln w="0">
            <a:noFill/>
          </a:ln>
        </p:spPr>
        <p:style>
          <a:lnRef idx="0"/>
          <a:fillRef idx="0"/>
          <a:effectRef idx="0"/>
          <a:fontRef idx="minor"/>
        </p:style>
        <p:txBody>
          <a:bodyPr lIns="90000" rIns="90000" tIns="46800" bIns="46800" anchor="t">
            <a:normAutofit/>
          </a:bodyPr>
          <a:p>
            <a:pPr algn="ctr">
              <a:spcBef>
                <a:spcPts val="499"/>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0000"/>
                </a:solidFill>
                <a:effectLst/>
                <a:uFillTx/>
                <a:latin typeface="Arial"/>
              </a:rPr>
              <a:t>Forward Traders</a:t>
            </a:r>
            <a:endParaRPr b="0" lang="en-US" sz="1600" strike="noStrike" u="none">
              <a:solidFill>
                <a:srgbClr val="000000"/>
              </a:solidFill>
              <a:effectLst/>
              <a:uFillTx/>
              <a:latin typeface="Arial"/>
            </a:endParaRPr>
          </a:p>
          <a:p>
            <a:pPr lvl="1" marL="114480">
              <a:spcBef>
                <a:spcPts val="437"/>
              </a:spcBef>
              <a:spcAft>
                <a:spcPts val="26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Develop and maintain price and volatility curves</a:t>
            </a:r>
            <a:endParaRPr b="0" lang="en-US" sz="1400" strike="noStrike" u="none">
              <a:solidFill>
                <a:srgbClr val="000000"/>
              </a:solidFill>
              <a:effectLst/>
              <a:uFillTx/>
              <a:latin typeface="Arial"/>
            </a:endParaRPr>
          </a:p>
          <a:p>
            <a:pPr lvl="1" marL="114480">
              <a:spcBef>
                <a:spcPts val="437"/>
              </a:spcBef>
              <a:spcAft>
                <a:spcPts val="26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Manage all commodity price risk:</a:t>
            </a:r>
            <a:endParaRPr b="0" lang="en-US" sz="1400" strike="noStrike" u="none">
              <a:solidFill>
                <a:srgbClr val="000000"/>
              </a:solidFill>
              <a:effectLst/>
              <a:uFillTx/>
              <a:latin typeface="Arial"/>
            </a:endParaRPr>
          </a:p>
          <a:p>
            <a:pPr lvl="2" marL="466560" indent="-237960">
              <a:spcBef>
                <a:spcPts val="437"/>
              </a:spcBef>
              <a:spcAft>
                <a:spcPts val="264"/>
              </a:spcAft>
              <a:buClr>
                <a:srgbClr val="cc000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All deals done by originators and mid marketers valued against forward curves</a:t>
            </a:r>
            <a:endParaRPr b="0" lang="en-US" sz="1400" strike="noStrike" u="none">
              <a:solidFill>
                <a:srgbClr val="000000"/>
              </a:solidFill>
              <a:effectLst/>
              <a:uFillTx/>
              <a:latin typeface="Arial"/>
            </a:endParaRPr>
          </a:p>
          <a:p>
            <a:pPr lvl="2" marL="466560" indent="-237960">
              <a:spcBef>
                <a:spcPts val="437"/>
              </a:spcBef>
              <a:spcAft>
                <a:spcPts val="264"/>
              </a:spcAft>
              <a:buClr>
                <a:srgbClr val="cc000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Trading desk owns price risk after the deal is completed</a:t>
            </a:r>
            <a:endParaRPr b="0" lang="en-US" sz="1400" strike="noStrike" u="none">
              <a:solidFill>
                <a:srgbClr val="000000"/>
              </a:solidFill>
              <a:effectLst/>
              <a:uFillTx/>
              <a:latin typeface="Arial"/>
            </a:endParaRPr>
          </a:p>
        </p:txBody>
      </p:sp>
      <p:sp>
        <p:nvSpPr>
          <p:cNvPr id="161" name=""/>
          <p:cNvSpPr/>
          <p:nvPr/>
        </p:nvSpPr>
        <p:spPr>
          <a:xfrm flipH="1" rot="10800000">
            <a:off x="2259720" y="3078360"/>
            <a:ext cx="2793960" cy="2149560"/>
          </a:xfrm>
          <a:custGeom>
            <a:avLst/>
            <a:gdLst/>
            <a:ahLst/>
            <a:rect l="l" t="t" r="r" b="b"/>
            <a:pathLst>
              <a:path stroke="0" w="21600" h="21600">
                <a:moveTo>
                  <a:pt x="11466" y="21"/>
                </a:moveTo>
                <a:arcTo wR="10800" hR="10800" stAng="-5187940" swAng="7666251"/>
                <a:lnTo>
                  <a:pt x="10800" y="10800"/>
                </a:lnTo>
                <a:close/>
              </a:path>
              <a:path fill="none" w="21600" h="21600">
                <a:moveTo>
                  <a:pt x="11466" y="21"/>
                </a:moveTo>
                <a:arcTo wR="10800" hR="10800" stAng="-5187940" swAng="7666251"/>
              </a:path>
            </a:pathLst>
          </a:custGeom>
          <a:noFill/>
          <a:ln w="28440">
            <a:solidFill>
              <a:srgbClr val="cc0000"/>
            </a:solidFill>
            <a:miter/>
            <a:tailEnd len="med" type="stealth" w="me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62" name=""/>
          <p:cNvSpPr/>
          <p:nvPr/>
        </p:nvSpPr>
        <p:spPr>
          <a:xfrm rot="10800000">
            <a:off x="4205160" y="3079440"/>
            <a:ext cx="2793960" cy="2148840"/>
          </a:xfrm>
          <a:custGeom>
            <a:avLst/>
            <a:gdLst/>
            <a:ahLst/>
            <a:rect l="l" t="t" r="r" b="b"/>
            <a:pathLst>
              <a:path stroke="0" w="21600" h="21600">
                <a:moveTo>
                  <a:pt x="12077" y="76"/>
                </a:moveTo>
                <a:arcTo wR="10800" hR="10800" stAng="-4992644" swAng="7470955"/>
                <a:lnTo>
                  <a:pt x="10800" y="10800"/>
                </a:lnTo>
                <a:close/>
              </a:path>
              <a:path fill="none" w="21600" h="21600">
                <a:moveTo>
                  <a:pt x="12077" y="76"/>
                </a:moveTo>
                <a:arcTo wR="10800" hR="10800" stAng="-4992644" swAng="7470955"/>
              </a:path>
            </a:pathLst>
          </a:custGeom>
          <a:noFill/>
          <a:ln w="28440">
            <a:solidFill>
              <a:srgbClr val="cc0000"/>
            </a:solidFill>
            <a:miter/>
            <a:tailEnd len="med" type="stealth" w="me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63" name=""/>
          <p:cNvSpPr/>
          <p:nvPr/>
        </p:nvSpPr>
        <p:spPr>
          <a:xfrm>
            <a:off x="3903120" y="3958200"/>
            <a:ext cx="1417320" cy="459720"/>
          </a:xfrm>
          <a:prstGeom prst="rect">
            <a:avLst/>
          </a:prstGeom>
          <a:solidFill>
            <a:srgbClr val="ffffff"/>
          </a:solid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Positions</a:t>
            </a:r>
            <a:endParaRPr b="0" lang="en-US" sz="2400" strike="noStrike" u="none">
              <a:solidFill>
                <a:srgbClr val="000000"/>
              </a:solidFill>
              <a:effectLst/>
              <a:uFillTx/>
              <a:latin typeface="Arial"/>
            </a:endParaRPr>
          </a:p>
        </p:txBody>
      </p:sp>
      <p:sp>
        <p:nvSpPr>
          <p:cNvPr id="164" name=""/>
          <p:cNvSpPr/>
          <p:nvPr/>
        </p:nvSpPr>
        <p:spPr>
          <a:xfrm>
            <a:off x="444960" y="2783520"/>
            <a:ext cx="875160" cy="459720"/>
          </a:xfrm>
          <a:prstGeom prst="rect">
            <a:avLst/>
          </a:prstGeom>
          <a:solidFill>
            <a:srgbClr val="ffffff"/>
          </a:solid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Price</a:t>
            </a:r>
            <a:endParaRPr b="0" lang="en-US" sz="2400" strike="noStrike" u="none">
              <a:solidFill>
                <a:srgbClr val="000000"/>
              </a:solidFill>
              <a:effectLst/>
              <a:uFillTx/>
              <a:latin typeface="Arial"/>
            </a:endParaRPr>
          </a:p>
        </p:txBody>
      </p:sp>
      <p:sp>
        <p:nvSpPr>
          <p:cNvPr id="165" name=""/>
          <p:cNvSpPr/>
          <p:nvPr/>
        </p:nvSpPr>
        <p:spPr>
          <a:xfrm>
            <a:off x="7977600" y="2783520"/>
            <a:ext cx="875160" cy="459720"/>
          </a:xfrm>
          <a:prstGeom prst="rect">
            <a:avLst/>
          </a:prstGeom>
          <a:solidFill>
            <a:srgbClr val="ffffff"/>
          </a:solid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Price</a:t>
            </a:r>
            <a:endParaRPr b="0" lang="en-US" sz="2400" strike="noStrike" u="none">
              <a:solidFill>
                <a:srgbClr val="000000"/>
              </a:solidFill>
              <a:effectLst/>
              <a:uFillTx/>
              <a:latin typeface="Arial"/>
            </a:endParaRPr>
          </a:p>
        </p:txBody>
      </p:sp>
      <p:sp>
        <p:nvSpPr>
          <p:cNvPr id="3" name="PlaceHolder 2"/>
          <p:cNvSpPr>
            <a:spLocks noGrp="1"/>
          </p:cNvSpPr>
          <p:nvPr>
            <p:ph type="sldNum" idx="1"/>
          </p:nvPr>
        </p:nvSpPr>
        <p:spPr/>
        <p:txBody>
          <a:bodyPr/>
          <a:p>
            <a:fld id="{4C681B6A-6213-46C1-985F-5807CBB40C7F}" type="slidenum">
              <a:t>9</a:t>
            </a:fld>
          </a:p>
        </p:txBody>
      </p:sp>
    </p:spTree>
  </p:cSld>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392" name=""/>
          <p:cNvGrpSpPr/>
          <p:nvPr/>
        </p:nvGrpSpPr>
        <p:grpSpPr>
          <a:xfrm>
            <a:off x="599040" y="3492360"/>
            <a:ext cx="3744360" cy="685800"/>
            <a:chOff x="599040" y="3492360"/>
            <a:chExt cx="3744360" cy="685800"/>
          </a:xfrm>
        </p:grpSpPr>
        <p:sp>
          <p:nvSpPr>
            <p:cNvPr id="1393" name=""/>
            <p:cNvSpPr/>
            <p:nvPr/>
          </p:nvSpPr>
          <p:spPr>
            <a:xfrm>
              <a:off x="2362320" y="3492360"/>
              <a:ext cx="1981080" cy="685800"/>
            </a:xfrm>
            <a:prstGeom prst="rect">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PointClickShip</a:t>
              </a:r>
              <a:endParaRPr b="0" lang="en-US" sz="2400" strike="noStrike" u="none">
                <a:solidFill>
                  <a:srgbClr val="000000"/>
                </a:solidFill>
                <a:effectLst/>
                <a:uFillTx/>
                <a:latin typeface="Arial"/>
              </a:endParaRPr>
            </a:p>
          </p:txBody>
        </p:sp>
        <p:sp>
          <p:nvSpPr>
            <p:cNvPr id="1394" name=""/>
            <p:cNvSpPr/>
            <p:nvPr/>
          </p:nvSpPr>
          <p:spPr>
            <a:xfrm>
              <a:off x="599040" y="3568680"/>
              <a:ext cx="124848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e0ebe"/>
                  </a:solidFill>
                  <a:effectLst/>
                  <a:uFillTx/>
                  <a:latin typeface="Tahoma"/>
                </a:rPr>
                <a:t>June 2001</a:t>
              </a:r>
              <a:endParaRPr b="0" lang="en-US" sz="1800" strike="noStrike" u="none">
                <a:solidFill>
                  <a:srgbClr val="000000"/>
                </a:solidFill>
                <a:effectLst/>
                <a:uFillTx/>
                <a:latin typeface="Arial"/>
              </a:endParaRPr>
            </a:p>
          </p:txBody>
        </p:sp>
      </p:grpSp>
      <p:sp>
        <p:nvSpPr>
          <p:cNvPr id="1395" name=""/>
          <p:cNvSpPr/>
          <p:nvPr/>
        </p:nvSpPr>
        <p:spPr>
          <a:xfrm>
            <a:off x="4876920" y="3492360"/>
            <a:ext cx="1981080" cy="685800"/>
          </a:xfrm>
          <a:prstGeom prst="rect">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Keypoint</a:t>
            </a:r>
            <a:endParaRPr b="0" lang="en-US" sz="2400" strike="noStrike" u="none">
              <a:solidFill>
                <a:srgbClr val="000000"/>
              </a:solidFill>
              <a:effectLst/>
              <a:uFillTx/>
              <a:latin typeface="Arial"/>
            </a:endParaRPr>
          </a:p>
        </p:txBody>
      </p:sp>
      <p:grpSp>
        <p:nvGrpSpPr>
          <p:cNvPr id="1396" name=""/>
          <p:cNvGrpSpPr/>
          <p:nvPr/>
        </p:nvGrpSpPr>
        <p:grpSpPr>
          <a:xfrm>
            <a:off x="3276720" y="4178160"/>
            <a:ext cx="3743280" cy="2210040"/>
            <a:chOff x="3276720" y="4178160"/>
            <a:chExt cx="3743280" cy="2210040"/>
          </a:xfrm>
        </p:grpSpPr>
        <p:grpSp>
          <p:nvGrpSpPr>
            <p:cNvPr id="1397" name=""/>
            <p:cNvGrpSpPr/>
            <p:nvPr/>
          </p:nvGrpSpPr>
          <p:grpSpPr>
            <a:xfrm>
              <a:off x="3276720" y="4178160"/>
              <a:ext cx="2514600" cy="2210040"/>
              <a:chOff x="3276720" y="4178160"/>
              <a:chExt cx="2514600" cy="2210040"/>
            </a:xfrm>
          </p:grpSpPr>
          <p:sp>
            <p:nvSpPr>
              <p:cNvPr id="1398" name=""/>
              <p:cNvSpPr/>
              <p:nvPr/>
            </p:nvSpPr>
            <p:spPr>
              <a:xfrm>
                <a:off x="3657600" y="4635360"/>
                <a:ext cx="1981080" cy="685800"/>
              </a:xfrm>
              <a:prstGeom prst="rect">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Liquid Acct</a:t>
                </a:r>
                <a:endParaRPr b="0" lang="en-US" sz="2400" strike="noStrike" u="none">
                  <a:solidFill>
                    <a:srgbClr val="000000"/>
                  </a:solidFill>
                  <a:effectLst/>
                  <a:uFillTx/>
                  <a:latin typeface="Arial"/>
                </a:endParaRPr>
              </a:p>
            </p:txBody>
          </p:sp>
          <p:sp>
            <p:nvSpPr>
              <p:cNvPr id="1399" name=""/>
              <p:cNvSpPr/>
              <p:nvPr/>
            </p:nvSpPr>
            <p:spPr>
              <a:xfrm>
                <a:off x="3657600" y="5702400"/>
                <a:ext cx="1981080" cy="685800"/>
              </a:xfrm>
              <a:prstGeom prst="rect">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SAP</a:t>
                </a:r>
                <a:endParaRPr b="0" lang="en-US" sz="2400" strike="noStrike" u="none">
                  <a:solidFill>
                    <a:srgbClr val="000000"/>
                  </a:solidFill>
                  <a:effectLst/>
                  <a:uFillTx/>
                  <a:latin typeface="Arial"/>
                </a:endParaRPr>
              </a:p>
            </p:txBody>
          </p:sp>
          <p:sp>
            <p:nvSpPr>
              <p:cNvPr id="1400" name=""/>
              <p:cNvSpPr/>
              <p:nvPr/>
            </p:nvSpPr>
            <p:spPr>
              <a:xfrm>
                <a:off x="4648320" y="5321160"/>
                <a:ext cx="0" cy="38124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01" name=""/>
              <p:cNvSpPr/>
              <p:nvPr/>
            </p:nvSpPr>
            <p:spPr>
              <a:xfrm>
                <a:off x="3276720" y="4178160"/>
                <a:ext cx="0" cy="22860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02" name=""/>
              <p:cNvSpPr/>
              <p:nvPr/>
            </p:nvSpPr>
            <p:spPr>
              <a:xfrm>
                <a:off x="5791320" y="4178160"/>
                <a:ext cx="0" cy="22860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03" name=""/>
              <p:cNvSpPr/>
              <p:nvPr/>
            </p:nvSpPr>
            <p:spPr>
              <a:xfrm>
                <a:off x="3276720" y="4406760"/>
                <a:ext cx="2514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04" name=""/>
              <p:cNvSpPr/>
              <p:nvPr/>
            </p:nvSpPr>
            <p:spPr>
              <a:xfrm>
                <a:off x="4648320" y="4406760"/>
                <a:ext cx="0" cy="22860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grpSp>
        <p:sp>
          <p:nvSpPr>
            <p:cNvPr id="1405" name=""/>
            <p:cNvSpPr/>
            <p:nvPr/>
          </p:nvSpPr>
          <p:spPr>
            <a:xfrm>
              <a:off x="5860800" y="4711680"/>
              <a:ext cx="115920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e0ebe"/>
                  </a:solidFill>
                  <a:effectLst/>
                  <a:uFillTx/>
                  <a:latin typeface="Tahoma"/>
                </a:rPr>
                <a:t>July 2001</a:t>
              </a:r>
              <a:endParaRPr b="0" lang="en-US" sz="1800" strike="noStrike" u="none">
                <a:solidFill>
                  <a:srgbClr val="000000"/>
                </a:solidFill>
                <a:effectLst/>
                <a:uFillTx/>
                <a:latin typeface="Arial"/>
              </a:endParaRPr>
            </a:p>
          </p:txBody>
        </p:sp>
      </p:grpSp>
      <p:grpSp>
        <p:nvGrpSpPr>
          <p:cNvPr id="1406" name=""/>
          <p:cNvGrpSpPr/>
          <p:nvPr/>
        </p:nvGrpSpPr>
        <p:grpSpPr>
          <a:xfrm>
            <a:off x="1600200" y="1054080"/>
            <a:ext cx="4191120" cy="2438280"/>
            <a:chOff x="1600200" y="1054080"/>
            <a:chExt cx="4191120" cy="2438280"/>
          </a:xfrm>
        </p:grpSpPr>
        <p:sp>
          <p:nvSpPr>
            <p:cNvPr id="1407" name=""/>
            <p:cNvSpPr/>
            <p:nvPr/>
          </p:nvSpPr>
          <p:spPr>
            <a:xfrm>
              <a:off x="4572000" y="2806560"/>
              <a:ext cx="0" cy="3812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08" name=""/>
            <p:cNvSpPr/>
            <p:nvPr/>
          </p:nvSpPr>
          <p:spPr>
            <a:xfrm>
              <a:off x="3657600" y="1054080"/>
              <a:ext cx="1981080" cy="685800"/>
            </a:xfrm>
            <a:prstGeom prst="rect">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Deal Capture</a:t>
              </a:r>
              <a:endParaRPr b="0" lang="en-US" sz="2400" strike="noStrike" u="none">
                <a:solidFill>
                  <a:srgbClr val="000000"/>
                </a:solidFill>
                <a:effectLst/>
                <a:uFillTx/>
                <a:latin typeface="Arial"/>
              </a:endParaRPr>
            </a:p>
          </p:txBody>
        </p:sp>
        <p:sp>
          <p:nvSpPr>
            <p:cNvPr id="1409" name=""/>
            <p:cNvSpPr/>
            <p:nvPr/>
          </p:nvSpPr>
          <p:spPr>
            <a:xfrm>
              <a:off x="3657600" y="2120760"/>
              <a:ext cx="1981080" cy="685800"/>
            </a:xfrm>
            <a:prstGeom prst="rect">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Scheduling</a:t>
              </a:r>
              <a:endParaRPr b="0" lang="en-US" sz="2400" strike="noStrike" u="none">
                <a:solidFill>
                  <a:srgbClr val="000000"/>
                </a:solidFill>
                <a:effectLst/>
                <a:uFillTx/>
                <a:latin typeface="Arial"/>
              </a:endParaRPr>
            </a:p>
          </p:txBody>
        </p:sp>
        <p:sp>
          <p:nvSpPr>
            <p:cNvPr id="1410" name=""/>
            <p:cNvSpPr/>
            <p:nvPr/>
          </p:nvSpPr>
          <p:spPr>
            <a:xfrm>
              <a:off x="4572000" y="1739880"/>
              <a:ext cx="0" cy="38088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11" name=""/>
            <p:cNvSpPr/>
            <p:nvPr/>
          </p:nvSpPr>
          <p:spPr>
            <a:xfrm>
              <a:off x="1600200" y="2120760"/>
              <a:ext cx="182880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e0ebe"/>
                  </a:solidFill>
                  <a:effectLst/>
                  <a:uFillTx/>
                  <a:latin typeface="Tahoma"/>
                </a:rPr>
                <a:t>Aug 2001</a:t>
              </a:r>
              <a:endParaRPr b="0" lang="en-US" sz="1800" strike="noStrike" u="none">
                <a:solidFill>
                  <a:srgbClr val="000000"/>
                </a:solidFill>
                <a:effectLst/>
                <a:uFillTx/>
                <a:latin typeface="Arial"/>
              </a:endParaRPr>
            </a:p>
          </p:txBody>
        </p:sp>
        <p:sp>
          <p:nvSpPr>
            <p:cNvPr id="1412" name=""/>
            <p:cNvSpPr/>
            <p:nvPr/>
          </p:nvSpPr>
          <p:spPr>
            <a:xfrm flipH="1">
              <a:off x="3200400" y="3187800"/>
              <a:ext cx="1371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13" name=""/>
            <p:cNvSpPr/>
            <p:nvPr/>
          </p:nvSpPr>
          <p:spPr>
            <a:xfrm>
              <a:off x="4572000" y="3187800"/>
              <a:ext cx="121932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14" name=""/>
            <p:cNvSpPr/>
            <p:nvPr/>
          </p:nvSpPr>
          <p:spPr>
            <a:xfrm>
              <a:off x="3200400" y="3187800"/>
              <a:ext cx="0" cy="30456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15" name=""/>
            <p:cNvSpPr/>
            <p:nvPr/>
          </p:nvSpPr>
          <p:spPr>
            <a:xfrm>
              <a:off x="5791320" y="3187800"/>
              <a:ext cx="0" cy="30456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grpSp>
      <p:sp>
        <p:nvSpPr>
          <p:cNvPr id="1416"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System Roadmap</a:t>
            </a:r>
            <a:endParaRPr b="0" lang="en-US" sz="3000" strike="noStrike" u="none">
              <a:solidFill>
                <a:srgbClr val="333399"/>
              </a:solidFill>
              <a:effectLst/>
              <a:uFillTx/>
              <a:latin typeface="Arial"/>
            </a:endParaRPr>
          </a:p>
        </p:txBody>
      </p:sp>
      <p:sp>
        <p:nvSpPr>
          <p:cNvPr id="3" name="PlaceHolder 2"/>
          <p:cNvSpPr>
            <a:spLocks noGrp="1"/>
          </p:cNvSpPr>
          <p:nvPr>
            <p:ph type="sldNum" idx="1"/>
          </p:nvPr>
        </p:nvSpPr>
        <p:spPr/>
        <p:txBody>
          <a:bodyPr/>
          <a:p>
            <a:fld id="{24169641-8F69-482B-91A1-DE63A9034EC0}" type="slidenum">
              <a:t>90</a:t>
            </a:fld>
          </a:p>
        </p:txBody>
      </p:sp>
    </p:spTree>
  </p:cSld>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17" name=""/>
          <p:cNvSpPr/>
          <p:nvPr/>
        </p:nvSpPr>
        <p:spPr>
          <a:xfrm>
            <a:off x="2971800" y="3497400"/>
            <a:ext cx="1371600" cy="685800"/>
          </a:xfrm>
          <a:prstGeom prst="rect">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tClickShip</a:t>
            </a:r>
            <a:endParaRPr b="0" lang="en-US" sz="2400" strike="noStrike" u="none">
              <a:solidFill>
                <a:srgbClr val="000000"/>
              </a:solidFill>
              <a:effectLst/>
              <a:uFillTx/>
              <a:latin typeface="Arial"/>
            </a:endParaRPr>
          </a:p>
        </p:txBody>
      </p:sp>
      <p:sp>
        <p:nvSpPr>
          <p:cNvPr id="1418" name=""/>
          <p:cNvSpPr/>
          <p:nvPr/>
        </p:nvSpPr>
        <p:spPr>
          <a:xfrm>
            <a:off x="5105520" y="3497400"/>
            <a:ext cx="1218960" cy="685800"/>
          </a:xfrm>
          <a:prstGeom prst="rect">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Keypo</a:t>
            </a:r>
            <a:endParaRPr b="0" lang="en-US" sz="2400" strike="noStrike" u="none">
              <a:solidFill>
                <a:srgbClr val="000000"/>
              </a:solidFill>
              <a:effectLst/>
              <a:uFillTx/>
              <a:latin typeface="Arial"/>
            </a:endParaRPr>
          </a:p>
        </p:txBody>
      </p:sp>
      <p:sp>
        <p:nvSpPr>
          <p:cNvPr id="1419" name=""/>
          <p:cNvSpPr/>
          <p:nvPr/>
        </p:nvSpPr>
        <p:spPr>
          <a:xfrm>
            <a:off x="3657600" y="4640400"/>
            <a:ext cx="1981080" cy="685800"/>
          </a:xfrm>
          <a:prstGeom prst="rect">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Liquid Acct</a:t>
            </a:r>
            <a:endParaRPr b="0" lang="en-US" sz="2400" strike="noStrike" u="none">
              <a:solidFill>
                <a:srgbClr val="000000"/>
              </a:solidFill>
              <a:effectLst/>
              <a:uFillTx/>
              <a:latin typeface="Arial"/>
            </a:endParaRPr>
          </a:p>
        </p:txBody>
      </p:sp>
      <p:sp>
        <p:nvSpPr>
          <p:cNvPr id="1420" name=""/>
          <p:cNvSpPr/>
          <p:nvPr/>
        </p:nvSpPr>
        <p:spPr>
          <a:xfrm>
            <a:off x="3657600" y="5707080"/>
            <a:ext cx="1981080" cy="685800"/>
          </a:xfrm>
          <a:prstGeom prst="rect">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SAP</a:t>
            </a:r>
            <a:endParaRPr b="0" lang="en-US" sz="2400" strike="noStrike" u="none">
              <a:solidFill>
                <a:srgbClr val="000000"/>
              </a:solidFill>
              <a:effectLst/>
              <a:uFillTx/>
              <a:latin typeface="Arial"/>
            </a:endParaRPr>
          </a:p>
        </p:txBody>
      </p:sp>
      <p:sp>
        <p:nvSpPr>
          <p:cNvPr id="1421" name=""/>
          <p:cNvSpPr/>
          <p:nvPr/>
        </p:nvSpPr>
        <p:spPr>
          <a:xfrm>
            <a:off x="4648320" y="5326200"/>
            <a:ext cx="0" cy="38088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22" name=""/>
          <p:cNvSpPr/>
          <p:nvPr/>
        </p:nvSpPr>
        <p:spPr>
          <a:xfrm>
            <a:off x="3276720" y="4183200"/>
            <a:ext cx="0" cy="22860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23" name=""/>
          <p:cNvSpPr/>
          <p:nvPr/>
        </p:nvSpPr>
        <p:spPr>
          <a:xfrm>
            <a:off x="5791320" y="4183200"/>
            <a:ext cx="0" cy="22860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24" name=""/>
          <p:cNvSpPr/>
          <p:nvPr/>
        </p:nvSpPr>
        <p:spPr>
          <a:xfrm>
            <a:off x="3276720" y="4411800"/>
            <a:ext cx="2514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25" name=""/>
          <p:cNvSpPr/>
          <p:nvPr/>
        </p:nvSpPr>
        <p:spPr>
          <a:xfrm>
            <a:off x="4648320" y="4411800"/>
            <a:ext cx="0" cy="22860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26" name=""/>
          <p:cNvSpPr/>
          <p:nvPr/>
        </p:nvSpPr>
        <p:spPr>
          <a:xfrm>
            <a:off x="5880240" y="4691160"/>
            <a:ext cx="146520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e0ebe"/>
                </a:solidFill>
                <a:effectLst/>
                <a:uFillTx/>
                <a:latin typeface="Tahoma"/>
              </a:rPr>
              <a:t>July 2001</a:t>
            </a:r>
            <a:endParaRPr b="0" lang="en-US" sz="1800" strike="noStrike" u="none">
              <a:solidFill>
                <a:srgbClr val="000000"/>
              </a:solidFill>
              <a:effectLst/>
              <a:uFillTx/>
              <a:latin typeface="Arial"/>
            </a:endParaRPr>
          </a:p>
        </p:txBody>
      </p:sp>
      <p:sp>
        <p:nvSpPr>
          <p:cNvPr id="1427" name=""/>
          <p:cNvSpPr/>
          <p:nvPr/>
        </p:nvSpPr>
        <p:spPr>
          <a:xfrm>
            <a:off x="3657600" y="1058760"/>
            <a:ext cx="1981080" cy="685800"/>
          </a:xfrm>
          <a:prstGeom prst="rect">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Deal Capture</a:t>
            </a:r>
            <a:endParaRPr b="0" lang="en-US" sz="2400" strike="noStrike" u="none">
              <a:solidFill>
                <a:srgbClr val="000000"/>
              </a:solidFill>
              <a:effectLst/>
              <a:uFillTx/>
              <a:latin typeface="Arial"/>
            </a:endParaRPr>
          </a:p>
        </p:txBody>
      </p:sp>
      <p:sp>
        <p:nvSpPr>
          <p:cNvPr id="1428" name=""/>
          <p:cNvSpPr/>
          <p:nvPr/>
        </p:nvSpPr>
        <p:spPr>
          <a:xfrm>
            <a:off x="3657600" y="2125800"/>
            <a:ext cx="1981080" cy="685800"/>
          </a:xfrm>
          <a:prstGeom prst="rect">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Scheduling</a:t>
            </a:r>
            <a:endParaRPr b="0" lang="en-US" sz="2400" strike="noStrike" u="none">
              <a:solidFill>
                <a:srgbClr val="000000"/>
              </a:solidFill>
              <a:effectLst/>
              <a:uFillTx/>
              <a:latin typeface="Arial"/>
            </a:endParaRPr>
          </a:p>
        </p:txBody>
      </p:sp>
      <p:sp>
        <p:nvSpPr>
          <p:cNvPr id="1429" name=""/>
          <p:cNvSpPr/>
          <p:nvPr/>
        </p:nvSpPr>
        <p:spPr>
          <a:xfrm>
            <a:off x="4572000" y="1744560"/>
            <a:ext cx="0" cy="38124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30" name=""/>
          <p:cNvSpPr/>
          <p:nvPr/>
        </p:nvSpPr>
        <p:spPr>
          <a:xfrm>
            <a:off x="1600200" y="2131920"/>
            <a:ext cx="182880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e0ebe"/>
                </a:solidFill>
                <a:effectLst/>
                <a:uFillTx/>
                <a:latin typeface="Tahoma"/>
              </a:rPr>
              <a:t>Aug 2001</a:t>
            </a:r>
            <a:endParaRPr b="0" lang="en-US" sz="1800" strike="noStrike" u="none">
              <a:solidFill>
                <a:srgbClr val="000000"/>
              </a:solidFill>
              <a:effectLst/>
              <a:uFillTx/>
              <a:latin typeface="Arial"/>
            </a:endParaRPr>
          </a:p>
        </p:txBody>
      </p:sp>
      <p:sp>
        <p:nvSpPr>
          <p:cNvPr id="1431" name=""/>
          <p:cNvSpPr/>
          <p:nvPr/>
        </p:nvSpPr>
        <p:spPr>
          <a:xfrm>
            <a:off x="4572000" y="2811600"/>
            <a:ext cx="0" cy="3808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32" name=""/>
          <p:cNvSpPr/>
          <p:nvPr/>
        </p:nvSpPr>
        <p:spPr>
          <a:xfrm flipH="1">
            <a:off x="3200400" y="3192480"/>
            <a:ext cx="1371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33" name=""/>
          <p:cNvSpPr/>
          <p:nvPr/>
        </p:nvSpPr>
        <p:spPr>
          <a:xfrm>
            <a:off x="4572000" y="3192480"/>
            <a:ext cx="121932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34" name=""/>
          <p:cNvSpPr/>
          <p:nvPr/>
        </p:nvSpPr>
        <p:spPr>
          <a:xfrm>
            <a:off x="3200400" y="3192480"/>
            <a:ext cx="0" cy="30492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35" name=""/>
          <p:cNvSpPr/>
          <p:nvPr/>
        </p:nvSpPr>
        <p:spPr>
          <a:xfrm>
            <a:off x="5791320" y="3192480"/>
            <a:ext cx="0" cy="30492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36" name=""/>
          <p:cNvSpPr/>
          <p:nvPr/>
        </p:nvSpPr>
        <p:spPr>
          <a:xfrm>
            <a:off x="1828800" y="3497400"/>
            <a:ext cx="685800" cy="685800"/>
          </a:xfrm>
          <a:prstGeom prst="rect">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Poin</a:t>
            </a:r>
            <a:endParaRPr b="0" lang="en-US" sz="2400" strike="noStrike" u="none">
              <a:solidFill>
                <a:srgbClr val="000000"/>
              </a:solidFill>
              <a:effectLst/>
              <a:uFillTx/>
              <a:latin typeface="Arial"/>
            </a:endParaRPr>
          </a:p>
        </p:txBody>
      </p:sp>
      <p:sp>
        <p:nvSpPr>
          <p:cNvPr id="1437" name=""/>
          <p:cNvSpPr/>
          <p:nvPr/>
        </p:nvSpPr>
        <p:spPr>
          <a:xfrm>
            <a:off x="6629400" y="3497400"/>
            <a:ext cx="685800" cy="685800"/>
          </a:xfrm>
          <a:prstGeom prst="rect">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int</a:t>
            </a:r>
            <a:endParaRPr b="0" lang="en-US" sz="2400" strike="noStrike" u="none">
              <a:solidFill>
                <a:srgbClr val="000000"/>
              </a:solidFill>
              <a:effectLst/>
              <a:uFillTx/>
              <a:latin typeface="Arial"/>
            </a:endParaRPr>
          </a:p>
        </p:txBody>
      </p:sp>
      <p:sp>
        <p:nvSpPr>
          <p:cNvPr id="1438" name=""/>
          <p:cNvSpPr/>
          <p:nvPr/>
        </p:nvSpPr>
        <p:spPr>
          <a:xfrm>
            <a:off x="2666880" y="3268800"/>
            <a:ext cx="0" cy="1143000"/>
          </a:xfrm>
          <a:prstGeom prst="line">
            <a:avLst/>
          </a:prstGeom>
          <a:ln w="25560">
            <a:solidFill>
              <a:srgbClr val="000000"/>
            </a:solidFill>
            <a:prstDash val="dashDot"/>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39" name=""/>
          <p:cNvSpPr/>
          <p:nvPr/>
        </p:nvSpPr>
        <p:spPr>
          <a:xfrm>
            <a:off x="6477120" y="3268800"/>
            <a:ext cx="0" cy="1143000"/>
          </a:xfrm>
          <a:prstGeom prst="line">
            <a:avLst/>
          </a:prstGeom>
          <a:ln w="25560">
            <a:solidFill>
              <a:srgbClr val="000000"/>
            </a:solidFill>
            <a:prstDash val="dashDot"/>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40" name=""/>
          <p:cNvSpPr/>
          <p:nvPr/>
        </p:nvSpPr>
        <p:spPr>
          <a:xfrm>
            <a:off x="898560" y="185760"/>
            <a:ext cx="7026120" cy="5209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e0ebe"/>
                </a:solidFill>
                <a:effectLst/>
                <a:uFillTx/>
                <a:latin typeface="Tahoma"/>
              </a:rPr>
              <a:t>System Roadmap</a:t>
            </a:r>
            <a:endParaRPr b="0" lang="en-US" sz="2800" strike="noStrike" u="none">
              <a:solidFill>
                <a:srgbClr val="000000"/>
              </a:solidFill>
              <a:effectLst/>
              <a:uFillTx/>
              <a:latin typeface="Arial"/>
            </a:endParaRPr>
          </a:p>
        </p:txBody>
      </p:sp>
      <p:sp>
        <p:nvSpPr>
          <p:cNvPr id="1441" name=""/>
          <p:cNvSpPr/>
          <p:nvPr/>
        </p:nvSpPr>
        <p:spPr>
          <a:xfrm>
            <a:off x="362520" y="3554280"/>
            <a:ext cx="124848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e0ebe"/>
                </a:solidFill>
                <a:effectLst/>
                <a:uFillTx/>
                <a:latin typeface="Tahoma"/>
              </a:rPr>
              <a:t>June 2001</a:t>
            </a:r>
            <a:endParaRPr b="0" lang="en-US" sz="1800" strike="noStrike" u="none">
              <a:solidFill>
                <a:srgbClr val="000000"/>
              </a:solidFill>
              <a:effectLst/>
              <a:uFillTx/>
              <a:latin typeface="Arial"/>
            </a:endParaRPr>
          </a:p>
        </p:txBody>
      </p:sp>
      <p:sp>
        <p:nvSpPr>
          <p:cNvPr id="2" name="PlaceHolder 1"/>
          <p:cNvSpPr>
            <a:spLocks noGrp="1"/>
          </p:cNvSpPr>
          <p:nvPr>
            <p:ph type="sldNum" idx="1"/>
          </p:nvPr>
        </p:nvSpPr>
        <p:spPr/>
        <p:txBody>
          <a:bodyPr/>
          <a:p>
            <a:fld id="{06972A46-7D49-4B90-A8B1-2448DAE356DB}" type="slidenum">
              <a:t>91</a:t>
            </a:fld>
          </a:p>
        </p:txBody>
      </p:sp>
    </p:spTree>
  </p:cSld>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42" name=""/>
          <p:cNvSpPr/>
          <p:nvPr/>
        </p:nvSpPr>
        <p:spPr>
          <a:xfrm>
            <a:off x="2971800" y="3497400"/>
            <a:ext cx="1371600" cy="685800"/>
          </a:xfrm>
          <a:prstGeom prst="rect">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tClickShip</a:t>
            </a:r>
            <a:endParaRPr b="0" lang="en-US" sz="2400" strike="noStrike" u="none">
              <a:solidFill>
                <a:srgbClr val="000000"/>
              </a:solidFill>
              <a:effectLst/>
              <a:uFillTx/>
              <a:latin typeface="Arial"/>
            </a:endParaRPr>
          </a:p>
        </p:txBody>
      </p:sp>
      <p:sp>
        <p:nvSpPr>
          <p:cNvPr id="1443" name=""/>
          <p:cNvSpPr/>
          <p:nvPr/>
        </p:nvSpPr>
        <p:spPr>
          <a:xfrm>
            <a:off x="5105520" y="3497400"/>
            <a:ext cx="1218960" cy="685800"/>
          </a:xfrm>
          <a:prstGeom prst="rect">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Keypo</a:t>
            </a:r>
            <a:endParaRPr b="0" lang="en-US" sz="2400" strike="noStrike" u="none">
              <a:solidFill>
                <a:srgbClr val="000000"/>
              </a:solidFill>
              <a:effectLst/>
              <a:uFillTx/>
              <a:latin typeface="Arial"/>
            </a:endParaRPr>
          </a:p>
        </p:txBody>
      </p:sp>
      <p:sp>
        <p:nvSpPr>
          <p:cNvPr id="1444" name=""/>
          <p:cNvSpPr/>
          <p:nvPr/>
        </p:nvSpPr>
        <p:spPr>
          <a:xfrm>
            <a:off x="3657600" y="4640400"/>
            <a:ext cx="1981080" cy="685800"/>
          </a:xfrm>
          <a:prstGeom prst="rect">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Liquid Acct</a:t>
            </a:r>
            <a:endParaRPr b="0" lang="en-US" sz="2400" strike="noStrike" u="none">
              <a:solidFill>
                <a:srgbClr val="000000"/>
              </a:solidFill>
              <a:effectLst/>
              <a:uFillTx/>
              <a:latin typeface="Arial"/>
            </a:endParaRPr>
          </a:p>
        </p:txBody>
      </p:sp>
      <p:sp>
        <p:nvSpPr>
          <p:cNvPr id="1445" name=""/>
          <p:cNvSpPr/>
          <p:nvPr/>
        </p:nvSpPr>
        <p:spPr>
          <a:xfrm>
            <a:off x="3657600" y="5707080"/>
            <a:ext cx="1981080" cy="685800"/>
          </a:xfrm>
          <a:prstGeom prst="rect">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SAP</a:t>
            </a:r>
            <a:endParaRPr b="0" lang="en-US" sz="2400" strike="noStrike" u="none">
              <a:solidFill>
                <a:srgbClr val="000000"/>
              </a:solidFill>
              <a:effectLst/>
              <a:uFillTx/>
              <a:latin typeface="Arial"/>
            </a:endParaRPr>
          </a:p>
        </p:txBody>
      </p:sp>
      <p:sp>
        <p:nvSpPr>
          <p:cNvPr id="1446" name=""/>
          <p:cNvSpPr/>
          <p:nvPr/>
        </p:nvSpPr>
        <p:spPr>
          <a:xfrm>
            <a:off x="4648320" y="5326200"/>
            <a:ext cx="0" cy="38088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47" name=""/>
          <p:cNvSpPr/>
          <p:nvPr/>
        </p:nvSpPr>
        <p:spPr>
          <a:xfrm>
            <a:off x="3276720" y="4183200"/>
            <a:ext cx="0" cy="22860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48" name=""/>
          <p:cNvSpPr/>
          <p:nvPr/>
        </p:nvSpPr>
        <p:spPr>
          <a:xfrm>
            <a:off x="5791320" y="4183200"/>
            <a:ext cx="0" cy="22860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49" name=""/>
          <p:cNvSpPr/>
          <p:nvPr/>
        </p:nvSpPr>
        <p:spPr>
          <a:xfrm>
            <a:off x="3276720" y="4411800"/>
            <a:ext cx="2514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50" name=""/>
          <p:cNvSpPr/>
          <p:nvPr/>
        </p:nvSpPr>
        <p:spPr>
          <a:xfrm>
            <a:off x="4648320" y="4411800"/>
            <a:ext cx="0" cy="22860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51" name=""/>
          <p:cNvSpPr/>
          <p:nvPr/>
        </p:nvSpPr>
        <p:spPr>
          <a:xfrm>
            <a:off x="3657600" y="1058760"/>
            <a:ext cx="1981080" cy="685800"/>
          </a:xfrm>
          <a:prstGeom prst="rect">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Deal Capture</a:t>
            </a:r>
            <a:endParaRPr b="0" lang="en-US" sz="2400" strike="noStrike" u="none">
              <a:solidFill>
                <a:srgbClr val="000000"/>
              </a:solidFill>
              <a:effectLst/>
              <a:uFillTx/>
              <a:latin typeface="Arial"/>
            </a:endParaRPr>
          </a:p>
        </p:txBody>
      </p:sp>
      <p:sp>
        <p:nvSpPr>
          <p:cNvPr id="1452" name=""/>
          <p:cNvSpPr/>
          <p:nvPr/>
        </p:nvSpPr>
        <p:spPr>
          <a:xfrm>
            <a:off x="3657600" y="2125800"/>
            <a:ext cx="1981080" cy="685800"/>
          </a:xfrm>
          <a:prstGeom prst="rect">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Scheduling</a:t>
            </a:r>
            <a:endParaRPr b="0" lang="en-US" sz="2400" strike="noStrike" u="none">
              <a:solidFill>
                <a:srgbClr val="000000"/>
              </a:solidFill>
              <a:effectLst/>
              <a:uFillTx/>
              <a:latin typeface="Arial"/>
            </a:endParaRPr>
          </a:p>
        </p:txBody>
      </p:sp>
      <p:sp>
        <p:nvSpPr>
          <p:cNvPr id="1453" name=""/>
          <p:cNvSpPr/>
          <p:nvPr/>
        </p:nvSpPr>
        <p:spPr>
          <a:xfrm>
            <a:off x="4572000" y="1744560"/>
            <a:ext cx="0" cy="38124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54" name=""/>
          <p:cNvSpPr/>
          <p:nvPr/>
        </p:nvSpPr>
        <p:spPr>
          <a:xfrm>
            <a:off x="4572000" y="2811600"/>
            <a:ext cx="0" cy="3808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55" name=""/>
          <p:cNvSpPr/>
          <p:nvPr/>
        </p:nvSpPr>
        <p:spPr>
          <a:xfrm flipH="1">
            <a:off x="3200400" y="3192480"/>
            <a:ext cx="1371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56" name=""/>
          <p:cNvSpPr/>
          <p:nvPr/>
        </p:nvSpPr>
        <p:spPr>
          <a:xfrm>
            <a:off x="4572000" y="3192480"/>
            <a:ext cx="121932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57" name=""/>
          <p:cNvSpPr/>
          <p:nvPr/>
        </p:nvSpPr>
        <p:spPr>
          <a:xfrm>
            <a:off x="3200400" y="3192480"/>
            <a:ext cx="0" cy="30492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58" name=""/>
          <p:cNvSpPr/>
          <p:nvPr/>
        </p:nvSpPr>
        <p:spPr>
          <a:xfrm>
            <a:off x="5791320" y="3192480"/>
            <a:ext cx="0" cy="30492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59" name=""/>
          <p:cNvSpPr/>
          <p:nvPr/>
        </p:nvSpPr>
        <p:spPr>
          <a:xfrm>
            <a:off x="1371600" y="1058760"/>
            <a:ext cx="685800" cy="685800"/>
          </a:xfrm>
          <a:prstGeom prst="rect">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Poin</a:t>
            </a:r>
            <a:endParaRPr b="0" lang="en-US" sz="2400" strike="noStrike" u="none">
              <a:solidFill>
                <a:srgbClr val="000000"/>
              </a:solidFill>
              <a:effectLst/>
              <a:uFillTx/>
              <a:latin typeface="Arial"/>
            </a:endParaRPr>
          </a:p>
        </p:txBody>
      </p:sp>
      <p:sp>
        <p:nvSpPr>
          <p:cNvPr id="1460" name=""/>
          <p:cNvSpPr/>
          <p:nvPr/>
        </p:nvSpPr>
        <p:spPr>
          <a:xfrm>
            <a:off x="2286000" y="1058760"/>
            <a:ext cx="685800" cy="685800"/>
          </a:xfrm>
          <a:prstGeom prst="rect">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int</a:t>
            </a:r>
            <a:endParaRPr b="0" lang="en-US" sz="2400" strike="noStrike" u="none">
              <a:solidFill>
                <a:srgbClr val="000000"/>
              </a:solidFill>
              <a:effectLst/>
              <a:uFillTx/>
              <a:latin typeface="Arial"/>
            </a:endParaRPr>
          </a:p>
        </p:txBody>
      </p:sp>
      <p:sp>
        <p:nvSpPr>
          <p:cNvPr id="1461" name=""/>
          <p:cNvSpPr/>
          <p:nvPr/>
        </p:nvSpPr>
        <p:spPr>
          <a:xfrm>
            <a:off x="2666880" y="3268800"/>
            <a:ext cx="0" cy="1143000"/>
          </a:xfrm>
          <a:prstGeom prst="line">
            <a:avLst/>
          </a:prstGeom>
          <a:ln w="25560">
            <a:solidFill>
              <a:srgbClr val="000000"/>
            </a:solidFill>
            <a:prstDash val="dashDot"/>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62" name=""/>
          <p:cNvSpPr/>
          <p:nvPr/>
        </p:nvSpPr>
        <p:spPr>
          <a:xfrm>
            <a:off x="6477120" y="3268800"/>
            <a:ext cx="0" cy="1143000"/>
          </a:xfrm>
          <a:prstGeom prst="line">
            <a:avLst/>
          </a:prstGeom>
          <a:ln w="25560">
            <a:solidFill>
              <a:srgbClr val="000000"/>
            </a:solidFill>
            <a:prstDash val="dashDot"/>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63" name=""/>
          <p:cNvSpPr/>
          <p:nvPr/>
        </p:nvSpPr>
        <p:spPr>
          <a:xfrm>
            <a:off x="898560" y="185760"/>
            <a:ext cx="7026120" cy="5209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e0ebe"/>
                </a:solidFill>
                <a:effectLst/>
                <a:uFillTx/>
                <a:latin typeface="Tahoma"/>
              </a:rPr>
              <a:t>System Roadmap</a:t>
            </a:r>
            <a:endParaRPr b="0" lang="en-US" sz="2800" strike="noStrike" u="none">
              <a:solidFill>
                <a:srgbClr val="000000"/>
              </a:solidFill>
              <a:effectLst/>
              <a:uFillTx/>
              <a:latin typeface="Arial"/>
            </a:endParaRPr>
          </a:p>
        </p:txBody>
      </p:sp>
      <p:sp>
        <p:nvSpPr>
          <p:cNvPr id="1464" name=""/>
          <p:cNvSpPr/>
          <p:nvPr/>
        </p:nvSpPr>
        <p:spPr>
          <a:xfrm>
            <a:off x="5880240" y="4691160"/>
            <a:ext cx="146520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e0ebe"/>
                </a:solidFill>
                <a:effectLst/>
                <a:uFillTx/>
                <a:latin typeface="Tahoma"/>
              </a:rPr>
              <a:t>July 2001</a:t>
            </a:r>
            <a:endParaRPr b="0" lang="en-US" sz="1800" strike="noStrike" u="none">
              <a:solidFill>
                <a:srgbClr val="000000"/>
              </a:solidFill>
              <a:effectLst/>
              <a:uFillTx/>
              <a:latin typeface="Arial"/>
            </a:endParaRPr>
          </a:p>
        </p:txBody>
      </p:sp>
      <p:sp>
        <p:nvSpPr>
          <p:cNvPr id="1465" name=""/>
          <p:cNvSpPr/>
          <p:nvPr/>
        </p:nvSpPr>
        <p:spPr>
          <a:xfrm>
            <a:off x="1600200" y="2131920"/>
            <a:ext cx="182880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e0ebe"/>
                </a:solidFill>
                <a:effectLst/>
                <a:uFillTx/>
                <a:latin typeface="Tahoma"/>
              </a:rPr>
              <a:t>Aug 2001</a:t>
            </a:r>
            <a:endParaRPr b="0" lang="en-US" sz="1800" strike="noStrike" u="none">
              <a:solidFill>
                <a:srgbClr val="000000"/>
              </a:solidFill>
              <a:effectLst/>
              <a:uFillTx/>
              <a:latin typeface="Arial"/>
            </a:endParaRPr>
          </a:p>
        </p:txBody>
      </p:sp>
      <p:sp>
        <p:nvSpPr>
          <p:cNvPr id="1466" name=""/>
          <p:cNvSpPr/>
          <p:nvPr/>
        </p:nvSpPr>
        <p:spPr>
          <a:xfrm>
            <a:off x="362520" y="3554280"/>
            <a:ext cx="124848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e0ebe"/>
                </a:solidFill>
                <a:effectLst/>
                <a:uFillTx/>
                <a:latin typeface="Tahoma"/>
              </a:rPr>
              <a:t>June 2001</a:t>
            </a:r>
            <a:endParaRPr b="0" lang="en-US" sz="1800" strike="noStrike" u="none">
              <a:solidFill>
                <a:srgbClr val="000000"/>
              </a:solidFill>
              <a:effectLst/>
              <a:uFillTx/>
              <a:latin typeface="Arial"/>
            </a:endParaRPr>
          </a:p>
        </p:txBody>
      </p:sp>
      <p:sp>
        <p:nvSpPr>
          <p:cNvPr id="2" name="PlaceHolder 1"/>
          <p:cNvSpPr>
            <a:spLocks noGrp="1"/>
          </p:cNvSpPr>
          <p:nvPr>
            <p:ph type="sldNum" idx="1"/>
          </p:nvPr>
        </p:nvSpPr>
        <p:spPr/>
        <p:txBody>
          <a:bodyPr/>
          <a:p>
            <a:fld id="{462A8C24-5F01-4B6A-A4AF-3427B544F864}" type="slidenum">
              <a:t>92</a:t>
            </a:fld>
          </a:p>
        </p:txBody>
      </p:sp>
    </p:spTree>
  </p:cSld>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67" name=""/>
          <p:cNvSpPr/>
          <p:nvPr/>
        </p:nvSpPr>
        <p:spPr>
          <a:xfrm>
            <a:off x="1335600" y="3670200"/>
            <a:ext cx="124848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e0ebe"/>
                </a:solidFill>
                <a:effectLst/>
                <a:uFillTx/>
                <a:latin typeface="Tahoma"/>
              </a:rPr>
              <a:t>June 2001</a:t>
            </a:r>
            <a:endParaRPr b="0" lang="en-US" sz="1800" strike="noStrike" u="none">
              <a:solidFill>
                <a:srgbClr val="000000"/>
              </a:solidFill>
              <a:effectLst/>
              <a:uFillTx/>
              <a:latin typeface="Arial"/>
            </a:endParaRPr>
          </a:p>
        </p:txBody>
      </p:sp>
      <p:sp>
        <p:nvSpPr>
          <p:cNvPr id="1468" name=""/>
          <p:cNvSpPr/>
          <p:nvPr/>
        </p:nvSpPr>
        <p:spPr>
          <a:xfrm>
            <a:off x="5708520" y="4800600"/>
            <a:ext cx="115920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e0ebe"/>
                </a:solidFill>
                <a:effectLst/>
                <a:uFillTx/>
                <a:latin typeface="Tahoma"/>
              </a:rPr>
              <a:t>July 2001</a:t>
            </a:r>
            <a:endParaRPr b="0" lang="en-US" sz="1800" strike="noStrike" u="none">
              <a:solidFill>
                <a:srgbClr val="000000"/>
              </a:solidFill>
              <a:effectLst/>
              <a:uFillTx/>
              <a:latin typeface="Arial"/>
            </a:endParaRPr>
          </a:p>
        </p:txBody>
      </p:sp>
      <p:sp>
        <p:nvSpPr>
          <p:cNvPr id="1469" name=""/>
          <p:cNvSpPr/>
          <p:nvPr/>
        </p:nvSpPr>
        <p:spPr>
          <a:xfrm>
            <a:off x="5791320" y="1676520"/>
            <a:ext cx="1828800" cy="457200"/>
          </a:xfrm>
          <a:prstGeom prst="rect">
            <a:avLst/>
          </a:prstGeom>
          <a:noFill/>
          <a:ln w="0">
            <a:noFill/>
          </a:ln>
        </p:spPr>
        <p:style>
          <a:lnRef idx="0"/>
          <a:fillRef idx="0"/>
          <a:effectRef idx="0"/>
          <a:fontRef idx="minor"/>
        </p:style>
        <p:txBody>
          <a:bodyPr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470" name=""/>
          <p:cNvSpPr/>
          <p:nvPr/>
        </p:nvSpPr>
        <p:spPr>
          <a:xfrm>
            <a:off x="284760" y="1295280"/>
            <a:ext cx="122292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e0ebe"/>
                </a:solidFill>
                <a:effectLst/>
                <a:uFillTx/>
                <a:latin typeface="Tahoma"/>
              </a:rPr>
              <a:t>Sept 2001</a:t>
            </a:r>
            <a:endParaRPr b="0" lang="en-US" sz="1800" strike="noStrike" u="none">
              <a:solidFill>
                <a:srgbClr val="000000"/>
              </a:solidFill>
              <a:effectLst/>
              <a:uFillTx/>
              <a:latin typeface="Arial"/>
            </a:endParaRPr>
          </a:p>
        </p:txBody>
      </p:sp>
      <p:grpSp>
        <p:nvGrpSpPr>
          <p:cNvPr id="1471" name=""/>
          <p:cNvGrpSpPr/>
          <p:nvPr/>
        </p:nvGrpSpPr>
        <p:grpSpPr>
          <a:xfrm>
            <a:off x="2819520" y="1066680"/>
            <a:ext cx="5333400" cy="5562360"/>
            <a:chOff x="2819520" y="1066680"/>
            <a:chExt cx="5333400" cy="5562360"/>
          </a:xfrm>
        </p:grpSpPr>
        <p:grpSp>
          <p:nvGrpSpPr>
            <p:cNvPr id="1472" name=""/>
            <p:cNvGrpSpPr/>
            <p:nvPr/>
          </p:nvGrpSpPr>
          <p:grpSpPr>
            <a:xfrm>
              <a:off x="2819520" y="1066680"/>
              <a:ext cx="5333400" cy="5562360"/>
              <a:chOff x="2819520" y="1066680"/>
              <a:chExt cx="5333400" cy="5562360"/>
            </a:xfrm>
          </p:grpSpPr>
          <p:sp>
            <p:nvSpPr>
              <p:cNvPr id="1473" name=""/>
              <p:cNvSpPr/>
              <p:nvPr/>
            </p:nvSpPr>
            <p:spPr>
              <a:xfrm>
                <a:off x="6172200" y="1066680"/>
                <a:ext cx="1980720" cy="685800"/>
              </a:xfrm>
              <a:prstGeom prst="rect">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CRM</a:t>
                </a:r>
                <a:endParaRPr b="0" lang="en-US" sz="2400" strike="noStrike" u="none">
                  <a:solidFill>
                    <a:srgbClr val="000000"/>
                  </a:solidFill>
                  <a:effectLst/>
                  <a:uFillTx/>
                  <a:latin typeface="Arial"/>
                </a:endParaRPr>
              </a:p>
            </p:txBody>
          </p:sp>
          <p:sp>
            <p:nvSpPr>
              <p:cNvPr id="1474" name=""/>
              <p:cNvSpPr/>
              <p:nvPr/>
            </p:nvSpPr>
            <p:spPr>
              <a:xfrm flipH="1">
                <a:off x="5638320" y="1447560"/>
                <a:ext cx="53316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75" name=""/>
              <p:cNvSpPr/>
              <p:nvPr/>
            </p:nvSpPr>
            <p:spPr>
              <a:xfrm>
                <a:off x="6629400" y="3809880"/>
                <a:ext cx="60912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76" name=""/>
              <p:cNvSpPr/>
              <p:nvPr/>
            </p:nvSpPr>
            <p:spPr>
              <a:xfrm flipV="1">
                <a:off x="7238880" y="1752120"/>
                <a:ext cx="0" cy="205740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77" name=""/>
              <p:cNvSpPr/>
              <p:nvPr/>
            </p:nvSpPr>
            <p:spPr>
              <a:xfrm>
                <a:off x="5638680" y="6095880"/>
                <a:ext cx="159984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78" name=""/>
              <p:cNvSpPr/>
              <p:nvPr/>
            </p:nvSpPr>
            <p:spPr>
              <a:xfrm flipV="1">
                <a:off x="7238880" y="3809880"/>
                <a:ext cx="0" cy="228600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79" name=""/>
              <p:cNvSpPr/>
              <p:nvPr/>
            </p:nvSpPr>
            <p:spPr>
              <a:xfrm>
                <a:off x="2819520" y="4190760"/>
                <a:ext cx="0" cy="243828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80" name=""/>
              <p:cNvSpPr/>
              <p:nvPr/>
            </p:nvSpPr>
            <p:spPr>
              <a:xfrm>
                <a:off x="2819520" y="6629040"/>
                <a:ext cx="441936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grpSp>
        <p:sp>
          <p:nvSpPr>
            <p:cNvPr id="1481" name=""/>
            <p:cNvSpPr/>
            <p:nvPr/>
          </p:nvSpPr>
          <p:spPr>
            <a:xfrm flipV="1">
              <a:off x="7238880" y="6095520"/>
              <a:ext cx="0" cy="53316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grpSp>
      <p:grpSp>
        <p:nvGrpSpPr>
          <p:cNvPr id="1482" name=""/>
          <p:cNvGrpSpPr/>
          <p:nvPr/>
        </p:nvGrpSpPr>
        <p:grpSpPr>
          <a:xfrm>
            <a:off x="1600200" y="1066680"/>
            <a:ext cx="5029200" cy="5333760"/>
            <a:chOff x="1600200" y="1066680"/>
            <a:chExt cx="5029200" cy="5333760"/>
          </a:xfrm>
        </p:grpSpPr>
        <p:sp>
          <p:nvSpPr>
            <p:cNvPr id="1483" name=""/>
            <p:cNvSpPr/>
            <p:nvPr/>
          </p:nvSpPr>
          <p:spPr>
            <a:xfrm>
              <a:off x="2743200" y="3504960"/>
              <a:ext cx="1981080" cy="685800"/>
            </a:xfrm>
            <a:prstGeom prst="rect">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PointClickShip</a:t>
              </a:r>
              <a:endParaRPr b="0" lang="en-US" sz="2400" strike="noStrike" u="none">
                <a:solidFill>
                  <a:srgbClr val="000000"/>
                </a:solidFill>
                <a:effectLst/>
                <a:uFillTx/>
                <a:latin typeface="Arial"/>
              </a:endParaRPr>
            </a:p>
          </p:txBody>
        </p:sp>
        <p:sp>
          <p:nvSpPr>
            <p:cNvPr id="1484" name=""/>
            <p:cNvSpPr/>
            <p:nvPr/>
          </p:nvSpPr>
          <p:spPr>
            <a:xfrm>
              <a:off x="5105160" y="3504960"/>
              <a:ext cx="1524240" cy="685800"/>
            </a:xfrm>
            <a:prstGeom prst="rect">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Keypoint</a:t>
              </a:r>
              <a:endParaRPr b="0" lang="en-US" sz="2400" strike="noStrike" u="none">
                <a:solidFill>
                  <a:srgbClr val="000000"/>
                </a:solidFill>
                <a:effectLst/>
                <a:uFillTx/>
                <a:latin typeface="Arial"/>
              </a:endParaRPr>
            </a:p>
          </p:txBody>
        </p:sp>
        <p:sp>
          <p:nvSpPr>
            <p:cNvPr id="1485" name=""/>
            <p:cNvSpPr/>
            <p:nvPr/>
          </p:nvSpPr>
          <p:spPr>
            <a:xfrm>
              <a:off x="3657600" y="4647960"/>
              <a:ext cx="1981080" cy="685800"/>
            </a:xfrm>
            <a:prstGeom prst="rect">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Liquid Acct</a:t>
              </a:r>
              <a:endParaRPr b="0" lang="en-US" sz="2400" strike="noStrike" u="none">
                <a:solidFill>
                  <a:srgbClr val="000000"/>
                </a:solidFill>
                <a:effectLst/>
                <a:uFillTx/>
                <a:latin typeface="Arial"/>
              </a:endParaRPr>
            </a:p>
          </p:txBody>
        </p:sp>
        <p:sp>
          <p:nvSpPr>
            <p:cNvPr id="1486" name=""/>
            <p:cNvSpPr/>
            <p:nvPr/>
          </p:nvSpPr>
          <p:spPr>
            <a:xfrm>
              <a:off x="3657600" y="5714640"/>
              <a:ext cx="1981080" cy="685800"/>
            </a:xfrm>
            <a:prstGeom prst="rect">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SAP</a:t>
              </a:r>
              <a:endParaRPr b="0" lang="en-US" sz="2400" strike="noStrike" u="none">
                <a:solidFill>
                  <a:srgbClr val="000000"/>
                </a:solidFill>
                <a:effectLst/>
                <a:uFillTx/>
                <a:latin typeface="Arial"/>
              </a:endParaRPr>
            </a:p>
          </p:txBody>
        </p:sp>
        <p:sp>
          <p:nvSpPr>
            <p:cNvPr id="1487" name=""/>
            <p:cNvSpPr/>
            <p:nvPr/>
          </p:nvSpPr>
          <p:spPr>
            <a:xfrm>
              <a:off x="4647960" y="5333760"/>
              <a:ext cx="0" cy="38088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88" name=""/>
            <p:cNvSpPr/>
            <p:nvPr/>
          </p:nvSpPr>
          <p:spPr>
            <a:xfrm>
              <a:off x="3276360" y="4190760"/>
              <a:ext cx="0" cy="22860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89" name=""/>
            <p:cNvSpPr/>
            <p:nvPr/>
          </p:nvSpPr>
          <p:spPr>
            <a:xfrm>
              <a:off x="5790960" y="4190760"/>
              <a:ext cx="0" cy="22860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90" name=""/>
            <p:cNvSpPr/>
            <p:nvPr/>
          </p:nvSpPr>
          <p:spPr>
            <a:xfrm>
              <a:off x="3276360" y="4419360"/>
              <a:ext cx="2514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91" name=""/>
            <p:cNvSpPr/>
            <p:nvPr/>
          </p:nvSpPr>
          <p:spPr>
            <a:xfrm>
              <a:off x="4647960" y="4419360"/>
              <a:ext cx="0" cy="22860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92" name=""/>
            <p:cNvSpPr/>
            <p:nvPr/>
          </p:nvSpPr>
          <p:spPr>
            <a:xfrm>
              <a:off x="3657600" y="1066680"/>
              <a:ext cx="1981080" cy="685800"/>
            </a:xfrm>
            <a:prstGeom prst="rect">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Deal Capture</a:t>
              </a:r>
              <a:endParaRPr b="0" lang="en-US" sz="2400" strike="noStrike" u="none">
                <a:solidFill>
                  <a:srgbClr val="000000"/>
                </a:solidFill>
                <a:effectLst/>
                <a:uFillTx/>
                <a:latin typeface="Arial"/>
              </a:endParaRPr>
            </a:p>
          </p:txBody>
        </p:sp>
        <p:sp>
          <p:nvSpPr>
            <p:cNvPr id="1493" name=""/>
            <p:cNvSpPr/>
            <p:nvPr/>
          </p:nvSpPr>
          <p:spPr>
            <a:xfrm>
              <a:off x="3657600" y="2133360"/>
              <a:ext cx="1981080" cy="685800"/>
            </a:xfrm>
            <a:prstGeom prst="rect">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Scheduling</a:t>
              </a:r>
              <a:endParaRPr b="0" lang="en-US" sz="2400" strike="noStrike" u="none">
                <a:solidFill>
                  <a:srgbClr val="000000"/>
                </a:solidFill>
                <a:effectLst/>
                <a:uFillTx/>
                <a:latin typeface="Arial"/>
              </a:endParaRPr>
            </a:p>
          </p:txBody>
        </p:sp>
        <p:sp>
          <p:nvSpPr>
            <p:cNvPr id="1494" name=""/>
            <p:cNvSpPr/>
            <p:nvPr/>
          </p:nvSpPr>
          <p:spPr>
            <a:xfrm>
              <a:off x="4572000" y="1752480"/>
              <a:ext cx="0" cy="38088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95" name=""/>
            <p:cNvSpPr/>
            <p:nvPr/>
          </p:nvSpPr>
          <p:spPr>
            <a:xfrm>
              <a:off x="4572000" y="2819160"/>
              <a:ext cx="0" cy="3808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96" name=""/>
            <p:cNvSpPr/>
            <p:nvPr/>
          </p:nvSpPr>
          <p:spPr>
            <a:xfrm flipH="1">
              <a:off x="3200400" y="3200040"/>
              <a:ext cx="1371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97" name=""/>
            <p:cNvSpPr/>
            <p:nvPr/>
          </p:nvSpPr>
          <p:spPr>
            <a:xfrm>
              <a:off x="4572000" y="3200040"/>
              <a:ext cx="121896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98" name=""/>
            <p:cNvSpPr/>
            <p:nvPr/>
          </p:nvSpPr>
          <p:spPr>
            <a:xfrm>
              <a:off x="3200400" y="3200040"/>
              <a:ext cx="0" cy="30492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99" name=""/>
            <p:cNvSpPr/>
            <p:nvPr/>
          </p:nvSpPr>
          <p:spPr>
            <a:xfrm>
              <a:off x="5790960" y="3200040"/>
              <a:ext cx="0" cy="30492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500" name=""/>
            <p:cNvSpPr/>
            <p:nvPr/>
          </p:nvSpPr>
          <p:spPr>
            <a:xfrm>
              <a:off x="1600200" y="1066680"/>
              <a:ext cx="1600200" cy="685800"/>
            </a:xfrm>
            <a:prstGeom prst="rect">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Indicative </a:t>
              </a:r>
              <a:endParaRPr b="0" lang="en-US" sz="24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Price</a:t>
              </a:r>
              <a:endParaRPr b="0" lang="en-US" sz="2400" strike="noStrike" u="none">
                <a:solidFill>
                  <a:srgbClr val="000000"/>
                </a:solidFill>
                <a:effectLst/>
                <a:uFillTx/>
                <a:latin typeface="Arial"/>
              </a:endParaRPr>
            </a:p>
          </p:txBody>
        </p:sp>
        <p:sp>
          <p:nvSpPr>
            <p:cNvPr id="1501" name=""/>
            <p:cNvSpPr/>
            <p:nvPr/>
          </p:nvSpPr>
          <p:spPr>
            <a:xfrm>
              <a:off x="3200400" y="1371240"/>
              <a:ext cx="45720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502" name=""/>
            <p:cNvSpPr/>
            <p:nvPr/>
          </p:nvSpPr>
          <p:spPr>
            <a:xfrm>
              <a:off x="1975320" y="2285640"/>
              <a:ext cx="115956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e0ebe"/>
                  </a:solidFill>
                  <a:effectLst/>
                  <a:uFillTx/>
                  <a:latin typeface="Tahoma"/>
                </a:rPr>
                <a:t>Aug 2001</a:t>
              </a:r>
              <a:endParaRPr b="0" lang="en-US" sz="1800" strike="noStrike" u="none">
                <a:solidFill>
                  <a:srgbClr val="000000"/>
                </a:solidFill>
                <a:effectLst/>
                <a:uFillTx/>
                <a:latin typeface="Arial"/>
              </a:endParaRPr>
            </a:p>
          </p:txBody>
        </p:sp>
      </p:grpSp>
      <p:sp>
        <p:nvSpPr>
          <p:cNvPr id="1503" name=""/>
          <p:cNvSpPr/>
          <p:nvPr/>
        </p:nvSpPr>
        <p:spPr>
          <a:xfrm>
            <a:off x="898560" y="185760"/>
            <a:ext cx="7026120" cy="5209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e0ebe"/>
                </a:solidFill>
                <a:effectLst/>
                <a:uFillTx/>
                <a:latin typeface="Tahoma"/>
              </a:rPr>
              <a:t>System Roadmap</a:t>
            </a:r>
            <a:endParaRPr b="0" lang="en-US" sz="2800" strike="noStrike" u="none">
              <a:solidFill>
                <a:srgbClr val="000000"/>
              </a:solidFill>
              <a:effectLst/>
              <a:uFillTx/>
              <a:latin typeface="Arial"/>
            </a:endParaRPr>
          </a:p>
        </p:txBody>
      </p:sp>
      <p:sp>
        <p:nvSpPr>
          <p:cNvPr id="2" name="PlaceHolder 1"/>
          <p:cNvSpPr>
            <a:spLocks noGrp="1"/>
          </p:cNvSpPr>
          <p:nvPr>
            <p:ph type="sldNum" idx="1"/>
          </p:nvPr>
        </p:nvSpPr>
        <p:spPr/>
        <p:txBody>
          <a:bodyPr/>
          <a:p>
            <a:fld id="{ABAF184A-5D0A-468E-BC2C-D124104FD920}" type="slidenum">
              <a:t>93</a:t>
            </a:fld>
          </a:p>
        </p:txBody>
      </p:sp>
    </p:spTree>
  </p:cSld>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504" name="" descr=""/>
          <p:cNvPicPr/>
          <p:nvPr/>
        </p:nvPicPr>
        <p:blipFill>
          <a:blip r:embed="rId1"/>
          <a:stretch/>
        </p:blipFill>
        <p:spPr>
          <a:xfrm>
            <a:off x="1355760" y="1098720"/>
            <a:ext cx="7375320" cy="4821120"/>
          </a:xfrm>
          <a:prstGeom prst="rect">
            <a:avLst/>
          </a:prstGeom>
          <a:noFill/>
          <a:ln w="0">
            <a:noFill/>
          </a:ln>
        </p:spPr>
      </p:pic>
      <p:sp>
        <p:nvSpPr>
          <p:cNvPr id="1505"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3000" strike="noStrike" u="none">
                <a:solidFill>
                  <a:srgbClr val="333399"/>
                </a:solidFill>
                <a:effectLst/>
                <a:uFillTx/>
                <a:latin typeface="Arial"/>
              </a:rPr>
              <a:t>MoneyPenny Trade Capture</a:t>
            </a:r>
            <a:endParaRPr b="0" lang="en-US" sz="3000" strike="noStrike" u="none">
              <a:solidFill>
                <a:srgbClr val="333399"/>
              </a:solidFill>
              <a:effectLst/>
              <a:uFillTx/>
              <a:latin typeface="Arial"/>
            </a:endParaRPr>
          </a:p>
        </p:txBody>
      </p:sp>
      <p:sp>
        <p:nvSpPr>
          <p:cNvPr id="3" name="PlaceHolder 2"/>
          <p:cNvSpPr>
            <a:spLocks noGrp="1"/>
          </p:cNvSpPr>
          <p:nvPr>
            <p:ph type="sldNum" idx="1"/>
          </p:nvPr>
        </p:nvSpPr>
        <p:spPr/>
        <p:txBody>
          <a:bodyPr/>
          <a:p>
            <a:fld id="{E1EACA92-154A-4EAA-B598-89A8726202AE}" type="slidenum">
              <a:t>94</a:t>
            </a:fld>
          </a:p>
        </p:txBody>
      </p:sp>
    </p:spTree>
  </p:cSld>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506" name="" descr=""/>
          <p:cNvPicPr/>
          <p:nvPr/>
        </p:nvPicPr>
        <p:blipFill>
          <a:blip r:embed="rId1"/>
          <a:stretch/>
        </p:blipFill>
        <p:spPr>
          <a:xfrm>
            <a:off x="1328760" y="1096920"/>
            <a:ext cx="7389720" cy="4886280"/>
          </a:xfrm>
          <a:prstGeom prst="rect">
            <a:avLst/>
          </a:prstGeom>
          <a:noFill/>
          <a:ln w="0">
            <a:noFill/>
          </a:ln>
        </p:spPr>
      </p:pic>
      <p:sp>
        <p:nvSpPr>
          <p:cNvPr id="1507"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3000" strike="noStrike" u="none">
                <a:solidFill>
                  <a:srgbClr val="333399"/>
                </a:solidFill>
                <a:effectLst/>
                <a:uFillTx/>
                <a:latin typeface="Arial"/>
              </a:rPr>
              <a:t>MoneyPenny Manager</a:t>
            </a:r>
            <a:endParaRPr b="0" lang="en-US" sz="3000" strike="noStrike" u="none">
              <a:solidFill>
                <a:srgbClr val="333399"/>
              </a:solidFill>
              <a:effectLst/>
              <a:uFillTx/>
              <a:latin typeface="Arial"/>
            </a:endParaRPr>
          </a:p>
        </p:txBody>
      </p:sp>
      <p:sp>
        <p:nvSpPr>
          <p:cNvPr id="3" name="PlaceHolder 2"/>
          <p:cNvSpPr>
            <a:spLocks noGrp="1"/>
          </p:cNvSpPr>
          <p:nvPr>
            <p:ph type="sldNum" idx="1"/>
          </p:nvPr>
        </p:nvSpPr>
        <p:spPr/>
        <p:txBody>
          <a:bodyPr/>
          <a:p>
            <a:fld id="{D0DAA150-0644-4C47-81CE-585F5F34C4AE}" type="slidenum">
              <a:t>95</a:t>
            </a:fld>
          </a:p>
        </p:txBody>
      </p:sp>
    </p:spTree>
  </p:cSld>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508" name="" descr=""/>
          <p:cNvPicPr/>
          <p:nvPr/>
        </p:nvPicPr>
        <p:blipFill>
          <a:blip r:embed="rId1"/>
          <a:stretch/>
        </p:blipFill>
        <p:spPr>
          <a:xfrm>
            <a:off x="1282680" y="1081080"/>
            <a:ext cx="7481880" cy="4738680"/>
          </a:xfrm>
          <a:prstGeom prst="rect">
            <a:avLst/>
          </a:prstGeom>
          <a:noFill/>
          <a:ln w="0">
            <a:noFill/>
          </a:ln>
        </p:spPr>
      </p:pic>
      <p:sp>
        <p:nvSpPr>
          <p:cNvPr id="1509"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3000" strike="noStrike" u="none">
                <a:solidFill>
                  <a:srgbClr val="333399"/>
                </a:solidFill>
                <a:effectLst/>
                <a:uFillTx/>
                <a:latin typeface="Arial"/>
              </a:rPr>
              <a:t>Position Manager</a:t>
            </a:r>
            <a:endParaRPr b="0" lang="en-US" sz="3000" strike="noStrike" u="none">
              <a:solidFill>
                <a:srgbClr val="333399"/>
              </a:solidFill>
              <a:effectLst/>
              <a:uFillTx/>
              <a:latin typeface="Arial"/>
            </a:endParaRPr>
          </a:p>
        </p:txBody>
      </p:sp>
      <p:sp>
        <p:nvSpPr>
          <p:cNvPr id="3" name="PlaceHolder 2"/>
          <p:cNvSpPr>
            <a:spLocks noGrp="1"/>
          </p:cNvSpPr>
          <p:nvPr>
            <p:ph type="sldNum" idx="1"/>
          </p:nvPr>
        </p:nvSpPr>
        <p:spPr/>
        <p:txBody>
          <a:bodyPr/>
          <a:p>
            <a:fld id="{B1CF8643-8D8A-4E84-BF9E-077D56FC1598}" type="slidenum">
              <a:t>96</a:t>
            </a:fld>
          </a:p>
        </p:txBody>
      </p:sp>
    </p:spTree>
  </p:cSld>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10"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Deal Capture Main Menu</a:t>
            </a:r>
            <a:endParaRPr b="0" lang="en-US" sz="3000" strike="noStrike" u="none">
              <a:solidFill>
                <a:srgbClr val="333399"/>
              </a:solidFill>
              <a:effectLst/>
              <a:uFillTx/>
              <a:latin typeface="Arial"/>
            </a:endParaRPr>
          </a:p>
        </p:txBody>
      </p:sp>
      <p:pic>
        <p:nvPicPr>
          <p:cNvPr id="1511" name="" descr=""/>
          <p:cNvPicPr/>
          <p:nvPr/>
        </p:nvPicPr>
        <p:blipFill>
          <a:blip r:embed="rId1"/>
          <a:srcRect l="1011" t="15085" r="21182" b="0"/>
          <a:stretch/>
        </p:blipFill>
        <p:spPr>
          <a:xfrm>
            <a:off x="1309680" y="1063800"/>
            <a:ext cx="6975360" cy="5198760"/>
          </a:xfrm>
          <a:prstGeom prst="rect">
            <a:avLst/>
          </a:prstGeom>
          <a:noFill/>
          <a:ln w="0">
            <a:noFill/>
          </a:ln>
        </p:spPr>
      </p:pic>
      <p:sp>
        <p:nvSpPr>
          <p:cNvPr id="3" name="PlaceHolder 2"/>
          <p:cNvSpPr>
            <a:spLocks noGrp="1"/>
          </p:cNvSpPr>
          <p:nvPr>
            <p:ph type="sldNum" idx="1"/>
          </p:nvPr>
        </p:nvSpPr>
        <p:spPr/>
        <p:txBody>
          <a:bodyPr/>
          <a:p>
            <a:fld id="{13B0A4DA-55F0-4A41-9AAE-16CFCDC2F73F}" type="slidenum">
              <a:t>97</a:t>
            </a:fld>
          </a:p>
        </p:txBody>
      </p:sp>
    </p:spTree>
  </p:cSld>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512" name="may31_dclegs" descr=""/>
          <p:cNvPicPr/>
          <p:nvPr/>
        </p:nvPicPr>
        <p:blipFill>
          <a:blip r:embed="rId1"/>
          <a:stretch/>
        </p:blipFill>
        <p:spPr>
          <a:xfrm>
            <a:off x="1360440" y="1076400"/>
            <a:ext cx="6824880" cy="5229000"/>
          </a:xfrm>
          <a:prstGeom prst="rect">
            <a:avLst/>
          </a:prstGeom>
          <a:noFill/>
          <a:ln w="0">
            <a:noFill/>
          </a:ln>
        </p:spPr>
      </p:pic>
      <p:sp>
        <p:nvSpPr>
          <p:cNvPr id="1513"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Deal Capture Legs</a:t>
            </a:r>
            <a:endParaRPr b="0" lang="en-US" sz="3000" strike="noStrike" u="none">
              <a:solidFill>
                <a:srgbClr val="333399"/>
              </a:solidFill>
              <a:effectLst/>
              <a:uFillTx/>
              <a:latin typeface="Arial"/>
            </a:endParaRPr>
          </a:p>
        </p:txBody>
      </p:sp>
      <p:sp>
        <p:nvSpPr>
          <p:cNvPr id="3" name="PlaceHolder 2"/>
          <p:cNvSpPr>
            <a:spLocks noGrp="1"/>
          </p:cNvSpPr>
          <p:nvPr>
            <p:ph type="sldNum" idx="1"/>
          </p:nvPr>
        </p:nvSpPr>
        <p:spPr/>
        <p:txBody>
          <a:bodyPr/>
          <a:p>
            <a:fld id="{E24DC8E7-9B96-4D49-B9F2-D51E779D5D42}" type="slidenum">
              <a:t>98</a:t>
            </a:fld>
          </a:p>
        </p:txBody>
      </p:sp>
    </p:spTree>
  </p:cSld>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14"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333399"/>
                </a:solidFill>
                <a:effectLst/>
                <a:uFillTx/>
                <a:latin typeface="Arial"/>
              </a:rPr>
              <a:t>Scheduling</a:t>
            </a:r>
            <a:endParaRPr b="0" lang="en-US" sz="3000" strike="noStrike" u="none">
              <a:solidFill>
                <a:srgbClr val="333399"/>
              </a:solidFill>
              <a:effectLst/>
              <a:uFillTx/>
              <a:latin typeface="Arial"/>
            </a:endParaRPr>
          </a:p>
        </p:txBody>
      </p:sp>
      <p:pic>
        <p:nvPicPr>
          <p:cNvPr id="1515" name="" descr=""/>
          <p:cNvPicPr/>
          <p:nvPr/>
        </p:nvPicPr>
        <p:blipFill>
          <a:blip r:embed="rId1"/>
          <a:stretch/>
        </p:blipFill>
        <p:spPr>
          <a:xfrm>
            <a:off x="500040" y="1332000"/>
            <a:ext cx="8143920" cy="4336920"/>
          </a:xfrm>
          <a:prstGeom prst="rect">
            <a:avLst/>
          </a:prstGeom>
          <a:noFill/>
          <a:ln w="0">
            <a:noFill/>
          </a:ln>
        </p:spPr>
      </p:pic>
      <p:sp>
        <p:nvSpPr>
          <p:cNvPr id="3" name="PlaceHolder 2"/>
          <p:cNvSpPr>
            <a:spLocks noGrp="1"/>
          </p:cNvSpPr>
          <p:nvPr>
            <p:ph type="sldNum" idx="1"/>
          </p:nvPr>
        </p:nvSpPr>
        <p:spPr/>
        <p:txBody>
          <a:bodyPr/>
          <a:p>
            <a:fld id="{3A9DEDED-F03E-4B33-A635-7EB974629406}" type="slidenum">
              <a:t>99</a:t>
            </a:fld>
          </a:p>
        </p:txBody>
      </p:sp>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3729</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2001-02-02T14:51:47Z</dcterms:created>
  <dc:creator>Chris Schopfer</dc:creator>
  <dc:description/>
  <dc:language>en-US</dc:language>
  <cp:lastModifiedBy>Shirley Isbell</cp:lastModifiedBy>
  <cp:lastPrinted>2001-06-01T18:16:50Z</cp:lastPrinted>
  <dcterms:modified xsi:type="dcterms:W3CDTF">2001-06-04T14:18:34Z</dcterms:modified>
  <cp:revision>98</cp:revision>
  <dc:subject/>
  <dc:title>No Slide Title</dc:title>
</cp:coreProperties>
</file>