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wmf" ContentType="image/x-wmf"/>
  <Override PartName="/ppt/media/image2.wmf" ContentType="image/x-wmf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663600" cy="983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0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7"/>
          </p:nvPr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833400" y="717120"/>
            <a:ext cx="4996080" cy="3746520"/>
          </a:xfrm>
          <a:prstGeom prst="rect">
            <a:avLst/>
          </a:prstGeom>
          <a:solidFill>
            <a:srgbClr val="00cc99"/>
          </a:solidFill>
          <a:ln cap="sq"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876240" y="4544640"/>
            <a:ext cx="4834080" cy="430524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8"/>
          </p:nvPr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9"/>
          </p:nvPr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sldImg"/>
          </p:nvPr>
        </p:nvSpPr>
        <p:spPr>
          <a:xfrm>
            <a:off x="876240" y="738360"/>
            <a:ext cx="4915080" cy="3686040"/>
          </a:xfrm>
          <a:prstGeom prst="rect">
            <a:avLst/>
          </a:prstGeom>
          <a:ln w="0">
            <a:noFill/>
          </a:ln>
        </p:spPr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sldImg"/>
          </p:nvPr>
        </p:nvSpPr>
        <p:spPr>
          <a:xfrm>
            <a:off x="876240" y="738360"/>
            <a:ext cx="4915080" cy="3686040"/>
          </a:xfrm>
          <a:prstGeom prst="rect">
            <a:avLst/>
          </a:prstGeom>
          <a:ln w="0">
            <a:noFill/>
          </a:ln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sldImg"/>
          </p:nvPr>
        </p:nvSpPr>
        <p:spPr>
          <a:xfrm>
            <a:off x="876240" y="738360"/>
            <a:ext cx="4915080" cy="3686040"/>
          </a:xfrm>
          <a:prstGeom prst="rect">
            <a:avLst/>
          </a:prstGeom>
          <a:ln w="0">
            <a:noFill/>
          </a:ln>
        </p:spPr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1"/>
          <p:cNvSpPr>
            <a:spLocks noGrp="1"/>
          </p:cNvSpPr>
          <p:nvPr>
            <p:ph type="sldImg"/>
          </p:nvPr>
        </p:nvSpPr>
        <p:spPr>
          <a:xfrm>
            <a:off x="876240" y="738360"/>
            <a:ext cx="4915080" cy="3686040"/>
          </a:xfrm>
          <a:prstGeom prst="rect">
            <a:avLst/>
          </a:prstGeom>
          <a:ln w="0">
            <a:noFill/>
          </a:ln>
        </p:spPr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sldImg"/>
          </p:nvPr>
        </p:nvSpPr>
        <p:spPr>
          <a:xfrm>
            <a:off x="876240" y="738360"/>
            <a:ext cx="4915080" cy="3686040"/>
          </a:xfrm>
          <a:prstGeom prst="rect">
            <a:avLst/>
          </a:prstGeom>
          <a:ln w="0">
            <a:noFill/>
          </a:ln>
        </p:spPr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952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bcbcb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2189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86B031-6F1D-4DB0-B287-261D62119C98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9621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Confidential/Attorney Client Privilege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388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3B359E9-458C-44BE-A25C-1A2936A778C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1474920"/>
            <a:ext cx="8380440" cy="125280"/>
          </a:xfrm>
          <a:prstGeom prst="rect">
            <a:avLst/>
          </a:prstGeom>
          <a:solidFill>
            <a:srgbClr val="cbcbcb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17520" y="121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152280" y="58672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6787FF-1CE9-4B70-A887-6F9CC4A072AA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5"/>
          </p:nvPr>
        </p:nvSpPr>
        <p:spPr>
          <a:xfrm>
            <a:off x="3124080" y="58672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6"/>
          </p:nvPr>
        </p:nvSpPr>
        <p:spPr>
          <a:xfrm>
            <a:off x="7162560" y="58672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D4B7F1-C1E5-4492-BC4C-D8014896131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1600200" y="2514240"/>
            <a:ext cx="5943600" cy="3048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Finland Energy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                     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Vneshtopprom Exposure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9372600" y="0"/>
            <a:ext cx="3733920" cy="661356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36440" rIns="136440" tIns="182520" bIns="182520" anchor="t">
            <a:noAutofit/>
          </a:bodyPr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insert your company logo on this slide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the Insert Menu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“Picture”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 your logo file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resize the logo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anywhere inside the logo. The boxes that appear outside the logo are known as “resize handles.”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these to resize the object.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you hold down the shift key before using the resize handles, you will maintain the proportions of the object you wish to resize.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3733920" y="304920"/>
            <a:ext cx="1828800" cy="182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228600" y="3657600"/>
            <a:ext cx="1600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196440" y="5791320"/>
            <a:ext cx="3092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Confidential/Attorney Client Privilege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01E6E2-9CAA-400E-AC48-3A169A482B86}" type="slidenum">
              <a:t>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47C9CB6-03C3-44C0-81CD-51B14E1113F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3048120" y="2133720"/>
            <a:ext cx="42670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-609840" y="228240"/>
            <a:ext cx="8915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Background to Current Exposure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3915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Helsinki entered into fixed price transactions with Vneshtopprom and London put on financial hedges against that fixed price exposure (Contracts dated April 30th, May 5th, June 8th)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Prepayments were made against these fixed price contracts as well as contracts agreed on a floating price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Deliveries were not up to contractual volume, and undelivered volume was rolled forward as were the financial hedges against that volume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Inquiry began in late October 1999, when Finland trader called London trader asking her to roll large financial hedge position “quietly”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 November 99, senior Europe management prohibited new prepayments and charged commercial head of trading with negotiation and recovery of both the mark to market and prepayment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During negotiations in January 2000, Vneshtopprom made accusations that Helsinki had altered delivery documentation [Bills of Lading] and disputed the amount owed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74057D-2004-42ED-8A5E-A58B90F2BB53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B7B53BD-FED9-4B7F-9411-F507FD1191B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-2438640" y="228240"/>
            <a:ext cx="10744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Altered Bills of Lading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761760" y="1599840"/>
            <a:ext cx="746748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990720" y="1752480"/>
            <a:ext cx="7467480" cy="419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Altered Bill of Lading activity had been discovered in February 99 by Kevin Sweeney, and communicated to Kevin Beasley, David Mally, and Graham Cane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Orders were issued to cease any activity of that kind to Helsinki commercial and support staff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Senior Europe management were unaware of this when they reviewed the Vneshtopprom situation in November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Estimated claim by Vneshtopprom $0.75m - $2.4m*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Estimated potential claims by other counterparties $0.8m - $2.1m*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  Based on information to date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1E7EF5-4DC0-4A05-8A48-886127268D82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D702B8B-F247-4167-BFB4-E6950DCEB3E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-762120" y="228240"/>
            <a:ext cx="79250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Exposure Analysis - 12/31/99</a:t>
            </a:r>
            <a:br>
              <a:rPr sz="32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(In USD million)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61760" y="1676520"/>
            <a:ext cx="838188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Vneshtopprom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Maximum Exposure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Expected Loss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Outstanding Pre Financing Balance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4.3*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4.3*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Gross MTM recognised on fixed price deals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11.9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11.9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Gross Exposure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16.2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16.2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Less Balance written off  in November and December 1999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(2.5)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(2.5)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Total Remaining Vneshtopprom Exposure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13.7**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13.7**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Other Potential Exposure Items - (Maximum Impact)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Take or Pay Storage Commitment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9.3***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2.0***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Severance Payments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0.5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0.2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Unidentified Counterparty Claims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2.1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2.1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TOTAL EXPOSURE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25.6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18.0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        Originally booked at $6.0m due to mis-allocation of deliveries to fixed price contracts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**      Provisions of $9.5m  existed  at 12/31/99, balance has been  provided for in Q1 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 **   Current market quotes indicate a rate at or above the contract rate; sub leasing currently being investigated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27D3BB-0080-496C-849B-34634060E22B}" type="slidenum">
              <a:t>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E80CF20-CC55-42E1-99D4-D4A450EAF3C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-1524240" y="2282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Russian Credit Exposure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609480" y="1504800"/>
          <a:ext cx="8305920" cy="4667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04800"/>
                    <a:ext cx="8305920" cy="466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D097B2-2CC3-4110-A068-5BA6EB419185}" type="slidenum">
              <a:t>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B715551-4211-404E-8207-EFC5FDA94CB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-914760" y="380880"/>
            <a:ext cx="70866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What Went Wrong?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90360" y="15998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Over reliance on key commercial individuals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Lack of seasoned Enron commercial and support staff in Helsinki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Head of Helsinki trading group able to exert undue influence on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London head of trading group was also key stakeholder in origination effort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Selective communication of facts by key commercial individuals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Due diligence highlighting material absence of information not referred to in DASH and no formal process for review before changing risk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reference to DASH in funding request  - prepayment limit exceeded at acquisition 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Acknowledgement of confirmations and amendments to confirmations/contracts  not obtained from pre-finance counterparties (e.g. on rolling forward of undelivered volume)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Lack of appropriate follow-up on Bill of Lading issue after detection in Feb/Mar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Prepayment and MTM exposures were not aggregated for management reporting of credit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Volumetric and Valuation reconciliation was not done on a timely basis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Telephone lines in office were not recorded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A041F0-E159-4C4D-A821-177DCFFF0AC1}" type="slidenum">
              <a:t>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5715366-17E7-4E76-AC7C-115822B1942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-1981440" y="22824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61760" y="1599840"/>
            <a:ext cx="746748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Pursue negotiations with Vneshtopprom for settlement of outstanding amounts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Implement revised Helsinki Office business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Consider implications of lessons learned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855DAD-6B17-48DC-8742-14C9E0F00A06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AC3CD9C-0B3C-4AB3-8718-81983285492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2000-01-25T07:41:48Z</dcterms:created>
  <dc:creator>John E. Sorrel</dc:creator>
  <dc:description/>
  <dc:language>en-US</dc:language>
  <cp:lastModifiedBy>NScott</cp:lastModifiedBy>
  <cp:lastPrinted>2000-02-01T08:45:17Z</cp:lastPrinted>
  <dcterms:modified xsi:type="dcterms:W3CDTF">2000-02-01T09:01:47Z</dcterms:modified>
  <cp:revision>44</cp:revision>
  <dc:subject/>
  <dc:title>Enron Europe Limited</dc:title>
</cp:coreProperties>
</file>