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wmf" ContentType="image/x-wmf"/>
  <Override PartName="/ppt/media/image2.wmf" ContentType="image/x-wmf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663600" cy="9831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0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7"/>
          </p:nvPr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833400" y="717120"/>
            <a:ext cx="4996080" cy="3746520"/>
          </a:xfrm>
          <a:prstGeom prst="rect">
            <a:avLst/>
          </a:prstGeom>
          <a:solidFill>
            <a:srgbClr val="00cc99"/>
          </a:solidFill>
          <a:ln cap="sq"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876240" y="4544640"/>
            <a:ext cx="4834080" cy="430524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8"/>
          </p:nvPr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9"/>
          </p:nvPr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 txBox="1"/>
          <p:nvPr/>
        </p:nvSpPr>
        <p:spPr>
          <a:xfrm>
            <a:off x="3732120" y="9088200"/>
            <a:ext cx="28576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##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 txBox="1"/>
          <p:nvPr/>
        </p:nvSpPr>
        <p:spPr>
          <a:xfrm>
            <a:off x="-360" y="9088200"/>
            <a:ext cx="2855880" cy="479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 txBox="1"/>
          <p:nvPr/>
        </p:nvSpPr>
        <p:spPr>
          <a:xfrm>
            <a:off x="-360" y="-360"/>
            <a:ext cx="28558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 txBox="1"/>
          <p:nvPr/>
        </p:nvSpPr>
        <p:spPr>
          <a:xfrm>
            <a:off x="3732120" y="-360"/>
            <a:ext cx="2857680" cy="4777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07/16/96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sldImg"/>
          </p:nvPr>
        </p:nvSpPr>
        <p:spPr>
          <a:xfrm>
            <a:off x="874800" y="738360"/>
            <a:ext cx="4914720" cy="3686040"/>
          </a:xfrm>
          <a:prstGeom prst="rect">
            <a:avLst/>
          </a:prstGeom>
          <a:ln w="0">
            <a:noFill/>
          </a:ln>
        </p:spPr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87400" y="4670280"/>
            <a:ext cx="4888080" cy="442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430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952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bcbcb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2189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419C4C-14B6-47A0-9E6B-3575CF0EF2B7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9621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Confidential/Attorney Client Privilege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388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A75F379-562E-4803-BFF1-C119B193FFC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1474920"/>
            <a:ext cx="8380440" cy="125280"/>
          </a:xfrm>
          <a:prstGeom prst="rect">
            <a:avLst/>
          </a:prstGeom>
          <a:solidFill>
            <a:srgbClr val="cbcbcb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17520" y="121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152280" y="58672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0DA4C4D-495D-4B23-9D1A-E46CE6067DEF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5"/>
          </p:nvPr>
        </p:nvSpPr>
        <p:spPr>
          <a:xfrm>
            <a:off x="3124080" y="58672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6"/>
          </p:nvPr>
        </p:nvSpPr>
        <p:spPr>
          <a:xfrm>
            <a:off x="7162560" y="58672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CCCC20E-FAB1-4AB7-A25F-1B2BEA422EF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4114800" y="1295280"/>
            <a:ext cx="5029200" cy="5562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Finland Energy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                     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Vneshtopprom Exposure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Confidential/Attorney Client Privilege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9372600" y="0"/>
            <a:ext cx="3733920" cy="661356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36440" rIns="136440" tIns="182520" bIns="182520" anchor="t">
            <a:noAutofit/>
          </a:bodyPr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insert your company logo on this slide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the Insert Menu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“Picture”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Locate your logo file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resize the logo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anywhere inside the logo. The boxes that appear outside the logo are known as “resize handles.”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these to resize the object.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you hold down the shift key before using the resize handles, you will maintain the proportions of the object you wish to resize.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685800" y="1447920"/>
            <a:ext cx="1447920" cy="144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228600" y="3657600"/>
            <a:ext cx="1600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0DB8A4-ECEF-4D8A-AE81-F35EB42912DB}" type="slidenum">
              <a:t>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FD62DD8-DA3A-4A83-85FD-DDBD8308D58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3048120" y="2133720"/>
            <a:ext cx="42670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-609840" y="228240"/>
            <a:ext cx="8915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Background to Current Exposure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73915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Helsinki entered into fixed price transactions with Vneshtopprom and London put on financial hedges against that fixed price exposure (Contracts dated April 30th, May 5th, June 8th)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Prepayments were made against these fixed price contracts as well as contracts agreed on a floating price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Deliveries were not up to contractual volume, and undelivered volume was rolled forward as were the financial hedges against that volume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Inquiry began in late October 1999, when Finland trader called London trader asking her to roll large financial hedge position “quietly”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 November 99, senior Europe management prohibited new prepayments and charged commercial head of trading with negotiation and recovery of both the mark to market and prepayment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During negotiations in January 2000, Vneshtopprom made accusations that Helsinki had altered delivery documentation [Bills of Lading] and disputed the amount owed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05DE9E-3BDE-4EAA-A656-9CF11FAE9BFD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D8690EC-9097-460B-8BDB-92B7F88DB08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-2438640" y="228240"/>
            <a:ext cx="10744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Altered Bills of Lading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761760" y="1599840"/>
            <a:ext cx="746748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990720" y="1752480"/>
            <a:ext cx="7467480" cy="350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Altered Bill of Lading activity had been discovered in February 99 by Kevin Sweeney, and communicated to Kevin Beasley, David Mally, and Graham Cane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Orders were issued to cease any activity of that kind to Helsinki commercial and support staff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Senior Europe management were unaware of this when they reviewed the Vneshtopprom situation in November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Estimated claim by Vneshtopprom $0.75m - $1.8m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Estimated potential claims by other counterparties $0.8m - $2.1m (based on information to date)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30D490-4949-4868-8BCF-51072266489D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A14FBA0-4CAD-49F5-AC8E-D37E2B33562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-762120" y="228240"/>
            <a:ext cx="79250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Exposure Analysis - 12/31/99</a:t>
            </a:r>
            <a:br>
              <a:rPr sz="32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(In USD million)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761760" y="1676520"/>
            <a:ext cx="838188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Vneshtopprom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Maximum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Outstanding Pre Financing Balance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4.3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Gross MTM recognized on fixed price deals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11.9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Gross Exposure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16.2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Less Balance written off  in November and December 1999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(2.5)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Total Remaining Vneshtopprom Exposure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13.7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**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Other Potential Exposure Items - (Maximum Impact)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Take or Pay Storage Commitment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9.3***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Severance Payments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0.5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Unidentified Counterparty Claims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2.1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TOTAL EXPOSURE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25.6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        Originally overstated at $6.0m due to mis-allocation of deliveries to fixed price contracts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**      Provisions of $9.5m  existed  at 12/31/99, balance has been  provided for in Q1 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* **   Current market quotes indicate a rate at or above the contract rate; sub leasing currently being investigated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48CDE1-BE26-4BBA-89AB-DE6C70B26338}" type="slidenum">
              <a:t>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95F1214-1627-469A-BA69-EB9C9DBC6E8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-1524240" y="2282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Russian Credit Exposure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609480" y="1504800"/>
          <a:ext cx="8305920" cy="4667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504800"/>
                    <a:ext cx="8305920" cy="466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7FA368-BD1A-44C3-815D-5E7A922D83C7}" type="slidenum">
              <a:t>5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982A160-A8CF-4D55-A3F6-C97AD7302E0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-914760" y="380880"/>
            <a:ext cx="70866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What Went Wrong?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990360" y="15998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Over reliance on key commercial individuals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Lack of seasoned Enron commercial and support staff in Helsinki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Head of Helsinki trading group able to exert undue influence on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London head of trading group was also key stakeholder in origination effort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Selective communication of facts by key commercial individuals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Due diligence highlighting material absence of information not referred to in DASH and no formal process for review before changing risk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Acknowledgement of confirmations and amendments to confirmations/contracts  not obtained from pre-finance counterparties (e.g. on rolling forward of undelivered volume)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Lack of appropriate follow-up on Bill of Lading issue after detection in Feb/Mar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Prepayment and MTM exposures were not aggregated for management reporting of credit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Volumetric and Valuation reconciliation was not done on a timely basis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Telephone lines in office were not recorded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C2A6E1-4DBD-4879-8B42-24E2654043CA}" type="slidenum">
              <a:t>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42A99C8-C1DC-458F-BBD9-C4EAE356089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-1981440" y="22824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Next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761760" y="1599840"/>
            <a:ext cx="746748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Pursue negotiations with Vneshtopprom for settlement of outstanding amounts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Implement revised Helsinki Office business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Consider implications of lessons learned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1C71E9-7C2F-4B6B-9FE3-38ECBB021E3C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D61F5FC-9948-407D-8602-28DF582DE07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2000-01-25T07:41:48Z</dcterms:created>
  <dc:creator>John E. Sorrel</dc:creator>
  <dc:description/>
  <dc:language>en-US</dc:language>
  <cp:lastModifiedBy>FDyson</cp:lastModifiedBy>
  <cp:lastPrinted>2000-01-31T07:58:01Z</cp:lastPrinted>
  <dcterms:modified xsi:type="dcterms:W3CDTF">2000-01-31T16:26:36Z</dcterms:modified>
  <cp:revision>33</cp:revision>
  <dc:subject/>
  <dc:title>Enron Europe Limited</dc:title>
</cp:coreProperties>
</file>