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6663600" cy="983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10"/>
          </p:nvPr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Img"/>
          </p:nvPr>
        </p:nvSpPr>
        <p:spPr>
          <a:xfrm>
            <a:off x="833400" y="717120"/>
            <a:ext cx="4996080" cy="3746520"/>
          </a:xfrm>
          <a:prstGeom prst="rect">
            <a:avLst/>
          </a:prstGeom>
          <a:solidFill>
            <a:srgbClr val="00cc99"/>
          </a:solidFill>
          <a:ln cap="sq"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876240" y="4544640"/>
            <a:ext cx="4834080" cy="43052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11"/>
          </p:nvPr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12"/>
          </p:nvPr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AF3E47-B4AA-4ED8-A8B8-B48167C32E78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7CB3F5-8FEF-4720-BAE2-47902D7AF5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83608E-3D11-4E19-A4DE-106485C0C71B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067E3E-ED26-4416-98F4-FAC955F7DA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1752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7"/>
          </p:nvPr>
        </p:nvSpPr>
        <p:spPr>
          <a:xfrm>
            <a:off x="152280" y="5867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723311-3AAF-4A63-858D-9530DE1DEE6B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8"/>
          </p:nvPr>
        </p:nvSpPr>
        <p:spPr>
          <a:xfrm>
            <a:off x="3124080" y="58672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9"/>
          </p:nvPr>
        </p:nvSpPr>
        <p:spPr>
          <a:xfrm>
            <a:off x="71625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276F26-4878-4F26-ADA9-5B322A8DA1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4114800" y="1295280"/>
            <a:ext cx="5029200" cy="556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Finland Energy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                  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Vneshtopprom Exposure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Confidential/Attorney Client Privilege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9372600" y="0"/>
            <a:ext cx="3733920" cy="66135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36440" rIns="136440" tIns="182520" bIns="182520" anchor="t">
            <a:noAutofit/>
          </a:bodyPr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insert your company logo on this slide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the Insert Menu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“Picture”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 your logo file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resize the logo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anywhere inside the logo. The boxes that appear outside the logo are known as “resize handles.”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these to resize the object.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hold down the shift key before using the resize handles, you will maintain the proportions of the object you wish to resize.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685800" y="1447920"/>
            <a:ext cx="1447920" cy="144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228600" y="3657600"/>
            <a:ext cx="1600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C210AA-7B73-4545-AD8C-B3BD2140DB91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F2CCCB3-DE7B-492B-BB6F-AEFF53FAE3F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-1981440" y="22824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Pursue negotiations with Vneshtopprom for settlement of outstanding amounts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 revised Helsinki Office business model (see next slides)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Consider implications of lessons learned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C49E23-7C3D-4EDB-BF95-DCCE61D224DE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F4D4675-5FFB-490E-935B-53B5E7BCA59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Office Revised Business Model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37160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prepay transactions (Already in place)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Origination of product only upon the request of UK traders (Already in place)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Management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Activity will be managed by a London import (Chris Mahoney), reporting to John Nowlan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to be approved by John Nowlan or his designee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Regular on-site oversight by John Nowlan and Goran Novakovic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D33C83-C4DA-49C2-9A17-655F313E9EAB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5CD1D4B-8632-4882-AB8B-68BD3039AED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04920" y="228240"/>
            <a:ext cx="85341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Office Revised Business Model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Operational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066320" y="1523880"/>
            <a:ext cx="8001000" cy="5181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Logistics managed by London import to Helsinki (Graham Cane)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Senior London operational controller imported to Helsinki (Richard Sage) (January 31,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Administration/Accounting overseen by London import to Helsinki (Paul Wallace) (Already in place)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accounting personnel from London to work in Helsinki for month end close each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Add recorded lines for originators and logistics (in current office if feasible, otherwise in new office)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Procedure manual for Helsinki business to be prepared and reviewed with all Helsinki and London Global Products personnel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Confirmation to be reconciled to risk book prior to being sent to counterparties; form of confirmation to be reviewed by Legal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Document retention procedures to be created, with a complete set of all documents to be retained in London and Helsinki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Settlements processes to be reviewed and revised to provide additional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C900F4-B972-48A9-AE39-23088517871E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49704AC-01B6-40A7-9AD8-F2B06A438AD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/>
          </p:nvPr>
        </p:nvSpPr>
        <p:spPr>
          <a:xfrm>
            <a:off x="761760" y="1600200"/>
            <a:ext cx="83055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Background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Pages 3-4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Bills of Lading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Pages 5-6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Exposure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Pages 7-8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What Went Wrong?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   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Next Steps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   10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Revised Helsinki Business Model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Pages 11-12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-2210040" y="22824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Table of Contents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A31296-3DEC-432A-9758-11FDC22E1949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4ABD7DD-ACBF-44CF-AD28-7BF20B44BE0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Background to Greenergy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040" y="1905120"/>
            <a:ext cx="746748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purchased a portfolio of 12 Russian oil products contracts from Greenergy, some with a pre-financing component (e.g. Vneshtopprom), in August of 1998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Purchase Price total:  $8,000,000  ($4mm up front, 4 quarterly $1mm payments), fully amortized by September 1999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 employees hired by Enron, two-year employment agreements signed by three commercial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1932F0-081B-442F-B34B-F7F2D15DECF1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90FC308-FDA7-4FF4-A4D9-B48BCFDF431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3048120" y="2133720"/>
            <a:ext cx="42670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-609840" y="22824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Background to Current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3915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entered into fixed price transactions with Vneshtopprom and London put on financial hedges against that fixed price exposure (Contracts dated April 30th, May 5th, June 8th)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Prepayments were made against these fixed price contracts as well as contracts agreed on a floating price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Export Ban on Russian fuel oil deliveries effective September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Deliveries were not up to contractual volume, and undelivered volume was rolled forward as were the financial hedges against that volume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prices increased greatly over the time period May 99 to October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Inquiry began in late October 1999, when Finland trader called London trader asking her to roll large financial hedge position “quietly”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 November 99, senior Europe management prohibited new prepayments and charged commercial head of trading with negotiation and recovery of both the mark to market and prepayment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During negotiations in January 2000, Vneshtopprom made accusations that Helsinki had altered delivery documentation [Bills of Lading] and disputed the amount owed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34E45B-7671-4F78-85F2-E9B1DE15A98F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34AB5B6-57A2-49ED-BB99-CC1DC786D8F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-2438640" y="228240"/>
            <a:ext cx="10744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Bills of Lading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990720" y="1752480"/>
            <a:ext cx="74674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 of Lading activity had been discovered in February 99 by Kevin Sweeney, and communicated to Kevin Beasley, David Mally, and Graham Cane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Orders were issued to cease any activity of that kind to Helsinki commercial and support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Europe management were unaware of this when they reviewed the Vneshtopprom situation in November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Vneshtopprom claimed that of a total of 80 movements, 60 had been altered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22 of the altered documents related to the period April 99 through July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Using a typewriter ribbon, Enron has been able to validate that 20 of these were typed or altered in the office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There were a total of 22 entries on the ribbon for the period of April through July, therefore only 2 or 10% possibly relate to other counterparties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54C834-B9FB-4BBD-81A4-355292F2E001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48C183-E9F6-4BF9-B99F-9ACB3436C0C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61760" y="228240"/>
            <a:ext cx="78483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Calculation of Counterparty Claim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353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Vneshtopprom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75% of 500,000 Metric Tons may have involved altered Bills of Lading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Our investigations indicate the value of a potential claim at $1,500,000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This is equivalent to $4 per Metric 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Vneshtopprom indicated an amount of circa $900,000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Other Pre-finance Counterparties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Estimated to be 10% fraudulent activity associated with other counterparty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Other counterparty volume is approximately 4,200,000 Metric Tons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$2-$5 per Metric Tons gained from fraudulent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Potential Claim of $840,000 to $2,100,000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B1C521-C8E1-4295-9BBB-E218F6CCFC6D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F6E2DC1-B8A9-4861-9778-325ED2AD4F7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-762120" y="228240"/>
            <a:ext cx="7925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Exposure Analysis - 12/31/99</a:t>
            </a:r>
            <a:br>
              <a:rPr sz="32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(In USD million)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61760" y="1676520"/>
            <a:ext cx="838188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Vneshtopprom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Maximum Exposure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Expected Loss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Outstanding Pre Financing Balance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4.3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MTM recognised on fixed price deals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11.9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[5.0]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Exposure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16.2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[5.0]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Less Balance written off  in November and December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(2.5)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(2.5)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Remaining Vneshtopprom 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13.7*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[2.5]*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Other Potential Exposure Items - (Maximum Impact)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Take or Pay Storage Commitment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9.3**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3.1**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Severance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0.5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Closure Costs (Lease expense, IT infrastructure)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1.3***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0.0***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Unidentified Counterparty Claims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2.1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[1.4]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EXPOSURE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26.9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[7.0]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     Provisions of $9.5 existed  at 12/31/99, balance has been  provided for in Q1 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**    Current market quotes indicate a rate at or above the contract rate; sub leasing currently being investigated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***  The office could be utilized by EES and  power trading if oil trading was relocated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A390AE-400E-4736-8219-81CD887DDE5F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F8B271E-536C-46C9-A814-8763C15D7CE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-1524240" y="2282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Russian Credit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609480" y="1504800"/>
          <a:ext cx="8305920" cy="4667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04800"/>
                    <a:ext cx="830592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2A89B2-BA66-4CCE-8862-D8ABB329584D}" type="slidenum">
              <a:t>8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213D4D0-1773-4083-BCD4-A67048B57D2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-914760" y="380880"/>
            <a:ext cx="70866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What Went Wrong?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90360" y="15998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 reliance on key commercial individuals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seasoned Enron commercial and support staff in Helsinki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Head of Helsinki trading group able to exert undue influence on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London head of trading group was also key stakeholder in origination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Selective communication of facts by key commercial individuals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Due diligence highlighting material absence of information not referred to in DASH and no formal process for review before changing risk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Acknowledgement of confirmations and amendments to confirmations/contracts  not obtained from pre-finance counterparties (e.g. on rolling forward of undelivered volume)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appropriate follow-up on Bill of Lading issue after detection in Feb/Mar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 and MTM exposures were not aggregated for management reporting of credit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process for reporting credit exposure limit violations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Volumetric and Valuation reconciliation was not done on a timely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Telephone lines in office were not recorded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0DCE60-3FA0-43B8-829A-B0CF7A17E7F9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E672F83-CEB5-487B-8FCA-5768909CA14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2000-01-25T07:41:48Z</dcterms:created>
  <dc:creator>John E. Sorrel</dc:creator>
  <dc:description/>
  <dc:language>en-US</dc:language>
  <cp:lastModifiedBy>NScott</cp:lastModifiedBy>
  <cp:lastPrinted>2000-01-31T07:58:01Z</cp:lastPrinted>
  <dcterms:modified xsi:type="dcterms:W3CDTF">2000-01-31T13:23:27Z</dcterms:modified>
  <cp:revision>30</cp:revision>
  <dc:subject/>
  <dc:title>Enron Europe Limited</dc:title>
</cp:coreProperties>
</file>