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jpeg" ContentType="image/jpeg"/>
  <Override PartName="/ppt/media/image3.wmf" ContentType="image/x-wmf"/>
  <Override PartName="/ppt/embeddings/oleObject1.xlsx" ContentType="application/vnd.openxmlformats-officedocument.spreadsheetml.sheet"/>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p:notesSz cx="6796088"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 name=""/>
          <p:cNvSpPr/>
          <p:nvPr/>
        </p:nvSpPr>
        <p:spPr>
          <a:xfrm>
            <a:off x="0" y="0"/>
            <a:ext cx="6796800" cy="992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7" name="PlaceHolder 1"/>
          <p:cNvSpPr>
            <a:spLocks noGrp="1"/>
          </p:cNvSpPr>
          <p:nvPr>
            <p:ph type="hdr"/>
          </p:nvPr>
        </p:nvSpPr>
        <p:spPr>
          <a:xfrm>
            <a:off x="0" y="-360"/>
            <a:ext cx="2913120" cy="482760"/>
          </a:xfrm>
          <a:prstGeom prst="rect">
            <a:avLst/>
          </a:prstGeom>
          <a:noFill/>
          <a:ln w="0">
            <a:noFill/>
          </a:ln>
        </p:spPr>
        <p:txBody>
          <a:bodyPr lIns="19440" rIns="19440" tIns="0" bIns="0" anchor="t">
            <a:noAutofit/>
          </a:bodyPr>
          <a:p>
            <a:pPr marL="216000" indent="0">
              <a:buNone/>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18" name="PlaceHolder 2"/>
          <p:cNvSpPr>
            <a:spLocks noGrp="1"/>
          </p:cNvSpPr>
          <p:nvPr>
            <p:ph type="dt" idx="10"/>
          </p:nvPr>
        </p:nvSpPr>
        <p:spPr>
          <a:xfrm>
            <a:off x="3807000" y="-360"/>
            <a:ext cx="2914560" cy="482760"/>
          </a:xfrm>
          <a:prstGeom prst="rect">
            <a:avLst/>
          </a:prstGeom>
          <a:noFill/>
          <a:ln w="0">
            <a:noFill/>
          </a:ln>
        </p:spPr>
        <p:txBody>
          <a:bodyPr lIns="19440" rIns="19440" tIns="0" bIns="0" anchor="t">
            <a:noAutofit/>
          </a:bodyPr>
          <a:lstStyle>
            <a:lvl1pPr marL="216000" indent="0" algn="r">
              <a:buNone/>
              <a:tabLst>
                <a:tab algn="l" pos="0"/>
                <a:tab algn="l" pos="946080"/>
                <a:tab algn="l" pos="1892160"/>
                <a:tab algn="l" pos="2838600"/>
                <a:tab algn="l" pos="3784680"/>
                <a:tab algn="l" pos="4730760"/>
                <a:tab algn="l" pos="5676840"/>
                <a:tab algn="l" pos="6622920"/>
                <a:tab algn="l" pos="7569360"/>
                <a:tab algn="l" pos="8515440"/>
                <a:tab algn="l" pos="9461520"/>
                <a:tab algn="l" pos="10407600"/>
              </a:tabLst>
              <a:defRPr b="0" i="1" lang="en-US" sz="1000" strike="noStrike" u="none">
                <a:solidFill>
                  <a:srgbClr val="000000"/>
                </a:solidFill>
                <a:effectLst/>
                <a:uFillTx/>
                <a:latin typeface="Times New Roman"/>
              </a:defRPr>
            </a:lvl1pPr>
          </a:lstStyle>
          <a:p>
            <a:pPr marL="216000" indent="0" algn="r">
              <a:buNone/>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07/16/96</a:t>
            </a:r>
            <a:endParaRPr b="0" lang="en-US" sz="1000" strike="noStrike" u="none">
              <a:solidFill>
                <a:srgbClr val="000000"/>
              </a:solidFill>
              <a:effectLst/>
              <a:uFillTx/>
              <a:latin typeface="Times New Roman"/>
            </a:endParaRPr>
          </a:p>
        </p:txBody>
      </p:sp>
      <p:sp>
        <p:nvSpPr>
          <p:cNvPr id="19" name="PlaceHolder 3"/>
          <p:cNvSpPr>
            <a:spLocks noGrp="1"/>
          </p:cNvSpPr>
          <p:nvPr>
            <p:ph type="sldImg"/>
          </p:nvPr>
        </p:nvSpPr>
        <p:spPr>
          <a:xfrm>
            <a:off x="876240" y="723960"/>
            <a:ext cx="5043600" cy="3782880"/>
          </a:xfrm>
          <a:prstGeom prst="rect">
            <a:avLst/>
          </a:prstGeom>
          <a:solidFill>
            <a:srgbClr val="00cc99"/>
          </a:solidFill>
          <a:ln cap="sq" w="1260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Click to move the slide</a:t>
            </a:r>
            <a:endParaRPr b="0" lang="en-US" sz="4400" strike="noStrike" u="none">
              <a:solidFill>
                <a:srgbClr val="000000"/>
              </a:solidFill>
              <a:effectLst/>
              <a:uFillTx/>
              <a:latin typeface="Arial Black"/>
            </a:endParaRPr>
          </a:p>
        </p:txBody>
      </p:sp>
      <p:sp>
        <p:nvSpPr>
          <p:cNvPr id="20" name="PlaceHolder 4"/>
          <p:cNvSpPr>
            <a:spLocks noGrp="1"/>
          </p:cNvSpPr>
          <p:nvPr>
            <p:ph type="body"/>
          </p:nvPr>
        </p:nvSpPr>
        <p:spPr>
          <a:xfrm>
            <a:off x="893880" y="4587840"/>
            <a:ext cx="4930560" cy="4346640"/>
          </a:xfrm>
          <a:prstGeom prst="rect">
            <a:avLst/>
          </a:prstGeom>
          <a:noFill/>
          <a:ln w="0">
            <a:noFill/>
          </a:ln>
        </p:spPr>
        <p:txBody>
          <a:bodyPr lIns="95040" rIns="95040" tIns="46800" bIns="46800" anchor="t">
            <a:noAutofit/>
          </a:bodyPr>
          <a:p>
            <a:pPr indent="0">
              <a:spcBef>
                <a:spcPts val="451"/>
              </a:spcBef>
              <a:buNone/>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1" name="PlaceHolder 5"/>
          <p:cNvSpPr>
            <a:spLocks noGrp="1"/>
          </p:cNvSpPr>
          <p:nvPr>
            <p:ph type="ftr" idx="11"/>
          </p:nvPr>
        </p:nvSpPr>
        <p:spPr>
          <a:xfrm>
            <a:off x="0" y="9175320"/>
            <a:ext cx="2913120" cy="482760"/>
          </a:xfrm>
          <a:prstGeom prst="rect">
            <a:avLst/>
          </a:prstGeom>
          <a:noFill/>
          <a:ln w="0">
            <a:noFill/>
          </a:ln>
        </p:spPr>
        <p:txBody>
          <a:bodyPr lIns="19440" rIns="19440" tIns="0" bIns="0" anchor="b">
            <a:noAutofit/>
          </a:bodyPr>
          <a:lstStyle>
            <a:lvl1pPr marL="216000" indent="0">
              <a:buNone/>
              <a:tabLst>
                <a:tab algn="l" pos="0"/>
                <a:tab algn="l" pos="946080"/>
                <a:tab algn="l" pos="1892160"/>
                <a:tab algn="l" pos="2838600"/>
                <a:tab algn="l" pos="3784680"/>
                <a:tab algn="l" pos="4730760"/>
                <a:tab algn="l" pos="5676840"/>
                <a:tab algn="l" pos="6622920"/>
                <a:tab algn="l" pos="7569360"/>
                <a:tab algn="l" pos="8515440"/>
                <a:tab algn="l" pos="9461520"/>
                <a:tab algn="l" pos="10407600"/>
              </a:tabLst>
              <a:defRPr b="0" i="1" lang="en-US" sz="1000" strike="noStrike" u="none">
                <a:solidFill>
                  <a:srgbClr val="000000"/>
                </a:solidFill>
                <a:effectLst/>
                <a:uFillTx/>
                <a:latin typeface="Times New Roman"/>
              </a:defRPr>
            </a:lvl1pPr>
          </a:lstStyle>
          <a:p>
            <a:pPr marL="216000" indent="0">
              <a:buNone/>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22" name="PlaceHolder 6"/>
          <p:cNvSpPr>
            <a:spLocks noGrp="1"/>
          </p:cNvSpPr>
          <p:nvPr>
            <p:ph type="sldNum" idx="12"/>
          </p:nvPr>
        </p:nvSpPr>
        <p:spPr>
          <a:xfrm>
            <a:off x="3807000" y="9175320"/>
            <a:ext cx="2914560" cy="482760"/>
          </a:xfrm>
          <a:prstGeom prst="rect">
            <a:avLst/>
          </a:prstGeom>
          <a:noFill/>
          <a:ln w="0">
            <a:noFill/>
          </a:ln>
        </p:spPr>
        <p:txBody>
          <a:bodyPr lIns="19440" rIns="19440" tIns="0" bIns="0" anchor="b">
            <a:noAutofit/>
          </a:bodyPr>
          <a:lstStyle>
            <a:lvl1pPr marL="216000" indent="0" algn="r">
              <a:buNone/>
              <a:tabLst>
                <a:tab algn="l" pos="0"/>
                <a:tab algn="l" pos="946080"/>
                <a:tab algn="l" pos="1892160"/>
                <a:tab algn="l" pos="2838600"/>
                <a:tab algn="l" pos="3784680"/>
                <a:tab algn="l" pos="4730760"/>
                <a:tab algn="l" pos="5676840"/>
                <a:tab algn="l" pos="6622920"/>
                <a:tab algn="l" pos="7569360"/>
                <a:tab algn="l" pos="8515440"/>
                <a:tab algn="l" pos="9461520"/>
                <a:tab algn="l" pos="10407600"/>
              </a:tabLst>
              <a:defRPr b="0" i="1" lang="en-US" sz="1000" strike="noStrike" u="none">
                <a:solidFill>
                  <a:srgbClr val="000000"/>
                </a:solidFill>
                <a:effectLst/>
                <a:uFillTx/>
                <a:latin typeface="Times New Roman"/>
              </a:defRPr>
            </a:lvl1pPr>
          </a:lstStyle>
          <a:p>
            <a:pPr marL="216000" indent="0" algn="r">
              <a:buNone/>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
          <p:cNvSpPr txBox="1"/>
          <p:nvPr/>
        </p:nvSpPr>
        <p:spPr>
          <a:xfrm>
            <a:off x="3807000" y="9175320"/>
            <a:ext cx="2914560" cy="482760"/>
          </a:xfrm>
          <a:prstGeom prst="rect">
            <a:avLst/>
          </a:prstGeom>
          <a:noFill/>
          <a:ln w="0">
            <a:noFill/>
          </a:ln>
        </p:spPr>
        <p:txBody>
          <a:bodyPr lIns="19440" rIns="19440" tIns="0" bIns="0" anchor="b">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95" name=""/>
          <p:cNvSpPr txBox="1"/>
          <p:nvPr/>
        </p:nvSpPr>
        <p:spPr>
          <a:xfrm>
            <a:off x="0" y="9175320"/>
            <a:ext cx="2913120" cy="482760"/>
          </a:xfrm>
          <a:prstGeom prst="rect">
            <a:avLst/>
          </a:prstGeom>
          <a:noFill/>
          <a:ln w="0">
            <a:noFill/>
          </a:ln>
        </p:spPr>
        <p:txBody>
          <a:bodyPr lIns="19440" rIns="19440" tIns="0" bIns="0" anchor="b">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96" name=""/>
          <p:cNvSpPr txBox="1"/>
          <p:nvPr/>
        </p:nvSpPr>
        <p:spPr>
          <a:xfrm>
            <a:off x="0" y="-360"/>
            <a:ext cx="2913120" cy="482760"/>
          </a:xfrm>
          <a:prstGeom prst="rect">
            <a:avLst/>
          </a:prstGeom>
          <a:noFill/>
          <a:ln w="0">
            <a:noFill/>
          </a:ln>
        </p:spPr>
        <p:txBody>
          <a:bodyPr lIns="19440" rIns="19440" tIns="0" bIns="0" anchor="t">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97" name=""/>
          <p:cNvSpPr txBox="1"/>
          <p:nvPr/>
        </p:nvSpPr>
        <p:spPr>
          <a:xfrm>
            <a:off x="3807000" y="-360"/>
            <a:ext cx="2914560" cy="482760"/>
          </a:xfrm>
          <a:prstGeom prst="rect">
            <a:avLst/>
          </a:prstGeom>
          <a:noFill/>
          <a:ln w="0">
            <a:noFill/>
          </a:ln>
        </p:spPr>
        <p:txBody>
          <a:bodyPr lIns="19440" rIns="19440" tIns="0" bIns="0" anchor="t">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07/16/96</a:t>
            </a:r>
            <a:endParaRPr b="0" lang="en-US" sz="1000" strike="noStrike" u="none">
              <a:solidFill>
                <a:srgbClr val="000000"/>
              </a:solidFill>
              <a:effectLst/>
              <a:uFillTx/>
              <a:latin typeface="Times New Roman"/>
            </a:endParaRPr>
          </a:p>
        </p:txBody>
      </p:sp>
      <p:sp>
        <p:nvSpPr>
          <p:cNvPr id="98" name="PlaceHolder 1"/>
          <p:cNvSpPr>
            <a:spLocks noGrp="1"/>
          </p:cNvSpPr>
          <p:nvPr>
            <p:ph type="sldImg"/>
          </p:nvPr>
        </p:nvSpPr>
        <p:spPr>
          <a:xfrm>
            <a:off x="917640" y="744480"/>
            <a:ext cx="4964040" cy="3722760"/>
          </a:xfrm>
          <a:prstGeom prst="rect">
            <a:avLst/>
          </a:prstGeom>
          <a:ln w="0">
            <a:noFill/>
          </a:ln>
        </p:spPr>
      </p:sp>
      <p:sp>
        <p:nvSpPr>
          <p:cNvPr id="99" name="PlaceHolder 2"/>
          <p:cNvSpPr>
            <a:spLocks noGrp="1"/>
          </p:cNvSpPr>
          <p:nvPr>
            <p:ph type="body"/>
          </p:nvPr>
        </p:nvSpPr>
        <p:spPr>
          <a:xfrm>
            <a:off x="905040" y="4714560"/>
            <a:ext cx="4986000" cy="4467240"/>
          </a:xfrm>
          <a:prstGeom prst="rect">
            <a:avLst/>
          </a:prstGeom>
          <a:noFill/>
          <a:ln w="0">
            <a:noFill/>
          </a:ln>
        </p:spPr>
        <p:txBody>
          <a:bodyPr lIns="0" rIns="0" tIns="0" bIns="0" anchor="t">
            <a:noAutofit/>
          </a:bodyPr>
          <a:p>
            <a:pPr indent="0">
              <a:spcBef>
                <a:spcPts val="451"/>
              </a:spcBef>
              <a:buNone/>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
          <p:cNvSpPr txBox="1"/>
          <p:nvPr/>
        </p:nvSpPr>
        <p:spPr>
          <a:xfrm>
            <a:off x="3807000" y="9175320"/>
            <a:ext cx="2914560" cy="482760"/>
          </a:xfrm>
          <a:prstGeom prst="rect">
            <a:avLst/>
          </a:prstGeom>
          <a:noFill/>
          <a:ln w="0">
            <a:noFill/>
          </a:ln>
        </p:spPr>
        <p:txBody>
          <a:bodyPr lIns="19440" rIns="19440" tIns="0" bIns="0" anchor="b">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59" name=""/>
          <p:cNvSpPr txBox="1"/>
          <p:nvPr/>
        </p:nvSpPr>
        <p:spPr>
          <a:xfrm>
            <a:off x="0" y="9175320"/>
            <a:ext cx="2913120" cy="482760"/>
          </a:xfrm>
          <a:prstGeom prst="rect">
            <a:avLst/>
          </a:prstGeom>
          <a:noFill/>
          <a:ln w="0">
            <a:noFill/>
          </a:ln>
        </p:spPr>
        <p:txBody>
          <a:bodyPr lIns="19440" rIns="19440" tIns="0" bIns="0" anchor="b">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60" name=""/>
          <p:cNvSpPr txBox="1"/>
          <p:nvPr/>
        </p:nvSpPr>
        <p:spPr>
          <a:xfrm>
            <a:off x="0" y="-360"/>
            <a:ext cx="2913120" cy="482760"/>
          </a:xfrm>
          <a:prstGeom prst="rect">
            <a:avLst/>
          </a:prstGeom>
          <a:noFill/>
          <a:ln w="0">
            <a:noFill/>
          </a:ln>
        </p:spPr>
        <p:txBody>
          <a:bodyPr lIns="19440" rIns="19440" tIns="0" bIns="0" anchor="t">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61" name=""/>
          <p:cNvSpPr txBox="1"/>
          <p:nvPr/>
        </p:nvSpPr>
        <p:spPr>
          <a:xfrm>
            <a:off x="3807000" y="-360"/>
            <a:ext cx="2914560" cy="482760"/>
          </a:xfrm>
          <a:prstGeom prst="rect">
            <a:avLst/>
          </a:prstGeom>
          <a:noFill/>
          <a:ln w="0">
            <a:noFill/>
          </a:ln>
        </p:spPr>
        <p:txBody>
          <a:bodyPr lIns="19440" rIns="19440" tIns="0" bIns="0" anchor="t">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07/16/96</a:t>
            </a:r>
            <a:endParaRPr b="0" lang="en-US" sz="1000" strike="noStrike" u="none">
              <a:solidFill>
                <a:srgbClr val="000000"/>
              </a:solidFill>
              <a:effectLst/>
              <a:uFillTx/>
              <a:latin typeface="Times New Roman"/>
            </a:endParaRPr>
          </a:p>
        </p:txBody>
      </p:sp>
      <p:sp>
        <p:nvSpPr>
          <p:cNvPr id="62" name="PlaceHolder 1"/>
          <p:cNvSpPr>
            <a:spLocks noGrp="1"/>
          </p:cNvSpPr>
          <p:nvPr>
            <p:ph type="sldImg"/>
          </p:nvPr>
        </p:nvSpPr>
        <p:spPr>
          <a:xfrm>
            <a:off x="917640" y="744480"/>
            <a:ext cx="4964040" cy="3722760"/>
          </a:xfrm>
          <a:prstGeom prst="rect">
            <a:avLst/>
          </a:prstGeom>
          <a:ln w="0">
            <a:noFill/>
          </a:ln>
        </p:spPr>
      </p:sp>
      <p:sp>
        <p:nvSpPr>
          <p:cNvPr id="63" name="PlaceHolder 2"/>
          <p:cNvSpPr>
            <a:spLocks noGrp="1"/>
          </p:cNvSpPr>
          <p:nvPr>
            <p:ph type="body"/>
          </p:nvPr>
        </p:nvSpPr>
        <p:spPr>
          <a:xfrm>
            <a:off x="905040" y="4714560"/>
            <a:ext cx="4986000" cy="4467240"/>
          </a:xfrm>
          <a:prstGeom prst="rect">
            <a:avLst/>
          </a:prstGeom>
          <a:noFill/>
          <a:ln w="0">
            <a:noFill/>
          </a:ln>
        </p:spPr>
        <p:txBody>
          <a:bodyPr lIns="0" rIns="0" tIns="0" bIns="0" anchor="t">
            <a:noAutofit/>
          </a:bodyPr>
          <a:p>
            <a:pPr indent="0">
              <a:spcBef>
                <a:spcPts val="451"/>
              </a:spcBef>
              <a:buNone/>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
          <p:cNvSpPr txBox="1"/>
          <p:nvPr/>
        </p:nvSpPr>
        <p:spPr>
          <a:xfrm>
            <a:off x="3807000" y="9175320"/>
            <a:ext cx="2914560" cy="482760"/>
          </a:xfrm>
          <a:prstGeom prst="rect">
            <a:avLst/>
          </a:prstGeom>
          <a:noFill/>
          <a:ln w="0">
            <a:noFill/>
          </a:ln>
        </p:spPr>
        <p:txBody>
          <a:bodyPr lIns="19440" rIns="19440" tIns="0" bIns="0" anchor="b">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65" name=""/>
          <p:cNvSpPr txBox="1"/>
          <p:nvPr/>
        </p:nvSpPr>
        <p:spPr>
          <a:xfrm>
            <a:off x="0" y="9175320"/>
            <a:ext cx="2913120" cy="482760"/>
          </a:xfrm>
          <a:prstGeom prst="rect">
            <a:avLst/>
          </a:prstGeom>
          <a:noFill/>
          <a:ln w="0">
            <a:noFill/>
          </a:ln>
        </p:spPr>
        <p:txBody>
          <a:bodyPr lIns="19440" rIns="19440" tIns="0" bIns="0" anchor="b">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66" name=""/>
          <p:cNvSpPr txBox="1"/>
          <p:nvPr/>
        </p:nvSpPr>
        <p:spPr>
          <a:xfrm>
            <a:off x="0" y="-360"/>
            <a:ext cx="2913120" cy="482760"/>
          </a:xfrm>
          <a:prstGeom prst="rect">
            <a:avLst/>
          </a:prstGeom>
          <a:noFill/>
          <a:ln w="0">
            <a:noFill/>
          </a:ln>
        </p:spPr>
        <p:txBody>
          <a:bodyPr lIns="19440" rIns="19440" tIns="0" bIns="0" anchor="t">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67" name=""/>
          <p:cNvSpPr txBox="1"/>
          <p:nvPr/>
        </p:nvSpPr>
        <p:spPr>
          <a:xfrm>
            <a:off x="3807000" y="-360"/>
            <a:ext cx="2914560" cy="482760"/>
          </a:xfrm>
          <a:prstGeom prst="rect">
            <a:avLst/>
          </a:prstGeom>
          <a:noFill/>
          <a:ln w="0">
            <a:noFill/>
          </a:ln>
        </p:spPr>
        <p:txBody>
          <a:bodyPr lIns="19440" rIns="19440" tIns="0" bIns="0" anchor="t">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07/16/96</a:t>
            </a:r>
            <a:endParaRPr b="0" lang="en-US" sz="1000" strike="noStrike" u="none">
              <a:solidFill>
                <a:srgbClr val="000000"/>
              </a:solidFill>
              <a:effectLst/>
              <a:uFillTx/>
              <a:latin typeface="Times New Roman"/>
            </a:endParaRPr>
          </a:p>
        </p:txBody>
      </p:sp>
      <p:sp>
        <p:nvSpPr>
          <p:cNvPr id="68" name="PlaceHolder 1"/>
          <p:cNvSpPr>
            <a:spLocks noGrp="1"/>
          </p:cNvSpPr>
          <p:nvPr>
            <p:ph type="sldImg"/>
          </p:nvPr>
        </p:nvSpPr>
        <p:spPr>
          <a:xfrm>
            <a:off x="917640" y="744480"/>
            <a:ext cx="4964040" cy="3722760"/>
          </a:xfrm>
          <a:prstGeom prst="rect">
            <a:avLst/>
          </a:prstGeom>
          <a:ln w="0">
            <a:noFill/>
          </a:ln>
        </p:spPr>
      </p:sp>
      <p:sp>
        <p:nvSpPr>
          <p:cNvPr id="69" name="PlaceHolder 2"/>
          <p:cNvSpPr>
            <a:spLocks noGrp="1"/>
          </p:cNvSpPr>
          <p:nvPr>
            <p:ph type="body"/>
          </p:nvPr>
        </p:nvSpPr>
        <p:spPr>
          <a:xfrm>
            <a:off x="905040" y="4714560"/>
            <a:ext cx="4986000" cy="4467240"/>
          </a:xfrm>
          <a:prstGeom prst="rect">
            <a:avLst/>
          </a:prstGeom>
          <a:noFill/>
          <a:ln w="0">
            <a:noFill/>
          </a:ln>
        </p:spPr>
        <p:txBody>
          <a:bodyPr lIns="0" rIns="0" tIns="0" bIns="0" anchor="t">
            <a:noAutofit/>
          </a:bodyPr>
          <a:p>
            <a:pPr indent="0">
              <a:spcBef>
                <a:spcPts val="451"/>
              </a:spcBef>
              <a:buNone/>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
          <p:cNvSpPr txBox="1"/>
          <p:nvPr/>
        </p:nvSpPr>
        <p:spPr>
          <a:xfrm>
            <a:off x="3807000" y="9175320"/>
            <a:ext cx="2914560" cy="482760"/>
          </a:xfrm>
          <a:prstGeom prst="rect">
            <a:avLst/>
          </a:prstGeom>
          <a:noFill/>
          <a:ln w="0">
            <a:noFill/>
          </a:ln>
        </p:spPr>
        <p:txBody>
          <a:bodyPr lIns="19440" rIns="19440" tIns="0" bIns="0" anchor="b">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71" name=""/>
          <p:cNvSpPr txBox="1"/>
          <p:nvPr/>
        </p:nvSpPr>
        <p:spPr>
          <a:xfrm>
            <a:off x="0" y="9175320"/>
            <a:ext cx="2913120" cy="482760"/>
          </a:xfrm>
          <a:prstGeom prst="rect">
            <a:avLst/>
          </a:prstGeom>
          <a:noFill/>
          <a:ln w="0">
            <a:noFill/>
          </a:ln>
        </p:spPr>
        <p:txBody>
          <a:bodyPr lIns="19440" rIns="19440" tIns="0" bIns="0" anchor="b">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72" name=""/>
          <p:cNvSpPr txBox="1"/>
          <p:nvPr/>
        </p:nvSpPr>
        <p:spPr>
          <a:xfrm>
            <a:off x="0" y="-360"/>
            <a:ext cx="2913120" cy="482760"/>
          </a:xfrm>
          <a:prstGeom prst="rect">
            <a:avLst/>
          </a:prstGeom>
          <a:noFill/>
          <a:ln w="0">
            <a:noFill/>
          </a:ln>
        </p:spPr>
        <p:txBody>
          <a:bodyPr lIns="19440" rIns="19440" tIns="0" bIns="0" anchor="t">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73" name=""/>
          <p:cNvSpPr txBox="1"/>
          <p:nvPr/>
        </p:nvSpPr>
        <p:spPr>
          <a:xfrm>
            <a:off x="3807000" y="-360"/>
            <a:ext cx="2914560" cy="482760"/>
          </a:xfrm>
          <a:prstGeom prst="rect">
            <a:avLst/>
          </a:prstGeom>
          <a:noFill/>
          <a:ln w="0">
            <a:noFill/>
          </a:ln>
        </p:spPr>
        <p:txBody>
          <a:bodyPr lIns="19440" rIns="19440" tIns="0" bIns="0" anchor="t">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07/16/96</a:t>
            </a:r>
            <a:endParaRPr b="0" lang="en-US" sz="1000" strike="noStrike" u="none">
              <a:solidFill>
                <a:srgbClr val="000000"/>
              </a:solidFill>
              <a:effectLst/>
              <a:uFillTx/>
              <a:latin typeface="Times New Roman"/>
            </a:endParaRPr>
          </a:p>
        </p:txBody>
      </p:sp>
      <p:sp>
        <p:nvSpPr>
          <p:cNvPr id="74" name="PlaceHolder 1"/>
          <p:cNvSpPr>
            <a:spLocks noGrp="1"/>
          </p:cNvSpPr>
          <p:nvPr>
            <p:ph type="sldImg"/>
          </p:nvPr>
        </p:nvSpPr>
        <p:spPr>
          <a:xfrm>
            <a:off x="917640" y="744480"/>
            <a:ext cx="4964040" cy="3722760"/>
          </a:xfrm>
          <a:prstGeom prst="rect">
            <a:avLst/>
          </a:prstGeom>
          <a:ln w="0">
            <a:noFill/>
          </a:ln>
        </p:spPr>
      </p:sp>
      <p:sp>
        <p:nvSpPr>
          <p:cNvPr id="75" name="PlaceHolder 2"/>
          <p:cNvSpPr>
            <a:spLocks noGrp="1"/>
          </p:cNvSpPr>
          <p:nvPr>
            <p:ph type="body"/>
          </p:nvPr>
        </p:nvSpPr>
        <p:spPr>
          <a:xfrm>
            <a:off x="905040" y="4714560"/>
            <a:ext cx="4986000" cy="4467240"/>
          </a:xfrm>
          <a:prstGeom prst="rect">
            <a:avLst/>
          </a:prstGeom>
          <a:noFill/>
          <a:ln w="0">
            <a:noFill/>
          </a:ln>
        </p:spPr>
        <p:txBody>
          <a:bodyPr lIns="0" rIns="0" tIns="0" bIns="0" anchor="t">
            <a:noAutofit/>
          </a:bodyPr>
          <a:p>
            <a:pPr indent="0">
              <a:spcBef>
                <a:spcPts val="451"/>
              </a:spcBef>
              <a:buNone/>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
          <p:cNvSpPr txBox="1"/>
          <p:nvPr/>
        </p:nvSpPr>
        <p:spPr>
          <a:xfrm>
            <a:off x="3807000" y="9175320"/>
            <a:ext cx="2914560" cy="482760"/>
          </a:xfrm>
          <a:prstGeom prst="rect">
            <a:avLst/>
          </a:prstGeom>
          <a:noFill/>
          <a:ln w="0">
            <a:noFill/>
          </a:ln>
        </p:spPr>
        <p:txBody>
          <a:bodyPr lIns="19440" rIns="19440" tIns="0" bIns="0" anchor="b">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77" name=""/>
          <p:cNvSpPr txBox="1"/>
          <p:nvPr/>
        </p:nvSpPr>
        <p:spPr>
          <a:xfrm>
            <a:off x="0" y="9175320"/>
            <a:ext cx="2913120" cy="482760"/>
          </a:xfrm>
          <a:prstGeom prst="rect">
            <a:avLst/>
          </a:prstGeom>
          <a:noFill/>
          <a:ln w="0">
            <a:noFill/>
          </a:ln>
        </p:spPr>
        <p:txBody>
          <a:bodyPr lIns="19440" rIns="19440" tIns="0" bIns="0" anchor="b">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78" name=""/>
          <p:cNvSpPr txBox="1"/>
          <p:nvPr/>
        </p:nvSpPr>
        <p:spPr>
          <a:xfrm>
            <a:off x="0" y="-360"/>
            <a:ext cx="2913120" cy="482760"/>
          </a:xfrm>
          <a:prstGeom prst="rect">
            <a:avLst/>
          </a:prstGeom>
          <a:noFill/>
          <a:ln w="0">
            <a:noFill/>
          </a:ln>
        </p:spPr>
        <p:txBody>
          <a:bodyPr lIns="19440" rIns="19440" tIns="0" bIns="0" anchor="t">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79" name=""/>
          <p:cNvSpPr txBox="1"/>
          <p:nvPr/>
        </p:nvSpPr>
        <p:spPr>
          <a:xfrm>
            <a:off x="3807000" y="-360"/>
            <a:ext cx="2914560" cy="482760"/>
          </a:xfrm>
          <a:prstGeom prst="rect">
            <a:avLst/>
          </a:prstGeom>
          <a:noFill/>
          <a:ln w="0">
            <a:noFill/>
          </a:ln>
        </p:spPr>
        <p:txBody>
          <a:bodyPr lIns="19440" rIns="19440" tIns="0" bIns="0" anchor="t">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07/16/96</a:t>
            </a:r>
            <a:endParaRPr b="0" lang="en-US" sz="1000" strike="noStrike" u="none">
              <a:solidFill>
                <a:srgbClr val="000000"/>
              </a:solidFill>
              <a:effectLst/>
              <a:uFillTx/>
              <a:latin typeface="Times New Roman"/>
            </a:endParaRPr>
          </a:p>
        </p:txBody>
      </p:sp>
      <p:sp>
        <p:nvSpPr>
          <p:cNvPr id="80" name="PlaceHolder 1"/>
          <p:cNvSpPr>
            <a:spLocks noGrp="1"/>
          </p:cNvSpPr>
          <p:nvPr>
            <p:ph type="sldImg"/>
          </p:nvPr>
        </p:nvSpPr>
        <p:spPr>
          <a:xfrm>
            <a:off x="917640" y="744480"/>
            <a:ext cx="4964040" cy="3722760"/>
          </a:xfrm>
          <a:prstGeom prst="rect">
            <a:avLst/>
          </a:prstGeom>
          <a:ln w="0">
            <a:noFill/>
          </a:ln>
        </p:spPr>
      </p:sp>
      <p:sp>
        <p:nvSpPr>
          <p:cNvPr id="81" name="PlaceHolder 2"/>
          <p:cNvSpPr>
            <a:spLocks noGrp="1"/>
          </p:cNvSpPr>
          <p:nvPr>
            <p:ph type="body"/>
          </p:nvPr>
        </p:nvSpPr>
        <p:spPr>
          <a:xfrm>
            <a:off x="905040" y="4714560"/>
            <a:ext cx="4986000" cy="4467240"/>
          </a:xfrm>
          <a:prstGeom prst="rect">
            <a:avLst/>
          </a:prstGeom>
          <a:noFill/>
          <a:ln w="0">
            <a:noFill/>
          </a:ln>
        </p:spPr>
        <p:txBody>
          <a:bodyPr lIns="0" rIns="0" tIns="0" bIns="0" anchor="t">
            <a:noAutofit/>
          </a:bodyPr>
          <a:p>
            <a:pPr indent="0">
              <a:spcBef>
                <a:spcPts val="451"/>
              </a:spcBef>
              <a:buNone/>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
          <p:cNvSpPr txBox="1"/>
          <p:nvPr/>
        </p:nvSpPr>
        <p:spPr>
          <a:xfrm>
            <a:off x="3807000" y="9175320"/>
            <a:ext cx="2914560" cy="482760"/>
          </a:xfrm>
          <a:prstGeom prst="rect">
            <a:avLst/>
          </a:prstGeom>
          <a:noFill/>
          <a:ln w="0">
            <a:noFill/>
          </a:ln>
        </p:spPr>
        <p:txBody>
          <a:bodyPr lIns="19440" rIns="19440" tIns="0" bIns="0" anchor="b">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83" name=""/>
          <p:cNvSpPr txBox="1"/>
          <p:nvPr/>
        </p:nvSpPr>
        <p:spPr>
          <a:xfrm>
            <a:off x="0" y="9175320"/>
            <a:ext cx="2913120" cy="482760"/>
          </a:xfrm>
          <a:prstGeom prst="rect">
            <a:avLst/>
          </a:prstGeom>
          <a:noFill/>
          <a:ln w="0">
            <a:noFill/>
          </a:ln>
        </p:spPr>
        <p:txBody>
          <a:bodyPr lIns="19440" rIns="19440" tIns="0" bIns="0" anchor="b">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84" name=""/>
          <p:cNvSpPr txBox="1"/>
          <p:nvPr/>
        </p:nvSpPr>
        <p:spPr>
          <a:xfrm>
            <a:off x="0" y="-360"/>
            <a:ext cx="2913120" cy="482760"/>
          </a:xfrm>
          <a:prstGeom prst="rect">
            <a:avLst/>
          </a:prstGeom>
          <a:noFill/>
          <a:ln w="0">
            <a:noFill/>
          </a:ln>
        </p:spPr>
        <p:txBody>
          <a:bodyPr lIns="19440" rIns="19440" tIns="0" bIns="0" anchor="t">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85" name=""/>
          <p:cNvSpPr txBox="1"/>
          <p:nvPr/>
        </p:nvSpPr>
        <p:spPr>
          <a:xfrm>
            <a:off x="3807000" y="-360"/>
            <a:ext cx="2914560" cy="482760"/>
          </a:xfrm>
          <a:prstGeom prst="rect">
            <a:avLst/>
          </a:prstGeom>
          <a:noFill/>
          <a:ln w="0">
            <a:noFill/>
          </a:ln>
        </p:spPr>
        <p:txBody>
          <a:bodyPr lIns="19440" rIns="19440" tIns="0" bIns="0" anchor="t">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07/16/96</a:t>
            </a:r>
            <a:endParaRPr b="0" lang="en-US" sz="1000" strike="noStrike" u="none">
              <a:solidFill>
                <a:srgbClr val="000000"/>
              </a:solidFill>
              <a:effectLst/>
              <a:uFillTx/>
              <a:latin typeface="Times New Roman"/>
            </a:endParaRPr>
          </a:p>
        </p:txBody>
      </p:sp>
      <p:sp>
        <p:nvSpPr>
          <p:cNvPr id="86" name="PlaceHolder 1"/>
          <p:cNvSpPr>
            <a:spLocks noGrp="1"/>
          </p:cNvSpPr>
          <p:nvPr>
            <p:ph type="sldImg"/>
          </p:nvPr>
        </p:nvSpPr>
        <p:spPr>
          <a:xfrm>
            <a:off x="917640" y="744480"/>
            <a:ext cx="4964040" cy="3722760"/>
          </a:xfrm>
          <a:prstGeom prst="rect">
            <a:avLst/>
          </a:prstGeom>
          <a:ln w="0">
            <a:noFill/>
          </a:ln>
        </p:spPr>
      </p:sp>
      <p:sp>
        <p:nvSpPr>
          <p:cNvPr id="87" name="PlaceHolder 2"/>
          <p:cNvSpPr>
            <a:spLocks noGrp="1"/>
          </p:cNvSpPr>
          <p:nvPr>
            <p:ph type="body"/>
          </p:nvPr>
        </p:nvSpPr>
        <p:spPr>
          <a:xfrm>
            <a:off x="905040" y="4714560"/>
            <a:ext cx="4986000" cy="4467240"/>
          </a:xfrm>
          <a:prstGeom prst="rect">
            <a:avLst/>
          </a:prstGeom>
          <a:noFill/>
          <a:ln w="0">
            <a:noFill/>
          </a:ln>
        </p:spPr>
        <p:txBody>
          <a:bodyPr lIns="0" rIns="0" tIns="0" bIns="0" anchor="t">
            <a:noAutofit/>
          </a:bodyPr>
          <a:p>
            <a:pPr indent="0">
              <a:spcBef>
                <a:spcPts val="451"/>
              </a:spcBef>
              <a:buNone/>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
          <p:cNvSpPr txBox="1"/>
          <p:nvPr/>
        </p:nvSpPr>
        <p:spPr>
          <a:xfrm>
            <a:off x="3807000" y="9175320"/>
            <a:ext cx="2914560" cy="482760"/>
          </a:xfrm>
          <a:prstGeom prst="rect">
            <a:avLst/>
          </a:prstGeom>
          <a:noFill/>
          <a:ln w="0">
            <a:noFill/>
          </a:ln>
        </p:spPr>
        <p:txBody>
          <a:bodyPr lIns="19440" rIns="19440" tIns="0" bIns="0" anchor="b">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89" name=""/>
          <p:cNvSpPr txBox="1"/>
          <p:nvPr/>
        </p:nvSpPr>
        <p:spPr>
          <a:xfrm>
            <a:off x="0" y="9175320"/>
            <a:ext cx="2913120" cy="482760"/>
          </a:xfrm>
          <a:prstGeom prst="rect">
            <a:avLst/>
          </a:prstGeom>
          <a:noFill/>
          <a:ln w="0">
            <a:noFill/>
          </a:ln>
        </p:spPr>
        <p:txBody>
          <a:bodyPr lIns="19440" rIns="19440" tIns="0" bIns="0" anchor="b">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90" name=""/>
          <p:cNvSpPr txBox="1"/>
          <p:nvPr/>
        </p:nvSpPr>
        <p:spPr>
          <a:xfrm>
            <a:off x="0" y="-360"/>
            <a:ext cx="2913120" cy="482760"/>
          </a:xfrm>
          <a:prstGeom prst="rect">
            <a:avLst/>
          </a:prstGeom>
          <a:noFill/>
          <a:ln w="0">
            <a:noFill/>
          </a:ln>
        </p:spPr>
        <p:txBody>
          <a:bodyPr lIns="19440" rIns="19440" tIns="0" bIns="0" anchor="t">
            <a:noAutofit/>
          </a:bodyPr>
          <a:p>
            <a:pPr marL="216000" indent="-216000">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91" name=""/>
          <p:cNvSpPr txBox="1"/>
          <p:nvPr/>
        </p:nvSpPr>
        <p:spPr>
          <a:xfrm>
            <a:off x="3807000" y="-360"/>
            <a:ext cx="2914560" cy="482760"/>
          </a:xfrm>
          <a:prstGeom prst="rect">
            <a:avLst/>
          </a:prstGeom>
          <a:noFill/>
          <a:ln w="0">
            <a:noFill/>
          </a:ln>
        </p:spPr>
        <p:txBody>
          <a:bodyPr lIns="19440" rIns="19440" tIns="0" bIns="0" anchor="t">
            <a:noAutofit/>
          </a:bodyPr>
          <a:p>
            <a:pPr marL="216000" indent="-216000" algn="r">
              <a:buClr>
                <a:srgbClr val="000000"/>
              </a:buClr>
              <a:buSzPct val="45000"/>
              <a:buFont typeface="Wingdings" charset="2"/>
              <a:buChar char=""/>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r>
              <a:rPr b="0" i="1" lang="en-US" sz="1000" strike="noStrike" u="none">
                <a:solidFill>
                  <a:srgbClr val="000000"/>
                </a:solidFill>
                <a:effectLst/>
                <a:uFillTx/>
                <a:latin typeface="Times New Roman"/>
              </a:rPr>
              <a:t>07/16/96</a:t>
            </a:r>
            <a:endParaRPr b="0" lang="en-US" sz="1000" strike="noStrike" u="none">
              <a:solidFill>
                <a:srgbClr val="000000"/>
              </a:solidFill>
              <a:effectLst/>
              <a:uFillTx/>
              <a:latin typeface="Times New Roman"/>
            </a:endParaRPr>
          </a:p>
        </p:txBody>
      </p:sp>
      <p:sp>
        <p:nvSpPr>
          <p:cNvPr id="92" name="PlaceHolder 1"/>
          <p:cNvSpPr>
            <a:spLocks noGrp="1"/>
          </p:cNvSpPr>
          <p:nvPr>
            <p:ph type="sldImg"/>
          </p:nvPr>
        </p:nvSpPr>
        <p:spPr>
          <a:xfrm>
            <a:off x="917640" y="744480"/>
            <a:ext cx="4964040" cy="3722760"/>
          </a:xfrm>
          <a:prstGeom prst="rect">
            <a:avLst/>
          </a:prstGeom>
          <a:ln w="0">
            <a:noFill/>
          </a:ln>
        </p:spPr>
      </p:sp>
      <p:sp>
        <p:nvSpPr>
          <p:cNvPr id="93" name="PlaceHolder 2"/>
          <p:cNvSpPr>
            <a:spLocks noGrp="1"/>
          </p:cNvSpPr>
          <p:nvPr>
            <p:ph type="body"/>
          </p:nvPr>
        </p:nvSpPr>
        <p:spPr>
          <a:xfrm>
            <a:off x="905040" y="4714560"/>
            <a:ext cx="4986000" cy="4467240"/>
          </a:xfrm>
          <a:prstGeom prst="rect">
            <a:avLst/>
          </a:prstGeom>
          <a:noFill/>
          <a:ln w="0">
            <a:noFill/>
          </a:ln>
        </p:spPr>
        <p:txBody>
          <a:bodyPr lIns="0" rIns="0" tIns="0" bIns="0" anchor="t">
            <a:noAutofit/>
          </a:bodyPr>
          <a:p>
            <a:pPr indent="0">
              <a:spcBef>
                <a:spcPts val="451"/>
              </a:spcBef>
              <a:buNone/>
              <a:tabLst>
                <a:tab algn="l" pos="0"/>
                <a:tab algn="l" pos="933480"/>
                <a:tab algn="l" pos="1866960"/>
                <a:tab algn="l" pos="2800440"/>
                <a:tab algn="l" pos="3733920"/>
                <a:tab algn="l" pos="4667400"/>
                <a:tab algn="l" pos="5600880"/>
                <a:tab algn="l" pos="6534000"/>
                <a:tab algn="l" pos="7467480"/>
                <a:tab algn="l" pos="8400960"/>
                <a:tab algn="l" pos="9334440"/>
                <a:tab algn="l" pos="1026792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143000" y="228240"/>
            <a:ext cx="7772400" cy="1143000"/>
          </a:xfrm>
          <a:prstGeom prst="rect">
            <a:avLst/>
          </a:prstGeom>
          <a:noFill/>
          <a:ln w="0">
            <a:noFill/>
          </a:ln>
        </p:spPr>
        <p:txBody>
          <a:bodyPr lIns="92160" rIns="92160" tIns="46080" bIns="46080" anchor="ctr" anchorCtr="1">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Click to edit the title text format</a:t>
            </a:r>
            <a:endParaRPr b="0" lang="en-US" sz="4400" strike="noStrike" u="none">
              <a:solidFill>
                <a:srgbClr val="000000"/>
              </a:solidFill>
              <a:effectLst/>
              <a:uFillTx/>
              <a:latin typeface="Arial Black"/>
            </a:endParaRPr>
          </a:p>
        </p:txBody>
      </p:sp>
      <p:sp>
        <p:nvSpPr>
          <p:cNvPr id="1" name="PlaceHolder 2"/>
          <p:cNvSpPr>
            <a:spLocks noGrp="1"/>
          </p:cNvSpPr>
          <p:nvPr>
            <p:ph type="body"/>
          </p:nvPr>
        </p:nvSpPr>
        <p:spPr>
          <a:xfrm>
            <a:off x="1295280" y="167652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1295280" y="5943600"/>
            <a:ext cx="1905120" cy="457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4"/>
          <p:cNvSpPr>
            <a:spLocks noGrp="1"/>
          </p:cNvSpPr>
          <p:nvPr>
            <p:ph type="ftr" idx="2"/>
          </p:nvPr>
        </p:nvSpPr>
        <p:spPr>
          <a:xfrm>
            <a:off x="3733560" y="5943600"/>
            <a:ext cx="289548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7162560" y="5943600"/>
            <a:ext cx="190476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5299026-4DA4-4F3E-AE32-B02E5603236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762120" y="1474920"/>
            <a:ext cx="8380440" cy="125280"/>
          </a:xfrm>
          <a:prstGeom prst="rect">
            <a:avLst/>
          </a:prstGeom>
          <a:solidFill>
            <a:srgbClr val="cbcbcb">
              <a:alpha val="50000"/>
            </a:srgbClr>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1143000" y="228240"/>
            <a:ext cx="7772400" cy="1143000"/>
          </a:xfrm>
          <a:prstGeom prst="rect">
            <a:avLst/>
          </a:prstGeom>
          <a:noFill/>
          <a:ln w="0">
            <a:noFill/>
          </a:ln>
        </p:spPr>
        <p:txBody>
          <a:bodyPr lIns="92160" rIns="92160" tIns="46080" bIns="46080" anchor="ctr" anchorCtr="1">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Click to edit the title text format</a:t>
            </a:r>
            <a:endParaRPr b="0" lang="en-US" sz="4400" strike="noStrike" u="none">
              <a:solidFill>
                <a:srgbClr val="000000"/>
              </a:solidFill>
              <a:effectLst/>
              <a:uFillTx/>
              <a:latin typeface="Arial Black"/>
            </a:endParaRPr>
          </a:p>
        </p:txBody>
      </p:sp>
      <p:sp>
        <p:nvSpPr>
          <p:cNvPr id="7" name="PlaceHolder 2"/>
          <p:cNvSpPr>
            <a:spLocks noGrp="1"/>
          </p:cNvSpPr>
          <p:nvPr>
            <p:ph type="body"/>
          </p:nvPr>
        </p:nvSpPr>
        <p:spPr>
          <a:xfrm>
            <a:off x="1295280" y="167652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cbcbc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8" name="PlaceHolder 3"/>
          <p:cNvSpPr>
            <a:spLocks noGrp="1"/>
          </p:cNvSpPr>
          <p:nvPr>
            <p:ph type="dt" idx="4"/>
          </p:nvPr>
        </p:nvSpPr>
        <p:spPr>
          <a:xfrm>
            <a:off x="1295280" y="5943600"/>
            <a:ext cx="1905120" cy="4572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 name="PlaceHolder 4"/>
          <p:cNvSpPr>
            <a:spLocks noGrp="1"/>
          </p:cNvSpPr>
          <p:nvPr>
            <p:ph type="ftr" idx="5"/>
          </p:nvPr>
        </p:nvSpPr>
        <p:spPr>
          <a:xfrm>
            <a:off x="3733560" y="5943600"/>
            <a:ext cx="289548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0" name="PlaceHolder 5"/>
          <p:cNvSpPr>
            <a:spLocks noGrp="1"/>
          </p:cNvSpPr>
          <p:nvPr>
            <p:ph type="sldNum" idx="6"/>
          </p:nvPr>
        </p:nvSpPr>
        <p:spPr>
          <a:xfrm>
            <a:off x="7162560" y="5943600"/>
            <a:ext cx="190476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C2BC343-7272-4593-98BC-89939E4930B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762120" y="1474920"/>
            <a:ext cx="8380440" cy="125280"/>
          </a:xfrm>
          <a:prstGeom prst="rect">
            <a:avLst/>
          </a:prstGeom>
          <a:solidFill>
            <a:srgbClr val="cbcbcb">
              <a:alpha val="50000"/>
            </a:srgbClr>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1217520" y="121896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Black"/>
              </a:rPr>
              <a:t>Click to edit the title text format</a:t>
            </a:r>
            <a:endParaRPr b="0" lang="en-US" sz="4400" strike="noStrike" u="none">
              <a:solidFill>
                <a:srgbClr val="000000"/>
              </a:solidFill>
              <a:effectLst/>
              <a:uFillTx/>
              <a:latin typeface="Arial Black"/>
            </a:endParaRPr>
          </a:p>
        </p:txBody>
      </p:sp>
      <p:sp>
        <p:nvSpPr>
          <p:cNvPr id="12" name="PlaceHolder 2"/>
          <p:cNvSpPr>
            <a:spLocks noGrp="1"/>
          </p:cNvSpPr>
          <p:nvPr>
            <p:ph type="dt" idx="7"/>
          </p:nvPr>
        </p:nvSpPr>
        <p:spPr>
          <a:xfrm>
            <a:off x="152280" y="586728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3CC17F0-EB5D-43C4-AF01-4B9B90BF7BA3}"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13" name="PlaceHolder 3"/>
          <p:cNvSpPr>
            <a:spLocks noGrp="1"/>
          </p:cNvSpPr>
          <p:nvPr>
            <p:ph type="ftr" idx="8"/>
          </p:nvPr>
        </p:nvSpPr>
        <p:spPr>
          <a:xfrm>
            <a:off x="3124080" y="586728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4" name="PlaceHolder 4"/>
          <p:cNvSpPr>
            <a:spLocks noGrp="1"/>
          </p:cNvSpPr>
          <p:nvPr>
            <p:ph type="sldNum" idx="9"/>
          </p:nvPr>
        </p:nvSpPr>
        <p:spPr>
          <a:xfrm>
            <a:off x="7162560" y="5867280"/>
            <a:ext cx="190476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97BE1B6-A854-45E7-AEB6-D58C438FD8F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914400" algn="ctr">
              <a:spcBef>
                <a:spcPts val="601"/>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371600" algn="ctr">
              <a:spcBef>
                <a:spcPts val="49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828800" algn="ctr">
              <a:spcBef>
                <a:spcPts val="49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 Target="slide3.xml"/><Relationship Id="rId2" Type="http://schemas.openxmlformats.org/officeDocument/2006/relationships/image" Target="../media/image2.jpeg"/><Relationship Id="rId3" Type="http://schemas.openxmlformats.org/officeDocument/2006/relationships/slide" Target="slide4.xml"/><Relationship Id="rId4" Type="http://schemas.openxmlformats.org/officeDocument/2006/relationships/image" Target="../media/image2.jpeg"/><Relationship Id="rId5" Type="http://schemas.openxmlformats.org/officeDocument/2006/relationships/slide" Target="slide5.xml"/><Relationship Id="rId6" Type="http://schemas.openxmlformats.org/officeDocument/2006/relationships/image" Target="../media/image2.jpeg"/><Relationship Id="rId7" Type="http://schemas.openxmlformats.org/officeDocument/2006/relationships/slide" Target="slide11.xml"/><Relationship Id="rId8" Type="http://schemas.openxmlformats.org/officeDocument/2006/relationships/image" Target="../media/image2.jpeg"/><Relationship Id="rId9" Type="http://schemas.openxmlformats.org/officeDocument/2006/relationships/slide" Target="slide12.xml"/><Relationship Id="rId10" Type="http://schemas.openxmlformats.org/officeDocument/2006/relationships/image" Target="../media/image2.jpeg"/><Relationship Id="rId1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2.xml"/><Relationship Id="rId4"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subTitle"/>
          </p:nvPr>
        </p:nvSpPr>
        <p:spPr>
          <a:xfrm>
            <a:off x="4114800" y="1295280"/>
            <a:ext cx="5029200" cy="5562720"/>
          </a:xfrm>
          <a:prstGeom prst="rect">
            <a:avLst/>
          </a:prstGeom>
          <a:noFill/>
          <a:ln w="0">
            <a:noFill/>
          </a:ln>
        </p:spPr>
        <p:txBody>
          <a:bodyPr lIns="92160" rIns="92160" tIns="46080" bIns="46080" anchor="t">
            <a:noAutofit/>
          </a:bodyPr>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Enron Finland Energy</a:t>
            </a:r>
            <a:endParaRPr b="0" lang="en-US" sz="3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&amp;                               </a:t>
            </a:r>
            <a:endParaRPr b="0" lang="en-US" sz="3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  Vneshtopprom Exposure Analysis</a:t>
            </a:r>
            <a:endParaRPr b="0" lang="en-US" sz="3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Confidential</a:t>
            </a:r>
            <a:endParaRPr b="0" lang="en-US" sz="2400" strike="noStrike" u="none">
              <a:solidFill>
                <a:srgbClr val="000000"/>
              </a:solidFill>
              <a:effectLst/>
              <a:uFillTx/>
              <a:latin typeface="Arial"/>
            </a:endParaRPr>
          </a:p>
          <a:p>
            <a:pPr algn="ctr">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Attorney Client Privilege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24" name=""/>
          <p:cNvSpPr/>
          <p:nvPr/>
        </p:nvSpPr>
        <p:spPr>
          <a:xfrm>
            <a:off x="9372600" y="0"/>
            <a:ext cx="3733920" cy="6613560"/>
          </a:xfrm>
          <a:prstGeom prst="rect">
            <a:avLst/>
          </a:prstGeom>
          <a:solidFill>
            <a:srgbClr val="ffffff"/>
          </a:solidFill>
          <a:ln cap="sq" w="12600">
            <a:solidFill>
              <a:srgbClr val="b2b2b2"/>
            </a:solidFill>
            <a:miter/>
          </a:ln>
        </p:spPr>
        <p:style>
          <a:lnRef idx="0"/>
          <a:fillRef idx="0"/>
          <a:effectRef idx="0"/>
          <a:fontRef idx="minor"/>
        </p:style>
        <p:txBody>
          <a:bodyPr lIns="136440" rIns="136440" tIns="182520" bIns="182520" anchor="t">
            <a:noAutofit/>
          </a:bodyPr>
          <a:p>
            <a:pPr marL="237960" indent="-237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7960" indent="-237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 insert your company logo on this slide</a:t>
            </a:r>
            <a:endParaRPr b="0" lang="en-US" sz="1800" strike="noStrike" u="none">
              <a:solidFill>
                <a:srgbClr val="000000"/>
              </a:solidFill>
              <a:effectLst/>
              <a:uFillTx/>
              <a:latin typeface="Times New Roman"/>
            </a:endParaRPr>
          </a:p>
          <a:p>
            <a:pPr marL="237960" indent="-237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7960" indent="-2379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From the Insert Menu</a:t>
            </a:r>
            <a:endParaRPr b="0" lang="en-US" sz="1800" strike="noStrike" u="none">
              <a:solidFill>
                <a:srgbClr val="000000"/>
              </a:solidFill>
              <a:effectLst/>
              <a:uFillTx/>
              <a:latin typeface="Times New Roman"/>
            </a:endParaRPr>
          </a:p>
          <a:p>
            <a:pPr marL="237960" indent="-2379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Select “Picture”</a:t>
            </a:r>
            <a:endParaRPr b="0" lang="en-US" sz="1800" strike="noStrike" u="none">
              <a:solidFill>
                <a:srgbClr val="000000"/>
              </a:solidFill>
              <a:effectLst/>
              <a:uFillTx/>
              <a:latin typeface="Times New Roman"/>
            </a:endParaRPr>
          </a:p>
          <a:p>
            <a:pPr marL="237960" indent="-2379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Locate your logo file</a:t>
            </a:r>
            <a:endParaRPr b="0" lang="en-US" sz="1800" strike="noStrike" u="none">
              <a:solidFill>
                <a:srgbClr val="000000"/>
              </a:solidFill>
              <a:effectLst/>
              <a:uFillTx/>
              <a:latin typeface="Times New Roman"/>
            </a:endParaRPr>
          </a:p>
          <a:p>
            <a:pPr marL="237960" indent="-2379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OK</a:t>
            </a:r>
            <a:endParaRPr b="0" lang="en-US" sz="1800" strike="noStrike" u="none">
              <a:solidFill>
                <a:srgbClr val="000000"/>
              </a:solidFill>
              <a:effectLst/>
              <a:uFillTx/>
              <a:latin typeface="Times New Roman"/>
            </a:endParaRPr>
          </a:p>
          <a:p>
            <a:pPr marL="237960" indent="-237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7960" indent="-237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 resize the logo</a:t>
            </a:r>
            <a:endParaRPr b="0" lang="en-US" sz="1800" strike="noStrike" u="none">
              <a:solidFill>
                <a:srgbClr val="000000"/>
              </a:solidFill>
              <a:effectLst/>
              <a:uFillTx/>
              <a:latin typeface="Times New Roman"/>
            </a:endParaRPr>
          </a:p>
          <a:p>
            <a:pPr marL="237960" indent="-2379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7960" indent="-2379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anywhere inside the logo. The boxes that appear outside the logo are known as “resize handles.” </a:t>
            </a:r>
            <a:endParaRPr b="0" lang="en-US" sz="1800" strike="noStrike" u="none">
              <a:solidFill>
                <a:srgbClr val="000000"/>
              </a:solidFill>
              <a:effectLst/>
              <a:uFillTx/>
              <a:latin typeface="Times New Roman"/>
            </a:endParaRPr>
          </a:p>
          <a:p>
            <a:pPr marL="237960" indent="-2379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Use these to resize the object. </a:t>
            </a:r>
            <a:endParaRPr b="0" lang="en-US" sz="1800" strike="noStrike" u="none">
              <a:solidFill>
                <a:srgbClr val="000000"/>
              </a:solidFill>
              <a:effectLst/>
              <a:uFillTx/>
              <a:latin typeface="Times New Roman"/>
            </a:endParaRPr>
          </a:p>
          <a:p>
            <a:pPr marL="237960" indent="-2379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If you hold down the shift key before using the resize handles, you will maintain the proportions of the object you wish to resize.</a:t>
            </a:r>
            <a:endParaRPr b="0" lang="en-US" sz="1800" strike="noStrike" u="none">
              <a:solidFill>
                <a:srgbClr val="000000"/>
              </a:solidFill>
              <a:effectLst/>
              <a:uFillTx/>
              <a:latin typeface="Times New Roman"/>
            </a:endParaRPr>
          </a:p>
        </p:txBody>
      </p:sp>
      <p:pic>
        <p:nvPicPr>
          <p:cNvPr id="25" name="" descr=""/>
          <p:cNvPicPr/>
          <p:nvPr/>
        </p:nvPicPr>
        <p:blipFill>
          <a:blip r:embed="rId1"/>
          <a:stretch/>
        </p:blipFill>
        <p:spPr>
          <a:xfrm>
            <a:off x="685800" y="1447920"/>
            <a:ext cx="1447920" cy="1447560"/>
          </a:xfrm>
          <a:prstGeom prst="rect">
            <a:avLst/>
          </a:prstGeom>
          <a:noFill/>
          <a:ln w="0">
            <a:noFill/>
          </a:ln>
        </p:spPr>
      </p:pic>
      <p:sp>
        <p:nvSpPr>
          <p:cNvPr id="26" name=""/>
          <p:cNvSpPr/>
          <p:nvPr/>
        </p:nvSpPr>
        <p:spPr>
          <a:xfrm>
            <a:off x="228600" y="3657600"/>
            <a:ext cx="1600200" cy="2688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imes New Roman"/>
              </a:rPr>
              <a:t>Distribution</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Rick Buy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Rick Causey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Mark Frevert</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John Sherriff</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Fernley Dyson</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Ted Murphy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John Nowlan</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Steve Young</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Sally Beck</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Tim Poullain-Patterson</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John Sorrells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Nick Swingler</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Kevin Sweeney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3" name="PlaceHolder 2"/>
          <p:cNvSpPr>
            <a:spLocks noGrp="1"/>
          </p:cNvSpPr>
          <p:nvPr>
            <p:ph type="dt" idx="1"/>
          </p:nvPr>
        </p:nvSpPr>
        <p:spPr/>
        <p:txBody>
          <a:bodyPr/>
          <a:p>
            <a:fld id="{78B4E691-384A-45C5-8459-9ACBEC103C09}" type="datetime1">
              <a:rPr lang="en-US"/>
              <a:t>09/27/25</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981440" y="228240"/>
            <a:ext cx="845820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Next Steps</a:t>
            </a:r>
            <a:endParaRPr b="0" lang="en-US" sz="3200" strike="noStrike" u="none">
              <a:solidFill>
                <a:srgbClr val="000000"/>
              </a:solidFill>
              <a:effectLst/>
              <a:uFillTx/>
              <a:latin typeface="Arial Black"/>
            </a:endParaRPr>
          </a:p>
        </p:txBody>
      </p:sp>
      <p:sp>
        <p:nvSpPr>
          <p:cNvPr id="53" name="PlaceHolder 2"/>
          <p:cNvSpPr>
            <a:spLocks noGrp="1"/>
          </p:cNvSpPr>
          <p:nvPr>
            <p:ph/>
          </p:nvPr>
        </p:nvSpPr>
        <p:spPr>
          <a:xfrm>
            <a:off x="761760" y="1599840"/>
            <a:ext cx="7467480" cy="3505320"/>
          </a:xfrm>
          <a:prstGeom prst="rect">
            <a:avLst/>
          </a:prstGeom>
          <a:noFill/>
          <a:ln w="0">
            <a:noFill/>
          </a:ln>
        </p:spPr>
        <p:txBody>
          <a:bodyPr lIns="92160" rIns="92160" tIns="46080" bIns="46080" anchor="t">
            <a:normAutofit/>
          </a:bodyPr>
          <a:p>
            <a:pPr lvl="1" marL="743040" indent="-285840">
              <a:lnSpc>
                <a:spcPct val="100000"/>
              </a:lnSpc>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Pursue negotiations with Vneshtopprom for settlement of outstanding amounts</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00000"/>
              </a:lnSpc>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Negotiate sub-lease on take or pay storage agreement</a:t>
            </a:r>
            <a:endParaRPr b="0" lang="en-US" sz="1800" strike="noStrike" u="none">
              <a:solidFill>
                <a:srgbClr val="000000"/>
              </a:solidFill>
              <a:effectLst/>
              <a:uFillTx/>
              <a:latin typeface="Arial"/>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100000"/>
              </a:lnSpc>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Implement revised Helsinki Office business model (see next slides)</a:t>
            </a:r>
            <a:endParaRPr b="0" lang="en-US" sz="1800" strike="noStrike" u="none">
              <a:solidFill>
                <a:srgbClr val="000000"/>
              </a:solidFill>
              <a:effectLst/>
              <a:uFillTx/>
              <a:latin typeface="Arial"/>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dt" idx="1"/>
          </p:nvPr>
        </p:nvSpPr>
        <p:spPr/>
        <p:txBody>
          <a:bodyPr/>
          <a:p>
            <a:fld id="{250BAAA7-8643-49A1-A0F7-56E6C4203110}" type="datetime1">
              <a:rPr lang="en-US"/>
              <a:t>09/27/25</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09480" y="228240"/>
            <a:ext cx="830592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Helsinki Office Revised Business Model</a:t>
            </a:r>
            <a:br>
              <a:rPr sz="3200"/>
            </a:br>
            <a:r>
              <a:rPr b="0" lang="en-US" sz="2400" strike="noStrike" u="none">
                <a:solidFill>
                  <a:srgbClr val="000000"/>
                </a:solidFill>
                <a:effectLst/>
                <a:uFillTx/>
                <a:latin typeface="Book Antiqua"/>
              </a:rPr>
              <a:t>Commercial Changes</a:t>
            </a:r>
            <a:endParaRPr b="0" lang="en-US" sz="2400" strike="noStrike" u="none">
              <a:solidFill>
                <a:srgbClr val="000000"/>
              </a:solidFill>
              <a:effectLst/>
              <a:uFillTx/>
              <a:latin typeface="Arial Black"/>
            </a:endParaRPr>
          </a:p>
        </p:txBody>
      </p:sp>
      <p:sp>
        <p:nvSpPr>
          <p:cNvPr id="55" name="PlaceHolder 2"/>
          <p:cNvSpPr>
            <a:spLocks noGrp="1"/>
          </p:cNvSpPr>
          <p:nvPr>
            <p:ph/>
          </p:nvPr>
        </p:nvSpPr>
        <p:spPr>
          <a:xfrm>
            <a:off x="1371600" y="1676520"/>
            <a:ext cx="7772400" cy="3962160"/>
          </a:xfrm>
          <a:prstGeom prst="rect">
            <a:avLst/>
          </a:prstGeom>
          <a:noFill/>
          <a:ln w="0">
            <a:noFill/>
          </a:ln>
        </p:spPr>
        <p:txBody>
          <a:bodyPr lIns="92160" rIns="92160" tIns="46080" bIns="46080" anchor="t">
            <a:normAutofit fontScale="92500" lnSpcReduction="9999"/>
          </a:bodyPr>
          <a:p>
            <a:pPr marL="343080" indent="-343080">
              <a:lnSpc>
                <a:spcPct val="100000"/>
              </a:lnSpc>
              <a:spcBef>
                <a:spcPts val="451"/>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Business Scope</a:t>
            </a:r>
            <a:endParaRPr b="0" lang="en-US" sz="18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No prepay transactions (Already in place)</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Origination of product only upon the request of UK traders (Already in place)</a:t>
            </a:r>
            <a:endParaRPr b="0" lang="en-US" sz="1600" strike="noStrike" u="none">
              <a:solidFill>
                <a:srgbClr val="000000"/>
              </a:solidFill>
              <a:effectLst/>
              <a:uFillTx/>
              <a:latin typeface="Arial"/>
            </a:endParaRPr>
          </a:p>
          <a:p>
            <a:pPr marL="343080" indent="-343080">
              <a:lnSpc>
                <a:spcPct val="100000"/>
              </a:lnSpc>
              <a:spcBef>
                <a:spcPts val="451"/>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Business Management Activities</a:t>
            </a:r>
            <a:endParaRPr b="0" lang="en-US" sz="18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Activity will be managed by a London import*, reporting to John Nowlan</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All transactions to be approved by John Nowlan or his designee</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Regular on-site oversight by John Nowlan and Goran Novakovic</a:t>
            </a:r>
            <a:endParaRPr b="0" lang="en-US" sz="1600" strike="noStrike" u="none">
              <a:solidFill>
                <a:srgbClr val="000000"/>
              </a:solidFill>
              <a:effectLst/>
              <a:uFillTx/>
              <a:latin typeface="Arial"/>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    London commercial manager to be determined by John Nowlan, should be in Helsinki by 1/31/2000</a:t>
            </a:r>
            <a:endParaRPr b="0" lang="en-US" sz="1600" strike="noStrike" u="none">
              <a:solidFill>
                <a:srgbClr val="000000"/>
              </a:solidFill>
              <a:effectLst/>
              <a:uFillTx/>
              <a:latin typeface="Arial"/>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dt" idx="1"/>
          </p:nvPr>
        </p:nvSpPr>
        <p:spPr/>
        <p:txBody>
          <a:bodyPr/>
          <a:p>
            <a:fld id="{F28894CC-ABE2-476B-A28A-51065B75116A}" type="datetime1">
              <a:rPr lang="en-US"/>
              <a:t>09/27/25</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304920" y="228240"/>
            <a:ext cx="853416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Helsinki Office Revised Business Model</a:t>
            </a:r>
            <a:br>
              <a:rPr sz="3200"/>
            </a:br>
            <a:r>
              <a:rPr b="0" lang="en-US" sz="2400" strike="noStrike" u="none">
                <a:solidFill>
                  <a:srgbClr val="000000"/>
                </a:solidFill>
                <a:effectLst/>
                <a:uFillTx/>
                <a:latin typeface="Book Antiqua"/>
              </a:rPr>
              <a:t>Operational Changes</a:t>
            </a:r>
            <a:endParaRPr b="0" lang="en-US" sz="2400" strike="noStrike" u="none">
              <a:solidFill>
                <a:srgbClr val="000000"/>
              </a:solidFill>
              <a:effectLst/>
              <a:uFillTx/>
              <a:latin typeface="Arial Black"/>
            </a:endParaRPr>
          </a:p>
        </p:txBody>
      </p:sp>
      <p:sp>
        <p:nvSpPr>
          <p:cNvPr id="57" name="PlaceHolder 2"/>
          <p:cNvSpPr>
            <a:spLocks noGrp="1"/>
          </p:cNvSpPr>
          <p:nvPr>
            <p:ph/>
          </p:nvPr>
        </p:nvSpPr>
        <p:spPr>
          <a:xfrm>
            <a:off x="1066320" y="1676520"/>
            <a:ext cx="8001000" cy="5029200"/>
          </a:xfrm>
          <a:prstGeom prst="rect">
            <a:avLst/>
          </a:prstGeom>
          <a:noFill/>
          <a:ln w="0">
            <a:noFill/>
          </a:ln>
        </p:spPr>
        <p:txBody>
          <a:bodyPr lIns="92160" rIns="92160" tIns="46080" bIns="46080" anchor="t">
            <a:normAutofit lnSpcReduction="9999"/>
          </a:bodyPr>
          <a:p>
            <a:pPr marL="343080" indent="-343080">
              <a:lnSpc>
                <a:spcPct val="100000"/>
              </a:lnSpc>
              <a:spcBef>
                <a:spcPts val="451"/>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Business Management</a:t>
            </a:r>
            <a:endParaRPr b="0" lang="en-US" sz="18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Logistics managed by London import to Helsinki (Graham Cane)</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 Senior London operational controller imported to Helsinki (Richard Sage) (January 31, 1999)</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Risk Management Administration/Accounting overseen by London import to Helsinki (Paul Wallace) (Already in place)</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Senior accounting personnel from London to work in Helsinki for month end close each month</a:t>
            </a:r>
            <a:endParaRPr b="0" lang="en-US" sz="1600" strike="noStrike" u="none">
              <a:solidFill>
                <a:srgbClr val="000000"/>
              </a:solidFill>
              <a:effectLst/>
              <a:uFillTx/>
              <a:latin typeface="Arial"/>
            </a:endParaRPr>
          </a:p>
          <a:p>
            <a:pPr marL="343080" indent="-343080">
              <a:lnSpc>
                <a:spcPct val="100000"/>
              </a:lnSpc>
              <a:spcBef>
                <a:spcPts val="451"/>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Business Process</a:t>
            </a:r>
            <a:endParaRPr b="0" lang="en-US" sz="18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Add recorded lines for originators and logistics (in current office if feasible, otherwise in new office)</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Procedure manual for Helsinki business to be prepared and reviewed with all Helsinki and London Global Products personnel</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Confirmation to be reconciled to risk book prior to being sent to counterparties; form of confirmation to be reviewed by Legal</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Document retention procedures to be created, with a complete set of all documents to be retained in London and Helsinki</a:t>
            </a:r>
            <a:endParaRPr b="0" lang="en-US" sz="1600" strike="noStrike" u="none">
              <a:solidFill>
                <a:srgbClr val="000000"/>
              </a:solidFill>
              <a:effectLst/>
              <a:uFillTx/>
              <a:latin typeface="Arial"/>
            </a:endParaRPr>
          </a:p>
          <a:p>
            <a:pPr lvl="1" marL="743040" indent="-28584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Settlements processes to be reviewed and revised to provide additional controls</a:t>
            </a:r>
            <a:endParaRPr b="0" lang="en-US" sz="1600" strike="noStrike" u="none">
              <a:solidFill>
                <a:srgbClr val="000000"/>
              </a:solidFill>
              <a:effectLst/>
              <a:uFillTx/>
              <a:latin typeface="Arial"/>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dt" idx="1"/>
          </p:nvPr>
        </p:nvSpPr>
        <p:spPr/>
        <p:txBody>
          <a:bodyPr/>
          <a:p>
            <a:fld id="{BCF225D5-AC6C-4743-8905-341AD2F7260D}" type="datetime1">
              <a:rPr lang="en-US"/>
              <a:t>09/27/25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2362320" y="1676520"/>
            <a:ext cx="6705360" cy="4038480"/>
          </a:xfrm>
          <a:prstGeom prst="rect">
            <a:avLst/>
          </a:prstGeom>
          <a:noFill/>
          <a:ln w="0">
            <a:noFill/>
          </a:ln>
        </p:spPr>
        <p:txBody>
          <a:bodyPr lIns="92160" rIns="92160" tIns="46080" bIns="46080" anchor="t">
            <a:normAutofit/>
          </a:bodyPr>
          <a:p>
            <a:pPr marL="343080" indent="-343080">
              <a:spcBef>
                <a:spcPts val="18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Transaction Overview</a:t>
            </a:r>
            <a:endParaRPr b="0" lang="en-US" sz="3200" strike="noStrike" u="none">
              <a:solidFill>
                <a:srgbClr val="000000"/>
              </a:solidFill>
              <a:effectLst/>
              <a:uFillTx/>
              <a:latin typeface="Arial"/>
            </a:endParaRPr>
          </a:p>
          <a:p>
            <a:pPr marL="343080" indent="-343080">
              <a:spcBef>
                <a:spcPts val="18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Exposure Overview and Summary</a:t>
            </a:r>
            <a:endParaRPr b="0" lang="en-US" sz="3200" strike="noStrike" u="none">
              <a:solidFill>
                <a:srgbClr val="000000"/>
              </a:solidFill>
              <a:effectLst/>
              <a:uFillTx/>
              <a:latin typeface="Arial"/>
            </a:endParaRPr>
          </a:p>
          <a:p>
            <a:pPr marL="343080" indent="-343080">
              <a:spcBef>
                <a:spcPts val="18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What Went Wrong?</a:t>
            </a:r>
            <a:endParaRPr b="0" lang="en-US" sz="3200" strike="noStrike" u="none">
              <a:solidFill>
                <a:srgbClr val="000000"/>
              </a:solidFill>
              <a:effectLst/>
              <a:uFillTx/>
              <a:latin typeface="Arial"/>
            </a:endParaRPr>
          </a:p>
          <a:p>
            <a:pPr marL="343080" indent="-343080">
              <a:spcBef>
                <a:spcPts val="18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Next Steps</a:t>
            </a:r>
            <a:endParaRPr b="0" lang="en-US" sz="3200" strike="noStrike" u="none">
              <a:solidFill>
                <a:srgbClr val="000000"/>
              </a:solidFill>
              <a:effectLst/>
              <a:uFillTx/>
              <a:latin typeface="Arial"/>
            </a:endParaRPr>
          </a:p>
          <a:p>
            <a:pPr marL="343080" indent="-343080">
              <a:spcBef>
                <a:spcPts val="18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Revised Helsinki Business Model</a:t>
            </a:r>
            <a:endParaRPr b="0" lang="en-US" sz="3200" strike="noStrike" u="none">
              <a:solidFill>
                <a:srgbClr val="000000"/>
              </a:solidFill>
              <a:effectLst/>
              <a:uFillTx/>
              <a:latin typeface="Arial"/>
            </a:endParaRPr>
          </a:p>
          <a:p>
            <a:pPr marL="343080" indent="-343080">
              <a:spcBef>
                <a:spcPts val="18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28" name=""/>
          <p:cNvSpPr/>
          <p:nvPr/>
        </p:nvSpPr>
        <p:spPr>
          <a:xfrm>
            <a:off x="762120" y="1474920"/>
            <a:ext cx="8380440" cy="125280"/>
          </a:xfrm>
          <a:prstGeom prst="rect">
            <a:avLst/>
          </a:prstGeom>
          <a:solidFill>
            <a:srgbClr val="cbcbcb">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a:hlinkClick r:id="rId1" action="ppaction://hlinksldjump"/>
          </p:cNvPr>
          <p:cNvSpPr/>
          <p:nvPr/>
        </p:nvSpPr>
        <p:spPr>
          <a:xfrm>
            <a:off x="1371600" y="1752480"/>
            <a:ext cx="914400" cy="381240"/>
          </a:xfrm>
          <a:prstGeom prst="rect">
            <a:avLst/>
          </a:prstGeom>
          <a:blipFill rotWithShape="0">
            <a:blip r:embed="rId2"/>
            <a:srcRect/>
            <a:tile tx="0" ty="0" sx="100000" sy="100000" algn="ctr"/>
          </a:blipFill>
          <a:ln w="0">
            <a:noFill/>
          </a:ln>
          <a:effectLst>
            <a:outerShdw dist="113502" dir="1593903" blurRad="0" rotWithShape="0">
              <a:srgbClr val="000b10"/>
            </a:outerShdw>
          </a:effectLst>
        </p:spPr>
        <p:style>
          <a:lnRef idx="0"/>
          <a:fillRef idx="0"/>
          <a:effectRef idx="0"/>
          <a:fontRef idx="minor"/>
        </p:style>
        <p:txBody>
          <a:bodyPr wrap="none" lIns="92160" rIns="92160" tIns="46080" bIns="46080" anchor="ctr" anchorCtr="1">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a:hlinkClick r:id="rId3" action="ppaction://hlinksldjump"/>
          </p:cNvPr>
          <p:cNvSpPr/>
          <p:nvPr/>
        </p:nvSpPr>
        <p:spPr>
          <a:xfrm>
            <a:off x="1371600" y="2438280"/>
            <a:ext cx="914400" cy="381240"/>
          </a:xfrm>
          <a:prstGeom prst="rect">
            <a:avLst/>
          </a:prstGeom>
          <a:blipFill rotWithShape="0">
            <a:blip r:embed="rId4"/>
            <a:srcRect/>
            <a:tile tx="0" ty="0" sx="100000" sy="100000" algn="ctr"/>
          </a:blipFill>
          <a:ln w="0">
            <a:noFill/>
          </a:ln>
          <a:effectLst>
            <a:outerShdw dist="113502" dir="1593903" blurRad="0" rotWithShape="0">
              <a:srgbClr val="000b10"/>
            </a:outerShdw>
          </a:effectLst>
        </p:spPr>
        <p:style>
          <a:lnRef idx="0"/>
          <a:fillRef idx="0"/>
          <a:effectRef idx="0"/>
          <a:fontRef idx="minor"/>
        </p:style>
        <p:txBody>
          <a:bodyPr wrap="none" lIns="92160" rIns="92160" tIns="46080" bIns="46080" anchor="ctr" anchorCtr="1">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 name="">
            <a:hlinkClick r:id="rId5" action="ppaction://hlinksldjump"/>
          </p:cNvPr>
          <p:cNvSpPr/>
          <p:nvPr/>
        </p:nvSpPr>
        <p:spPr>
          <a:xfrm>
            <a:off x="1371600" y="3124080"/>
            <a:ext cx="914400" cy="381240"/>
          </a:xfrm>
          <a:prstGeom prst="rect">
            <a:avLst/>
          </a:prstGeom>
          <a:blipFill rotWithShape="0">
            <a:blip r:embed="rId6"/>
            <a:srcRect/>
            <a:tile tx="0" ty="0" sx="100000" sy="100000" algn="ctr"/>
          </a:blipFill>
          <a:ln w="0">
            <a:noFill/>
          </a:ln>
          <a:effectLst>
            <a:outerShdw dist="113502" dir="1593903" blurRad="0" rotWithShape="0">
              <a:srgbClr val="000b10"/>
            </a:outerShdw>
          </a:effectLst>
        </p:spPr>
        <p:style>
          <a:lnRef idx="0"/>
          <a:fillRef idx="0"/>
          <a:effectRef idx="0"/>
          <a:fontRef idx="minor"/>
        </p:style>
        <p:txBody>
          <a:bodyPr wrap="none" lIns="92160" rIns="92160" tIns="46080" bIns="46080" anchor="ctr" anchorCtr="1">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 name="">
            <a:hlinkClick r:id="rId7" action="ppaction://hlinksldjump"/>
          </p:cNvPr>
          <p:cNvSpPr/>
          <p:nvPr/>
        </p:nvSpPr>
        <p:spPr>
          <a:xfrm>
            <a:off x="1371600" y="3809880"/>
            <a:ext cx="914400" cy="381240"/>
          </a:xfrm>
          <a:prstGeom prst="rect">
            <a:avLst/>
          </a:prstGeom>
          <a:blipFill rotWithShape="0">
            <a:blip r:embed="rId8"/>
            <a:srcRect/>
            <a:tile tx="0" ty="0" sx="100000" sy="100000" algn="ctr"/>
          </a:blipFill>
          <a:ln w="0">
            <a:noFill/>
          </a:ln>
          <a:effectLst>
            <a:outerShdw dist="113502" dir="1593903" blurRad="0" rotWithShape="0">
              <a:srgbClr val="000b10"/>
            </a:outerShdw>
          </a:effectLst>
        </p:spPr>
        <p:style>
          <a:lnRef idx="0"/>
          <a:fillRef idx="0"/>
          <a:effectRef idx="0"/>
          <a:fontRef idx="minor"/>
        </p:style>
        <p:txBody>
          <a:bodyPr wrap="none" lIns="92160" rIns="92160" tIns="46080" bIns="46080" anchor="ctr" anchorCtr="1">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 name="">
            <a:hlinkClick r:id="rId9" action="ppaction://hlinksldjump"/>
          </p:cNvPr>
          <p:cNvSpPr/>
          <p:nvPr/>
        </p:nvSpPr>
        <p:spPr>
          <a:xfrm>
            <a:off x="1371600" y="4495680"/>
            <a:ext cx="914400" cy="381240"/>
          </a:xfrm>
          <a:prstGeom prst="rect">
            <a:avLst/>
          </a:prstGeom>
          <a:blipFill rotWithShape="0">
            <a:blip r:embed="rId10"/>
            <a:srcRect/>
            <a:tile tx="0" ty="0" sx="100000" sy="100000" algn="ctr"/>
          </a:blipFill>
          <a:ln w="0">
            <a:noFill/>
          </a:ln>
          <a:effectLst>
            <a:outerShdw dist="113502" dir="1593903" blurRad="0" rotWithShape="0">
              <a:srgbClr val="000b10"/>
            </a:outerShdw>
          </a:effectLst>
        </p:spPr>
        <p:style>
          <a:lnRef idx="0"/>
          <a:fillRef idx="0"/>
          <a:effectRef idx="0"/>
          <a:fontRef idx="minor"/>
        </p:style>
        <p:txBody>
          <a:bodyPr wrap="none" lIns="92160" rIns="92160" tIns="46080" bIns="46080" anchor="ctr" anchorCtr="1">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PlaceHolder 2"/>
          <p:cNvSpPr>
            <a:spLocks noGrp="1"/>
          </p:cNvSpPr>
          <p:nvPr>
            <p:ph type="title"/>
          </p:nvPr>
        </p:nvSpPr>
        <p:spPr>
          <a:xfrm>
            <a:off x="-1066680" y="228240"/>
            <a:ext cx="777240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Table of Contents</a:t>
            </a:r>
            <a:endParaRPr b="0" lang="en-US" sz="3200" strike="noStrike" u="none">
              <a:solidFill>
                <a:srgbClr val="000000"/>
              </a:solidFill>
              <a:effectLst/>
              <a:uFillTx/>
              <a:latin typeface="Arial Black"/>
            </a:endParaRPr>
          </a:p>
        </p:txBody>
      </p:sp>
      <p:sp>
        <p:nvSpPr>
          <p:cNvPr id="4" name="PlaceHolder 3"/>
          <p:cNvSpPr>
            <a:spLocks noGrp="1"/>
          </p:cNvSpPr>
          <p:nvPr>
            <p:ph type="dt" idx="1"/>
          </p:nvPr>
        </p:nvSpPr>
        <p:spPr/>
        <p:txBody>
          <a:bodyPr/>
          <a:p>
            <a:fld id="{1A00E6AB-4141-43EF-BA27-E3B11E9412E3}" type="datetime1">
              <a:rPr lang="en-US"/>
              <a:t>09/27/25</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380880" y="228240"/>
            <a:ext cx="777240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Background to Greenergy Transaction</a:t>
            </a:r>
            <a:endParaRPr b="0" lang="en-US" sz="3200" strike="noStrike" u="none">
              <a:solidFill>
                <a:srgbClr val="000000"/>
              </a:solidFill>
              <a:effectLst/>
              <a:uFillTx/>
              <a:latin typeface="Arial Black"/>
            </a:endParaRPr>
          </a:p>
        </p:txBody>
      </p:sp>
      <p:sp>
        <p:nvSpPr>
          <p:cNvPr id="36" name="PlaceHolder 2"/>
          <p:cNvSpPr>
            <a:spLocks noGrp="1"/>
          </p:cNvSpPr>
          <p:nvPr>
            <p:ph/>
          </p:nvPr>
        </p:nvSpPr>
        <p:spPr>
          <a:xfrm>
            <a:off x="914040" y="1905120"/>
            <a:ext cx="7467480" cy="3504960"/>
          </a:xfrm>
          <a:prstGeom prst="rect">
            <a:avLst/>
          </a:prstGeom>
          <a:noFill/>
          <a:ln w="0">
            <a:noFill/>
          </a:ln>
        </p:spPr>
        <p:txBody>
          <a:bodyPr lIns="92160" rIns="92160" tIns="46080" bIns="46080" anchor="t">
            <a:normAutofit/>
          </a:bodyPr>
          <a:p>
            <a:pPr marL="343080" indent="-343080">
              <a:lnSpc>
                <a:spcPct val="100000"/>
              </a:lnSpc>
              <a:spcBef>
                <a:spcPts val="451"/>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Enron purchased a portfolio of 12 Russian oil products contracts from Greenergy, some with a pre-financing component (e.g., Vneshtopprom), in August of 1998</a:t>
            </a:r>
            <a:endParaRPr b="0" lang="en-US" sz="18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Pre-financing Exposure Limit for Total Portfolio:  $15,000,000</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Book Antiqua"/>
              </a:rPr>
              <a:t>Total portfolio exposure at inception: $21,700,000</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Individual Counterparty Pre-financing Limit:  $5,000,000 to $6,000,000.</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Book Antiqua"/>
              </a:rPr>
              <a:t>Vneshtopprom exposure at inception: $6,000,000</a:t>
            </a:r>
            <a:endParaRPr b="0" lang="en-US" sz="1400" strike="noStrike" u="none">
              <a:solidFill>
                <a:srgbClr val="000000"/>
              </a:solidFill>
              <a:effectLst/>
              <a:uFillTx/>
              <a:latin typeface="Arial"/>
            </a:endParaRPr>
          </a:p>
          <a:p>
            <a:pPr marL="343080" indent="-343080">
              <a:lnSpc>
                <a:spcPct val="100000"/>
              </a:lnSpc>
              <a:spcBef>
                <a:spcPts val="451"/>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Purchase Price total:  $8,000,000  ($4mm up front, 4 quarterly $1mm payments), fully amortized by September 1999.  </a:t>
            </a:r>
            <a:endParaRPr b="0" lang="en-US" sz="1800" strike="noStrike" u="none">
              <a:solidFill>
                <a:srgbClr val="000000"/>
              </a:solidFill>
              <a:effectLst/>
              <a:uFillTx/>
              <a:latin typeface="Arial"/>
            </a:endParaRPr>
          </a:p>
          <a:p>
            <a:pPr marL="343080" indent="-343080">
              <a:lnSpc>
                <a:spcPct val="100000"/>
              </a:lnSpc>
              <a:spcBef>
                <a:spcPts val="451"/>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Six employees hired by Enron, two-year employment agreements signed.</a:t>
            </a:r>
            <a:endParaRPr b="0" lang="en-US" sz="1800" strike="noStrike" u="none">
              <a:solidFill>
                <a:srgbClr val="000000"/>
              </a:solidFill>
              <a:effectLst/>
              <a:uFillTx/>
              <a:latin typeface="Arial"/>
            </a:endParaRPr>
          </a:p>
        </p:txBody>
      </p:sp>
      <p:sp>
        <p:nvSpPr>
          <p:cNvPr id="4" name="PlaceHolder 3"/>
          <p:cNvSpPr>
            <a:spLocks noGrp="1"/>
          </p:cNvSpPr>
          <p:nvPr>
            <p:ph type="dt" idx="1"/>
          </p:nvPr>
        </p:nvSpPr>
        <p:spPr/>
        <p:txBody>
          <a:bodyPr/>
          <a:p>
            <a:fld id="{A63A2F3F-01B6-4A56-A5EE-90BEC5EE4215}" type="datetime1">
              <a:rPr lang="en-US"/>
              <a:t>09/27/25</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3048120" y="2133720"/>
            <a:ext cx="4267080" cy="4114800"/>
          </a:xfrm>
          <a:prstGeom prst="rect">
            <a:avLst/>
          </a:prstGeom>
          <a:noFill/>
          <a:ln w="0">
            <a:noFill/>
          </a:ln>
        </p:spPr>
        <p:style>
          <a:lnRef idx="0"/>
          <a:fillRef idx="0"/>
          <a:effectRef idx="0"/>
          <a:fontRef idx="minor"/>
        </p:style>
        <p:txBody>
          <a:bodyPr lIns="92160" rIns="92160" tIns="46080" bIns="46080" anchor="t">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PlaceHolder 1"/>
          <p:cNvSpPr>
            <a:spLocks noGrp="1"/>
          </p:cNvSpPr>
          <p:nvPr>
            <p:ph type="title"/>
          </p:nvPr>
        </p:nvSpPr>
        <p:spPr>
          <a:xfrm>
            <a:off x="-609840" y="228240"/>
            <a:ext cx="891540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Background to Current Exposure</a:t>
            </a:r>
            <a:endParaRPr b="0" lang="en-US" sz="3200" strike="noStrike" u="none">
              <a:solidFill>
                <a:srgbClr val="000000"/>
              </a:solidFill>
              <a:effectLst/>
              <a:uFillTx/>
              <a:latin typeface="Arial Black"/>
            </a:endParaRPr>
          </a:p>
        </p:txBody>
      </p:sp>
      <p:sp>
        <p:nvSpPr>
          <p:cNvPr id="39" name="PlaceHolder 2"/>
          <p:cNvSpPr>
            <a:spLocks noGrp="1"/>
          </p:cNvSpPr>
          <p:nvPr>
            <p:ph/>
          </p:nvPr>
        </p:nvSpPr>
        <p:spPr>
          <a:xfrm>
            <a:off x="1143000" y="1676520"/>
            <a:ext cx="7391520" cy="4572000"/>
          </a:xfrm>
          <a:prstGeom prst="rect">
            <a:avLst/>
          </a:prstGeom>
          <a:noFill/>
          <a:ln w="0">
            <a:noFill/>
          </a:ln>
        </p:spPr>
        <p:txBody>
          <a:bodyPr lIns="92160" rIns="92160" tIns="46080" bIns="46080" anchor="t">
            <a:normAutofit/>
          </a:bodyPr>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Enron entered into fixed price transactions with Vneshtopprom and put on financial hedges against that fixed price exposure (Contracts dated April 30th, May 5th, June 8th)</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Prepayments were made against these fixed price contracts as well as contracts agreed on a floating price basis</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Export Ban on Russian fuel oil deliveries was announced in June 99, effective September 99</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Deliveries were not up to contractual volume, and undelivered volume was rolled forward as were the financial hedges against that volume</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Market prices have increased greatly over the time period May 99 to October 99 </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In November 99, senior Europe management inquired into the high exposure and decided that there would be no new prepayments and negotiations on recovery should begin for both the mark to market and prepayment exposure</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During negotiations in January 2000, Vneshtopprom made accusations that they had been defrauded by Enron</a:t>
            </a:r>
            <a:endParaRPr b="0" lang="en-US" sz="1600" strike="noStrike" u="none">
              <a:solidFill>
                <a:srgbClr val="000000"/>
              </a:solidFill>
              <a:effectLst/>
              <a:uFillTx/>
              <a:latin typeface="Arial"/>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dt" idx="1"/>
          </p:nvPr>
        </p:nvSpPr>
        <p:spPr/>
        <p:txBody>
          <a:bodyPr/>
          <a:p>
            <a:fld id="{AE370472-86D7-4752-8D6D-D250A19FC4F9}" type="datetime1">
              <a:rPr lang="en-US"/>
              <a:t>09/27/25</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380880" y="228240"/>
            <a:ext cx="815328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Exposure Analysis - 12/31/99</a:t>
            </a:r>
            <a:endParaRPr b="0" lang="en-US" sz="3200" strike="noStrike" u="none">
              <a:solidFill>
                <a:srgbClr val="000000"/>
              </a:solidFill>
              <a:effectLst/>
              <a:uFillTx/>
              <a:latin typeface="Arial Black"/>
            </a:endParaRPr>
          </a:p>
        </p:txBody>
      </p:sp>
      <p:sp>
        <p:nvSpPr>
          <p:cNvPr id="41" name="PlaceHolder 2"/>
          <p:cNvSpPr>
            <a:spLocks noGrp="1"/>
          </p:cNvSpPr>
          <p:nvPr>
            <p:ph/>
          </p:nvPr>
        </p:nvSpPr>
        <p:spPr>
          <a:xfrm>
            <a:off x="1295280" y="1676520"/>
            <a:ext cx="7467840" cy="4572000"/>
          </a:xfrm>
          <a:prstGeom prst="rect">
            <a:avLst/>
          </a:prstGeom>
          <a:noFill/>
          <a:ln w="0">
            <a:noFill/>
          </a:ln>
        </p:spPr>
        <p:txBody>
          <a:bodyPr lIns="92160" rIns="92160" tIns="46080" bIns="46080" anchor="t">
            <a:normAutofit/>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Book Antiqua"/>
              </a:rPr>
              <a:t>Vneshtopprom</a:t>
            </a:r>
            <a:r>
              <a:rPr b="0" lang="en-US" sz="1600" strike="noStrike" u="sng">
                <a:solidFill>
                  <a:srgbClr val="000000"/>
                </a:solidFill>
                <a:effectLst/>
                <a:uFillTx/>
                <a:latin typeface="Book Antiqua"/>
              </a:rPr>
              <a:t>	</a:t>
            </a:r>
            <a:r>
              <a:rPr b="0" lang="en-US" sz="1600" strike="noStrike" u="sng">
                <a:solidFill>
                  <a:srgbClr val="000000"/>
                </a:solidFill>
                <a:effectLst/>
                <a:uFillTx/>
                <a:latin typeface="Book Antiqua"/>
              </a:rPr>
              <a:t>	</a:t>
            </a:r>
            <a:r>
              <a:rPr b="0" lang="en-US" sz="1600" strike="noStrike" u="sng">
                <a:solidFill>
                  <a:srgbClr val="000000"/>
                </a:solidFill>
                <a:effectLst/>
                <a:uFillTx/>
                <a:latin typeface="Book Antiqua"/>
              </a:rPr>
              <a:t>	</a:t>
            </a:r>
            <a:r>
              <a:rPr b="0" lang="en-US" sz="1600" strike="noStrike" u="sng">
                <a:solidFill>
                  <a:srgbClr val="000000"/>
                </a:solidFill>
                <a:effectLst/>
                <a:uFillTx/>
                <a:latin typeface="Book Antiqua"/>
              </a:rPr>
              <a:t>	</a:t>
            </a:r>
            <a:r>
              <a:rPr b="0" lang="en-US" sz="1600" strike="noStrike" u="sng">
                <a:solidFill>
                  <a:srgbClr val="000000"/>
                </a:solidFill>
                <a:effectLst/>
                <a:uFillTx/>
                <a:latin typeface="Book Antiqua"/>
              </a:rPr>
              <a:t>	</a:t>
            </a:r>
            <a:r>
              <a:rPr b="0" lang="en-US" sz="1600" strike="noStrike" u="sng">
                <a:solidFill>
                  <a:srgbClr val="000000"/>
                </a:solidFill>
                <a:effectLst/>
                <a:uFillTx/>
                <a:latin typeface="Book Antiqua"/>
              </a:rPr>
              <a:t>USD’million</a:t>
            </a:r>
            <a:endParaRPr b="0" lang="en-US" sz="16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Outstanding Pre Financing Balance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6.0</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Gross MTM recognised on fixed price deals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sng">
                <a:solidFill>
                  <a:srgbClr val="000000"/>
                </a:solidFill>
                <a:effectLst/>
                <a:uFillTx/>
                <a:latin typeface="Book Antiqua"/>
              </a:rPr>
              <a:t>11.9</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Gross Exposure</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17.9</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Less Balance written off  in 1999</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sng">
                <a:solidFill>
                  <a:srgbClr val="000000"/>
                </a:solidFill>
                <a:effectLst/>
                <a:uFillTx/>
                <a:latin typeface="Book Antiqua"/>
              </a:rPr>
              <a:t>(4.2)</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Total Remaining Vneshtopprom Exposure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1" lang="en-US" sz="1400" strike="noStrike" u="sng">
                <a:solidFill>
                  <a:srgbClr val="000000"/>
                </a:solidFill>
                <a:effectLst/>
                <a:uFillTx/>
                <a:latin typeface="Book Antiqua"/>
              </a:rPr>
              <a:t>13.7*</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Arial"/>
            </a:endParaRPr>
          </a:p>
          <a:p>
            <a:pPr marL="343080" indent="-343080">
              <a:lnSpc>
                <a:spcPct val="100000"/>
              </a:lnSpc>
              <a:spcBef>
                <a:spcPts val="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Arial"/>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Book Antiqua"/>
              </a:rPr>
              <a:t>Other Potential Exposure Items - (Maximum Impact)</a:t>
            </a:r>
            <a:endParaRPr b="0" lang="en-US" sz="16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Take or Pay Storage Commitment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9.3**</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Severance Payments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0.5</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Office Closure Costs (Lease expense, IT infrastructure)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1.3***</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Unidentified Counterparty Claims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2.1</a:t>
            </a:r>
            <a:endParaRPr b="0" lang="en-US" sz="1400" strike="noStrike" u="none">
              <a:solidFill>
                <a:srgbClr val="000000"/>
              </a:solidFill>
              <a:effectLst/>
              <a:uFillTx/>
              <a:latin typeface="Arial"/>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TOTAL EXPOSURE</a:t>
            </a: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     </a:t>
            </a:r>
            <a:r>
              <a:rPr b="1" lang="en-US" sz="1600" strike="noStrike" u="sng">
                <a:solidFill>
                  <a:srgbClr val="000000"/>
                </a:solidFill>
                <a:effectLst/>
                <a:uFillTx/>
                <a:latin typeface="Book Antiqua"/>
              </a:rPr>
              <a:t>26.9</a:t>
            </a:r>
            <a:endParaRPr b="0" lang="en-US" sz="1600" strike="noStrike" u="none">
              <a:solidFill>
                <a:srgbClr val="000000"/>
              </a:solidFill>
              <a:effectLst/>
              <a:uFillTx/>
              <a:latin typeface="Arial"/>
            </a:endParaRPr>
          </a:p>
          <a:p>
            <a:pPr marL="343080" indent="-34308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marL="343080" indent="-3430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      Provisions of $9.5 existed  at 12/31/99, balance has been  provided for in Q1 2000</a:t>
            </a:r>
            <a:endParaRPr b="0" lang="en-US" sz="900" strike="noStrike" u="none">
              <a:solidFill>
                <a:srgbClr val="000000"/>
              </a:solidFill>
              <a:effectLst/>
              <a:uFillTx/>
              <a:latin typeface="Arial"/>
            </a:endParaRPr>
          </a:p>
          <a:p>
            <a:pPr marL="343080" indent="-3430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    Current market quotes indicate a rate at or above the contract rate; sub leasing currently being investigated</a:t>
            </a:r>
            <a:endParaRPr b="0" lang="en-US" sz="900" strike="noStrike" u="none">
              <a:solidFill>
                <a:srgbClr val="000000"/>
              </a:solidFill>
              <a:effectLst/>
              <a:uFillTx/>
              <a:latin typeface="Arial"/>
            </a:endParaRPr>
          </a:p>
          <a:p>
            <a:pPr marL="343080" indent="-343080">
              <a:lnSpc>
                <a:spcPct val="100000"/>
              </a:lnSpc>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  The office could be utilized by EES and  power trading if oil trading was relocated  </a:t>
            </a:r>
            <a:endParaRPr b="0" lang="en-US" sz="900" strike="noStrike" u="none">
              <a:solidFill>
                <a:srgbClr val="000000"/>
              </a:solidFill>
              <a:effectLst/>
              <a:uFillTx/>
              <a:latin typeface="Arial"/>
            </a:endParaRPr>
          </a:p>
        </p:txBody>
      </p:sp>
      <p:sp>
        <p:nvSpPr>
          <p:cNvPr id="4" name="PlaceHolder 3"/>
          <p:cNvSpPr>
            <a:spLocks noGrp="1"/>
          </p:cNvSpPr>
          <p:nvPr>
            <p:ph type="dt" idx="1"/>
          </p:nvPr>
        </p:nvSpPr>
        <p:spPr/>
        <p:txBody>
          <a:bodyPr/>
          <a:p>
            <a:fld id="{3E4A82D8-064A-47D5-835E-2098B3C1114A}" type="datetime1">
              <a:rPr lang="en-US"/>
              <a:t>09/27/25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761760" y="228240"/>
            <a:ext cx="754380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Summary of Altered Bills of Ladings Facts</a:t>
            </a:r>
            <a:endParaRPr b="0" lang="en-US" sz="3200" strike="noStrike" u="none">
              <a:solidFill>
                <a:srgbClr val="000000"/>
              </a:solidFill>
              <a:effectLst/>
              <a:uFillTx/>
              <a:latin typeface="Arial Black"/>
            </a:endParaRPr>
          </a:p>
        </p:txBody>
      </p:sp>
      <p:sp>
        <p:nvSpPr>
          <p:cNvPr id="43" name="PlaceHolder 2"/>
          <p:cNvSpPr>
            <a:spLocks noGrp="1"/>
          </p:cNvSpPr>
          <p:nvPr>
            <p:ph/>
          </p:nvPr>
        </p:nvSpPr>
        <p:spPr>
          <a:xfrm>
            <a:off x="761760" y="1599840"/>
            <a:ext cx="7467480" cy="3505320"/>
          </a:xfrm>
          <a:prstGeom prst="rect">
            <a:avLst/>
          </a:prstGeom>
          <a:noFill/>
          <a:ln w="0">
            <a:noFill/>
          </a:ln>
        </p:spPr>
        <p:txBody>
          <a:bodyPr lIns="92160" rIns="92160" tIns="46080" bIns="46080" anchor="t">
            <a:normAutofit/>
          </a:bodyPr>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4" name=""/>
          <p:cNvSpPr/>
          <p:nvPr/>
        </p:nvSpPr>
        <p:spPr>
          <a:xfrm>
            <a:off x="990720" y="1752480"/>
            <a:ext cx="7467480" cy="350532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Vneshtopprom supplied Enron with 60 Bills of Lading which they said were fraudulent versus 80 invoices received from them</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Of the above, 22 related to the period April 99 through July 99</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Using a typewriter ribbon, Enron has been able to validate that 20 of these were typed or altered in the office and relate to the 22 invoices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There were a total of 22 entries on the ribbon for the period of April through July, therefore only 2 or 10% possibly relate to other counterparties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Total volume moved through Finland office:  4,700,000 metric tons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Total Vneshtopprom Volume:  500,000 metric tons</a:t>
            </a:r>
            <a:endParaRPr b="0" lang="en-US" sz="1600" strike="noStrike" u="none">
              <a:solidFill>
                <a:srgbClr val="000000"/>
              </a:solidFill>
              <a:effectLst/>
              <a:uFillTx/>
              <a:latin typeface="Times New Roman"/>
            </a:endParaRPr>
          </a:p>
        </p:txBody>
      </p:sp>
      <p:sp>
        <p:nvSpPr>
          <p:cNvPr id="4" name="PlaceHolder 3"/>
          <p:cNvSpPr>
            <a:spLocks noGrp="1"/>
          </p:cNvSpPr>
          <p:nvPr>
            <p:ph type="dt" idx="1"/>
          </p:nvPr>
        </p:nvSpPr>
        <p:spPr/>
        <p:txBody>
          <a:bodyPr/>
          <a:p>
            <a:fld id="{F02E5FB9-35BC-4277-BE3C-01475F7FDC85}" type="datetime1">
              <a:rPr lang="en-US"/>
              <a:t>09/27/25</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761760" y="228240"/>
            <a:ext cx="784836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Calculation of Counterparty Claim Exposure</a:t>
            </a:r>
            <a:endParaRPr b="0" lang="en-US" sz="3200" strike="noStrike" u="none">
              <a:solidFill>
                <a:srgbClr val="000000"/>
              </a:solidFill>
              <a:effectLst/>
              <a:uFillTx/>
              <a:latin typeface="Arial Black"/>
            </a:endParaRPr>
          </a:p>
        </p:txBody>
      </p:sp>
      <p:sp>
        <p:nvSpPr>
          <p:cNvPr id="46" name="PlaceHolder 2"/>
          <p:cNvSpPr>
            <a:spLocks noGrp="1"/>
          </p:cNvSpPr>
          <p:nvPr>
            <p:ph/>
          </p:nvPr>
        </p:nvSpPr>
        <p:spPr>
          <a:xfrm>
            <a:off x="914400" y="1752480"/>
            <a:ext cx="7315200" cy="3353040"/>
          </a:xfrm>
          <a:prstGeom prst="rect">
            <a:avLst/>
          </a:prstGeom>
          <a:noFill/>
          <a:ln w="0">
            <a:noFill/>
          </a:ln>
        </p:spPr>
        <p:txBody>
          <a:bodyPr lIns="92160" rIns="92160" tIns="46080" bIns="46080" anchor="t">
            <a:normAutofit/>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Book Antiqua"/>
              </a:rPr>
              <a:t>Vneshtopprom</a:t>
            </a:r>
            <a:r>
              <a:rPr b="0" lang="en-US" sz="1800" strike="noStrike" u="none">
                <a:solidFill>
                  <a:srgbClr val="000000"/>
                </a:solidFill>
                <a:effectLst/>
                <a:uFillTx/>
                <a:latin typeface="Book Antiqua"/>
              </a:rPr>
              <a:t>:</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75% of 500,000 Metric Tons may have involved altered Bills of Lading</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$2-$5 per Metric Tons gained from fraudulent activity</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Potential Claim of $750,000 to $1,850,000</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Book Antiqua"/>
              </a:rPr>
              <a:t>Other Pre-finance Counterparties</a:t>
            </a:r>
            <a:r>
              <a:rPr b="0" lang="en-US" sz="1800" strike="noStrike" u="none">
                <a:solidFill>
                  <a:srgbClr val="000000"/>
                </a:solidFill>
                <a:effectLst/>
                <a:uFillTx/>
                <a:latin typeface="Book Antiqua"/>
              </a:rPr>
              <a:t>:</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Estimated to be 10% of Fraudulent activity</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Volume other than Vneshtopprom is approximately 4,200,000 Metric Tons</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$2-$5 per Metric Tons gained from fraudulent activity</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Potential Claim of $840,000 to $2,100,000</a:t>
            </a:r>
            <a:endParaRPr b="0"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dt" idx="1"/>
          </p:nvPr>
        </p:nvSpPr>
        <p:spPr/>
        <p:txBody>
          <a:bodyPr/>
          <a:p>
            <a:fld id="{0BED0450-EA4E-4BC3-AE04-1B255019C35F}" type="datetime1">
              <a:rPr lang="en-US"/>
              <a:t>09/27/25</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533520" y="228240"/>
            <a:ext cx="7772400" cy="114300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Russian Credit Exposure</a:t>
            </a:r>
            <a:endParaRPr b="0" lang="en-US" sz="3200" strike="noStrike" u="none">
              <a:solidFill>
                <a:srgbClr val="000000"/>
              </a:solidFill>
              <a:effectLst/>
              <a:uFillTx/>
              <a:latin typeface="Arial Black"/>
            </a:endParaRPr>
          </a:p>
        </p:txBody>
      </p:sp>
      <p:graphicFrame>
        <p:nvGraphicFramePr>
          <p:cNvPr id="48" name=""/>
          <p:cNvGraphicFramePr/>
          <p:nvPr/>
        </p:nvGraphicFramePr>
        <p:xfrm>
          <a:off x="1143000" y="1198440"/>
          <a:ext cx="7086600" cy="4973760"/>
        </p:xfrm>
        <a:graphic>
          <a:graphicData uri="http://schemas.openxmlformats.org/presentationml/2006/ole">
            <p:oleObj progId="Excel.Sheet.12" r:id="rId1" spid="">
              <p:embed/>
              <p:pic>
                <p:nvPicPr>
                  <p:cNvPr id="49" name="" descr=""/>
                  <p:cNvPicPr/>
                  <p:nvPr/>
                </p:nvPicPr>
                <p:blipFill>
                  <a:blip r:embed="rId2"/>
                  <a:stretch/>
                </p:blipFill>
                <p:spPr>
                  <a:xfrm>
                    <a:off x="1143000" y="1198440"/>
                    <a:ext cx="7086600" cy="4973760"/>
                  </a:xfrm>
                  <a:prstGeom prst="rect">
                    <a:avLst/>
                  </a:prstGeom>
                  <a:noFill/>
                  <a:ln w="0">
                    <a:noFill/>
                  </a:ln>
                </p:spPr>
              </p:pic>
            </p:oleObj>
          </a:graphicData>
        </a:graphic>
      </p:graphicFrame>
      <p:sp>
        <p:nvSpPr>
          <p:cNvPr id="3" name="PlaceHolder 2"/>
          <p:cNvSpPr>
            <a:spLocks noGrp="1"/>
          </p:cNvSpPr>
          <p:nvPr>
            <p:ph type="dt" idx="1"/>
          </p:nvPr>
        </p:nvSpPr>
        <p:spPr/>
        <p:txBody>
          <a:bodyPr/>
          <a:p>
            <a:fld id="{C2A3F94F-830F-4949-AF0C-A9DF6E9FFB5F}" type="datetime1">
              <a:rPr lang="en-US"/>
              <a:t>09/27/25</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914760" y="380880"/>
            <a:ext cx="7086600" cy="990720"/>
          </a:xfrm>
          <a:prstGeom prst="rect">
            <a:avLst/>
          </a:prstGeom>
          <a:noFill/>
          <a:ln w="0">
            <a:noFill/>
          </a:ln>
        </p:spPr>
        <p:txBody>
          <a:bodyPr lIns="92160" rIns="92160" tIns="46080" bIns="46080" anchor="ctr" anchorCtr="1">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Book Antiqua"/>
              </a:rPr>
              <a:t>What Went Wrong?</a:t>
            </a:r>
            <a:endParaRPr b="0" lang="en-US" sz="3200" strike="noStrike" u="none">
              <a:solidFill>
                <a:srgbClr val="000000"/>
              </a:solidFill>
              <a:effectLst/>
              <a:uFillTx/>
              <a:latin typeface="Arial Black"/>
            </a:endParaRPr>
          </a:p>
        </p:txBody>
      </p:sp>
      <p:sp>
        <p:nvSpPr>
          <p:cNvPr id="51" name="PlaceHolder 2"/>
          <p:cNvSpPr>
            <a:spLocks noGrp="1"/>
          </p:cNvSpPr>
          <p:nvPr>
            <p:ph/>
          </p:nvPr>
        </p:nvSpPr>
        <p:spPr>
          <a:xfrm>
            <a:off x="990360" y="1599840"/>
            <a:ext cx="7543800" cy="5257800"/>
          </a:xfrm>
          <a:prstGeom prst="rect">
            <a:avLst/>
          </a:prstGeom>
          <a:noFill/>
          <a:ln w="0">
            <a:noFill/>
          </a:ln>
        </p:spPr>
        <p:txBody>
          <a:bodyPr lIns="92160" rIns="92160" tIns="46080" bIns="46080" anchor="t">
            <a:normAutofit lnSpcReduction="9999"/>
          </a:bodyPr>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Commercial head of trading group was also key stakeholder in origination effort</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Over reliance on key commercial individuals and those individuals exercising undue influence on controls processes</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Selective communication of facts by key commercial individuals</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Lack of seasoned Enron commercial and energy operations presence and direction in Helsinki</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Lack of appropriate follow-up on Bill of Lading issue after detection</a:t>
            </a:r>
            <a:endParaRPr b="0" lang="en-US" sz="16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internal process changes could have been made</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notification of auditors through the BRM process</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set up of audit actions to monitor activity</a:t>
            </a:r>
            <a:endParaRPr b="0" lang="en-US" sz="14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Acknowledgement of confirmations and amendments to confirmations/contracts  not obtained from pre-finance counterparties (e.g. on rolling forward of undelivered volume)</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Telephone lines in office were not recorded</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Volumetric and Valuation reconciliation was not done on a timely basis</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Prepayment and MTM exposures were not aggregated for management reporting of credit exposure</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No formal process for reporting of credit exposure limit violations</a:t>
            </a:r>
            <a:endParaRPr b="0" lang="en-US" sz="1600" strike="noStrike" u="none">
              <a:solidFill>
                <a:srgbClr val="000000"/>
              </a:solidFill>
              <a:effectLst/>
              <a:uFillTx/>
              <a:latin typeface="Arial"/>
            </a:endParaRPr>
          </a:p>
          <a:p>
            <a:pPr marL="343080" indent="-343080">
              <a:lnSpc>
                <a:spcPct val="100000"/>
              </a:lnSpc>
              <a:spcBef>
                <a:spcPts val="400"/>
              </a:spcBef>
              <a:buClr>
                <a:srgbClr val="cbcbcb"/>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No formal process for review of main points in DASH before changing risk profile</a:t>
            </a:r>
            <a:endParaRPr b="0" lang="en-US" sz="1600" strike="noStrike" u="none">
              <a:solidFill>
                <a:srgbClr val="000000"/>
              </a:solidFill>
              <a:effectLst/>
              <a:uFillTx/>
              <a:latin typeface="Arial"/>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dt" idx="1"/>
          </p:nvPr>
        </p:nvSpPr>
        <p:spPr/>
        <p:txBody>
          <a:bodyPr/>
          <a:p>
            <a:fld id="{F802D3A9-527C-4112-8107-53EBCF289B3E}" type="datetime1">
              <a:rPr lang="en-US"/>
              <a:t>09/27/25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1716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2000-01-25T07:41:48Z</dcterms:created>
  <dc:creator>John E. Sorrel</dc:creator>
  <dc:description/>
  <dc:language>en-US</dc:language>
  <cp:lastModifiedBy>Administrator</cp:lastModifiedBy>
  <cp:lastPrinted>2000-01-28T12:32:02Z</cp:lastPrinted>
  <dcterms:modified xsi:type="dcterms:W3CDTF">2000-01-28T12:32:35Z</dcterms:modified>
  <cp:revision>19</cp:revision>
  <dc:subject/>
  <dc:title>Enron Europe Limited</dc:title>
</cp:coreProperties>
</file>