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1A901C-B673-4732-B916-0D00AC24AF66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2826FFE-8DE0-4872-AB22-110801ECD28F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B27217-3434-41E3-A941-E79BC8CEA4FC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" name="background2a" descr=""/>
          <p:cNvPicPr/>
          <p:nvPr/>
        </p:nvPicPr>
        <p:blipFill>
          <a:blip r:embed="rId2"/>
          <a:stretch/>
        </p:blipFill>
        <p:spPr>
          <a:xfrm>
            <a:off x="6548400" y="6067440"/>
            <a:ext cx="2595600" cy="78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background1a" descr=""/>
          <p:cNvPicPr/>
          <p:nvPr/>
        </p:nvPicPr>
        <p:blipFill>
          <a:blip r:embed="rId3"/>
          <a:srcRect l="3364" t="0" r="0" b="0"/>
          <a:stretch/>
        </p:blipFill>
        <p:spPr>
          <a:xfrm>
            <a:off x="0" y="0"/>
            <a:ext cx="131904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"/>
          <p:cNvSpPr/>
          <p:nvPr/>
        </p:nvSpPr>
        <p:spPr>
          <a:xfrm>
            <a:off x="612360" y="6553080"/>
            <a:ext cx="911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4128840" y="655308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B4F6CD-17A2-42A0-9C24-CB918B72710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762120" y="762120"/>
            <a:ext cx="8381880" cy="0"/>
          </a:xfrm>
          <a:prstGeom prst="line">
            <a:avLst/>
          </a:prstGeom>
          <a:ln w="1908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 flipH="1">
            <a:off x="-360" y="762120"/>
            <a:ext cx="80964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590400" y="6515280"/>
            <a:ext cx="6429600" cy="0"/>
          </a:xfrm>
          <a:prstGeom prst="line">
            <a:avLst/>
          </a:prstGeom>
          <a:ln w="1908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0" y="6515280"/>
            <a:ext cx="59040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6991200" y="6515280"/>
            <a:ext cx="114300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533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Enron Emissions Services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1676160"/>
            <a:ext cx="64008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Plan 2002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ENE_C_WHI" descr=""/>
          <p:cNvPicPr/>
          <p:nvPr/>
        </p:nvPicPr>
        <p:blipFill>
          <a:blip r:embed="rId1"/>
          <a:stretch/>
        </p:blipFill>
        <p:spPr>
          <a:xfrm>
            <a:off x="2819520" y="2666880"/>
            <a:ext cx="3200400" cy="320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" name="background1a" descr=""/>
          <p:cNvPicPr/>
          <p:nvPr/>
        </p:nvPicPr>
        <p:blipFill>
          <a:blip r:embed="rId2"/>
          <a:srcRect l="3364" t="0" r="0" b="0"/>
          <a:stretch/>
        </p:blipFill>
        <p:spPr>
          <a:xfrm>
            <a:off x="0" y="0"/>
            <a:ext cx="1319040" cy="685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4920" y="609120"/>
            <a:ext cx="716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Environmental Consultancies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447560" y="1981080"/>
            <a:ext cx="70102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Provide a variety of regulatory and monitoring assistance to utility and industrial clients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partnership would provide Enron Emissions Services an existing relationship and a track record with industrials and power generators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Emissions Services would provide risk management expertise to the allowance portfolio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Two consultancies we have spoken with: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USR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Conclusion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676520" y="198108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Continue to grow while utilizing ESG and possible new hires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Opportunity to earn $10.7 million in 2002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Emissions Markets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676520" y="198108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$4 billion in annual revenues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</a:t>
            </a:r>
            <a:r>
              <a:rPr b="0" lang="en-US" sz="3200" strike="noStrike" u="none" baseline="-25000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makes up 50% of US emissions markets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ERCs and DERCs make up a large percentage of market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OTR NOx is also a large market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SO2 Market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523880" y="1981080"/>
            <a:ext cx="6934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$2 billion market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Very mature and developed market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Very backwardated curve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Take advantage of coal marketers to increase SO</a:t>
            </a:r>
            <a:r>
              <a:rPr b="0" lang="en-US" sz="3200" strike="noStrike" u="none" baseline="-25000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marketing by factor of 6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OTR NOx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523880" y="1981080"/>
            <a:ext cx="6934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 states in OTR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Program rolling into NOx SIP CALL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Banked allowances can be used in SIP CALL, but there is flow 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00200" y="609120"/>
            <a:ext cx="6858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NOx SIP CALL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523880" y="1981080"/>
            <a:ext cx="6934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22 States (including NOx OTR)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Obtain a long position at a discounted cost via NOxTech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around our long position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00200" y="837720"/>
            <a:ext cx="6858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Houston-Galveston NOx Cap and Trade Program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676520" y="2286000"/>
            <a:ext cx="68580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Starts in January 2002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Opportunity for forward sales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Gain a long position from acquiring Enron Methanol plant’s allowances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76520" y="609120"/>
            <a:ext cx="67816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Non-Attainment Regions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676520" y="198108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Emission Reduction Credits (ERCs) and Discrete Emission Reduction Credits (DERCs)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Different regions: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Opportunity to make a few profitable trades each year in many different regional markets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" name=""/>
          <p:cNvGraphicFramePr/>
          <p:nvPr/>
        </p:nvGraphicFramePr>
        <p:xfrm>
          <a:off x="1676520" y="3657600"/>
          <a:ext cx="6858000" cy="12222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424440">
                <a:tc>
                  <a:txBody>
                    <a:bodyPr lIns="90000" rIns="90000" tIns="46800" bIns="46800" anchor="t">
                      <a:noAutofit/>
                    </a:bodyPr>
                    <a:p>
                      <a:pPr lvl="1" marL="457200"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   Houston - Galveston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lvl="1" marL="457200"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  New York- New  Jersey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 lvl="1" marL="457200"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   San Joaquin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lvl="1" marL="457200"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  Chicago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 lvl="1" marL="457200"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   Atlanta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lvl="1" marL="457200"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   Phoenix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752120" y="609120"/>
            <a:ext cx="6705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Developing Markets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676520" y="198108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Greenhouse Gas Markets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International Program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ZEV Market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 States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CA, NY, MA, ME, &amp; VT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47560" y="761760"/>
            <a:ext cx="70102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Enron Environmental Strategies Group (ESG)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523880" y="2286000"/>
            <a:ext cx="70106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Add legal and market intelligence to EGM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Options between EGM and ESG: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ESG would increase attention to EGM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Hire or Dedicate ESG personnel to new EGM effort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Semi-integration of ESG and EGM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Complete integration of ESG and EGM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2001-11-12T16:16:15Z</dcterms:created>
  <dc:creator>mtaylor5</dc:creator>
  <dc:description/>
  <dc:language>en-US</dc:language>
  <cp:lastModifiedBy>mtaylor5</cp:lastModifiedBy>
  <dcterms:modified xsi:type="dcterms:W3CDTF">2001-11-14T11:36:00Z</dcterms:modified>
  <cp:revision>51</cp:revision>
  <dc:subject/>
  <dc:title>Enron Emissions Services</dc:title>
</cp:coreProperties>
</file>