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9D97F3B-8DF0-4B2E-9649-A3095E3E9EE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3809880" y="152280"/>
            <a:ext cx="1038240" cy="559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32056"/>
              </a:avLst>
            </a:prstTxWarp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Draft</a:t>
            </a:r>
            <a:endParaRPr b="0" lang="en-US" sz="28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8305920" y="5943600"/>
            <a:ext cx="685800" cy="649080"/>
            <a:chOff x="8305920" y="5943600"/>
            <a:chExt cx="685800" cy="649080"/>
          </a:xfrm>
        </p:grpSpPr>
        <p:grpSp>
          <p:nvGrpSpPr>
            <p:cNvPr id="13" name=""/>
            <p:cNvGrpSpPr/>
            <p:nvPr/>
          </p:nvGrpSpPr>
          <p:grpSpPr>
            <a:xfrm>
              <a:off x="8305920" y="6183360"/>
              <a:ext cx="685800" cy="409320"/>
              <a:chOff x="8305920" y="618336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8305920" y="618516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8372520" y="624816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8591760" y="645552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8535240" y="640008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8535240" y="632052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8449200" y="632268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8591400" y="640008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8533440" y="640584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8718840" y="618336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8394120" y="594360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595000" y="6063480"/>
              <a:ext cx="271440" cy="3268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26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27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0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dt" idx="3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4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5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9E0648-061D-4C13-8FF9-01B74ECCD857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3886200" y="380880"/>
            <a:ext cx="1038240" cy="5590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32056"/>
              </a:avLst>
            </a:prstTxWarp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Draft</a:t>
            </a:r>
            <a:endParaRPr b="0" lang="en-US" sz="28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8153280" y="5791320"/>
            <a:ext cx="685800" cy="649080"/>
            <a:chOff x="8153280" y="5791320"/>
            <a:chExt cx="685800" cy="649080"/>
          </a:xfrm>
        </p:grpSpPr>
        <p:grpSp>
          <p:nvGrpSpPr>
            <p:cNvPr id="41" name=""/>
            <p:cNvGrpSpPr/>
            <p:nvPr/>
          </p:nvGrpSpPr>
          <p:grpSpPr>
            <a:xfrm>
              <a:off x="8153280" y="6031080"/>
              <a:ext cx="685800" cy="409320"/>
              <a:chOff x="8153280" y="6031080"/>
              <a:chExt cx="685800" cy="409320"/>
            </a:xfrm>
          </p:grpSpPr>
          <p:sp>
            <p:nvSpPr>
              <p:cNvPr id="42" name=""/>
              <p:cNvSpPr/>
              <p:nvPr/>
            </p:nvSpPr>
            <p:spPr>
              <a:xfrm>
                <a:off x="815328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821988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843912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838260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838260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829656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843876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838080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856620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" name=""/>
            <p:cNvSpPr/>
            <p:nvPr/>
          </p:nvSpPr>
          <p:spPr>
            <a:xfrm>
              <a:off x="824148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844236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Diversity Recommendations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October 24,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Diversity Objectives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523880" y="1981080"/>
            <a:ext cx="6400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 minorities and women are provided with opportunities to be successful at Enron and are positioned to be promoted to senior level responsibilities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Mitigate exposure to legal claims of discrimination or even reverse discrimination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 minority- and women-owned business enterprises are provided an opportunity to share in the Enron’s impactable spend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Become a leader by expanding the footprint of Houston minority- and women-owned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professional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organizations within the Enron environment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entrepreneurship among women and minorities through continued support of several local groups that help develop entrepreneurs and provide technical assistance to small businesses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a variety of organizations that are working to improve the communities where our employees, customers and colleagues live and 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Expand the existing asset audit program to include human rights, fair employment practices, stakeholder engagement, indigenous peoples rights and security sections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with the Office of the Chairman, board of directors and senior management (through the coporate responsibility task force) to further develop, implement and monitor strategy and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8" name=""/>
          <p:cNvSpPr/>
          <p:nvPr/>
        </p:nvSpPr>
        <p:spPr>
          <a:xfrm>
            <a:off x="304920" y="3200400"/>
            <a:ext cx="1066680" cy="533520"/>
          </a:xfrm>
          <a:prstGeom prst="roundRect">
            <a:avLst>
              <a:gd name="adj" fmla="val 16667"/>
            </a:avLst>
          </a:prstGeom>
          <a:solidFill>
            <a:srgbClr val="d7e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Supplier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920" y="4267080"/>
            <a:ext cx="1066680" cy="533520"/>
          </a:xfrm>
          <a:prstGeom prst="roundRect">
            <a:avLst>
              <a:gd name="adj" fmla="val 16667"/>
            </a:avLst>
          </a:prstGeom>
          <a:solidFill>
            <a:srgbClr val="d7e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Community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5257800"/>
            <a:ext cx="1066680" cy="533520"/>
          </a:xfrm>
          <a:prstGeom prst="roundRect">
            <a:avLst>
              <a:gd name="adj" fmla="val 16667"/>
            </a:avLst>
          </a:prstGeom>
          <a:solidFill>
            <a:srgbClr val="d7e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920" y="2209680"/>
            <a:ext cx="1066680" cy="533520"/>
          </a:xfrm>
          <a:prstGeom prst="roundRect">
            <a:avLst>
              <a:gd name="adj" fmla="val 16667"/>
            </a:avLst>
          </a:prstGeom>
          <a:solidFill>
            <a:srgbClr val="d7e20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Workforce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Workforce Diversity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the data tells 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2928960" y="2943360"/>
            <a:ext cx="3286080" cy="965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Insert HR Statistics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Professional Services Supplier Diversity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4114800" y="3276720"/>
            <a:ext cx="3286080" cy="965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Insert Supplier Statistics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533520" y="2133720"/>
          <a:ext cx="7772400" cy="3681360"/>
        </p:xfrm>
        <a:graphic>
          <a:graphicData uri="http://schemas.openxmlformats.org/drawingml/2006/table">
            <a:tbl>
              <a:tblPr/>
              <a:tblGrid>
                <a:gridCol w="2666880"/>
                <a:gridCol w="838080"/>
                <a:gridCol w="914400"/>
                <a:gridCol w="1067040"/>
                <a:gridCol w="1218960"/>
                <a:gridCol w="1067040"/>
              </a:tblGrid>
              <a:tr h="674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Recommended Minority-Owned Professional Services Firms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2000 Spend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2001 Spend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Total Spend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Total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Comparable Spend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Percentage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</a:tr>
              <a:tr h="244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EASI DOCUMENT INTEGRATION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101,185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226,390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327,576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The Enterprize Group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19,831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214,420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234,252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MIR FOX &amp; RODRIGUEZ PC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384,264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187,659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535,923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ChaseCom Limited Partnership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McConnell Jones Lanier &amp; Murphy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Smith Graham &amp; Company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2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Sykes Communications, Inc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W. J. Alexander &amp; Associates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Boone DeLeon Communications, Inc.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2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Grijalva &amp; Allen, P. C.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Precision Task Group, Inc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The Plaza Group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"/>
          <p:cNvGraphicFramePr/>
          <p:nvPr/>
        </p:nvGraphicFramePr>
        <p:xfrm>
          <a:off x="533520" y="5943600"/>
          <a:ext cx="7772400" cy="455760"/>
        </p:xfrm>
        <a:graphic>
          <a:graphicData uri="http://schemas.openxmlformats.org/drawingml/2006/table">
            <a:tbl>
              <a:tblPr/>
              <a:tblGrid>
                <a:gridCol w="2666880"/>
                <a:gridCol w="838080"/>
                <a:gridCol w="914400"/>
                <a:gridCol w="1067040"/>
                <a:gridCol w="1218960"/>
                <a:gridCol w="1067040"/>
              </a:tblGrid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Other Minority-Owned Firms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(Handled by GSS)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9" name=""/>
          <p:cNvSpPr/>
          <p:nvPr/>
        </p:nvSpPr>
        <p:spPr>
          <a:xfrm>
            <a:off x="2516400" y="5943600"/>
            <a:ext cx="4482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Note:  Although GSS handles this, thought it would be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Beneficial to show a total picture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Community Relations Diversity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the data tells 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2928960" y="2943360"/>
            <a:ext cx="3286080" cy="965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Insert CR Statistics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73" name=""/>
          <p:cNvSpPr/>
          <p:nvPr/>
        </p:nvSpPr>
        <p:spPr>
          <a:xfrm>
            <a:off x="1342800" y="4952880"/>
            <a:ext cx="5937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Do we want to focus on this as a part of the total picture?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Workforce Diversity Recommendations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457200" y="1981080"/>
          <a:ext cx="7848720" cy="4626000"/>
        </p:xfrm>
        <a:graphic>
          <a:graphicData uri="http://schemas.openxmlformats.org/drawingml/2006/table">
            <a:tbl>
              <a:tblPr/>
              <a:tblGrid>
                <a:gridCol w="1359000"/>
                <a:gridCol w="5584680"/>
                <a:gridCol w="905040"/>
              </a:tblGrid>
              <a:tr h="448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Area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Action Items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Timeline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</a:tr>
              <a:tr h="799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Education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Presentation that  ‘tells the story’ for Management Conference and Board of Directors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Present HR data/statistics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Development and implement training tools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Development and implement diversity intranet and internet website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99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Communication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Develop a formalized campaign showing Enron’s commitment to be a leader in diversity hiring and promotion opportunities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Highlight success stories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Publish diversity progress internally and externally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Q2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68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Accountability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Create and maintain HR metrics to measure Enron’s performance and regularly communicate status to the  Management Committee, employees and external sources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Tie metrics to regulatory reporting (AAP/EEO)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Use PRC to identify “Rising Stars” and to assess senior-level performance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Participate in external surveys such as Fortune 500 top 50 companies for minorities.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YE 2003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10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Resources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Assign a high potential minority and/or woman to each Management Committee member, who will serve as a mentor thereby creating opportunities for exposure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Each Business Unit creates a grassroots mentoring program for all employees (e.g. Buddy/Volunteer, Pre-arranged, Hybrid, Formal/Informal)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Partnering and coordination of internal efforts via “Diversity Board of Directors” (e.g. MWBE, Business Leaders, A/A program, HR, Legal)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Creation of external relationships via “Diversity Board of Directors” (e.g. NAACP, NABMBA, NSHMBA, Urban League) 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Professional Services Vendor Diversity Recommendations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533520" y="2057400"/>
          <a:ext cx="8229600" cy="3595680"/>
        </p:xfrm>
        <a:graphic>
          <a:graphicData uri="http://schemas.openxmlformats.org/drawingml/2006/table">
            <a:tbl>
              <a:tblPr/>
              <a:tblGrid>
                <a:gridCol w="1371600"/>
                <a:gridCol w="5867280"/>
                <a:gridCol w="990720"/>
              </a:tblGrid>
              <a:tr h="307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Area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Action Items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Timeline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7e202"/>
                    </a:solidFill>
                  </a:tcPr>
                </a:tc>
              </a:tr>
              <a:tr h="1104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Due Diligence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Evaluate the viability of the recommended Houston minority-owned firms and the value they can bring to Enron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Provide the minority-owned firms with an introduction to Enron’s people, resources and culture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Identify successes and challenges of current relationships currently in place at Enron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Make recommendations and referrals of the viable minority-owned firms to the appropriate Management Committee  member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52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Leadership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Assign a professional services CEO to each Management Committee member who will serve as a Relationship Navigator for each minority-owned firm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   - To facilitate access to decision makers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   - To use preferred sourcing options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   - To ensure continued corporate commitment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   - Follow-up and hold decision-makers accountable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     - Alignment of professional services with Enron’s core business strategy    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3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Accountability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Usage of professional services minority-owned firms reported at the regulary scheduled Executive Committee meetings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Define a process for measuring results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 Quarterly assessment of professional services 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</a:t>
                      </a: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Q4 2001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buClr>
                          <a:srgbClr val="3333cc"/>
                        </a:buClr>
                        <a:buSzPct val="60000"/>
                        <a:buFont typeface="Wingding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 Q1 2002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Next Steps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2001-10-18T14:28:26Z</dcterms:created>
  <dc:creator>Andrea Yowman</dc:creator>
  <dc:description/>
  <dc:language>en-US</dc:language>
  <cp:lastModifiedBy>Andrea Yowman</cp:lastModifiedBy>
  <dcterms:modified xsi:type="dcterms:W3CDTF">2001-10-18T22:21:20Z</dcterms:modified>
  <cp:revision>19</cp:revision>
  <dc:subject/>
  <dc:title>Enron Diversity Recommendations</dc:title>
</cp:coreProperties>
</file>