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media/image1.jpeg" ContentType="image/jpeg"/>
  <Override PartName="/ppt/media/image5.wmf" ContentType="image/x-wmf"/>
  <Override PartName="/ppt/media/image2.wmf" ContentType="image/x-wmf"/>
  <Override PartName="/ppt/media/image3.jpeg" ContentType="image/jpeg"/>
  <Override PartName="/ppt/media/image4.wmf" ContentType="image/x-wmf"/>
  <Override PartName="/ppt/embeddings/oleObject1.bin" ContentType="application/vnd.openxmlformats-officedocument.oleObject"/>
  <Override PartName="/ppt/embeddings/oleObject1.xlsx" ContentType="application/vnd.openxmlformats-officedocument.spreadsheetml.sheet"/>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8.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9144000" cy="6858000"/>
  <p:notesSz cx="6664325" cy="9831388"/>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oleObject" Target="../embeddings/oleObject1.bin"/><Relationship Id="rId4" Type="http://schemas.openxmlformats.org/officeDocument/2006/relationships/image" Target="../media/image2.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oleObject" Target="../embeddings/oleObject1.bin"/><Relationship Id="rId4" Type="http://schemas.openxmlformats.org/officeDocument/2006/relationships/image" Target="../media/image2.wmf"/>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oleObject" Target="../embeddings/oleObject1.bin"/><Relationship Id="rId4" Type="http://schemas.openxmlformats.org/officeDocument/2006/relationships/image" Target="../media/image2.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0" name="FT%20conference%20slides%20banner" descr=""/>
          <p:cNvPicPr/>
          <p:nvPr/>
        </p:nvPicPr>
        <p:blipFill>
          <a:blip r:embed="rId2"/>
          <a:stretch/>
        </p:blipFill>
        <p:spPr>
          <a:xfrm>
            <a:off x="0" y="0"/>
            <a:ext cx="9144000" cy="1049400"/>
          </a:xfrm>
          <a:prstGeom prst="rect">
            <a:avLst/>
          </a:prstGeom>
          <a:noFill/>
          <a:ln w="0">
            <a:noFill/>
          </a:ln>
        </p:spPr>
      </p:pic>
      <p:sp>
        <p:nvSpPr>
          <p:cNvPr id="1"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Click to edit the title text format</a:t>
            </a:r>
            <a:endParaRPr b="1" lang="en-US" sz="2500" strike="noStrike" u="none">
              <a:solidFill>
                <a:srgbClr val="ffffff"/>
              </a:solidFill>
              <a:effectLst/>
              <a:uFillTx/>
              <a:latin typeface="Arial"/>
            </a:endParaRPr>
          </a:p>
        </p:txBody>
      </p:sp>
      <p:sp>
        <p:nvSpPr>
          <p:cNvPr id="2" name=""/>
          <p:cNvSpPr/>
          <p:nvPr/>
        </p:nvSpPr>
        <p:spPr>
          <a:xfrm>
            <a:off x="0" y="6531120"/>
            <a:ext cx="9144000" cy="74520"/>
          </a:xfrm>
          <a:prstGeom prst="rect">
            <a:avLst/>
          </a:prstGeom>
          <a:gradFill rotWithShape="0">
            <a:gsLst>
              <a:gs pos="0">
                <a:srgbClr val="4b73d5"/>
              </a:gs>
              <a:gs pos="100000">
                <a:srgbClr val="ffffff"/>
              </a:gs>
            </a:gsLst>
            <a:lin ang="10800000"/>
          </a:gradFill>
          <a:ln w="0">
            <a:noFill/>
          </a:ln>
        </p:spPr>
        <p:style>
          <a:lnRef idx="0"/>
          <a:fillRef idx="0"/>
          <a:effectRef idx="0"/>
          <a:fontRef idx="minor"/>
        </p:style>
        <p:txBody>
          <a:bodyPr lIns="90000" rIns="90000" tIns="27720" bIns="27720" anchor="ctr">
            <a:spAutoFit/>
          </a:bodyPr>
          <a:p>
            <a:endParaRPr b="0" lang="en-US" sz="2400" strike="noStrike" u="none">
              <a:solidFill>
                <a:srgbClr val="000000"/>
              </a:solidFill>
              <a:effectLst/>
              <a:uFillTx/>
              <a:latin typeface="Arial"/>
            </a:endParaRPr>
          </a:p>
        </p:txBody>
      </p:sp>
      <p:sp>
        <p:nvSpPr>
          <p:cNvPr id="3" name=""/>
          <p:cNvSpPr/>
          <p:nvPr/>
        </p:nvSpPr>
        <p:spPr>
          <a:xfrm>
            <a:off x="2835360" y="6604200"/>
            <a:ext cx="6194520" cy="231480"/>
          </a:xfrm>
          <a:prstGeom prst="rect">
            <a:avLst/>
          </a:prstGeom>
          <a:noFill/>
          <a:ln w="0">
            <a:noFill/>
          </a:ln>
        </p:spPr>
        <p:style>
          <a:lnRef idx="0"/>
          <a:fillRef idx="0"/>
          <a:effectRef idx="0"/>
          <a:fontRef idx="minor"/>
        </p:style>
        <p:txBody>
          <a:bodyPr lIns="90000" rIns="90000" tIns="46800" bIns="46800" anchor="ctr">
            <a:spAutoFit/>
          </a:bodyPr>
          <a:p>
            <a:pPr algn="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    </a:t>
            </a:r>
            <a:fld id="{5B9EDB33-C83D-407A-92C2-9C9DD7BD38B2}" type="slidenum">
              <a:rPr b="0" lang="en-GB"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aphicFrame>
        <p:nvGraphicFramePr>
          <p:cNvPr id="4" name=""/>
          <p:cNvGraphicFramePr/>
          <p:nvPr/>
        </p:nvGraphicFramePr>
        <p:xfrm>
          <a:off x="8010360" y="76320"/>
          <a:ext cx="879480" cy="879480"/>
        </p:xfrm>
        <a:graphic>
          <a:graphicData uri="http://schemas.openxmlformats.org/presentationml/2006/ole">
            <p:oleObj r:id="rId3" spid="">
              <p:embed/>
              <p:pic>
                <p:nvPicPr>
                  <p:cNvPr id="5" name="" descr=""/>
                  <p:cNvPicPr/>
                  <p:nvPr/>
                </p:nvPicPr>
                <p:blipFill>
                  <a:blip r:embed="rId4"/>
                  <a:stretch/>
                </p:blipFill>
                <p:spPr>
                  <a:xfrm>
                    <a:off x="8010360" y="76320"/>
                    <a:ext cx="879480" cy="879480"/>
                  </a:xfrm>
                  <a:prstGeom prst="rect">
                    <a:avLst/>
                  </a:prstGeom>
                  <a:noFill/>
                  <a:ln w="0">
                    <a:noFill/>
                  </a:ln>
                </p:spPr>
              </p:pic>
            </p:oleObj>
          </a:graphicData>
        </a:graphic>
      </p:graphicFrame>
      <p:sp>
        <p:nvSpPr>
          <p:cNvPr id="6" name="PlaceHolder 2"/>
          <p:cNvSpPr>
            <a:spLocks noGrp="1"/>
          </p:cNvSpPr>
          <p:nvPr>
            <p:ph type="body"/>
          </p:nvPr>
        </p:nvSpPr>
        <p:spPr>
          <a:xfrm>
            <a:off x="685800" y="1541520"/>
            <a:ext cx="7772400" cy="4286160"/>
          </a:xfrm>
          <a:prstGeom prst="rect">
            <a:avLst/>
          </a:prstGeom>
          <a:noFill/>
          <a:ln w="0">
            <a:noFill/>
          </a:ln>
        </p:spPr>
        <p:txBody>
          <a:bodyPr lIns="90000" rIns="90000" tIns="46800" bIns="4680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1430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600200" indent="-26676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20574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sp>
        <p:nvSpPr>
          <p:cNvPr id="7" name=""/>
          <p:cNvSpPr/>
          <p:nvPr/>
        </p:nvSpPr>
        <p:spPr>
          <a:xfrm>
            <a:off x="77760" y="6505920"/>
            <a:ext cx="1298520" cy="2768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b00000"/>
                </a:solidFill>
                <a:effectLst/>
                <a:uFillTx/>
                <a:latin typeface="Arial"/>
              </a:rPr>
              <a:t>CONFIDENTIAL</a:t>
            </a:r>
            <a:endParaRPr b="0" lang="en-US" sz="12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pic>
        <p:nvPicPr>
          <p:cNvPr id="8" name="FT%20conference%20slides%20banner" descr=""/>
          <p:cNvPicPr/>
          <p:nvPr/>
        </p:nvPicPr>
        <p:blipFill>
          <a:blip r:embed="rId2"/>
          <a:stretch/>
        </p:blipFill>
        <p:spPr>
          <a:xfrm>
            <a:off x="0" y="0"/>
            <a:ext cx="9144000" cy="1049400"/>
          </a:xfrm>
          <a:prstGeom prst="rect">
            <a:avLst/>
          </a:prstGeom>
          <a:noFill/>
          <a:ln w="0">
            <a:noFill/>
          </a:ln>
        </p:spPr>
      </p:pic>
      <p:sp>
        <p:nvSpPr>
          <p:cNvPr id="9"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Click to edit the title text format</a:t>
            </a:r>
            <a:endParaRPr b="1" lang="en-US" sz="2500" strike="noStrike" u="none">
              <a:solidFill>
                <a:srgbClr val="ffffff"/>
              </a:solidFill>
              <a:effectLst/>
              <a:uFillTx/>
              <a:latin typeface="Arial"/>
            </a:endParaRPr>
          </a:p>
        </p:txBody>
      </p:sp>
      <p:sp>
        <p:nvSpPr>
          <p:cNvPr id="2" name=""/>
          <p:cNvSpPr/>
          <p:nvPr/>
        </p:nvSpPr>
        <p:spPr>
          <a:xfrm>
            <a:off x="0" y="6531120"/>
            <a:ext cx="9144000" cy="74520"/>
          </a:xfrm>
          <a:prstGeom prst="rect">
            <a:avLst/>
          </a:prstGeom>
          <a:gradFill rotWithShape="0">
            <a:gsLst>
              <a:gs pos="0">
                <a:srgbClr val="4b73d5"/>
              </a:gs>
              <a:gs pos="100000">
                <a:srgbClr val="ffffff"/>
              </a:gs>
            </a:gsLst>
            <a:lin ang="10800000"/>
          </a:gradFill>
          <a:ln w="0">
            <a:noFill/>
          </a:ln>
        </p:spPr>
        <p:style>
          <a:lnRef idx="0"/>
          <a:fillRef idx="0"/>
          <a:effectRef idx="0"/>
          <a:fontRef idx="minor"/>
        </p:style>
        <p:txBody>
          <a:bodyPr lIns="90000" rIns="90000" tIns="27720" bIns="27720" anchor="ctr">
            <a:spAutoFit/>
          </a:bodyPr>
          <a:p>
            <a:endParaRPr b="0" lang="en-US" sz="2400" strike="noStrike" u="none">
              <a:solidFill>
                <a:srgbClr val="000000"/>
              </a:solidFill>
              <a:effectLst/>
              <a:uFillTx/>
              <a:latin typeface="Arial"/>
            </a:endParaRPr>
          </a:p>
        </p:txBody>
      </p:sp>
      <p:sp>
        <p:nvSpPr>
          <p:cNvPr id="3" name=""/>
          <p:cNvSpPr/>
          <p:nvPr/>
        </p:nvSpPr>
        <p:spPr>
          <a:xfrm>
            <a:off x="2835360" y="6604200"/>
            <a:ext cx="6194520" cy="231480"/>
          </a:xfrm>
          <a:prstGeom prst="rect">
            <a:avLst/>
          </a:prstGeom>
          <a:noFill/>
          <a:ln w="0">
            <a:noFill/>
          </a:ln>
        </p:spPr>
        <p:style>
          <a:lnRef idx="0"/>
          <a:fillRef idx="0"/>
          <a:effectRef idx="0"/>
          <a:fontRef idx="minor"/>
        </p:style>
        <p:txBody>
          <a:bodyPr lIns="90000" rIns="90000" tIns="46800" bIns="46800" anchor="ctr">
            <a:spAutoFit/>
          </a:bodyPr>
          <a:p>
            <a:pPr algn="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    </a:t>
            </a:r>
            <a:fld id="{9A518978-E919-4BAC-9E3E-4C11C016C02D}" type="slidenum">
              <a:rPr b="0" lang="en-GB"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aphicFrame>
        <p:nvGraphicFramePr>
          <p:cNvPr id="10" name=""/>
          <p:cNvGraphicFramePr/>
          <p:nvPr/>
        </p:nvGraphicFramePr>
        <p:xfrm>
          <a:off x="8010360" y="76320"/>
          <a:ext cx="879480" cy="879480"/>
        </p:xfrm>
        <a:graphic>
          <a:graphicData uri="http://schemas.openxmlformats.org/presentationml/2006/ole">
            <p:oleObj r:id="rId3" spid="">
              <p:embed/>
              <p:pic>
                <p:nvPicPr>
                  <p:cNvPr id="11" name="" descr=""/>
                  <p:cNvPicPr/>
                  <p:nvPr/>
                </p:nvPicPr>
                <p:blipFill>
                  <a:blip r:embed="rId4"/>
                  <a:stretch/>
                </p:blipFill>
                <p:spPr>
                  <a:xfrm>
                    <a:off x="8010360" y="76320"/>
                    <a:ext cx="879480" cy="879480"/>
                  </a:xfrm>
                  <a:prstGeom prst="rect">
                    <a:avLst/>
                  </a:prstGeom>
                  <a:noFill/>
                  <a:ln w="0">
                    <a:noFill/>
                  </a:ln>
                </p:spPr>
              </p:pic>
            </p:oleObj>
          </a:graphicData>
        </a:graphic>
      </p:graphicFrame>
      <p:sp>
        <p:nvSpPr>
          <p:cNvPr id="12" name="PlaceHolder 2"/>
          <p:cNvSpPr>
            <a:spLocks noGrp="1"/>
          </p:cNvSpPr>
          <p:nvPr>
            <p:ph type="body"/>
          </p:nvPr>
        </p:nvSpPr>
        <p:spPr>
          <a:xfrm>
            <a:off x="685800" y="1541520"/>
            <a:ext cx="7772400" cy="4286160"/>
          </a:xfrm>
          <a:prstGeom prst="rect">
            <a:avLst/>
          </a:prstGeom>
          <a:noFill/>
          <a:ln w="0">
            <a:noFill/>
          </a:ln>
        </p:spPr>
        <p:txBody>
          <a:bodyPr lIns="90000" rIns="90000" tIns="46800" bIns="46800" anchor="t">
            <a:normAutofit/>
          </a:bodyPr>
          <a:p>
            <a:pPr marL="343080" indent="-343080">
              <a:lnSpc>
                <a:spcPct val="120000"/>
              </a:lnSpc>
              <a:spcBef>
                <a:spcPts val="49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743040" indent="-28584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1430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600200" indent="-26676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2057400" indent="-228600">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2057400" indent="-228600">
              <a:lnSpc>
                <a:spcPct val="12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sp>
        <p:nvSpPr>
          <p:cNvPr id="7" name=""/>
          <p:cNvSpPr/>
          <p:nvPr/>
        </p:nvSpPr>
        <p:spPr>
          <a:xfrm>
            <a:off x="77760" y="6505920"/>
            <a:ext cx="1298520" cy="2768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b00000"/>
                </a:solidFill>
                <a:effectLst/>
                <a:uFillTx/>
                <a:latin typeface="Arial"/>
              </a:rPr>
              <a:t>CONFIDENTIAL</a:t>
            </a:r>
            <a:endParaRPr b="0" lang="en-US" sz="12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pic>
        <p:nvPicPr>
          <p:cNvPr id="13" name="FT%20conference%20backround%20copy" descr=""/>
          <p:cNvPicPr/>
          <p:nvPr/>
        </p:nvPicPr>
        <p:blipFill>
          <a:blip r:embed="rId2"/>
          <a:stretch/>
        </p:blipFill>
        <p:spPr>
          <a:xfrm>
            <a:off x="0" y="0"/>
            <a:ext cx="9144000" cy="6859440"/>
          </a:xfrm>
          <a:prstGeom prst="rect">
            <a:avLst/>
          </a:prstGeom>
          <a:noFill/>
          <a:ln w="0">
            <a:noFill/>
          </a:ln>
        </p:spPr>
      </p:pic>
      <p:graphicFrame>
        <p:nvGraphicFramePr>
          <p:cNvPr id="14" name=""/>
          <p:cNvGraphicFramePr/>
          <p:nvPr/>
        </p:nvGraphicFramePr>
        <p:xfrm>
          <a:off x="7723080" y="3230640"/>
          <a:ext cx="1163880" cy="1163520"/>
        </p:xfrm>
        <a:graphic>
          <a:graphicData uri="http://schemas.openxmlformats.org/presentationml/2006/ole">
            <p:oleObj r:id="rId3" spid="">
              <p:embed/>
              <p:pic>
                <p:nvPicPr>
                  <p:cNvPr id="15" name="" descr=""/>
                  <p:cNvPicPr/>
                  <p:nvPr/>
                </p:nvPicPr>
                <p:blipFill>
                  <a:blip r:embed="rId4"/>
                  <a:stretch/>
                </p:blipFill>
                <p:spPr>
                  <a:xfrm>
                    <a:off x="7723080" y="3230640"/>
                    <a:ext cx="1163880" cy="1163520"/>
                  </a:xfrm>
                  <a:prstGeom prst="rect">
                    <a:avLst/>
                  </a:prstGeom>
                  <a:noFill/>
                  <a:ln w="0">
                    <a:noFill/>
                  </a:ln>
                </p:spPr>
              </p:pic>
            </p:oleObj>
          </a:graphicData>
        </a:graphic>
      </p:graphicFrame>
      <p:sp>
        <p:nvSpPr>
          <p:cNvPr id="16" name="PlaceHolder 1"/>
          <p:cNvSpPr>
            <a:spLocks noGrp="1"/>
          </p:cNvSpPr>
          <p:nvPr>
            <p:ph type="title"/>
          </p:nvPr>
        </p:nvSpPr>
        <p:spPr>
          <a:xfrm>
            <a:off x="222120" y="3220560"/>
            <a:ext cx="7064640" cy="114300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sp>
        <p:nvSpPr>
          <p:cNvPr id="17"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r">
              <a:lnSpc>
                <a:spcPct val="12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Click to edit the outline text format</a:t>
            </a:r>
            <a:endParaRPr b="1" lang="en-US" sz="2400" strike="noStrike" u="none">
              <a:solidFill>
                <a:srgbClr val="000000"/>
              </a:solidFill>
              <a:effectLst/>
              <a:uFillTx/>
              <a:latin typeface="Arial"/>
            </a:endParaRPr>
          </a:p>
          <a:p>
            <a:pPr lvl="1" marL="457200" algn="ctr">
              <a:lnSpc>
                <a:spcPct val="120000"/>
              </a:lnSpc>
              <a:spcBef>
                <a:spcPts val="4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914400" algn="ctr">
              <a:lnSpc>
                <a:spcPct val="120000"/>
              </a:lnSpc>
              <a:spcBef>
                <a:spcPts val="499"/>
              </a:spcBef>
              <a:buClr>
                <a:srgbClr val="ffcc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371600" indent="-38160" algn="ctr">
              <a:lnSpc>
                <a:spcPct val="120000"/>
              </a:lnSpc>
              <a:spcBef>
                <a:spcPts val="499"/>
              </a:spcBef>
              <a:buClr>
                <a:srgbClr val="ffcc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828800" algn="ctr">
              <a:lnSpc>
                <a:spcPct val="120000"/>
              </a:lnSpc>
              <a:spcBef>
                <a:spcPts val="499"/>
              </a:spcBef>
              <a:buClr>
                <a:srgbClr val="ffcc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subTitle"/>
          </p:nvPr>
        </p:nvSpPr>
        <p:spPr>
          <a:xfrm>
            <a:off x="304560" y="5715000"/>
            <a:ext cx="6646680" cy="606240"/>
          </a:xfrm>
          <a:prstGeom prst="rect">
            <a:avLst/>
          </a:prstGeom>
          <a:noFill/>
          <a:ln w="0">
            <a:noFill/>
          </a:ln>
        </p:spPr>
        <p:txBody>
          <a:bodyPr lIns="90000" rIns="90000" tIns="46800" bIns="46800" anchor="t">
            <a:spAutoFit/>
          </a:bodyPr>
          <a:p>
            <a:pPr algn="r">
              <a:lnSpc>
                <a:spcPct val="120000"/>
              </a:lnSpc>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Lunchtime Presentation 10</a:t>
            </a:r>
            <a:r>
              <a:rPr b="1" lang="en-GB" sz="2800" strike="noStrike" u="none" baseline="30000">
                <a:solidFill>
                  <a:srgbClr val="ffffff"/>
                </a:solidFill>
                <a:effectLst/>
                <a:uFillTx/>
                <a:latin typeface="Arial"/>
              </a:rPr>
              <a:t>th</a:t>
            </a:r>
            <a:r>
              <a:rPr b="1" lang="en-GB" sz="2800" strike="noStrike" u="none">
                <a:solidFill>
                  <a:srgbClr val="ffffff"/>
                </a:solidFill>
                <a:effectLst/>
                <a:uFillTx/>
                <a:latin typeface="Arial"/>
              </a:rPr>
              <a:t> January</a:t>
            </a:r>
            <a:endParaRPr b="1" lang="en-US" sz="2800" strike="noStrike" u="none">
              <a:solidFill>
                <a:srgbClr val="000000"/>
              </a:solidFill>
              <a:effectLst/>
              <a:uFillTx/>
              <a:latin typeface="Arial"/>
            </a:endParaRPr>
          </a:p>
        </p:txBody>
      </p:sp>
      <p:sp>
        <p:nvSpPr>
          <p:cNvPr id="19" name="PlaceHolder 2"/>
          <p:cNvSpPr>
            <a:spLocks noGrp="1"/>
          </p:cNvSpPr>
          <p:nvPr>
            <p:ph type="title"/>
          </p:nvPr>
        </p:nvSpPr>
        <p:spPr>
          <a:xfrm>
            <a:off x="222120" y="3220560"/>
            <a:ext cx="7064640" cy="114300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200" strike="noStrike" u="none">
                <a:solidFill>
                  <a:srgbClr val="ff0000"/>
                </a:solidFill>
                <a:effectLst/>
                <a:uFillTx/>
                <a:latin typeface="Arial"/>
              </a:rPr>
              <a:t>Enron Credit         </a:t>
            </a:r>
            <a:endParaRPr b="1"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1828800" y="5181480"/>
            <a:ext cx="0" cy="121932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5"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The Enron Cost of Credit (“ECC”)</a:t>
            </a:r>
            <a:endParaRPr b="1" lang="en-US" sz="2800" strike="noStrike" u="none">
              <a:solidFill>
                <a:srgbClr val="ffffff"/>
              </a:solidFill>
              <a:effectLst/>
              <a:uFillTx/>
              <a:latin typeface="Arial"/>
            </a:endParaRPr>
          </a:p>
        </p:txBody>
      </p:sp>
      <p:sp>
        <p:nvSpPr>
          <p:cNvPr id="46" name="PlaceHolder 2"/>
          <p:cNvSpPr>
            <a:spLocks noGrp="1"/>
          </p:cNvSpPr>
          <p:nvPr>
            <p:ph/>
          </p:nvPr>
        </p:nvSpPr>
        <p:spPr>
          <a:xfrm>
            <a:off x="837720" y="-390600"/>
            <a:ext cx="7696440" cy="393840"/>
          </a:xfrm>
          <a:prstGeom prst="rect">
            <a:avLst/>
          </a:prstGeom>
          <a:noFill/>
          <a:ln w="0">
            <a:noFill/>
          </a:ln>
        </p:spPr>
        <p:txBody>
          <a:bodyPr lIns="90000" rIns="90000" tIns="46800" bIns="46800" anchor="t">
            <a:normAutofit lnSpcReduction="9999"/>
          </a:bodyPr>
          <a:p>
            <a:pPr indent="0">
              <a:lnSpc>
                <a:spcPct val="12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47" name=""/>
          <p:cNvSpPr/>
          <p:nvPr/>
        </p:nvSpPr>
        <p:spPr>
          <a:xfrm>
            <a:off x="685800" y="1143000"/>
            <a:ext cx="8305920" cy="5181480"/>
          </a:xfrm>
          <a:prstGeom prst="rect">
            <a:avLst/>
          </a:prstGeom>
          <a:noFill/>
          <a:ln w="0">
            <a:noFill/>
          </a:ln>
        </p:spPr>
        <p:style>
          <a:lnRef idx="0"/>
          <a:fillRef idx="0"/>
          <a:effectRef idx="0"/>
          <a:fontRef idx="minor"/>
        </p:style>
        <p:txBody>
          <a:bodyPr lIns="90000" rIns="90000" tIns="46800" bIns="46800" anchor="t">
            <a:normAutofit/>
          </a:bodyPr>
          <a:p>
            <a:pPr>
              <a:lnSpc>
                <a:spcPct val="11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What is it?</a:t>
            </a:r>
            <a:endParaRPr b="0" lang="en-US" sz="2400" strike="noStrike" u="none">
              <a:solidFill>
                <a:srgbClr val="000000"/>
              </a:solidFill>
              <a:effectLst/>
              <a:uFillTx/>
              <a:latin typeface="Arial"/>
            </a:endParaRPr>
          </a:p>
          <a:p>
            <a:pPr>
              <a:lnSpc>
                <a:spcPct val="11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66"/>
                </a:solidFill>
                <a:effectLst/>
                <a:uFillTx/>
                <a:latin typeface="Arial"/>
              </a:rPr>
              <a:t>ECC is Enron’s determination of the price of trade credit, expressed as a simple interest rate</a:t>
            </a:r>
            <a:endParaRPr b="0" lang="en-US" sz="2000" strike="noStrike" u="none">
              <a:solidFill>
                <a:srgbClr val="000000"/>
              </a:solidFill>
              <a:effectLst/>
              <a:uFillTx/>
              <a:latin typeface="Arial"/>
            </a:endParaRPr>
          </a:p>
          <a:p>
            <a:pPr>
              <a:lnSpc>
                <a:spcPct val="11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Key features</a:t>
            </a:r>
            <a:endParaRPr b="0" lang="en-US" sz="2400" strike="noStrike" u="none">
              <a:solidFill>
                <a:srgbClr val="000000"/>
              </a:solidFill>
              <a:effectLst/>
              <a:uFillTx/>
              <a:latin typeface="Arial"/>
            </a:endParaRPr>
          </a:p>
          <a:p>
            <a:pPr lvl="1" marL="571680" indent="-381240">
              <a:lnSpc>
                <a:spcPct val="110000"/>
              </a:lnSpc>
              <a:spcBef>
                <a:spcPts val="40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66"/>
                </a:solidFill>
                <a:effectLst/>
                <a:uFillTx/>
                <a:latin typeface="Arial"/>
              </a:rPr>
              <a:t>A market rate</a:t>
            </a:r>
            <a:endParaRPr b="0" lang="en-US" sz="1600" strike="noStrike" u="none">
              <a:solidFill>
                <a:srgbClr val="000000"/>
              </a:solidFill>
              <a:effectLst/>
              <a:uFillTx/>
              <a:latin typeface="Arial"/>
            </a:endParaRPr>
          </a:p>
          <a:p>
            <a:pPr lvl="1" marL="571680" indent="-381240">
              <a:lnSpc>
                <a:spcPct val="110000"/>
              </a:lnSpc>
              <a:spcBef>
                <a:spcPts val="40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66"/>
                </a:solidFill>
                <a:effectLst/>
                <a:uFillTx/>
                <a:latin typeface="Arial"/>
              </a:rPr>
              <a:t>Represents the premium you should receive for granting credit to a company</a:t>
            </a: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a:lnSpc>
                <a:spcPct val="11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What is it used for?</a:t>
            </a:r>
            <a:endParaRPr b="0" lang="en-US" sz="2400" strike="noStrike" u="none">
              <a:solidFill>
                <a:srgbClr val="000000"/>
              </a:solidFill>
              <a:effectLst/>
              <a:uFillTx/>
              <a:latin typeface="Arial"/>
            </a:endParaRPr>
          </a:p>
          <a:p>
            <a:pPr lvl="1" marL="571680" indent="-381240">
              <a:lnSpc>
                <a:spcPct val="110000"/>
              </a:lnSpc>
              <a:spcBef>
                <a:spcPts val="40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66"/>
                </a:solidFill>
                <a:effectLst/>
                <a:uFillTx/>
                <a:latin typeface="Arial"/>
              </a:rPr>
              <a:t>To evaluate the credit quality of individual customers and ensure that enough income is generated to provide trade credit</a:t>
            </a:r>
            <a:endParaRPr b="0" lang="en-US" sz="1600" strike="noStrike" u="none">
              <a:solidFill>
                <a:srgbClr val="000000"/>
              </a:solidFill>
              <a:effectLst/>
              <a:uFillTx/>
              <a:latin typeface="Arial"/>
            </a:endParaRPr>
          </a:p>
          <a:p>
            <a:pPr lvl="1" marL="571680" indent="-381240">
              <a:lnSpc>
                <a:spcPct val="110000"/>
              </a:lnSpc>
              <a:spcBef>
                <a:spcPts val="40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66"/>
                </a:solidFill>
                <a:effectLst/>
                <a:uFillTx/>
                <a:latin typeface="Arial"/>
              </a:rPr>
              <a:t>Monitor the ongoing credit quality of existing customers</a:t>
            </a:r>
            <a:endParaRPr b="0" lang="en-US" sz="1600" strike="noStrike" u="none">
              <a:solidFill>
                <a:srgbClr val="000000"/>
              </a:solidFill>
              <a:effectLst/>
              <a:uFillTx/>
              <a:latin typeface="Arial"/>
            </a:endParaRPr>
          </a:p>
          <a:p>
            <a:pPr lvl="1" marL="571680" indent="-381240">
              <a:lnSpc>
                <a:spcPct val="110000"/>
              </a:lnSpc>
              <a:spcBef>
                <a:spcPts val="40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66"/>
                </a:solidFill>
                <a:effectLst/>
                <a:uFillTx/>
                <a:latin typeface="Arial"/>
              </a:rPr>
              <a:t>A basis for hedging unwanted credit exposure</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
          <p:cNvSpPr/>
          <p:nvPr/>
        </p:nvSpPr>
        <p:spPr>
          <a:xfrm>
            <a:off x="1828800" y="5181480"/>
            <a:ext cx="0" cy="121932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9" name="PlaceHolder 1"/>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The Value of the Enron Cost of Credit</a:t>
            </a:r>
            <a:endParaRPr b="1" lang="en-US" sz="2800" strike="noStrike" u="none">
              <a:solidFill>
                <a:srgbClr val="ffffff"/>
              </a:solidFill>
              <a:effectLst/>
              <a:uFillTx/>
              <a:latin typeface="Arial"/>
            </a:endParaRPr>
          </a:p>
        </p:txBody>
      </p:sp>
      <p:sp>
        <p:nvSpPr>
          <p:cNvPr id="50" name=""/>
          <p:cNvSpPr/>
          <p:nvPr/>
        </p:nvSpPr>
        <p:spPr>
          <a:xfrm>
            <a:off x="609480" y="1676520"/>
            <a:ext cx="3505320" cy="3962160"/>
          </a:xfrm>
          <a:prstGeom prst="rect">
            <a:avLst/>
          </a:prstGeom>
          <a:noFill/>
          <a:ln w="9360">
            <a:solidFill>
              <a:srgbClr val="000066"/>
            </a:solidFill>
            <a:miter/>
          </a:ln>
        </p:spPr>
        <p:style>
          <a:lnRef idx="0"/>
          <a:fillRef idx="0"/>
          <a:effectRef idx="0"/>
          <a:fontRef idx="minor"/>
        </p:style>
        <p:txBody>
          <a:bodyPr lIns="90000" rIns="90000" tIns="46800" bIns="46800" anchor="t">
            <a:normAutofit/>
          </a:bodyPr>
          <a:p>
            <a:pPr marL="380880" indent="-380880">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Arial"/>
              </a:rPr>
              <a:t>Traditional Credit</a:t>
            </a:r>
            <a:r>
              <a:rPr b="1" lang="en-GB" sz="1800" strike="noStrike" u="none">
                <a:solidFill>
                  <a:srgbClr val="000066"/>
                </a:solidFill>
                <a:effectLst/>
                <a:uFillTx/>
                <a:latin typeface="Arial"/>
              </a:rPr>
              <a:t>	</a:t>
            </a:r>
            <a:endParaRPr b="0" lang="en-US" sz="1800" strike="noStrike" u="none">
              <a:solidFill>
                <a:srgbClr val="000000"/>
              </a:solidFill>
              <a:effectLst/>
              <a:uFillTx/>
              <a:latin typeface="Arial"/>
            </a:endParaRPr>
          </a:p>
          <a:p>
            <a:pPr marL="380880" indent="-380880">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Arial"/>
              </a:rPr>
              <a:t>Risk Evaluation</a:t>
            </a:r>
            <a:endParaRPr b="0" lang="en-US" sz="1800" strike="noStrike" u="none">
              <a:solidFill>
                <a:srgbClr val="000000"/>
              </a:solidFill>
              <a:effectLst/>
              <a:uFillTx/>
              <a:latin typeface="Arial"/>
            </a:endParaRPr>
          </a:p>
          <a:p>
            <a:pPr marL="380880" indent="-380880">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80880" indent="-380880">
              <a:lnSpc>
                <a:spcPct val="120000"/>
              </a:lnSpc>
              <a:spcBef>
                <a:spcPts val="451"/>
              </a:spcBef>
              <a:buClr>
                <a:srgbClr val="0b0bc7"/>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66"/>
                </a:solidFill>
                <a:effectLst/>
                <a:uFillTx/>
                <a:latin typeface="Arial"/>
              </a:rPr>
              <a:t>22 rating levels (AAA to D)</a:t>
            </a:r>
            <a:endParaRPr b="0" lang="en-US" sz="1800" strike="noStrike" u="none">
              <a:solidFill>
                <a:srgbClr val="000000"/>
              </a:solidFill>
              <a:effectLst/>
              <a:uFillTx/>
              <a:latin typeface="Arial"/>
            </a:endParaRPr>
          </a:p>
          <a:p>
            <a:pPr marL="380880" indent="-380880">
              <a:lnSpc>
                <a:spcPct val="120000"/>
              </a:lnSpc>
              <a:spcBef>
                <a:spcPts val="451"/>
              </a:spcBef>
              <a:buClr>
                <a:srgbClr val="0b0bc7"/>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66"/>
                </a:solidFill>
                <a:effectLst/>
                <a:uFillTx/>
                <a:latin typeface="Arial"/>
              </a:rPr>
              <a:t>Updated infrequently</a:t>
            </a:r>
            <a:endParaRPr b="0" lang="en-US" sz="1800" strike="noStrike" u="none">
              <a:solidFill>
                <a:srgbClr val="000000"/>
              </a:solidFill>
              <a:effectLst/>
              <a:uFillTx/>
              <a:latin typeface="Arial"/>
            </a:endParaRPr>
          </a:p>
          <a:p>
            <a:pPr marL="380880" indent="-380880">
              <a:lnSpc>
                <a:spcPct val="120000"/>
              </a:lnSpc>
              <a:spcBef>
                <a:spcPts val="451"/>
              </a:spcBef>
              <a:buClr>
                <a:srgbClr val="0b0bc7"/>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66"/>
                </a:solidFill>
                <a:effectLst/>
                <a:uFillTx/>
                <a:latin typeface="Arial"/>
              </a:rPr>
              <a:t>Qualitative</a:t>
            </a:r>
            <a:r>
              <a:rPr b="0" lang="en-GB" sz="1800" strike="noStrike" u="none">
                <a:solidFill>
                  <a:srgbClr val="000066"/>
                </a:solidFill>
                <a:effectLst/>
                <a:uFillTx/>
                <a:latin typeface="Arial"/>
              </a:rPr>
              <a:t>	</a:t>
            </a:r>
            <a:r>
              <a:rPr b="0" lang="en-GB" sz="1800" strike="noStrike" u="none">
                <a:solidFill>
                  <a:srgbClr val="000066"/>
                </a:solidFill>
                <a:effectLst/>
                <a:uFillTx/>
                <a:latin typeface="Arial"/>
              </a:rPr>
              <a:t>	</a:t>
            </a:r>
            <a:r>
              <a:rPr b="0" lang="en-GB" sz="1800" strike="noStrike" u="none">
                <a:solidFill>
                  <a:srgbClr val="000066"/>
                </a:solidFill>
                <a:effectLst/>
                <a:uFillTx/>
                <a:latin typeface="Arial"/>
              </a:rPr>
              <a:t> </a:t>
            </a:r>
            <a:endParaRPr b="0" lang="en-US" sz="1800" strike="noStrike" u="none">
              <a:solidFill>
                <a:srgbClr val="000000"/>
              </a:solidFill>
              <a:effectLst/>
              <a:uFillTx/>
              <a:latin typeface="Arial"/>
            </a:endParaRPr>
          </a:p>
          <a:p>
            <a:pPr marL="380880" indent="-380880">
              <a:lnSpc>
                <a:spcPct val="120000"/>
              </a:lnSpc>
              <a:spcBef>
                <a:spcPts val="451"/>
              </a:spcBef>
              <a:buClr>
                <a:srgbClr val="0b0bc7"/>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66"/>
                </a:solidFill>
                <a:effectLst/>
                <a:uFillTx/>
                <a:latin typeface="Arial"/>
              </a:rPr>
              <a:t>“Opinion” oriented</a:t>
            </a:r>
            <a:r>
              <a:rPr b="0" lang="en-GB" sz="1800" strike="noStrike" u="none">
                <a:solidFill>
                  <a:srgbClr val="000066"/>
                </a:solidFill>
                <a:effectLst/>
                <a:uFillTx/>
                <a:latin typeface="Arial"/>
              </a:rPr>
              <a:t>	</a:t>
            </a:r>
            <a:endParaRPr b="0" lang="en-US" sz="1800" strike="noStrike" u="none">
              <a:solidFill>
                <a:srgbClr val="000000"/>
              </a:solidFill>
              <a:effectLst/>
              <a:uFillTx/>
              <a:latin typeface="Arial"/>
            </a:endParaRPr>
          </a:p>
          <a:p>
            <a:pPr marL="380880" indent="-380880">
              <a:lnSpc>
                <a:spcPct val="120000"/>
              </a:lnSpc>
              <a:spcBef>
                <a:spcPts val="451"/>
              </a:spcBef>
              <a:buClr>
                <a:srgbClr val="0b0bc7"/>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66"/>
                </a:solidFill>
                <a:effectLst/>
                <a:uFillTx/>
                <a:latin typeface="Arial"/>
              </a:rPr>
              <a:t>Rating based - Historical</a:t>
            </a:r>
            <a:endParaRPr b="0" lang="en-US" sz="1800" strike="noStrike" u="none">
              <a:solidFill>
                <a:srgbClr val="000000"/>
              </a:solidFill>
              <a:effectLst/>
              <a:uFillTx/>
              <a:latin typeface="Arial"/>
            </a:endParaRPr>
          </a:p>
          <a:p>
            <a:pPr marL="380880" indent="-380880">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66"/>
                </a:solidFill>
                <a:effectLst/>
                <a:uFillTx/>
                <a:latin typeface="Arial"/>
              </a:rPr>
              <a:t>	</a:t>
            </a:r>
            <a:r>
              <a:rPr b="0" lang="en-GB" sz="1800" strike="noStrike" u="none">
                <a:solidFill>
                  <a:srgbClr val="000066"/>
                </a:solidFill>
                <a:effectLst/>
                <a:uFillTx/>
                <a:latin typeface="Arial"/>
              </a:rPr>
              <a:t>	</a:t>
            </a:r>
            <a:r>
              <a:rPr b="0" lang="en-GB" sz="1800" strike="noStrike" u="none">
                <a:solidFill>
                  <a:srgbClr val="000066"/>
                </a:solidFill>
                <a:effectLst/>
                <a:uFillTx/>
                <a:latin typeface="Arial"/>
              </a:rPr>
              <a:t>	</a:t>
            </a:r>
            <a:endParaRPr b="0" lang="en-US" sz="1800" strike="noStrike" u="none">
              <a:solidFill>
                <a:srgbClr val="000000"/>
              </a:solidFill>
              <a:effectLst/>
              <a:uFillTx/>
              <a:latin typeface="Arial"/>
            </a:endParaRPr>
          </a:p>
        </p:txBody>
      </p:sp>
      <p:sp>
        <p:nvSpPr>
          <p:cNvPr id="51" name=""/>
          <p:cNvSpPr/>
          <p:nvPr/>
        </p:nvSpPr>
        <p:spPr>
          <a:xfrm>
            <a:off x="5029200" y="1676520"/>
            <a:ext cx="3505320" cy="3962160"/>
          </a:xfrm>
          <a:prstGeom prst="rect">
            <a:avLst/>
          </a:prstGeom>
          <a:noFill/>
          <a:ln w="9360">
            <a:solidFill>
              <a:srgbClr val="000066"/>
            </a:solidFill>
            <a:miter/>
          </a:ln>
        </p:spPr>
        <p:style>
          <a:lnRef idx="0"/>
          <a:fillRef idx="0"/>
          <a:effectRef idx="0"/>
          <a:fontRef idx="minor"/>
        </p:style>
        <p:txBody>
          <a:bodyPr lIns="90000" rIns="90000" tIns="46800" bIns="46800" anchor="t">
            <a:normAutofit/>
          </a:bodyPr>
          <a:p>
            <a:pPr marL="380880" indent="-380880">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Arial"/>
              </a:rPr>
              <a:t>Enron Cost of Credit</a:t>
            </a:r>
            <a:endParaRPr b="0" lang="en-US" sz="1800" strike="noStrike" u="none">
              <a:solidFill>
                <a:srgbClr val="000000"/>
              </a:solidFill>
              <a:effectLst/>
              <a:uFillTx/>
              <a:latin typeface="Arial"/>
            </a:endParaRPr>
          </a:p>
          <a:p>
            <a:pPr marL="380880" indent="-380880">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80880" indent="-380880">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80880" indent="-380880">
              <a:lnSpc>
                <a:spcPct val="120000"/>
              </a:lnSpc>
              <a:spcBef>
                <a:spcPts val="451"/>
              </a:spcBef>
              <a:buClr>
                <a:srgbClr val="0b0bc7"/>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66"/>
                </a:solidFill>
                <a:effectLst/>
                <a:uFillTx/>
                <a:latin typeface="Arial"/>
              </a:rPr>
              <a:t>10,000 rating levels</a:t>
            </a:r>
            <a:endParaRPr b="0" lang="en-US" sz="1800" strike="noStrike" u="none">
              <a:solidFill>
                <a:srgbClr val="000000"/>
              </a:solidFill>
              <a:effectLst/>
              <a:uFillTx/>
              <a:latin typeface="Arial"/>
            </a:endParaRPr>
          </a:p>
          <a:p>
            <a:pPr marL="380880" indent="-380880">
              <a:lnSpc>
                <a:spcPct val="120000"/>
              </a:lnSpc>
              <a:spcBef>
                <a:spcPts val="451"/>
              </a:spcBef>
              <a:buClr>
                <a:srgbClr val="0b0bc7"/>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66"/>
                </a:solidFill>
                <a:effectLst/>
                <a:uFillTx/>
                <a:latin typeface="Arial"/>
              </a:rPr>
              <a:t>Updated in real-time</a:t>
            </a:r>
            <a:endParaRPr b="0" lang="en-US" sz="1800" strike="noStrike" u="none">
              <a:solidFill>
                <a:srgbClr val="000000"/>
              </a:solidFill>
              <a:effectLst/>
              <a:uFillTx/>
              <a:latin typeface="Arial"/>
            </a:endParaRPr>
          </a:p>
          <a:p>
            <a:pPr marL="380880" indent="-380880">
              <a:lnSpc>
                <a:spcPct val="120000"/>
              </a:lnSpc>
              <a:spcBef>
                <a:spcPts val="451"/>
              </a:spcBef>
              <a:buClr>
                <a:srgbClr val="0b0bc7"/>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66"/>
                </a:solidFill>
                <a:effectLst/>
                <a:uFillTx/>
                <a:latin typeface="Arial"/>
              </a:rPr>
              <a:t>Quantitative</a:t>
            </a:r>
            <a:endParaRPr b="0" lang="en-US" sz="1800" strike="noStrike" u="none">
              <a:solidFill>
                <a:srgbClr val="000000"/>
              </a:solidFill>
              <a:effectLst/>
              <a:uFillTx/>
              <a:latin typeface="Arial"/>
            </a:endParaRPr>
          </a:p>
          <a:p>
            <a:pPr marL="380880" indent="-380880">
              <a:lnSpc>
                <a:spcPct val="120000"/>
              </a:lnSpc>
              <a:spcBef>
                <a:spcPts val="451"/>
              </a:spcBef>
              <a:buClr>
                <a:srgbClr val="0b0bc7"/>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66"/>
                </a:solidFill>
                <a:effectLst/>
                <a:uFillTx/>
                <a:latin typeface="Arial"/>
              </a:rPr>
              <a:t>“Price” oriented</a:t>
            </a:r>
            <a:endParaRPr b="0" lang="en-US" sz="1800" strike="noStrike" u="none">
              <a:solidFill>
                <a:srgbClr val="000000"/>
              </a:solidFill>
              <a:effectLst/>
              <a:uFillTx/>
              <a:latin typeface="Arial"/>
            </a:endParaRPr>
          </a:p>
          <a:p>
            <a:pPr marL="380880" indent="-380880">
              <a:lnSpc>
                <a:spcPct val="120000"/>
              </a:lnSpc>
              <a:spcBef>
                <a:spcPts val="451"/>
              </a:spcBef>
              <a:buClr>
                <a:srgbClr val="0b0bc7"/>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66"/>
                </a:solidFill>
                <a:effectLst/>
                <a:uFillTx/>
                <a:latin typeface="Arial"/>
              </a:rPr>
              <a:t>Market based - Future</a:t>
            </a:r>
            <a:endParaRPr b="0" lang="en-US" sz="1800" strike="noStrike" u="none">
              <a:solidFill>
                <a:srgbClr val="000000"/>
              </a:solidFill>
              <a:effectLst/>
              <a:uFillTx/>
              <a:latin typeface="Arial"/>
            </a:endParaRPr>
          </a:p>
          <a:p>
            <a:pPr marL="380880" indent="-380880">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000066"/>
                </a:solidFill>
                <a:effectLst/>
                <a:uFillTx/>
                <a:latin typeface="Arial"/>
              </a:rPr>
              <a:t>	</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Example ECC’s – Electricity Chart</a:t>
            </a:r>
            <a:endParaRPr b="1" lang="en-US" sz="2800" strike="noStrike" u="none">
              <a:solidFill>
                <a:srgbClr val="ffffff"/>
              </a:solidFill>
              <a:effectLst/>
              <a:uFillTx/>
              <a:latin typeface="Arial"/>
            </a:endParaRPr>
          </a:p>
        </p:txBody>
      </p:sp>
      <p:graphicFrame>
        <p:nvGraphicFramePr>
          <p:cNvPr id="53" name=""/>
          <p:cNvGraphicFramePr/>
          <p:nvPr/>
        </p:nvGraphicFramePr>
        <p:xfrm>
          <a:off x="609480" y="1066680"/>
          <a:ext cx="8153640" cy="5403960"/>
        </p:xfrm>
        <a:graphic>
          <a:graphicData uri="http://schemas.openxmlformats.org/presentationml/2006/ole">
            <p:oleObj progId="Excel.Sheet.12" r:id="rId1" spid="">
              <p:embed/>
              <p:pic>
                <p:nvPicPr>
                  <p:cNvPr id="54" name="" descr=""/>
                  <p:cNvPicPr/>
                  <p:nvPr/>
                </p:nvPicPr>
                <p:blipFill>
                  <a:blip r:embed="rId2"/>
                  <a:stretch/>
                </p:blipFill>
                <p:spPr>
                  <a:xfrm>
                    <a:off x="609480" y="1066680"/>
                    <a:ext cx="8153640" cy="54039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678960" y="-360"/>
            <a:ext cx="8331480" cy="114300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Example ECC’s – Gas Chart</a:t>
            </a:r>
            <a:endParaRPr b="1" lang="en-US" sz="2800" strike="noStrike" u="none">
              <a:solidFill>
                <a:srgbClr val="ffffff"/>
              </a:solidFill>
              <a:effectLst/>
              <a:uFillTx/>
              <a:latin typeface="Arial"/>
            </a:endParaRPr>
          </a:p>
        </p:txBody>
      </p:sp>
      <p:graphicFrame>
        <p:nvGraphicFramePr>
          <p:cNvPr id="56" name=""/>
          <p:cNvGraphicFramePr/>
          <p:nvPr/>
        </p:nvGraphicFramePr>
        <p:xfrm>
          <a:off x="457200" y="1066680"/>
          <a:ext cx="8153280" cy="5405400"/>
        </p:xfrm>
        <a:graphic>
          <a:graphicData uri="http://schemas.openxmlformats.org/presentationml/2006/ole">
            <p:oleObj progId="Excel.Sheet.12" r:id="rId1" spid="">
              <p:embed/>
              <p:pic>
                <p:nvPicPr>
                  <p:cNvPr id="57" name="" descr=""/>
                  <p:cNvPicPr/>
                  <p:nvPr/>
                </p:nvPicPr>
                <p:blipFill>
                  <a:blip r:embed="rId2"/>
                  <a:stretch/>
                </p:blipFill>
                <p:spPr>
                  <a:xfrm>
                    <a:off x="457200" y="1066680"/>
                    <a:ext cx="8153280" cy="54054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p:nvPr>
        </p:nvSpPr>
        <p:spPr>
          <a:xfrm>
            <a:off x="762120" y="1600200"/>
            <a:ext cx="7619760" cy="4323960"/>
          </a:xfrm>
          <a:prstGeom prst="rect">
            <a:avLst/>
          </a:prstGeom>
          <a:noFill/>
          <a:ln w="9360">
            <a:solidFill>
              <a:srgbClr val="0b0bc7"/>
            </a:solidFill>
            <a:miter/>
          </a:ln>
        </p:spPr>
        <p:txBody>
          <a:bodyPr lIns="90000" rIns="90000" tIns="46800" bIns="46800" anchor="t">
            <a:normAutofit/>
          </a:bodyPr>
          <a:p>
            <a:pPr marL="343080" indent="-343080">
              <a:lnSpc>
                <a:spcPct val="12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0000"/>
                </a:solidFill>
                <a:effectLst/>
                <a:uFillTx/>
                <a:latin typeface="Arial"/>
              </a:rPr>
              <a:t>Rating</a:t>
            </a:r>
            <a:r>
              <a:rPr b="1" i="1" lang="en-US" sz="2400" strike="noStrike" u="none">
                <a:solidFill>
                  <a:srgbClr val="ff0000"/>
                </a:solidFill>
                <a:effectLst/>
                <a:uFillTx/>
                <a:latin typeface="Arial"/>
              </a:rPr>
              <a:t>	</a:t>
            </a:r>
            <a:r>
              <a:rPr b="1" i="1" lang="en-US" sz="2400" strike="noStrike" u="none">
                <a:solidFill>
                  <a:srgbClr val="ff0000"/>
                </a:solidFill>
                <a:effectLst/>
                <a:uFillTx/>
                <a:latin typeface="Arial"/>
              </a:rPr>
              <a:t>	</a:t>
            </a:r>
            <a:r>
              <a:rPr b="1" i="1" lang="en-US" sz="2400" strike="noStrike" u="none">
                <a:solidFill>
                  <a:srgbClr val="ff0000"/>
                </a:solidFill>
                <a:effectLst/>
                <a:uFillTx/>
                <a:latin typeface="Arial"/>
              </a:rPr>
              <a:t>	</a:t>
            </a:r>
            <a:r>
              <a:rPr b="1" i="1" lang="en-US" sz="2400" strike="noStrike" u="none">
                <a:solidFill>
                  <a:srgbClr val="ff0000"/>
                </a:solidFill>
                <a:effectLst/>
                <a:uFillTx/>
                <a:latin typeface="Arial"/>
              </a:rPr>
              <a:t>	</a:t>
            </a:r>
            <a:r>
              <a:rPr b="1" i="1" lang="en-US" sz="2400" strike="noStrike" u="none">
                <a:solidFill>
                  <a:srgbClr val="ff0000"/>
                </a:solidFill>
                <a:effectLst/>
                <a:uFillTx/>
                <a:latin typeface="Arial"/>
              </a:rPr>
              <a:t>	</a:t>
            </a:r>
            <a:r>
              <a:rPr b="1" i="1" lang="en-US" sz="2400" strike="noStrike" u="none">
                <a:solidFill>
                  <a:srgbClr val="ff0000"/>
                </a:solidFill>
                <a:effectLst/>
                <a:uFillTx/>
                <a:latin typeface="Arial"/>
              </a:rPr>
              <a:t>	</a:t>
            </a:r>
            <a:r>
              <a:rPr b="1" i="1" lang="en-US" sz="2400" strike="noStrike" u="none">
                <a:solidFill>
                  <a:srgbClr val="ff0000"/>
                </a:solidFill>
                <a:effectLst/>
                <a:uFillTx/>
                <a:latin typeface="Arial"/>
              </a:rPr>
              <a:t>Price</a:t>
            </a:r>
            <a:endParaRPr b="1" lang="en-US" sz="2400" strike="noStrike" u="none">
              <a:solidFill>
                <a:srgbClr val="000000"/>
              </a:solidFill>
              <a:effectLst/>
              <a:uFillTx/>
              <a:latin typeface="Arial"/>
            </a:endParaRPr>
          </a:p>
          <a:p>
            <a:pPr marL="343080" indent="-34308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66"/>
                </a:solidFill>
                <a:effectLst/>
                <a:uFillTx/>
                <a:latin typeface="Arial"/>
              </a:rPr>
              <a:t>S&amp;P</a:t>
            </a:r>
            <a:r>
              <a:rPr b="1" lang="en-US" sz="2000" strike="noStrike" u="sng">
                <a:solidFill>
                  <a:srgbClr val="000066"/>
                </a:solidFill>
                <a:effectLst/>
                <a:uFillTx/>
                <a:latin typeface="Arial"/>
              </a:rPr>
              <a:t>	</a:t>
            </a:r>
            <a:r>
              <a:rPr b="0" i="1" lang="en-US" sz="2000" strike="noStrike" u="none">
                <a:solidFill>
                  <a:srgbClr val="000066"/>
                </a:solidFill>
                <a:effectLst/>
                <a:uFillTx/>
                <a:latin typeface="Arial"/>
              </a:rPr>
              <a:t>	</a:t>
            </a:r>
            <a:r>
              <a:rPr b="0" i="1" lang="en-US" sz="2000" strike="noStrike" u="none">
                <a:solidFill>
                  <a:srgbClr val="000066"/>
                </a:solidFill>
                <a:effectLst/>
                <a:uFillTx/>
                <a:latin typeface="Arial"/>
              </a:rPr>
              <a:t>	</a:t>
            </a:r>
            <a:r>
              <a:rPr b="0" i="1" lang="en-US" sz="2000" strike="noStrike" u="none">
                <a:solidFill>
                  <a:srgbClr val="000066"/>
                </a:solidFill>
                <a:effectLst/>
                <a:uFillTx/>
                <a:latin typeface="Arial"/>
              </a:rPr>
              <a:t>	</a:t>
            </a:r>
            <a:r>
              <a:rPr b="0" i="1" lang="en-US" sz="2000" strike="noStrike" u="none">
                <a:solidFill>
                  <a:srgbClr val="000066"/>
                </a:solidFill>
                <a:effectLst/>
                <a:uFillTx/>
                <a:latin typeface="Arial"/>
              </a:rPr>
              <a:t>	</a:t>
            </a:r>
            <a:r>
              <a:rPr b="0" i="1" lang="en-US" sz="2000" strike="noStrike" u="none">
                <a:solidFill>
                  <a:srgbClr val="000066"/>
                </a:solidFill>
                <a:effectLst/>
                <a:uFillTx/>
                <a:latin typeface="Arial"/>
              </a:rPr>
              <a:t>	</a:t>
            </a:r>
            <a:r>
              <a:rPr b="0" i="1" lang="en-US" sz="2000" strike="noStrike" u="none">
                <a:solidFill>
                  <a:srgbClr val="000066"/>
                </a:solidFill>
                <a:effectLst/>
                <a:uFillTx/>
                <a:latin typeface="Arial"/>
              </a:rPr>
              <a:t>	</a:t>
            </a:r>
            <a:r>
              <a:rPr b="1" lang="en-US" sz="2000" strike="noStrike" u="sng">
                <a:solidFill>
                  <a:srgbClr val="000066"/>
                </a:solidFill>
                <a:effectLst/>
                <a:uFillTx/>
                <a:latin typeface="Arial"/>
              </a:rPr>
              <a:t>ECC</a:t>
            </a:r>
            <a:endParaRPr b="1" lang="en-US" sz="2000" strike="noStrike" u="none">
              <a:solidFill>
                <a:srgbClr val="000000"/>
              </a:solidFill>
              <a:effectLst/>
              <a:uFillTx/>
              <a:latin typeface="Arial"/>
            </a:endParaRPr>
          </a:p>
          <a:p>
            <a:pPr marL="343080" indent="-34308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AAA</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General Electric</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0.0</a:t>
            </a:r>
            <a:r>
              <a:rPr b="1" lang="en-GB" sz="1800" strike="noStrike" u="none">
                <a:solidFill>
                  <a:srgbClr val="000066"/>
                </a:solidFill>
                <a:effectLst/>
                <a:uFillTx/>
                <a:latin typeface="Arial"/>
              </a:rPr>
              <a:t>4</a:t>
            </a:r>
            <a:r>
              <a:rPr b="1" lang="en-US" sz="1800" strike="noStrike" u="none">
                <a:solidFill>
                  <a:srgbClr val="000066"/>
                </a:solidFill>
                <a:effectLst/>
                <a:uFillTx/>
                <a:latin typeface="Arial"/>
              </a:rPr>
              <a:t>%</a:t>
            </a:r>
            <a:endParaRPr b="1" lang="en-US" sz="1800" strike="noStrike" u="none">
              <a:solidFill>
                <a:srgbClr val="000000"/>
              </a:solidFill>
              <a:effectLst/>
              <a:uFillTx/>
              <a:latin typeface="Arial"/>
            </a:endParaRPr>
          </a:p>
          <a:p>
            <a:pPr marL="343080" indent="-34308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BBB+</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International Paper</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0.</a:t>
            </a:r>
            <a:r>
              <a:rPr b="1" lang="en-GB" sz="1800" strike="noStrike" u="none">
                <a:solidFill>
                  <a:srgbClr val="000066"/>
                </a:solidFill>
                <a:effectLst/>
                <a:uFillTx/>
                <a:latin typeface="Arial"/>
              </a:rPr>
              <a:t>73</a:t>
            </a:r>
            <a:r>
              <a:rPr b="1" lang="en-US" sz="1800" strike="noStrike" u="none">
                <a:solidFill>
                  <a:srgbClr val="000066"/>
                </a:solidFill>
                <a:effectLst/>
                <a:uFillTx/>
                <a:latin typeface="Arial"/>
              </a:rPr>
              <a:t>%</a:t>
            </a:r>
            <a:endParaRPr b="1" lang="en-US" sz="1800" strike="noStrike" u="none">
              <a:solidFill>
                <a:srgbClr val="000000"/>
              </a:solidFill>
              <a:effectLst/>
              <a:uFillTx/>
              <a:latin typeface="Arial"/>
            </a:endParaRPr>
          </a:p>
          <a:p>
            <a:pPr marL="343080" indent="-34308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BBB+</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Enron Corp</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0.</a:t>
            </a:r>
            <a:r>
              <a:rPr b="1" lang="en-GB" sz="1800" strike="noStrike" u="none">
                <a:solidFill>
                  <a:srgbClr val="000066"/>
                </a:solidFill>
                <a:effectLst/>
                <a:uFillTx/>
                <a:latin typeface="Arial"/>
              </a:rPr>
              <a:t>69</a:t>
            </a:r>
            <a:r>
              <a:rPr b="1" lang="en-US" sz="1800" strike="noStrike" u="none">
                <a:solidFill>
                  <a:srgbClr val="000066"/>
                </a:solidFill>
                <a:effectLst/>
                <a:uFillTx/>
                <a:latin typeface="Arial"/>
              </a:rPr>
              <a:t>%</a:t>
            </a:r>
            <a:endParaRPr b="1" lang="en-US" sz="1800" strike="noStrike" u="none">
              <a:solidFill>
                <a:srgbClr val="000000"/>
              </a:solidFill>
              <a:effectLst/>
              <a:uFillTx/>
              <a:latin typeface="Arial"/>
            </a:endParaRPr>
          </a:p>
          <a:p>
            <a:pPr marL="343080" indent="-34308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BBB+</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Marconi Corp</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0.</a:t>
            </a:r>
            <a:r>
              <a:rPr b="1" lang="en-GB" sz="1800" strike="noStrike" u="none">
                <a:solidFill>
                  <a:srgbClr val="000066"/>
                </a:solidFill>
                <a:effectLst/>
                <a:uFillTx/>
                <a:latin typeface="Arial"/>
              </a:rPr>
              <a:t>41</a:t>
            </a:r>
            <a:r>
              <a:rPr b="1" lang="en-US" sz="1800" strike="noStrike" u="none">
                <a:solidFill>
                  <a:srgbClr val="000066"/>
                </a:solidFill>
                <a:effectLst/>
                <a:uFillTx/>
                <a:latin typeface="Arial"/>
              </a:rPr>
              <a:t>%</a:t>
            </a:r>
            <a:endParaRPr b="1" lang="en-US" sz="1800" strike="noStrike" u="none">
              <a:solidFill>
                <a:srgbClr val="000000"/>
              </a:solidFill>
              <a:effectLst/>
              <a:uFillTx/>
              <a:latin typeface="Arial"/>
            </a:endParaRPr>
          </a:p>
          <a:p>
            <a:pPr marL="343080" indent="-34308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B</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Amazon.com</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1</a:t>
            </a:r>
            <a:r>
              <a:rPr b="1" lang="en-GB" sz="1800" strike="noStrike" u="none">
                <a:solidFill>
                  <a:srgbClr val="000066"/>
                </a:solidFill>
                <a:effectLst/>
                <a:uFillTx/>
                <a:latin typeface="Arial"/>
              </a:rPr>
              <a:t>1</a:t>
            </a:r>
            <a:r>
              <a:rPr b="1" lang="en-US" sz="1800" strike="noStrike" u="none">
                <a:solidFill>
                  <a:srgbClr val="000066"/>
                </a:solidFill>
                <a:effectLst/>
                <a:uFillTx/>
                <a:latin typeface="Arial"/>
              </a:rPr>
              <a:t>.1</a:t>
            </a:r>
            <a:r>
              <a:rPr b="1" lang="en-GB" sz="1800" strike="noStrike" u="none">
                <a:solidFill>
                  <a:srgbClr val="000066"/>
                </a:solidFill>
                <a:effectLst/>
                <a:uFillTx/>
                <a:latin typeface="Arial"/>
              </a:rPr>
              <a:t>1</a:t>
            </a:r>
            <a:r>
              <a:rPr b="1" lang="en-US" sz="1800" strike="noStrike" u="none">
                <a:solidFill>
                  <a:srgbClr val="000066"/>
                </a:solidFill>
                <a:effectLst/>
                <a:uFillTx/>
                <a:latin typeface="Arial"/>
              </a:rPr>
              <a:t>%</a:t>
            </a:r>
            <a:endParaRPr b="1" lang="en-US" sz="1800" strike="noStrike" u="none">
              <a:solidFill>
                <a:srgbClr val="000000"/>
              </a:solidFill>
              <a:effectLst/>
              <a:uFillTx/>
              <a:latin typeface="Arial"/>
            </a:endParaRPr>
          </a:p>
          <a:p>
            <a:pPr marL="343080" indent="-34308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B</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GB" sz="1800" strike="noStrike" u="none">
                <a:solidFill>
                  <a:srgbClr val="000066"/>
                </a:solidFill>
                <a:effectLst/>
                <a:uFillTx/>
                <a:latin typeface="Arial"/>
              </a:rPr>
              <a:t>Voice Stream</a:t>
            </a:r>
            <a:r>
              <a:rPr b="1" lang="en-US" sz="1800" strike="noStrike" u="none">
                <a:solidFill>
                  <a:srgbClr val="000066"/>
                </a:solidFill>
                <a:effectLst/>
                <a:uFillTx/>
                <a:latin typeface="Arial"/>
              </a:rPr>
              <a:t>	</a:t>
            </a:r>
            <a:r>
              <a:rPr b="1" lang="en-US" sz="1800" strike="noStrike" u="none">
                <a:solidFill>
                  <a:srgbClr val="000066"/>
                </a:solidFill>
                <a:effectLst/>
                <a:uFillTx/>
                <a:latin typeface="Arial"/>
              </a:rPr>
              <a:t>	</a:t>
            </a:r>
            <a:r>
              <a:rPr b="1" lang="en-GB" sz="1800" strike="noStrike" u="none">
                <a:solidFill>
                  <a:srgbClr val="000066"/>
                </a:solidFill>
                <a:effectLst/>
                <a:uFillTx/>
                <a:latin typeface="Arial"/>
              </a:rPr>
              <a:t>                </a:t>
            </a:r>
            <a:r>
              <a:rPr b="1" lang="en-US" sz="1800" strike="noStrike" u="none">
                <a:solidFill>
                  <a:srgbClr val="000066"/>
                </a:solidFill>
                <a:effectLst/>
                <a:uFillTx/>
                <a:latin typeface="Arial"/>
              </a:rPr>
              <a:t>6.</a:t>
            </a:r>
            <a:r>
              <a:rPr b="1" lang="en-GB" sz="1800" strike="noStrike" u="none">
                <a:solidFill>
                  <a:srgbClr val="000066"/>
                </a:solidFill>
                <a:effectLst/>
                <a:uFillTx/>
                <a:latin typeface="Arial"/>
              </a:rPr>
              <a:t>39</a:t>
            </a:r>
            <a:r>
              <a:rPr b="1" lang="en-US" sz="1800" strike="noStrike" u="none">
                <a:solidFill>
                  <a:srgbClr val="000066"/>
                </a:solidFill>
                <a:effectLst/>
                <a:uFillTx/>
                <a:latin typeface="Arial"/>
              </a:rPr>
              <a:t>%</a:t>
            </a:r>
            <a:endParaRPr b="1" lang="en-US" sz="1800" strike="noStrike" u="none">
              <a:solidFill>
                <a:srgbClr val="000000"/>
              </a:solidFill>
              <a:effectLst/>
              <a:uFillTx/>
              <a:latin typeface="Arial"/>
            </a:endParaRPr>
          </a:p>
        </p:txBody>
      </p:sp>
      <p:sp>
        <p:nvSpPr>
          <p:cNvPr id="59" name="PlaceHolder 2"/>
          <p:cNvSpPr>
            <a:spLocks noGrp="1"/>
          </p:cNvSpPr>
          <p:nvPr>
            <p:ph type="title"/>
          </p:nvPr>
        </p:nvSpPr>
        <p:spPr>
          <a:xfrm>
            <a:off x="81288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“Rating” vs “ Price”</a:t>
            </a:r>
            <a:endParaRPr b="1"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
          <p:cNvSpPr/>
          <p:nvPr/>
        </p:nvSpPr>
        <p:spPr>
          <a:xfrm>
            <a:off x="1828800" y="5181480"/>
            <a:ext cx="0" cy="121932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1" name="PlaceHolder 1"/>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The Bankruptcy Hedge</a:t>
            </a:r>
            <a:endParaRPr b="1" lang="en-US" sz="2800" strike="noStrike" u="none">
              <a:solidFill>
                <a:srgbClr val="ffffff"/>
              </a:solidFill>
              <a:effectLst/>
              <a:uFillTx/>
              <a:latin typeface="Arial"/>
            </a:endParaRPr>
          </a:p>
        </p:txBody>
      </p:sp>
      <p:sp>
        <p:nvSpPr>
          <p:cNvPr id="62" name=""/>
          <p:cNvSpPr/>
          <p:nvPr/>
        </p:nvSpPr>
        <p:spPr>
          <a:xfrm>
            <a:off x="609480" y="1219320"/>
            <a:ext cx="7696440" cy="4267080"/>
          </a:xfrm>
          <a:prstGeom prst="rect">
            <a:avLst/>
          </a:prstGeom>
          <a:noFill/>
          <a:ln w="0">
            <a:noFill/>
          </a:ln>
        </p:spPr>
        <p:style>
          <a:lnRef idx="0"/>
          <a:fillRef idx="0"/>
          <a:effectRef idx="0"/>
          <a:fontRef idx="minor"/>
        </p:style>
        <p:txBody>
          <a:bodyPr lIns="90000" rIns="90000" tIns="46800" bIns="46800" anchor="t">
            <a:normAutofit fontScale="92500" lnSpcReduction="9999"/>
          </a:bodyPr>
          <a:p>
            <a:pPr>
              <a:lnSpc>
                <a:spcPct val="11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000000"/>
                </a:solidFill>
                <a:effectLst/>
                <a:uFillTx/>
                <a:latin typeface="Arial"/>
              </a:rPr>
              <a:t>What is it?</a:t>
            </a:r>
            <a:endParaRPr b="0" lang="en-US" sz="2400" strike="noStrike" u="none">
              <a:solidFill>
                <a:srgbClr val="000000"/>
              </a:solidFill>
              <a:effectLst/>
              <a:uFillTx/>
              <a:latin typeface="Arial"/>
            </a:endParaRPr>
          </a:p>
          <a:p>
            <a:pPr>
              <a:lnSpc>
                <a:spcPct val="11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66"/>
                </a:solidFill>
                <a:effectLst/>
                <a:uFillTx/>
                <a:latin typeface="Arial"/>
              </a:rPr>
              <a:t>The Bankruptcy Hedge is a simple and effective product for managing credit exposure.</a:t>
            </a:r>
            <a:endParaRPr b="0" lang="en-US" sz="2000" strike="noStrike" u="none">
              <a:solidFill>
                <a:srgbClr val="000000"/>
              </a:solidFill>
              <a:effectLst/>
              <a:uFillTx/>
              <a:latin typeface="Arial"/>
            </a:endParaRPr>
          </a:p>
          <a:p>
            <a:pPr>
              <a:lnSpc>
                <a:spcPct val="11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a:lnSpc>
                <a:spcPct val="11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000000"/>
                </a:solidFill>
                <a:effectLst/>
                <a:uFillTx/>
                <a:latin typeface="Arial"/>
              </a:rPr>
              <a:t>How does it work?</a:t>
            </a:r>
            <a:endParaRPr b="0" lang="en-US" sz="2400" strike="noStrike" u="none">
              <a:solidFill>
                <a:srgbClr val="000000"/>
              </a:solidFill>
              <a:effectLst/>
              <a:uFillTx/>
              <a:latin typeface="Arial"/>
            </a:endParaRPr>
          </a:p>
          <a:p>
            <a:pPr>
              <a:lnSpc>
                <a:spcPct val="11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66"/>
                </a:solidFill>
                <a:effectLst/>
                <a:uFillTx/>
                <a:latin typeface="Arial"/>
              </a:rPr>
              <a:t>The hedge buyer will receive an agreed sum of money from the seller if the underlying reference credit is declared bankrupt during a specified period.  The buyer makes a fixed, regular payment for this protection</a:t>
            </a:r>
            <a:endParaRPr b="0" lang="en-US" sz="2000" strike="noStrike" u="none">
              <a:solidFill>
                <a:srgbClr val="000000"/>
              </a:solidFill>
              <a:effectLst/>
              <a:uFillTx/>
              <a:latin typeface="Arial"/>
            </a:endParaRPr>
          </a:p>
          <a:p>
            <a:pPr>
              <a:lnSpc>
                <a:spcPct val="11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a:lnSpc>
                <a:spcPct val="11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000000"/>
                </a:solidFill>
                <a:effectLst/>
                <a:uFillTx/>
                <a:latin typeface="Arial"/>
              </a:rPr>
              <a:t>What is it used for?</a:t>
            </a:r>
            <a:endParaRPr b="0" lang="en-US" sz="2400" strike="noStrike" u="none">
              <a:solidFill>
                <a:srgbClr val="000000"/>
              </a:solidFill>
              <a:effectLst/>
              <a:uFillTx/>
              <a:latin typeface="Arial"/>
            </a:endParaRPr>
          </a:p>
          <a:p>
            <a:pPr>
              <a:lnSpc>
                <a:spcPct val="3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762120" indent="-381240">
              <a:lnSpc>
                <a:spcPct val="110000"/>
              </a:lnSpc>
              <a:spcBef>
                <a:spcPts val="40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66"/>
                </a:solidFill>
                <a:effectLst/>
                <a:uFillTx/>
                <a:latin typeface="Arial"/>
              </a:rPr>
              <a:t>Transferring trade credit risk</a:t>
            </a:r>
            <a:endParaRPr b="0" lang="en-US" sz="1600" strike="noStrike" u="none">
              <a:solidFill>
                <a:srgbClr val="000000"/>
              </a:solidFill>
              <a:effectLst/>
              <a:uFillTx/>
              <a:latin typeface="Arial"/>
            </a:endParaRPr>
          </a:p>
          <a:p>
            <a:pPr>
              <a:lnSpc>
                <a:spcPct val="11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p:nvPr>
        </p:nvSpPr>
        <p:spPr>
          <a:xfrm>
            <a:off x="685800" y="1447920"/>
            <a:ext cx="7772400" cy="3924360"/>
          </a:xfrm>
          <a:prstGeom prst="rect">
            <a:avLst/>
          </a:prstGeom>
          <a:noFill/>
          <a:ln w="0">
            <a:noFill/>
          </a:ln>
        </p:spPr>
        <p:txBody>
          <a:bodyPr lIns="90000" rIns="90000" tIns="46800" bIns="46800" anchor="t">
            <a:normAutofit lnSpcReduction="9999"/>
          </a:bodyPr>
          <a:p>
            <a:pPr marL="343080" indent="-343080">
              <a:lnSpc>
                <a:spcPct val="120000"/>
              </a:lnSpc>
              <a:spcBef>
                <a:spcPts val="250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Viable businesses honor trade obligations</a:t>
            </a:r>
            <a:endParaRPr b="1" lang="en-US" sz="2000" strike="noStrike" u="none">
              <a:solidFill>
                <a:srgbClr val="000000"/>
              </a:solidFill>
              <a:effectLst/>
              <a:uFillTx/>
              <a:latin typeface="Arial"/>
            </a:endParaRPr>
          </a:p>
          <a:p>
            <a:pPr marL="343080" indent="-343080">
              <a:lnSpc>
                <a:spcPct val="120000"/>
              </a:lnSpc>
              <a:spcBef>
                <a:spcPts val="250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Lenders will restructure debt if business is viable but under financial strain</a:t>
            </a:r>
            <a:endParaRPr b="1" lang="en-US" sz="2000" strike="noStrike" u="none">
              <a:solidFill>
                <a:srgbClr val="000000"/>
              </a:solidFill>
              <a:effectLst/>
              <a:uFillTx/>
              <a:latin typeface="Arial"/>
            </a:endParaRPr>
          </a:p>
          <a:p>
            <a:pPr marL="343080" indent="-343080">
              <a:lnSpc>
                <a:spcPct val="120000"/>
              </a:lnSpc>
              <a:spcBef>
                <a:spcPts val="250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Well written contracts cover extraneous credit events</a:t>
            </a:r>
            <a:endParaRPr b="1" lang="en-US" sz="2000" strike="noStrike" u="none">
              <a:solidFill>
                <a:srgbClr val="000000"/>
              </a:solidFill>
              <a:effectLst/>
              <a:uFillTx/>
              <a:latin typeface="Arial"/>
            </a:endParaRPr>
          </a:p>
          <a:p>
            <a:pPr marL="343080" indent="-343080">
              <a:lnSpc>
                <a:spcPct val="120000"/>
              </a:lnSpc>
              <a:spcBef>
                <a:spcPts val="250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Financial loss will only occur if counterpart is insolvent / bankrupt</a:t>
            </a:r>
            <a:endParaRPr b="1" lang="en-US" sz="2000" strike="noStrike" u="none">
              <a:solidFill>
                <a:srgbClr val="000000"/>
              </a:solidFill>
              <a:effectLst/>
              <a:uFillTx/>
              <a:latin typeface="Arial"/>
            </a:endParaRPr>
          </a:p>
          <a:p>
            <a:pPr marL="343080" indent="-343080">
              <a:lnSpc>
                <a:spcPct val="120000"/>
              </a:lnSpc>
              <a:spcBef>
                <a:spcPts val="250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Publicly observable event</a:t>
            </a:r>
            <a:endParaRPr b="1" lang="en-US" sz="2000" strike="noStrike" u="none">
              <a:solidFill>
                <a:srgbClr val="000000"/>
              </a:solidFill>
              <a:effectLst/>
              <a:uFillTx/>
              <a:latin typeface="Arial"/>
            </a:endParaRPr>
          </a:p>
        </p:txBody>
      </p:sp>
      <p:sp>
        <p:nvSpPr>
          <p:cNvPr id="64" name=""/>
          <p:cNvSpPr/>
          <p:nvPr/>
        </p:nvSpPr>
        <p:spPr>
          <a:xfrm>
            <a:off x="685800" y="0"/>
            <a:ext cx="8331120" cy="11430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Why Bankruptcy?</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609120" y="0"/>
            <a:ext cx="8331480" cy="10396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Bankruptcy</a:t>
            </a:r>
            <a:r>
              <a:rPr b="1" lang="en-GB" sz="2800" strike="noStrike" u="none">
                <a:solidFill>
                  <a:srgbClr val="ffffff"/>
                </a:solidFill>
                <a:effectLst/>
                <a:uFillTx/>
                <a:latin typeface="Arial"/>
              </a:rPr>
              <a:t> Hedge: Structure</a:t>
            </a:r>
            <a:endParaRPr b="1" lang="en-US" sz="2800" strike="noStrike" u="none">
              <a:solidFill>
                <a:srgbClr val="ffffff"/>
              </a:solidFill>
              <a:effectLst/>
              <a:uFillTx/>
              <a:latin typeface="Arial"/>
            </a:endParaRPr>
          </a:p>
        </p:txBody>
      </p:sp>
      <p:sp>
        <p:nvSpPr>
          <p:cNvPr id="66" name=""/>
          <p:cNvSpPr/>
          <p:nvPr/>
        </p:nvSpPr>
        <p:spPr>
          <a:xfrm>
            <a:off x="1295280" y="1905120"/>
            <a:ext cx="1425600" cy="723960"/>
          </a:xfrm>
          <a:prstGeom prst="rect">
            <a:avLst/>
          </a:prstGeom>
          <a:solidFill>
            <a:srgbClr val="0099ff"/>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7" name=""/>
          <p:cNvSpPr/>
          <p:nvPr/>
        </p:nvSpPr>
        <p:spPr>
          <a:xfrm>
            <a:off x="5499000" y="1905120"/>
            <a:ext cx="1424160" cy="723960"/>
          </a:xfrm>
          <a:prstGeom prst="rect">
            <a:avLst/>
          </a:prstGeom>
          <a:solidFill>
            <a:srgbClr val="333399"/>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8" name=""/>
          <p:cNvSpPr/>
          <p:nvPr/>
        </p:nvSpPr>
        <p:spPr>
          <a:xfrm>
            <a:off x="2720880" y="2001960"/>
            <a:ext cx="2778120" cy="0"/>
          </a:xfrm>
          <a:prstGeom prst="line">
            <a:avLst/>
          </a:prstGeom>
          <a:ln w="9360">
            <a:solidFill>
              <a:srgbClr val="6699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9" name=""/>
          <p:cNvSpPr/>
          <p:nvPr/>
        </p:nvSpPr>
        <p:spPr>
          <a:xfrm flipH="1">
            <a:off x="2720520" y="2195640"/>
            <a:ext cx="2778120" cy="0"/>
          </a:xfrm>
          <a:prstGeom prst="line">
            <a:avLst/>
          </a:prstGeom>
          <a:ln w="9360">
            <a:solidFill>
              <a:srgbClr val="6699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0" name=""/>
          <p:cNvSpPr/>
          <p:nvPr/>
        </p:nvSpPr>
        <p:spPr>
          <a:xfrm>
            <a:off x="4145040" y="2195640"/>
            <a:ext cx="0" cy="336600"/>
          </a:xfrm>
          <a:prstGeom prst="line">
            <a:avLst/>
          </a:prstGeom>
          <a:ln w="9360">
            <a:solidFill>
              <a:srgbClr val="6699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1" name=""/>
          <p:cNvSpPr/>
          <p:nvPr/>
        </p:nvSpPr>
        <p:spPr>
          <a:xfrm flipH="1">
            <a:off x="2720880" y="2532240"/>
            <a:ext cx="1424160" cy="0"/>
          </a:xfrm>
          <a:prstGeom prst="line">
            <a:avLst/>
          </a:prstGeom>
          <a:ln w="9360">
            <a:solidFill>
              <a:srgbClr val="6699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2" name=""/>
          <p:cNvSpPr/>
          <p:nvPr/>
        </p:nvSpPr>
        <p:spPr>
          <a:xfrm>
            <a:off x="5678280" y="1969920"/>
            <a:ext cx="108252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SWAP </a:t>
            </a: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SELLER</a:t>
            </a:r>
            <a:endParaRPr b="0" lang="en-US" sz="1800" strike="noStrike" u="none">
              <a:solidFill>
                <a:srgbClr val="000000"/>
              </a:solidFill>
              <a:effectLst/>
              <a:uFillTx/>
              <a:latin typeface="Arial"/>
            </a:endParaRPr>
          </a:p>
        </p:txBody>
      </p:sp>
      <p:sp>
        <p:nvSpPr>
          <p:cNvPr id="73" name=""/>
          <p:cNvSpPr/>
          <p:nvPr/>
        </p:nvSpPr>
        <p:spPr>
          <a:xfrm>
            <a:off x="2896560" y="2173320"/>
            <a:ext cx="37872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0</a:t>
            </a:r>
            <a:r>
              <a:rPr b="0" lang="en-US" sz="1400" strike="noStrike" u="none">
                <a:solidFill>
                  <a:srgbClr val="ffffff"/>
                </a:solidFill>
                <a:effectLst/>
                <a:uFillTx/>
                <a:latin typeface="Arial"/>
              </a:rPr>
              <a:t>0</a:t>
            </a:r>
            <a:endParaRPr b="0" lang="en-US" sz="1400" strike="noStrike" u="none">
              <a:solidFill>
                <a:srgbClr val="000000"/>
              </a:solidFill>
              <a:effectLst/>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74" name=""/>
          <p:cNvSpPr/>
          <p:nvPr/>
        </p:nvSpPr>
        <p:spPr>
          <a:xfrm>
            <a:off x="2890440" y="2554200"/>
            <a:ext cx="23504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100</a:t>
            </a:r>
            <a:r>
              <a:rPr b="1" lang="en-GB" sz="1400" strike="noStrike" u="none">
                <a:solidFill>
                  <a:srgbClr val="000000"/>
                </a:solidFill>
                <a:effectLst/>
                <a:uFillTx/>
                <a:latin typeface="Arial"/>
              </a:rPr>
              <a:t>% notional</a:t>
            </a:r>
            <a:r>
              <a:rPr b="1" lang="en-US" sz="1400" strike="noStrike" u="none">
                <a:solidFill>
                  <a:srgbClr val="ffffff"/>
                </a:solidFill>
                <a:effectLst/>
                <a:uFillTx/>
                <a:latin typeface="Arial"/>
              </a:rPr>
              <a:t> % Notional</a:t>
            </a:r>
            <a:endParaRPr b="0" lang="en-US" sz="1400" strike="noStrike" u="none">
              <a:solidFill>
                <a:srgbClr val="000000"/>
              </a:solidFill>
              <a:effectLst/>
              <a:uFillTx/>
              <a:latin typeface="Arial"/>
            </a:endParaRPr>
          </a:p>
        </p:txBody>
      </p:sp>
      <p:sp>
        <p:nvSpPr>
          <p:cNvPr id="75" name=""/>
          <p:cNvSpPr/>
          <p:nvPr/>
        </p:nvSpPr>
        <p:spPr>
          <a:xfrm>
            <a:off x="1406520" y="2077920"/>
            <a:ext cx="115884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HEDGER</a:t>
            </a:r>
            <a:endParaRPr b="0" lang="en-US" sz="1800" strike="noStrike" u="none">
              <a:solidFill>
                <a:srgbClr val="000000"/>
              </a:solidFill>
              <a:effectLst/>
              <a:uFillTx/>
              <a:latin typeface="Arial"/>
            </a:endParaRPr>
          </a:p>
        </p:txBody>
      </p:sp>
      <p:sp>
        <p:nvSpPr>
          <p:cNvPr id="76" name=""/>
          <p:cNvSpPr/>
          <p:nvPr/>
        </p:nvSpPr>
        <p:spPr>
          <a:xfrm>
            <a:off x="3087360" y="1697040"/>
            <a:ext cx="9435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Pr</a:t>
            </a:r>
            <a:r>
              <a:rPr b="1" lang="en-US" sz="1400" strike="noStrike" u="none">
                <a:solidFill>
                  <a:srgbClr val="000000"/>
                </a:solidFill>
                <a:effectLst/>
                <a:uFillTx/>
                <a:latin typeface="Arial"/>
              </a:rPr>
              <a:t>emium</a:t>
            </a:r>
            <a:endParaRPr b="0" lang="en-US" sz="1400" strike="noStrike" u="none">
              <a:solidFill>
                <a:srgbClr val="000000"/>
              </a:solidFill>
              <a:effectLst/>
              <a:uFillTx/>
              <a:latin typeface="Arial"/>
            </a:endParaRPr>
          </a:p>
        </p:txBody>
      </p:sp>
      <p:sp>
        <p:nvSpPr>
          <p:cNvPr id="77" name=""/>
          <p:cNvSpPr/>
          <p:nvPr/>
        </p:nvSpPr>
        <p:spPr>
          <a:xfrm>
            <a:off x="1333440" y="4211640"/>
            <a:ext cx="1295640" cy="609480"/>
          </a:xfrm>
          <a:prstGeom prst="rect">
            <a:avLst/>
          </a:prstGeom>
          <a:solidFill>
            <a:srgbClr val="003399"/>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8" name=""/>
          <p:cNvSpPr/>
          <p:nvPr/>
        </p:nvSpPr>
        <p:spPr>
          <a:xfrm>
            <a:off x="1409760" y="4287960"/>
            <a:ext cx="1219320" cy="520920"/>
          </a:xfrm>
          <a:prstGeom prst="rect">
            <a:avLst/>
          </a:prstGeom>
          <a:solidFill>
            <a:srgbClr val="003399"/>
          </a:solid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Reference Entity</a:t>
            </a:r>
            <a:endParaRPr b="0" lang="en-US" sz="1400" strike="noStrike" u="none">
              <a:solidFill>
                <a:srgbClr val="000000"/>
              </a:solidFill>
              <a:effectLst/>
              <a:uFillTx/>
              <a:latin typeface="Arial"/>
            </a:endParaRPr>
          </a:p>
        </p:txBody>
      </p:sp>
      <p:sp>
        <p:nvSpPr>
          <p:cNvPr id="79" name=""/>
          <p:cNvSpPr/>
          <p:nvPr/>
        </p:nvSpPr>
        <p:spPr>
          <a:xfrm>
            <a:off x="2247840" y="2611440"/>
            <a:ext cx="0" cy="1600200"/>
          </a:xfrm>
          <a:prstGeom prst="line">
            <a:avLst/>
          </a:prstGeom>
          <a:ln w="9360">
            <a:solidFill>
              <a:srgbClr val="6699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0" name=""/>
          <p:cNvSpPr/>
          <p:nvPr/>
        </p:nvSpPr>
        <p:spPr>
          <a:xfrm flipV="1">
            <a:off x="1714680" y="2611080"/>
            <a:ext cx="0" cy="1600200"/>
          </a:xfrm>
          <a:prstGeom prst="line">
            <a:avLst/>
          </a:prstGeom>
          <a:ln w="9360">
            <a:solidFill>
              <a:srgbClr val="6699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1" name=""/>
          <p:cNvSpPr/>
          <p:nvPr/>
        </p:nvSpPr>
        <p:spPr>
          <a:xfrm>
            <a:off x="1109520" y="3219480"/>
            <a:ext cx="17575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 </a:t>
            </a:r>
            <a:r>
              <a:rPr b="1" lang="en-GB" sz="1600" strike="noStrike" u="none">
                <a:solidFill>
                  <a:srgbClr val="000000"/>
                </a:solidFill>
                <a:effectLst/>
                <a:uFillTx/>
                <a:latin typeface="Arial"/>
              </a:rPr>
              <a:t>Power contract.</a:t>
            </a:r>
            <a:endParaRPr b="0" lang="en-US" sz="1600" strike="noStrike" u="none">
              <a:solidFill>
                <a:srgbClr val="000000"/>
              </a:solidFill>
              <a:effectLst/>
              <a:uFillTx/>
              <a:latin typeface="Arial"/>
            </a:endParaRPr>
          </a:p>
        </p:txBody>
      </p:sp>
      <p:sp>
        <p:nvSpPr>
          <p:cNvPr id="82" name=""/>
          <p:cNvSpPr/>
          <p:nvPr/>
        </p:nvSpPr>
        <p:spPr>
          <a:xfrm>
            <a:off x="3429000" y="3505320"/>
            <a:ext cx="441972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If the reference entity goes bankrupt, the Swap Seller pays the Hedger the entire notional specified in the Swap contract.</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Planned Products for 2001</a:t>
            </a:r>
            <a:endParaRPr b="1" lang="en-US" sz="2800" strike="noStrike" u="none">
              <a:solidFill>
                <a:srgbClr val="ffffff"/>
              </a:solidFill>
              <a:effectLst/>
              <a:uFillTx/>
              <a:latin typeface="Arial"/>
            </a:endParaRPr>
          </a:p>
        </p:txBody>
      </p:sp>
      <p:sp>
        <p:nvSpPr>
          <p:cNvPr id="84" name="PlaceHolder 2"/>
          <p:cNvSpPr>
            <a:spLocks noGrp="1"/>
          </p:cNvSpPr>
          <p:nvPr>
            <p:ph/>
          </p:nvPr>
        </p:nvSpPr>
        <p:spPr>
          <a:xfrm>
            <a:off x="685800" y="1541160"/>
            <a:ext cx="7772400" cy="3668760"/>
          </a:xfrm>
          <a:prstGeom prst="rect">
            <a:avLst/>
          </a:prstGeom>
          <a:noFill/>
          <a:ln w="0">
            <a:noFill/>
          </a:ln>
        </p:spPr>
        <p:txBody>
          <a:bodyPr lIns="90000" rIns="90000" tIns="46800" bIns="46800" anchor="t">
            <a:normAutofit/>
          </a:bodyPr>
          <a:p>
            <a:pPr marL="343080" indent="-343080">
              <a:lnSpc>
                <a:spcPct val="120000"/>
              </a:lnSpc>
              <a:spcBef>
                <a:spcPts val="125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Simple information products based upon ECC</a:t>
            </a:r>
            <a:endParaRPr b="1" lang="en-US" sz="2000" strike="noStrike" u="none">
              <a:solidFill>
                <a:srgbClr val="000000"/>
              </a:solidFill>
              <a:effectLst/>
              <a:uFillTx/>
              <a:latin typeface="Arial"/>
            </a:endParaRPr>
          </a:p>
          <a:p>
            <a:pPr marL="343080" indent="-343080">
              <a:lnSpc>
                <a:spcPct val="120000"/>
              </a:lnSpc>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000" strike="noStrike" u="none">
              <a:solidFill>
                <a:srgbClr val="000000"/>
              </a:solidFill>
              <a:effectLst/>
              <a:uFillTx/>
              <a:latin typeface="Arial"/>
            </a:endParaRPr>
          </a:p>
          <a:p>
            <a:pPr lvl="1" marL="743040" indent="-285840">
              <a:lnSpc>
                <a:spcPct val="120000"/>
              </a:lnSpc>
              <a:spcBef>
                <a:spcPts val="451"/>
              </a:spcBef>
              <a:buClr>
                <a:srgbClr val="6699ff"/>
              </a:buClr>
              <a:buSzPct val="6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Arial"/>
              </a:rPr>
              <a:t>indices</a:t>
            </a:r>
            <a:endParaRPr b="0" lang="en-US" sz="1800" strike="noStrike" u="none">
              <a:solidFill>
                <a:srgbClr val="000000"/>
              </a:solidFill>
              <a:effectLst/>
              <a:uFillTx/>
              <a:latin typeface="Arial"/>
            </a:endParaRPr>
          </a:p>
          <a:p>
            <a:pPr lvl="1" marL="743040" indent="-285840">
              <a:lnSpc>
                <a:spcPct val="120000"/>
              </a:lnSpc>
              <a:spcBef>
                <a:spcPts val="451"/>
              </a:spcBef>
              <a:buClr>
                <a:srgbClr val="6699ff"/>
              </a:buClr>
              <a:buSzPct val="6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Arial"/>
              </a:rPr>
              <a:t>credit reports</a:t>
            </a:r>
            <a:endParaRPr b="0" lang="en-US" sz="1800" strike="noStrike" u="none">
              <a:solidFill>
                <a:srgbClr val="000000"/>
              </a:solidFill>
              <a:effectLst/>
              <a:uFillTx/>
              <a:latin typeface="Arial"/>
            </a:endParaRPr>
          </a:p>
          <a:p>
            <a:pPr lvl="1" marL="743040" indent="-285840">
              <a:lnSpc>
                <a:spcPct val="120000"/>
              </a:lnSpc>
              <a:spcBef>
                <a:spcPts val="451"/>
              </a:spcBef>
              <a:buClr>
                <a:srgbClr val="6699ff"/>
              </a:buClr>
              <a:buSzPct val="6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Arial"/>
              </a:rPr>
              <a:t>credit alerts</a:t>
            </a:r>
            <a:endParaRPr b="0" lang="en-US" sz="1800" strike="noStrike" u="none">
              <a:solidFill>
                <a:srgbClr val="000000"/>
              </a:solidFill>
              <a:effectLst/>
              <a:uFillTx/>
              <a:latin typeface="Arial"/>
            </a:endParaRPr>
          </a:p>
          <a:p>
            <a:pPr lvl="1" marL="743040" indent="-28584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120000"/>
              </a:lnSpc>
              <a:spcBef>
                <a:spcPts val="499"/>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Full credit outsourcing</a:t>
            </a:r>
            <a:endParaRPr b="1" lang="en-US" sz="2000" strike="noStrike" u="none">
              <a:solidFill>
                <a:srgbClr val="000000"/>
              </a:solidFill>
              <a:effectLst/>
              <a:uFillTx/>
              <a:latin typeface="Arial"/>
            </a:endParaRPr>
          </a:p>
          <a:p>
            <a:pPr marL="343080" indent="-343080">
              <a:lnSpc>
                <a:spcPct val="12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000" strike="noStrike" u="none">
              <a:solidFill>
                <a:srgbClr val="000000"/>
              </a:solidFill>
              <a:effectLst/>
              <a:uFillTx/>
              <a:latin typeface="Arial"/>
            </a:endParaRPr>
          </a:p>
          <a:p>
            <a:pPr lvl="1" marL="743040" indent="-285840">
              <a:lnSpc>
                <a:spcPct val="120000"/>
              </a:lnSpc>
              <a:spcBef>
                <a:spcPts val="499"/>
              </a:spcBef>
              <a:buClr>
                <a:srgbClr val="6699ff"/>
              </a:buClr>
              <a:buSzPct val="6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Arial"/>
              </a:rPr>
              <a:t>automated risk management product fully integrated with clients credit risk management systems</a:t>
            </a:r>
            <a:r>
              <a:rPr b="0" lang="en-GB" sz="2000" strike="noStrike" u="none">
                <a:solidFill>
                  <a:srgbClr val="000066"/>
                </a:solidFill>
                <a:effectLst/>
                <a:uFillTx/>
                <a:latin typeface="Arial"/>
              </a:rPr>
              <a:t> </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 name="PlaceHolder 1"/>
          <p:cNvSpPr>
            <a:spLocks noGrp="1"/>
          </p:cNvSpPr>
          <p:nvPr>
            <p:ph type="title"/>
          </p:nvPr>
        </p:nvSpPr>
        <p:spPr>
          <a:xfrm>
            <a:off x="222120" y="3220560"/>
            <a:ext cx="7064640" cy="114300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200" strike="noStrike" u="none">
                <a:solidFill>
                  <a:srgbClr val="ff0000"/>
                </a:solidFill>
                <a:effectLst/>
                <a:uFillTx/>
                <a:latin typeface="Arial"/>
              </a:rPr>
              <a:t>Why Enron?</a:t>
            </a:r>
            <a:endParaRPr b="1"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
          <p:cNvSpPr/>
          <p:nvPr/>
        </p:nvSpPr>
        <p:spPr>
          <a:xfrm>
            <a:off x="1828800" y="5181480"/>
            <a:ext cx="0" cy="121932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1" name="PlaceHolder 1"/>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Overview</a:t>
            </a:r>
            <a:endParaRPr b="1" lang="en-US" sz="2800" strike="noStrike" u="none">
              <a:solidFill>
                <a:srgbClr val="ffffff"/>
              </a:solidFill>
              <a:effectLst/>
              <a:uFillTx/>
              <a:latin typeface="Arial"/>
            </a:endParaRPr>
          </a:p>
        </p:txBody>
      </p:sp>
      <p:sp>
        <p:nvSpPr>
          <p:cNvPr id="22" name=""/>
          <p:cNvSpPr/>
          <p:nvPr/>
        </p:nvSpPr>
        <p:spPr>
          <a:xfrm>
            <a:off x="838080" y="1600200"/>
            <a:ext cx="7543800" cy="4038480"/>
          </a:xfrm>
          <a:prstGeom prst="rect">
            <a:avLst/>
          </a:prstGeom>
          <a:noFill/>
          <a:ln w="0">
            <a:noFill/>
          </a:ln>
        </p:spPr>
        <p:style>
          <a:lnRef idx="0"/>
          <a:fillRef idx="0"/>
          <a:effectRef idx="0"/>
          <a:fontRef idx="minor"/>
        </p:style>
        <p:txBody>
          <a:bodyPr lIns="90000" rIns="90000" tIns="46800" bIns="46800" anchor="t">
            <a:normAutofit/>
          </a:bodyPr>
          <a:p>
            <a:pPr marL="380880" indent="-380880">
              <a:lnSpc>
                <a:spcPct val="180000"/>
              </a:lnSpc>
              <a:spcBef>
                <a:spcPts val="601"/>
              </a:spcBef>
              <a:buClr>
                <a:srgbClr val="0b0bc7"/>
              </a:buClr>
              <a:buSzPct val="6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What is Enron Credit?</a:t>
            </a:r>
            <a:endParaRPr b="0" lang="en-US" sz="2400" strike="noStrike" u="none">
              <a:solidFill>
                <a:srgbClr val="000000"/>
              </a:solidFill>
              <a:effectLst/>
              <a:uFillTx/>
              <a:latin typeface="Arial"/>
            </a:endParaRPr>
          </a:p>
          <a:p>
            <a:pPr marL="380880" indent="-380880">
              <a:lnSpc>
                <a:spcPct val="150000"/>
              </a:lnSpc>
              <a:spcBef>
                <a:spcPts val="601"/>
              </a:spcBef>
              <a:buClr>
                <a:srgbClr val="0b0bc7"/>
              </a:buClr>
              <a:buSzPct val="6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The Products</a:t>
            </a:r>
            <a:endParaRPr b="0" lang="en-US" sz="2400" strike="noStrike" u="none">
              <a:solidFill>
                <a:srgbClr val="000000"/>
              </a:solidFill>
              <a:effectLst/>
              <a:uFillTx/>
              <a:latin typeface="Arial"/>
            </a:endParaRPr>
          </a:p>
          <a:p>
            <a:pPr marL="380880" indent="-380880">
              <a:lnSpc>
                <a:spcPct val="180000"/>
              </a:lnSpc>
              <a:spcBef>
                <a:spcPts val="601"/>
              </a:spcBef>
              <a:buClr>
                <a:srgbClr val="0b0bc7"/>
              </a:buClr>
              <a:buSzPct val="6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Why Enron?</a:t>
            </a:r>
            <a:endParaRPr b="0" lang="en-US" sz="2400" strike="noStrike" u="none">
              <a:solidFill>
                <a:srgbClr val="000000"/>
              </a:solidFill>
              <a:effectLst/>
              <a:uFillTx/>
              <a:latin typeface="Arial"/>
            </a:endParaRPr>
          </a:p>
          <a:p>
            <a:pPr marL="380880" indent="-380880">
              <a:lnSpc>
                <a:spcPct val="180000"/>
              </a:lnSpc>
              <a:spcBef>
                <a:spcPts val="601"/>
              </a:spcBef>
              <a:buClr>
                <a:srgbClr val="0b0bc7"/>
              </a:buClr>
              <a:buSzPct val="6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What can we do for your customers?</a:t>
            </a:r>
            <a:endParaRPr b="0" lang="en-US" sz="2400" strike="noStrike" u="none">
              <a:solidFill>
                <a:srgbClr val="000000"/>
              </a:solidFill>
              <a:effectLst/>
              <a:uFillTx/>
              <a:latin typeface="Arial"/>
            </a:endParaRPr>
          </a:p>
          <a:p>
            <a:pPr marL="380880" indent="-380880">
              <a:lnSpc>
                <a:spcPct val="180000"/>
              </a:lnSpc>
              <a:spcBef>
                <a:spcPts val="601"/>
              </a:spcBef>
              <a:buClr>
                <a:srgbClr val="0b0bc7"/>
              </a:buClr>
              <a:buSzPct val="6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Summary</a:t>
            </a:r>
            <a:endParaRPr b="0" lang="en-US" sz="2400" strike="noStrike" u="none">
              <a:solidFill>
                <a:srgbClr val="000000"/>
              </a:solidFill>
              <a:effectLst/>
              <a:uFillTx/>
              <a:latin typeface="Arial"/>
            </a:endParaRPr>
          </a:p>
          <a:p>
            <a:pPr marL="380880" indent="-380880">
              <a:lnSpc>
                <a:spcPct val="180000"/>
              </a:lnSpc>
              <a:spcBef>
                <a:spcPts val="300"/>
              </a:spcBef>
              <a:buClr>
                <a:srgbClr val="0b0bc7"/>
              </a:buClr>
              <a:buSzPct val="80000"/>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80880" indent="-380880">
              <a:lnSpc>
                <a:spcPct val="180000"/>
              </a:lnSpc>
              <a:spcBef>
                <a:spcPts val="300"/>
              </a:spcBef>
              <a:buClr>
                <a:srgbClr val="0b0bc7"/>
              </a:buClr>
              <a:buSzPct val="80000"/>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6" name="PlaceHolder 1"/>
          <p:cNvSpPr>
            <a:spLocks noGrp="1"/>
          </p:cNvSpPr>
          <p:nvPr>
            <p:ph/>
          </p:nvPr>
        </p:nvSpPr>
        <p:spPr>
          <a:xfrm>
            <a:off x="457200" y="1294920"/>
            <a:ext cx="8037360" cy="4496040"/>
          </a:xfrm>
          <a:prstGeom prst="rect">
            <a:avLst/>
          </a:prstGeom>
          <a:noFill/>
          <a:ln w="0">
            <a:noFill/>
          </a:ln>
        </p:spPr>
        <p:txBody>
          <a:bodyPr lIns="91440" rIns="91440" tIns="45720" bIns="45720" anchor="t">
            <a:normAutofit lnSpcReduction="9999"/>
          </a:bodyPr>
          <a:p>
            <a:pPr marL="343080" indent="-343080">
              <a:lnSpc>
                <a:spcPct val="110000"/>
              </a:lnSpc>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Extensive commodity market experience and understanding of associated credit risk</a:t>
            </a:r>
            <a:endParaRPr b="1" lang="en-US" sz="2000" strike="noStrike" u="none">
              <a:solidFill>
                <a:srgbClr val="000000"/>
              </a:solidFill>
              <a:effectLst/>
              <a:uFillTx/>
              <a:latin typeface="Arial"/>
            </a:endParaRPr>
          </a:p>
          <a:p>
            <a:pPr marL="343080" indent="-343080">
              <a:lnSpc>
                <a:spcPct val="11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900" strike="noStrike" u="none">
              <a:solidFill>
                <a:srgbClr val="000000"/>
              </a:solidFill>
              <a:effectLst/>
              <a:uFillTx/>
              <a:latin typeface="Arial"/>
            </a:endParaRPr>
          </a:p>
          <a:p>
            <a:pPr lvl="1" marL="743040" indent="-285840">
              <a:lnSpc>
                <a:spcPct val="110000"/>
              </a:lnSpc>
              <a:buClr>
                <a:srgbClr val="6699ff"/>
              </a:buClr>
              <a:buSzPct val="6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Enron prices credit risk for all its commodity / finance / asset transactions</a:t>
            </a:r>
            <a:endParaRPr b="0" lang="en-US" sz="1800" strike="noStrike" u="none">
              <a:solidFill>
                <a:srgbClr val="000000"/>
              </a:solidFill>
              <a:effectLst/>
              <a:uFillTx/>
              <a:latin typeface="Arial"/>
            </a:endParaRPr>
          </a:p>
          <a:p>
            <a:pPr marL="343080" indent="0">
              <a:lnSpc>
                <a:spcPct val="5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110000"/>
              </a:lnSpc>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Constant investments in risk management systems and personnel</a:t>
            </a:r>
            <a:endParaRPr b="1" lang="en-US" sz="2000" strike="noStrike" u="none">
              <a:solidFill>
                <a:srgbClr val="000000"/>
              </a:solidFill>
              <a:effectLst/>
              <a:uFillTx/>
              <a:latin typeface="Arial"/>
            </a:endParaRPr>
          </a:p>
          <a:p>
            <a:pPr marL="343080" indent="0">
              <a:lnSpc>
                <a:spcPct val="5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lnSpc>
                <a:spcPct val="110000"/>
              </a:lnSpc>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Ability to provide credit protection on non-rated smaller companies operating in the energy markets</a:t>
            </a:r>
            <a:endParaRPr b="1" lang="en-US" sz="2000" strike="noStrike" u="none">
              <a:solidFill>
                <a:srgbClr val="000000"/>
              </a:solidFill>
              <a:effectLst/>
              <a:uFillTx/>
              <a:latin typeface="Arial"/>
            </a:endParaRPr>
          </a:p>
          <a:p>
            <a:pPr marL="343080" indent="0">
              <a:lnSpc>
                <a:spcPct val="4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lnSpc>
                <a:spcPct val="110000"/>
              </a:lnSpc>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Ability to act quickly</a:t>
            </a:r>
            <a:endParaRPr b="1" lang="en-US" sz="2000" strike="noStrike" u="none">
              <a:solidFill>
                <a:srgbClr val="000000"/>
              </a:solidFill>
              <a:effectLst/>
              <a:uFillTx/>
              <a:latin typeface="Arial"/>
            </a:endParaRPr>
          </a:p>
          <a:p>
            <a:pPr marL="343080" indent="0">
              <a:lnSpc>
                <a:spcPct val="5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lnSpc>
                <a:spcPct val="110000"/>
              </a:lnSpc>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Continuous development of new and unique products, such as the Bankruptcy Hedge</a:t>
            </a:r>
            <a:endParaRPr b="1" lang="en-US" sz="2000" strike="noStrike" u="none">
              <a:solidFill>
                <a:srgbClr val="000000"/>
              </a:solidFill>
              <a:effectLst/>
              <a:uFillTx/>
              <a:latin typeface="Arial"/>
            </a:endParaRPr>
          </a:p>
        </p:txBody>
      </p:sp>
      <p:sp>
        <p:nvSpPr>
          <p:cNvPr id="87" name="PlaceHolder 2"/>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Why Enron?</a:t>
            </a:r>
            <a:endParaRPr b="1"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222120" y="3220560"/>
            <a:ext cx="7064640" cy="114300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000" strike="noStrike" u="none">
                <a:solidFill>
                  <a:srgbClr val="ff0000"/>
                </a:solidFill>
                <a:effectLst/>
                <a:uFillTx/>
                <a:latin typeface="Arial"/>
              </a:rPr>
              <a:t>What we can do for your customers?</a:t>
            </a:r>
            <a:endParaRPr b="1" lang="en-US" sz="3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800" strike="noStrike" u="none">
                <a:solidFill>
                  <a:srgbClr val="ffffff"/>
                </a:solidFill>
                <a:effectLst/>
                <a:uFillTx/>
                <a:latin typeface="Arial"/>
              </a:rPr>
              <a:t>The Benefits of Enron Credit</a:t>
            </a:r>
            <a:endParaRPr b="1" lang="en-US" sz="2800" strike="noStrike" u="none">
              <a:solidFill>
                <a:srgbClr val="ffffff"/>
              </a:solidFill>
              <a:effectLst/>
              <a:uFillTx/>
              <a:latin typeface="Arial"/>
            </a:endParaRPr>
          </a:p>
        </p:txBody>
      </p:sp>
      <p:sp>
        <p:nvSpPr>
          <p:cNvPr id="90" name="PlaceHolder 2"/>
          <p:cNvSpPr>
            <a:spLocks noGrp="1"/>
          </p:cNvSpPr>
          <p:nvPr>
            <p:ph/>
          </p:nvPr>
        </p:nvSpPr>
        <p:spPr>
          <a:xfrm>
            <a:off x="685800" y="1541160"/>
            <a:ext cx="7772400" cy="4132800"/>
          </a:xfrm>
          <a:prstGeom prst="rect">
            <a:avLst/>
          </a:prstGeom>
          <a:noFill/>
          <a:ln w="0">
            <a:noFill/>
          </a:ln>
        </p:spPr>
        <p:txBody>
          <a:bodyPr lIns="90000" rIns="90000" tIns="46800" bIns="46800" anchor="t">
            <a:normAutofit lnSpcReduction="9999"/>
          </a:bodyPr>
          <a:p>
            <a:pPr marL="343080" indent="-343080">
              <a:lnSpc>
                <a:spcPct val="120000"/>
              </a:lnSpc>
              <a:spcBef>
                <a:spcPts val="125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We make it quicker and easier to quantify and transfer credit risk</a:t>
            </a:r>
            <a:endParaRPr b="1" lang="en-US" sz="2000" strike="noStrike" u="none">
              <a:solidFill>
                <a:srgbClr val="000000"/>
              </a:solidFill>
              <a:effectLst/>
              <a:uFillTx/>
              <a:latin typeface="Arial"/>
            </a:endParaRPr>
          </a:p>
          <a:p>
            <a:pPr marL="343080" indent="-343080">
              <a:lnSpc>
                <a:spcPct val="120000"/>
              </a:lnSpc>
              <a:spcBef>
                <a:spcPts val="125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Enron Credit products allow companies to take action on business decisions within hours rather than days</a:t>
            </a:r>
            <a:endParaRPr b="1" lang="en-US" sz="2000" strike="noStrike" u="none">
              <a:solidFill>
                <a:srgbClr val="000000"/>
              </a:solidFill>
              <a:effectLst/>
              <a:uFillTx/>
              <a:latin typeface="Arial"/>
            </a:endParaRPr>
          </a:p>
          <a:p>
            <a:pPr marL="343080" indent="-343080">
              <a:lnSpc>
                <a:spcPct val="120000"/>
              </a:lnSpc>
              <a:spcBef>
                <a:spcPts val="125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We place a price on credit risk rather than an opinion</a:t>
            </a:r>
            <a:endParaRPr b="1" lang="en-US" sz="2000" strike="noStrike" u="none">
              <a:solidFill>
                <a:srgbClr val="000000"/>
              </a:solidFill>
              <a:effectLst/>
              <a:uFillTx/>
              <a:latin typeface="Arial"/>
            </a:endParaRPr>
          </a:p>
          <a:p>
            <a:pPr marL="343080" indent="-343080">
              <a:lnSpc>
                <a:spcPct val="120000"/>
              </a:lnSpc>
              <a:spcBef>
                <a:spcPts val="125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The Bankruptcy Hedge allows customers to</a:t>
            </a:r>
            <a:endParaRPr b="1" lang="en-US" sz="2000" strike="noStrike" u="none">
              <a:solidFill>
                <a:srgbClr val="000000"/>
              </a:solidFill>
              <a:effectLst/>
              <a:uFillTx/>
              <a:latin typeface="Arial"/>
            </a:endParaRPr>
          </a:p>
          <a:p>
            <a:pPr marL="343080" indent="-34308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lvl="1" marL="743040" indent="-285840">
              <a:lnSpc>
                <a:spcPct val="120000"/>
              </a:lnSpc>
              <a:spcBef>
                <a:spcPts val="451"/>
              </a:spcBef>
              <a:buClr>
                <a:srgbClr val="6699ff"/>
              </a:buClr>
              <a:buSzPct val="6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Arial"/>
              </a:rPr>
              <a:t>increase business with counterparties</a:t>
            </a:r>
            <a:endParaRPr b="0" lang="en-US" sz="1800" strike="noStrike" u="none">
              <a:solidFill>
                <a:srgbClr val="000000"/>
              </a:solidFill>
              <a:effectLst/>
              <a:uFillTx/>
              <a:latin typeface="Arial"/>
            </a:endParaRPr>
          </a:p>
          <a:p>
            <a:pPr lvl="1" marL="743040" indent="-285840">
              <a:lnSpc>
                <a:spcPct val="120000"/>
              </a:lnSpc>
              <a:spcBef>
                <a:spcPts val="451"/>
              </a:spcBef>
              <a:buClr>
                <a:srgbClr val="6699ff"/>
              </a:buClr>
              <a:buSzPct val="6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Arial"/>
              </a:rPr>
              <a:t>obtain a return on unused credit capacity</a:t>
            </a:r>
            <a:endParaRPr b="0" lang="en-US" sz="1800" strike="noStrike" u="none">
              <a:solidFill>
                <a:srgbClr val="000000"/>
              </a:solidFill>
              <a:effectLst/>
              <a:uFillTx/>
              <a:latin typeface="Arial"/>
            </a:endParaRPr>
          </a:p>
          <a:p>
            <a:pPr lvl="1" marL="743040" indent="-285840">
              <a:lnSpc>
                <a:spcPct val="120000"/>
              </a:lnSpc>
              <a:spcBef>
                <a:spcPts val="451"/>
              </a:spcBef>
              <a:buClr>
                <a:srgbClr val="6699ff"/>
              </a:buClr>
              <a:buSzPct val="6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Arial"/>
              </a:rPr>
              <a:t>maintain an optimal portfolio of credit risk</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PlaceHolder 1"/>
          <p:cNvSpPr>
            <a:spLocks noGrp="1"/>
          </p:cNvSpPr>
          <p:nvPr>
            <p:ph type="title"/>
          </p:nvPr>
        </p:nvSpPr>
        <p:spPr>
          <a:xfrm>
            <a:off x="679320" y="-360"/>
            <a:ext cx="797256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Old Economy Steps for </a:t>
            </a:r>
            <a:r>
              <a:rPr b="1" lang="en-GB" sz="2400" strike="noStrike" u="none">
                <a:solidFill>
                  <a:srgbClr val="ffffff"/>
                </a:solidFill>
                <a:effectLst/>
                <a:uFillTx/>
                <a:latin typeface="Arial"/>
              </a:rPr>
              <a:t>M</a:t>
            </a:r>
            <a:r>
              <a:rPr b="1" lang="en-US" sz="2400" strike="noStrike" u="none">
                <a:solidFill>
                  <a:srgbClr val="ffffff"/>
                </a:solidFill>
                <a:effectLst/>
                <a:uFillTx/>
                <a:latin typeface="Arial"/>
              </a:rPr>
              <a:t>anaging </a:t>
            </a:r>
            <a:br>
              <a:rPr sz="2400"/>
            </a:br>
            <a:r>
              <a:rPr b="1" lang="en-US" sz="2400" strike="noStrike" u="none">
                <a:solidFill>
                  <a:srgbClr val="ffffff"/>
                </a:solidFill>
                <a:effectLst/>
                <a:uFillTx/>
                <a:latin typeface="Arial"/>
              </a:rPr>
              <a:t>Trade Credit</a:t>
            </a:r>
            <a:endParaRPr b="1" lang="en-US" sz="2400" strike="noStrike" u="none">
              <a:solidFill>
                <a:srgbClr val="ffffff"/>
              </a:solidFill>
              <a:effectLst/>
              <a:uFillTx/>
              <a:latin typeface="Arial"/>
            </a:endParaRPr>
          </a:p>
        </p:txBody>
      </p:sp>
      <p:sp>
        <p:nvSpPr>
          <p:cNvPr id="92" name=""/>
          <p:cNvSpPr/>
          <p:nvPr/>
        </p:nvSpPr>
        <p:spPr>
          <a:xfrm>
            <a:off x="76320" y="2120760"/>
            <a:ext cx="1209600" cy="1413000"/>
          </a:xfrm>
          <a:custGeom>
            <a:avLst/>
            <a:gdLst>
              <a:gd name="textAreaLeft" fmla="*/ 0 w 1209600"/>
              <a:gd name="textAreaRight" fmla="*/ 1209960 w 1209600"/>
              <a:gd name="textAreaTop" fmla="*/ 0 h 1413000"/>
              <a:gd name="textAreaBottom" fmla="*/ 1413360 h 14130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99ff"/>
          </a:solidFill>
          <a:ln w="1908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Step 1</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Buyer requests trade </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credit from Seller</a:t>
            </a:r>
            <a:endParaRPr b="0" lang="en-US" sz="1400" strike="noStrike" u="none">
              <a:solidFill>
                <a:srgbClr val="000000"/>
              </a:solidFill>
              <a:effectLst/>
              <a:uFillTx/>
              <a:latin typeface="Arial"/>
            </a:endParaRPr>
          </a:p>
        </p:txBody>
      </p:sp>
      <p:sp>
        <p:nvSpPr>
          <p:cNvPr id="93" name=""/>
          <p:cNvSpPr/>
          <p:nvPr/>
        </p:nvSpPr>
        <p:spPr>
          <a:xfrm>
            <a:off x="1301760" y="2120760"/>
            <a:ext cx="1258920" cy="1409760"/>
          </a:xfrm>
          <a:custGeom>
            <a:avLst/>
            <a:gdLst>
              <a:gd name="textAreaLeft" fmla="*/ 0 w 1258920"/>
              <a:gd name="textAreaRight" fmla="*/ 1259280 w 1258920"/>
              <a:gd name="textAreaTop" fmla="*/ 0 h 1409760"/>
              <a:gd name="textAreaBottom" fmla="*/ 1410120 h 140976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99ff"/>
          </a:solidFill>
          <a:ln w="1908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00"/>
                </a:solidFill>
                <a:effectLst/>
                <a:uFillTx/>
                <a:latin typeface="Arial"/>
              </a:rPr>
              <a:t>Step 2</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ffffff"/>
                </a:solidFill>
                <a:effectLst/>
                <a:uFillTx/>
                <a:latin typeface="Arial"/>
              </a:rPr>
              <a:t>Salesforce request </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ffffff"/>
                </a:solidFill>
                <a:effectLst/>
                <a:uFillTx/>
                <a:latin typeface="Arial"/>
              </a:rPr>
              <a:t>approval from Credit</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ffffff"/>
                </a:solidFill>
                <a:effectLst/>
                <a:uFillTx/>
                <a:latin typeface="Arial"/>
              </a:rPr>
              <a:t>Dept.</a:t>
            </a:r>
            <a:endParaRPr b="0" lang="en-US" sz="1400" strike="noStrike" u="none">
              <a:solidFill>
                <a:srgbClr val="000000"/>
              </a:solidFill>
              <a:effectLst/>
              <a:uFillTx/>
              <a:latin typeface="Arial"/>
            </a:endParaRPr>
          </a:p>
        </p:txBody>
      </p:sp>
      <p:sp>
        <p:nvSpPr>
          <p:cNvPr id="94" name=""/>
          <p:cNvSpPr/>
          <p:nvPr/>
        </p:nvSpPr>
        <p:spPr>
          <a:xfrm>
            <a:off x="7883640" y="4000680"/>
            <a:ext cx="1234800" cy="1371600"/>
          </a:xfrm>
          <a:custGeom>
            <a:avLst/>
            <a:gdLst>
              <a:gd name="textAreaLeft" fmla="*/ 0 w 1234800"/>
              <a:gd name="textAreaRight" fmla="*/ 1235160 w 1234800"/>
              <a:gd name="textAreaTop" fmla="*/ 0 h 1371600"/>
              <a:gd name="textAreaBottom" fmla="*/ 1371960 h 13716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99ff"/>
          </a:solid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Step 11</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Seller’s Credit Dept. approves deal</a:t>
            </a:r>
            <a:endParaRPr b="0" lang="en-US" sz="1400" strike="noStrike" u="none">
              <a:solidFill>
                <a:srgbClr val="000000"/>
              </a:solidFill>
              <a:effectLst/>
              <a:uFillTx/>
              <a:latin typeface="Arial"/>
            </a:endParaRPr>
          </a:p>
        </p:txBody>
      </p:sp>
      <p:sp>
        <p:nvSpPr>
          <p:cNvPr id="95" name=""/>
          <p:cNvSpPr/>
          <p:nvPr/>
        </p:nvSpPr>
        <p:spPr>
          <a:xfrm>
            <a:off x="2209680" y="5638680"/>
            <a:ext cx="4572000" cy="27324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Total Time:  4 to 15 business days</a:t>
            </a: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Number of Parties Involved: 4</a:t>
            </a:r>
            <a:endParaRPr b="0" lang="en-US" sz="1800" strike="noStrike" u="none">
              <a:solidFill>
                <a:srgbClr val="000000"/>
              </a:solidFill>
              <a:effectLst/>
              <a:uFillTx/>
              <a:latin typeface="Arial"/>
            </a:endParaRPr>
          </a:p>
        </p:txBody>
      </p:sp>
      <p:sp>
        <p:nvSpPr>
          <p:cNvPr id="96" name=""/>
          <p:cNvSpPr/>
          <p:nvPr/>
        </p:nvSpPr>
        <p:spPr>
          <a:xfrm>
            <a:off x="163440" y="1143000"/>
            <a:ext cx="37036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sng">
                <a:solidFill>
                  <a:srgbClr val="ff0000"/>
                </a:solidFill>
                <a:effectLst/>
                <a:uFillTx/>
                <a:latin typeface="Arial"/>
              </a:rPr>
              <a:t>Letter of Credit Example</a:t>
            </a:r>
            <a:endParaRPr b="0" lang="en-US" sz="2400" strike="noStrike" u="none">
              <a:solidFill>
                <a:srgbClr val="000000"/>
              </a:solidFill>
              <a:effectLst/>
              <a:uFillTx/>
              <a:latin typeface="Arial"/>
            </a:endParaRPr>
          </a:p>
        </p:txBody>
      </p:sp>
      <p:sp>
        <p:nvSpPr>
          <p:cNvPr id="97" name=""/>
          <p:cNvSpPr/>
          <p:nvPr/>
        </p:nvSpPr>
        <p:spPr>
          <a:xfrm>
            <a:off x="2616120" y="2120760"/>
            <a:ext cx="2129040" cy="1409760"/>
          </a:xfrm>
          <a:custGeom>
            <a:avLst/>
            <a:gdLst>
              <a:gd name="textAreaLeft" fmla="*/ 0 w 2129040"/>
              <a:gd name="textAreaRight" fmla="*/ 2129400 w 2129040"/>
              <a:gd name="textAreaTop" fmla="*/ 0 h 1409760"/>
              <a:gd name="textAreaBottom" fmla="*/ 1410120 h 140976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99ff"/>
          </a:solidFill>
          <a:ln w="1908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Step 3</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Credit Dept. gathers info:</a:t>
            </a:r>
            <a:endParaRPr b="0" lang="en-US" sz="1400" strike="noStrike" u="none">
              <a:solidFill>
                <a:srgbClr val="000000"/>
              </a:solidFill>
              <a:effectLst/>
              <a:uFillTx/>
              <a:latin typeface="Arial"/>
            </a:endParaRPr>
          </a:p>
          <a:p>
            <a:pPr>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From buyer</a:t>
            </a:r>
            <a:endParaRPr b="0" lang="en-US" sz="1400" strike="noStrike" u="none">
              <a:solidFill>
                <a:srgbClr val="000000"/>
              </a:solidFill>
              <a:effectLst/>
              <a:uFillTx/>
              <a:latin typeface="Arial"/>
            </a:endParaRPr>
          </a:p>
          <a:p>
            <a:pPr>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Info. Providers</a:t>
            </a:r>
            <a:endParaRPr b="0" lang="en-US" sz="1400" strike="noStrike" u="none">
              <a:solidFill>
                <a:srgbClr val="000000"/>
              </a:solidFill>
              <a:effectLst/>
              <a:uFillTx/>
              <a:latin typeface="Arial"/>
            </a:endParaRPr>
          </a:p>
          <a:p>
            <a:pPr>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References</a:t>
            </a:r>
            <a:endParaRPr b="0" lang="en-US" sz="1400" strike="noStrike" u="none">
              <a:solidFill>
                <a:srgbClr val="000000"/>
              </a:solidFill>
              <a:effectLst/>
              <a:uFillTx/>
              <a:latin typeface="Arial"/>
            </a:endParaRPr>
          </a:p>
        </p:txBody>
      </p:sp>
      <p:sp>
        <p:nvSpPr>
          <p:cNvPr id="98" name=""/>
          <p:cNvSpPr/>
          <p:nvPr/>
        </p:nvSpPr>
        <p:spPr>
          <a:xfrm>
            <a:off x="2850120" y="3541680"/>
            <a:ext cx="1102320" cy="307440"/>
          </a:xfrm>
          <a:prstGeom prst="rect">
            <a:avLst/>
          </a:prstGeom>
          <a:noFill/>
          <a:ln w="0">
            <a:noFill/>
          </a:ln>
        </p:spPr>
        <p:style>
          <a:lnRef idx="0"/>
          <a:fillRef idx="0"/>
          <a:effectRef idx="0"/>
          <a:fontRef idx="minor"/>
        </p:style>
        <p:txBody>
          <a:bodyPr wrap="none"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1 to 3 days</a:t>
            </a:r>
            <a:endParaRPr b="0" lang="en-US" sz="1400" strike="noStrike" u="none">
              <a:solidFill>
                <a:srgbClr val="000000"/>
              </a:solidFill>
              <a:effectLst/>
              <a:uFillTx/>
              <a:latin typeface="Arial"/>
            </a:endParaRPr>
          </a:p>
        </p:txBody>
      </p:sp>
      <p:sp>
        <p:nvSpPr>
          <p:cNvPr id="99" name=""/>
          <p:cNvSpPr/>
          <p:nvPr/>
        </p:nvSpPr>
        <p:spPr>
          <a:xfrm>
            <a:off x="4803840" y="2124000"/>
            <a:ext cx="1054080" cy="1409760"/>
          </a:xfrm>
          <a:custGeom>
            <a:avLst/>
            <a:gdLst>
              <a:gd name="textAreaLeft" fmla="*/ 0 w 1054080"/>
              <a:gd name="textAreaRight" fmla="*/ 1054440 w 1054080"/>
              <a:gd name="textAreaTop" fmla="*/ 0 h 1409760"/>
              <a:gd name="textAreaBottom" fmla="*/ 1410120 h 140976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99ff"/>
          </a:solidFill>
          <a:ln w="1908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00"/>
                </a:solidFill>
                <a:effectLst/>
                <a:uFillTx/>
                <a:latin typeface="Arial"/>
              </a:rPr>
              <a:t>Step 4</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ffffff"/>
                </a:solidFill>
                <a:effectLst/>
                <a:uFillTx/>
                <a:latin typeface="Arial"/>
              </a:rPr>
              <a:t>Credit Dept. analyzes data</a:t>
            </a:r>
            <a:endParaRPr b="0" lang="en-US" sz="1400" strike="noStrike" u="none">
              <a:solidFill>
                <a:srgbClr val="000000"/>
              </a:solidFill>
              <a:effectLst/>
              <a:uFillTx/>
              <a:latin typeface="Arial"/>
            </a:endParaRPr>
          </a:p>
        </p:txBody>
      </p:sp>
      <p:sp>
        <p:nvSpPr>
          <p:cNvPr id="100" name=""/>
          <p:cNvSpPr/>
          <p:nvPr/>
        </p:nvSpPr>
        <p:spPr>
          <a:xfrm>
            <a:off x="4678920" y="3541680"/>
            <a:ext cx="1102320" cy="307440"/>
          </a:xfrm>
          <a:prstGeom prst="rect">
            <a:avLst/>
          </a:prstGeom>
          <a:noFill/>
          <a:ln w="0">
            <a:noFill/>
          </a:ln>
        </p:spPr>
        <p:style>
          <a:lnRef idx="0"/>
          <a:fillRef idx="0"/>
          <a:effectRef idx="0"/>
          <a:fontRef idx="minor"/>
        </p:style>
        <p:txBody>
          <a:bodyPr wrap="none"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1 to 2 days</a:t>
            </a:r>
            <a:endParaRPr b="0" lang="en-US" sz="1400" strike="noStrike" u="none">
              <a:solidFill>
                <a:srgbClr val="000000"/>
              </a:solidFill>
              <a:effectLst/>
              <a:uFillTx/>
              <a:latin typeface="Arial"/>
            </a:endParaRPr>
          </a:p>
        </p:txBody>
      </p:sp>
      <p:grpSp>
        <p:nvGrpSpPr>
          <p:cNvPr id="101" name=""/>
          <p:cNvGrpSpPr/>
          <p:nvPr/>
        </p:nvGrpSpPr>
        <p:grpSpPr>
          <a:xfrm>
            <a:off x="1618200" y="4000680"/>
            <a:ext cx="1455120" cy="1679040"/>
            <a:chOff x="1618200" y="4000680"/>
            <a:chExt cx="1455120" cy="1679040"/>
          </a:xfrm>
        </p:grpSpPr>
        <p:sp>
          <p:nvSpPr>
            <p:cNvPr id="102" name=""/>
            <p:cNvSpPr/>
            <p:nvPr/>
          </p:nvSpPr>
          <p:spPr>
            <a:xfrm>
              <a:off x="1625760" y="4000680"/>
              <a:ext cx="1447560" cy="1371600"/>
            </a:xfrm>
            <a:custGeom>
              <a:avLst/>
              <a:gdLst>
                <a:gd name="textAreaLeft" fmla="*/ 0 w 1447560"/>
                <a:gd name="textAreaRight" fmla="*/ 1447920 w 1447560"/>
                <a:gd name="textAreaTop" fmla="*/ 0 h 1371600"/>
                <a:gd name="textAreaBottom" fmla="*/ 1371960 h 13716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99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00"/>
                  </a:solidFill>
                  <a:effectLst/>
                  <a:uFillTx/>
                  <a:latin typeface="Arial"/>
                </a:rPr>
                <a:t>Step 7</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ffffff"/>
                  </a:solidFill>
                  <a:effectLst/>
                  <a:uFillTx/>
                  <a:latin typeface="Arial"/>
                </a:rPr>
                <a:t>Bank draws up </a:t>
              </a:r>
              <a:r>
                <a:rPr b="0" lang="en-US" sz="1400" strike="noStrike" u="none">
                  <a:solidFill>
                    <a:srgbClr val="ffffff"/>
                  </a:solidFill>
                  <a:effectLst/>
                  <a:uFillTx/>
                  <a:latin typeface="Arial"/>
                </a:rPr>
                <a:t>letter </a:t>
              </a:r>
              <a:r>
                <a:rPr b="0" lang="en-GB" sz="1400" strike="noStrike" u="none">
                  <a:solidFill>
                    <a:srgbClr val="ffffff"/>
                  </a:solidFill>
                  <a:effectLst/>
                  <a:uFillTx/>
                  <a:latin typeface="Arial"/>
                </a:rPr>
                <a:t>of credit</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103" name=""/>
            <p:cNvSpPr/>
            <p:nvPr/>
          </p:nvSpPr>
          <p:spPr>
            <a:xfrm>
              <a:off x="1618200" y="5372280"/>
              <a:ext cx="1102320" cy="307440"/>
            </a:xfrm>
            <a:prstGeom prst="rect">
              <a:avLst/>
            </a:prstGeom>
            <a:noFill/>
            <a:ln w="0">
              <a:noFill/>
            </a:ln>
          </p:spPr>
          <p:style>
            <a:lnRef idx="0"/>
            <a:fillRef idx="0"/>
            <a:effectRef idx="0"/>
            <a:fontRef idx="minor"/>
          </p:style>
          <p:txBody>
            <a:bodyPr wrap="none"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ffffff"/>
                  </a:solidFill>
                  <a:effectLst/>
                  <a:uFillTx/>
                  <a:latin typeface="Arial"/>
                </a:rPr>
                <a:t>1 to 3 days</a:t>
              </a:r>
              <a:endParaRPr b="0" lang="en-US" sz="1400" strike="noStrike" u="none">
                <a:solidFill>
                  <a:srgbClr val="000000"/>
                </a:solidFill>
                <a:effectLst/>
                <a:uFillTx/>
                <a:latin typeface="Arial"/>
              </a:endParaRPr>
            </a:p>
          </p:txBody>
        </p:sp>
      </p:grpSp>
      <p:grpSp>
        <p:nvGrpSpPr>
          <p:cNvPr id="104" name=""/>
          <p:cNvGrpSpPr/>
          <p:nvPr/>
        </p:nvGrpSpPr>
        <p:grpSpPr>
          <a:xfrm>
            <a:off x="3103560" y="4000680"/>
            <a:ext cx="1708200" cy="1679040"/>
            <a:chOff x="3103560" y="4000680"/>
            <a:chExt cx="1708200" cy="1679040"/>
          </a:xfrm>
        </p:grpSpPr>
        <p:sp>
          <p:nvSpPr>
            <p:cNvPr id="105" name=""/>
            <p:cNvSpPr/>
            <p:nvPr/>
          </p:nvSpPr>
          <p:spPr>
            <a:xfrm>
              <a:off x="3103560" y="4000680"/>
              <a:ext cx="1708200" cy="1371600"/>
            </a:xfrm>
            <a:custGeom>
              <a:avLst/>
              <a:gdLst>
                <a:gd name="textAreaLeft" fmla="*/ 0 w 1708200"/>
                <a:gd name="textAreaRight" fmla="*/ 1708560 w 1708200"/>
                <a:gd name="textAreaTop" fmla="*/ 0 h 1371600"/>
                <a:gd name="textAreaBottom" fmla="*/ 1371960 h 13716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99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00"/>
                  </a:solidFill>
                  <a:effectLst/>
                  <a:uFillTx/>
                  <a:latin typeface="Arial"/>
                </a:rPr>
                <a:t>Step 8</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ffffff"/>
                  </a:solidFill>
                  <a:effectLst/>
                  <a:uFillTx/>
                  <a:latin typeface="Arial"/>
                </a:rPr>
                <a:t>Seller’s lawyer reviews &amp; comments on </a:t>
              </a:r>
              <a:r>
                <a:rPr b="0" lang="en-US" sz="1400" strike="noStrike" u="none">
                  <a:solidFill>
                    <a:srgbClr val="ffffff"/>
                  </a:solidFill>
                  <a:effectLst/>
                  <a:uFillTx/>
                  <a:latin typeface="Arial"/>
                </a:rPr>
                <a:t>letter </a:t>
              </a:r>
              <a:r>
                <a:rPr b="0" lang="en-GB" sz="1400" strike="noStrike" u="none">
                  <a:solidFill>
                    <a:srgbClr val="ffffff"/>
                  </a:solidFill>
                  <a:effectLst/>
                  <a:uFillTx/>
                  <a:latin typeface="Arial"/>
                </a:rPr>
                <a:t>of credit</a:t>
              </a:r>
              <a:endParaRPr b="0" lang="en-US" sz="1400" strike="noStrike" u="none">
                <a:solidFill>
                  <a:srgbClr val="000000"/>
                </a:solidFill>
                <a:effectLst/>
                <a:uFillTx/>
                <a:latin typeface="Arial"/>
              </a:endParaRPr>
            </a:p>
          </p:txBody>
        </p:sp>
        <p:sp>
          <p:nvSpPr>
            <p:cNvPr id="106" name=""/>
            <p:cNvSpPr/>
            <p:nvPr/>
          </p:nvSpPr>
          <p:spPr>
            <a:xfrm>
              <a:off x="3188520" y="5372280"/>
              <a:ext cx="1102320" cy="307440"/>
            </a:xfrm>
            <a:prstGeom prst="rect">
              <a:avLst/>
            </a:prstGeom>
            <a:noFill/>
            <a:ln w="0">
              <a:noFill/>
            </a:ln>
          </p:spPr>
          <p:style>
            <a:lnRef idx="0"/>
            <a:fillRef idx="0"/>
            <a:effectRef idx="0"/>
            <a:fontRef idx="minor"/>
          </p:style>
          <p:txBody>
            <a:bodyPr wrap="none"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1 to 2 days</a:t>
              </a:r>
              <a:endParaRPr b="0" lang="en-US" sz="1400" strike="noStrike" u="none">
                <a:solidFill>
                  <a:srgbClr val="000000"/>
                </a:solidFill>
                <a:effectLst/>
                <a:uFillTx/>
                <a:latin typeface="Arial"/>
              </a:endParaRPr>
            </a:p>
          </p:txBody>
        </p:sp>
      </p:grpSp>
      <p:grpSp>
        <p:nvGrpSpPr>
          <p:cNvPr id="107" name=""/>
          <p:cNvGrpSpPr/>
          <p:nvPr/>
        </p:nvGrpSpPr>
        <p:grpSpPr>
          <a:xfrm>
            <a:off x="4853160" y="4000680"/>
            <a:ext cx="1585800" cy="1679040"/>
            <a:chOff x="4853160" y="4000680"/>
            <a:chExt cx="1585800" cy="1679040"/>
          </a:xfrm>
        </p:grpSpPr>
        <p:sp>
          <p:nvSpPr>
            <p:cNvPr id="108" name=""/>
            <p:cNvSpPr/>
            <p:nvPr/>
          </p:nvSpPr>
          <p:spPr>
            <a:xfrm>
              <a:off x="4853160" y="4000680"/>
              <a:ext cx="1585800" cy="1371600"/>
            </a:xfrm>
            <a:custGeom>
              <a:avLst/>
              <a:gdLst>
                <a:gd name="textAreaLeft" fmla="*/ 0 w 1585800"/>
                <a:gd name="textAreaRight" fmla="*/ 1586160 w 1585800"/>
                <a:gd name="textAreaTop" fmla="*/ 0 h 1371600"/>
                <a:gd name="textAreaBottom" fmla="*/ 1371960 h 13716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99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00"/>
                  </a:solidFill>
                  <a:effectLst/>
                  <a:uFillTx/>
                  <a:latin typeface="Arial"/>
                </a:rPr>
                <a:t>Step 9</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ffffff"/>
                  </a:solidFill>
                  <a:effectLst/>
                  <a:uFillTx/>
                  <a:latin typeface="Arial"/>
                </a:rPr>
                <a:t>Bank revises </a:t>
              </a:r>
              <a:r>
                <a:rPr b="0" lang="en-US" sz="1400" strike="noStrike" u="none">
                  <a:solidFill>
                    <a:srgbClr val="ffffff"/>
                  </a:solidFill>
                  <a:effectLst/>
                  <a:uFillTx/>
                  <a:latin typeface="Arial"/>
                </a:rPr>
                <a:t>letter </a:t>
              </a:r>
              <a:r>
                <a:rPr b="0" lang="en-GB" sz="1400" strike="noStrike" u="none">
                  <a:solidFill>
                    <a:srgbClr val="ffffff"/>
                  </a:solidFill>
                  <a:effectLst/>
                  <a:uFillTx/>
                  <a:latin typeface="Arial"/>
                </a:rPr>
                <a:t>of credit</a:t>
              </a:r>
              <a:endParaRPr b="0" lang="en-US" sz="1400" strike="noStrike" u="none">
                <a:solidFill>
                  <a:srgbClr val="000000"/>
                </a:solidFill>
                <a:effectLst/>
                <a:uFillTx/>
                <a:latin typeface="Arial"/>
              </a:endParaRPr>
            </a:p>
          </p:txBody>
        </p:sp>
        <p:sp>
          <p:nvSpPr>
            <p:cNvPr id="109" name=""/>
            <p:cNvSpPr/>
            <p:nvPr/>
          </p:nvSpPr>
          <p:spPr>
            <a:xfrm>
              <a:off x="4875840" y="5372280"/>
              <a:ext cx="110232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0 to 2 days</a:t>
              </a:r>
              <a:endParaRPr b="0" lang="en-US" sz="1400" strike="noStrike" u="none">
                <a:solidFill>
                  <a:srgbClr val="000000"/>
                </a:solidFill>
                <a:effectLst/>
                <a:uFillTx/>
                <a:latin typeface="Arial"/>
              </a:endParaRPr>
            </a:p>
          </p:txBody>
        </p:sp>
      </p:grpSp>
      <p:grpSp>
        <p:nvGrpSpPr>
          <p:cNvPr id="110" name=""/>
          <p:cNvGrpSpPr/>
          <p:nvPr/>
        </p:nvGrpSpPr>
        <p:grpSpPr>
          <a:xfrm>
            <a:off x="6527160" y="4000680"/>
            <a:ext cx="1300680" cy="1679040"/>
            <a:chOff x="6527160" y="4000680"/>
            <a:chExt cx="1300680" cy="1679040"/>
          </a:xfrm>
        </p:grpSpPr>
        <p:sp>
          <p:nvSpPr>
            <p:cNvPr id="111" name=""/>
            <p:cNvSpPr/>
            <p:nvPr/>
          </p:nvSpPr>
          <p:spPr>
            <a:xfrm>
              <a:off x="6556320" y="4000680"/>
              <a:ext cx="1271520" cy="1371600"/>
            </a:xfrm>
            <a:custGeom>
              <a:avLst/>
              <a:gdLst>
                <a:gd name="textAreaLeft" fmla="*/ 0 w 1271520"/>
                <a:gd name="textAreaRight" fmla="*/ 1271520 w 1271520"/>
                <a:gd name="textAreaTop" fmla="*/ 0 h 1371600"/>
                <a:gd name="textAreaBottom" fmla="*/ 1371960 h 13716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99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Step 10</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Seller’s lawyer reviews changes</a:t>
              </a:r>
              <a:endParaRPr b="0" lang="en-US" sz="1400" strike="noStrike" u="none">
                <a:solidFill>
                  <a:srgbClr val="000000"/>
                </a:solidFill>
                <a:effectLst/>
                <a:uFillTx/>
                <a:latin typeface="Arial"/>
              </a:endParaRPr>
            </a:p>
          </p:txBody>
        </p:sp>
        <p:sp>
          <p:nvSpPr>
            <p:cNvPr id="112" name=""/>
            <p:cNvSpPr/>
            <p:nvPr/>
          </p:nvSpPr>
          <p:spPr>
            <a:xfrm>
              <a:off x="6527160" y="5372280"/>
              <a:ext cx="100332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0 to 1 day</a:t>
              </a:r>
              <a:endParaRPr b="0" lang="en-US" sz="1400" strike="noStrike" u="none">
                <a:solidFill>
                  <a:srgbClr val="000000"/>
                </a:solidFill>
                <a:effectLst/>
                <a:uFillTx/>
                <a:latin typeface="Arial"/>
              </a:endParaRPr>
            </a:p>
          </p:txBody>
        </p:sp>
      </p:grpSp>
      <p:sp>
        <p:nvSpPr>
          <p:cNvPr id="113" name=""/>
          <p:cNvSpPr/>
          <p:nvPr/>
        </p:nvSpPr>
        <p:spPr>
          <a:xfrm>
            <a:off x="7734240" y="2120760"/>
            <a:ext cx="1371600" cy="1409760"/>
          </a:xfrm>
          <a:custGeom>
            <a:avLst/>
            <a:gdLst>
              <a:gd name="textAreaLeft" fmla="*/ 0 w 1371600"/>
              <a:gd name="textAreaRight" fmla="*/ 1371960 w 1371600"/>
              <a:gd name="textAreaTop" fmla="*/ 0 h 1409760"/>
              <a:gd name="textAreaBottom" fmla="*/ 1410120 h 140976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99ff"/>
          </a:solidFill>
          <a:ln w="1908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Step 5</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Credit Dept. requests letter of credit  from Buyer</a:t>
            </a:r>
            <a:endParaRPr b="0" lang="en-US" sz="1400" strike="noStrike" u="none">
              <a:solidFill>
                <a:srgbClr val="000000"/>
              </a:solidFill>
              <a:effectLst/>
              <a:uFillTx/>
              <a:latin typeface="Arial"/>
            </a:endParaRPr>
          </a:p>
        </p:txBody>
      </p:sp>
      <p:sp>
        <p:nvSpPr>
          <p:cNvPr id="114" name=""/>
          <p:cNvSpPr/>
          <p:nvPr/>
        </p:nvSpPr>
        <p:spPr>
          <a:xfrm>
            <a:off x="7727400" y="3541680"/>
            <a:ext cx="100332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0 to 1 day</a:t>
            </a:r>
            <a:endParaRPr b="0" lang="en-US" sz="1400" strike="noStrike" u="none">
              <a:solidFill>
                <a:srgbClr val="000000"/>
              </a:solidFill>
              <a:effectLst/>
              <a:uFillTx/>
              <a:latin typeface="Arial"/>
            </a:endParaRPr>
          </a:p>
        </p:txBody>
      </p:sp>
      <p:grpSp>
        <p:nvGrpSpPr>
          <p:cNvPr id="115" name=""/>
          <p:cNvGrpSpPr/>
          <p:nvPr/>
        </p:nvGrpSpPr>
        <p:grpSpPr>
          <a:xfrm>
            <a:off x="76320" y="4000680"/>
            <a:ext cx="1523880" cy="1679040"/>
            <a:chOff x="76320" y="4000680"/>
            <a:chExt cx="1523880" cy="1679040"/>
          </a:xfrm>
        </p:grpSpPr>
        <p:sp>
          <p:nvSpPr>
            <p:cNvPr id="116" name=""/>
            <p:cNvSpPr/>
            <p:nvPr/>
          </p:nvSpPr>
          <p:spPr>
            <a:xfrm>
              <a:off x="76320" y="4000680"/>
              <a:ext cx="1523880" cy="1371600"/>
            </a:xfrm>
            <a:custGeom>
              <a:avLst/>
              <a:gdLst>
                <a:gd name="textAreaLeft" fmla="*/ 0 w 1523880"/>
                <a:gd name="textAreaRight" fmla="*/ 1524240 w 1523880"/>
                <a:gd name="textAreaTop" fmla="*/ 0 h 1371600"/>
                <a:gd name="textAreaBottom" fmla="*/ 1371960 h 13716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99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Step 6</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Buyer requests letter of credit from Bank</a:t>
              </a:r>
              <a:endParaRPr b="0" lang="en-US" sz="1400" strike="noStrike" u="none">
                <a:solidFill>
                  <a:srgbClr val="000000"/>
                </a:solidFill>
                <a:effectLst/>
                <a:uFillTx/>
                <a:latin typeface="Arial"/>
              </a:endParaRPr>
            </a:p>
          </p:txBody>
        </p:sp>
        <p:sp>
          <p:nvSpPr>
            <p:cNvPr id="117" name=""/>
            <p:cNvSpPr/>
            <p:nvPr/>
          </p:nvSpPr>
          <p:spPr>
            <a:xfrm>
              <a:off x="100800" y="5372280"/>
              <a:ext cx="100332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0 to 1 day</a:t>
              </a:r>
              <a:endParaRPr b="0" lang="en-US" sz="1400" strike="noStrike" u="none">
                <a:solidFill>
                  <a:srgbClr val="000000"/>
                </a:solidFill>
                <a:effectLst/>
                <a:uFillTx/>
                <a:latin typeface="Arial"/>
              </a:endParaRPr>
            </a:p>
          </p:txBody>
        </p:sp>
      </p:grpSp>
      <p:sp>
        <p:nvSpPr>
          <p:cNvPr id="118" name=""/>
          <p:cNvSpPr/>
          <p:nvPr/>
        </p:nvSpPr>
        <p:spPr>
          <a:xfrm>
            <a:off x="5843880" y="1636560"/>
            <a:ext cx="1488600" cy="307440"/>
          </a:xfrm>
          <a:prstGeom prst="rect">
            <a:avLst/>
          </a:prstGeom>
          <a:solidFill>
            <a:srgbClr val="ff0000"/>
          </a:solidFill>
          <a:ln w="9360">
            <a:solidFill>
              <a:srgbClr val="ff0000"/>
            </a:solidFill>
            <a:miter/>
          </a:ln>
        </p:spPr>
        <p:style>
          <a:lnRef idx="0"/>
          <a:fillRef idx="0"/>
          <a:effectRef idx="0"/>
          <a:fontRef idx="minor"/>
        </p:style>
        <p:txBody>
          <a:bodyPr wrap="none"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No transaction!</a:t>
            </a:r>
            <a:endParaRPr b="0" lang="en-US" sz="1400" strike="noStrike" u="none">
              <a:solidFill>
                <a:srgbClr val="000000"/>
              </a:solidFill>
              <a:effectLst/>
              <a:uFillTx/>
              <a:latin typeface="Arial"/>
            </a:endParaRPr>
          </a:p>
        </p:txBody>
      </p:sp>
      <p:sp>
        <p:nvSpPr>
          <p:cNvPr id="119" name=""/>
          <p:cNvSpPr/>
          <p:nvPr/>
        </p:nvSpPr>
        <p:spPr>
          <a:xfrm flipV="1" rot="16200000">
            <a:off x="6130800" y="2097720"/>
            <a:ext cx="933480" cy="765360"/>
          </a:xfrm>
          <a:prstGeom prst="rightArrow">
            <a:avLst>
              <a:gd name="adj1" fmla="val 50000"/>
              <a:gd name="adj2" fmla="val 30492"/>
            </a:avLst>
          </a:prstGeom>
          <a:solidFill>
            <a:srgbClr val="3399ff"/>
          </a:solid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0" name=""/>
          <p:cNvSpPr/>
          <p:nvPr/>
        </p:nvSpPr>
        <p:spPr>
          <a:xfrm>
            <a:off x="6386760" y="2052720"/>
            <a:ext cx="426240" cy="276840"/>
          </a:xfrm>
          <a:prstGeom prst="rect">
            <a:avLst/>
          </a:prstGeom>
          <a:noFill/>
          <a:ln w="0">
            <a:noFill/>
          </a:ln>
        </p:spPr>
        <p:style>
          <a:lnRef idx="0"/>
          <a:fillRef idx="0"/>
          <a:effectRef idx="0"/>
          <a:fontRef idx="minor"/>
        </p:style>
        <p:txBody>
          <a:bodyPr wrap="none"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No</a:t>
            </a:r>
            <a:endParaRPr b="0" lang="en-US" sz="1200" strike="noStrike" u="none">
              <a:solidFill>
                <a:srgbClr val="000000"/>
              </a:solidFill>
              <a:effectLst/>
              <a:uFillTx/>
              <a:latin typeface="Arial"/>
            </a:endParaRPr>
          </a:p>
        </p:txBody>
      </p:sp>
      <p:sp>
        <p:nvSpPr>
          <p:cNvPr id="121" name=""/>
          <p:cNvSpPr/>
          <p:nvPr/>
        </p:nvSpPr>
        <p:spPr>
          <a:xfrm>
            <a:off x="5905440" y="2527200"/>
            <a:ext cx="1739880" cy="676440"/>
          </a:xfrm>
          <a:prstGeom prst="rightArrow">
            <a:avLst>
              <a:gd name="adj1" fmla="val 50000"/>
              <a:gd name="adj2" fmla="val 64303"/>
            </a:avLst>
          </a:prstGeom>
          <a:solidFill>
            <a:srgbClr val="3399ff"/>
          </a:solidFill>
          <a:ln w="19080">
            <a:solidFill>
              <a:srgbClr val="000000"/>
            </a:solidFill>
            <a:miter/>
          </a:ln>
        </p:spPr>
        <p:style>
          <a:lnRef idx="0"/>
          <a:fillRef idx="0"/>
          <a:effectRef idx="0"/>
          <a:fontRef idx="minor"/>
        </p:style>
        <p:txBody>
          <a:bodyPr wrap="none" lIns="90000" rIns="90000" tIns="46800" bIns="46800" anchor="ctr">
            <a:no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Credit Dept.</a:t>
            </a:r>
            <a:endParaRPr b="0" lang="en-US" sz="1400" strike="noStrike" u="none">
              <a:solidFill>
                <a:srgbClr val="000000"/>
              </a:solidFill>
              <a:effectLst/>
              <a:uFillTx/>
              <a:latin typeface="Arial"/>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Response</a:t>
            </a:r>
            <a:endParaRPr b="0" lang="en-US" sz="1400" strike="noStrike" u="none">
              <a:solidFill>
                <a:srgbClr val="000000"/>
              </a:solidFill>
              <a:effectLst/>
              <a:uFillTx/>
              <a:latin typeface="Arial"/>
            </a:endParaRPr>
          </a:p>
        </p:txBody>
      </p:sp>
      <p:sp>
        <p:nvSpPr>
          <p:cNvPr id="122" name=""/>
          <p:cNvSpPr/>
          <p:nvPr/>
        </p:nvSpPr>
        <p:spPr>
          <a:xfrm>
            <a:off x="7155000" y="2709720"/>
            <a:ext cx="45216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Yes</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60912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Limitations Old Economy Credit </a:t>
            </a:r>
            <a:br>
              <a:rPr sz="2400"/>
            </a:br>
            <a:r>
              <a:rPr b="1" lang="en-US" sz="2400" strike="noStrike" u="none">
                <a:solidFill>
                  <a:srgbClr val="ffffff"/>
                </a:solidFill>
                <a:effectLst/>
                <a:uFillTx/>
                <a:latin typeface="Arial"/>
              </a:rPr>
              <a:t>Management Process….</a:t>
            </a:r>
            <a:endParaRPr b="1" lang="en-US" sz="2400" strike="noStrike" u="none">
              <a:solidFill>
                <a:srgbClr val="ffffff"/>
              </a:solidFill>
              <a:effectLst/>
              <a:uFillTx/>
              <a:latin typeface="Arial"/>
            </a:endParaRPr>
          </a:p>
        </p:txBody>
      </p:sp>
      <p:sp>
        <p:nvSpPr>
          <p:cNvPr id="124" name="PlaceHolder 2"/>
          <p:cNvSpPr>
            <a:spLocks noGrp="1"/>
          </p:cNvSpPr>
          <p:nvPr>
            <p:ph/>
          </p:nvPr>
        </p:nvSpPr>
        <p:spPr>
          <a:xfrm>
            <a:off x="544680" y="1811160"/>
            <a:ext cx="8051760" cy="3606840"/>
          </a:xfrm>
          <a:prstGeom prst="rect">
            <a:avLst/>
          </a:prstGeom>
          <a:noFill/>
          <a:ln w="0">
            <a:noFill/>
          </a:ln>
        </p:spPr>
        <p:txBody>
          <a:bodyPr lIns="90000" rIns="90000" tIns="46800" bIns="46800" anchor="t">
            <a:normAutofit lnSpcReduction="9999"/>
          </a:bodyPr>
          <a:p>
            <a:pPr marL="343080" indent="-343080">
              <a:lnSpc>
                <a:spcPct val="120000"/>
              </a:lnSpc>
              <a:spcBef>
                <a:spcPts val="125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Slow - 2 to 15 days to establish new lines of credit</a:t>
            </a:r>
            <a:endParaRPr b="1" lang="en-US" sz="2000" strike="noStrike" u="none">
              <a:solidFill>
                <a:srgbClr val="000000"/>
              </a:solidFill>
              <a:effectLst/>
              <a:uFillTx/>
              <a:latin typeface="Arial"/>
            </a:endParaRPr>
          </a:p>
          <a:p>
            <a:pPr marL="343080" indent="-343080">
              <a:lnSpc>
                <a:spcPct val="120000"/>
              </a:lnSpc>
              <a:spcBef>
                <a:spcPts val="125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High transaction cost</a:t>
            </a:r>
            <a:endParaRPr b="1" lang="en-US" sz="2000" strike="noStrike" u="none">
              <a:solidFill>
                <a:srgbClr val="000000"/>
              </a:solidFill>
              <a:effectLst/>
              <a:uFillTx/>
              <a:latin typeface="Arial"/>
            </a:endParaRPr>
          </a:p>
          <a:p>
            <a:pPr marL="343080" indent="-343080">
              <a:lnSpc>
                <a:spcPct val="120000"/>
              </a:lnSpc>
              <a:spcBef>
                <a:spcPts val="125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Not Internet-based</a:t>
            </a:r>
            <a:endParaRPr b="1" lang="en-US" sz="2000" strike="noStrike" u="none">
              <a:solidFill>
                <a:srgbClr val="000000"/>
              </a:solidFill>
              <a:effectLst/>
              <a:uFillTx/>
              <a:latin typeface="Arial"/>
            </a:endParaRPr>
          </a:p>
          <a:p>
            <a:pPr marL="343080" indent="-343080">
              <a:lnSpc>
                <a:spcPct val="120000"/>
              </a:lnSpc>
              <a:spcBef>
                <a:spcPts val="125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Limited to ‘yes/no’ decisions</a:t>
            </a:r>
            <a:endParaRPr b="1" lang="en-US" sz="2000" strike="noStrike" u="none">
              <a:solidFill>
                <a:srgbClr val="000000"/>
              </a:solidFill>
              <a:effectLst/>
              <a:uFillTx/>
              <a:latin typeface="Arial"/>
            </a:endParaRPr>
          </a:p>
          <a:p>
            <a:pPr marL="343080" indent="-343080">
              <a:lnSpc>
                <a:spcPct val="120000"/>
              </a:lnSpc>
              <a:spcBef>
                <a:spcPts val="125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Buyer’s credit at bank is reduced by the amount of L/C</a:t>
            </a:r>
            <a:endParaRPr b="1" lang="en-US" sz="2000" strike="noStrike" u="none">
              <a:solidFill>
                <a:srgbClr val="000000"/>
              </a:solidFill>
              <a:effectLst/>
              <a:uFillTx/>
              <a:latin typeface="Arial"/>
            </a:endParaRPr>
          </a:p>
          <a:p>
            <a:pPr marL="343080" indent="-343080">
              <a:lnSpc>
                <a:spcPct val="120000"/>
              </a:lnSpc>
              <a:spcBef>
                <a:spcPts val="125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Lack of transparency of the cost of credit</a:t>
            </a:r>
            <a:endParaRPr b="1" lang="en-US" sz="2000" strike="noStrike" u="none">
              <a:solidFill>
                <a:srgbClr val="000000"/>
              </a:solidFill>
              <a:effectLst/>
              <a:uFillTx/>
              <a:latin typeface="Arial"/>
            </a:endParaRPr>
          </a:p>
          <a:p>
            <a:pPr marL="343080" indent="-343080">
              <a:lnSpc>
                <a:spcPct val="120000"/>
              </a:lnSpc>
              <a:spcBef>
                <a:spcPts val="1250"/>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Lack of liquidity in credit management instruments</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5"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Typical Steps for Managing Trade Credit</a:t>
            </a:r>
            <a:endParaRPr b="1" lang="en-US" sz="2800" strike="noStrike" u="none">
              <a:solidFill>
                <a:srgbClr val="ffffff"/>
              </a:solidFill>
              <a:effectLst/>
              <a:uFillTx/>
              <a:latin typeface="Arial"/>
            </a:endParaRPr>
          </a:p>
        </p:txBody>
      </p:sp>
      <p:sp>
        <p:nvSpPr>
          <p:cNvPr id="126" name=""/>
          <p:cNvSpPr/>
          <p:nvPr/>
        </p:nvSpPr>
        <p:spPr>
          <a:xfrm>
            <a:off x="880560" y="1309680"/>
            <a:ext cx="19756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ff0000"/>
                </a:solidFill>
                <a:effectLst/>
                <a:uFillTx/>
                <a:latin typeface="Arial"/>
              </a:rPr>
              <a:t>New Method</a:t>
            </a:r>
            <a:endParaRPr b="0" lang="en-US" sz="2400" strike="noStrike" u="none">
              <a:solidFill>
                <a:srgbClr val="000000"/>
              </a:solidFill>
              <a:effectLst/>
              <a:uFillTx/>
              <a:latin typeface="Arial"/>
            </a:endParaRPr>
          </a:p>
        </p:txBody>
      </p:sp>
      <p:sp>
        <p:nvSpPr>
          <p:cNvPr id="127" name=""/>
          <p:cNvSpPr/>
          <p:nvPr/>
        </p:nvSpPr>
        <p:spPr>
          <a:xfrm>
            <a:off x="2286000" y="5397480"/>
            <a:ext cx="4572000" cy="27324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66"/>
                </a:solidFill>
                <a:effectLst/>
                <a:uFillTx/>
                <a:latin typeface="Arial"/>
              </a:rPr>
              <a:t>Total Time:  1 to 4 </a:t>
            </a:r>
            <a:r>
              <a:rPr b="1" i="1" lang="en-US" sz="1800" strike="noStrike" u="none">
                <a:solidFill>
                  <a:srgbClr val="000066"/>
                </a:solidFill>
                <a:effectLst/>
                <a:uFillTx/>
                <a:latin typeface="Arial"/>
              </a:rPr>
              <a:t>hours</a:t>
            </a:r>
            <a:endParaRPr b="0" lang="en-US" sz="1800" strike="noStrike" u="none">
              <a:solidFill>
                <a:srgbClr val="000000"/>
              </a:solidFill>
              <a:effectLst/>
              <a:uFillTx/>
              <a:latin typeface="Arial"/>
            </a:endParaRPr>
          </a:p>
        </p:txBody>
      </p:sp>
      <p:sp>
        <p:nvSpPr>
          <p:cNvPr id="128" name=""/>
          <p:cNvSpPr/>
          <p:nvPr/>
        </p:nvSpPr>
        <p:spPr>
          <a:xfrm>
            <a:off x="7242120" y="3086280"/>
            <a:ext cx="1901880" cy="1371600"/>
          </a:xfrm>
          <a:custGeom>
            <a:avLst/>
            <a:gdLst>
              <a:gd name="textAreaLeft" fmla="*/ 0 w 1901880"/>
              <a:gd name="textAreaRight" fmla="*/ 1902240 w 1901880"/>
              <a:gd name="textAreaTop" fmla="*/ 0 h 1371600"/>
              <a:gd name="textAreaBottom" fmla="*/ 1371960 h 13716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99ff"/>
          </a:solidFill>
          <a:ln w="2844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Step 4</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Seller purchases Bankruptcy Swap either on- or off-line</a:t>
            </a:r>
            <a:endParaRPr b="0" lang="en-US" sz="1400" strike="noStrike" u="none">
              <a:solidFill>
                <a:srgbClr val="000000"/>
              </a:solidFill>
              <a:effectLst/>
              <a:uFillTx/>
              <a:latin typeface="Arial"/>
            </a:endParaRPr>
          </a:p>
        </p:txBody>
      </p:sp>
      <p:sp>
        <p:nvSpPr>
          <p:cNvPr id="129" name=""/>
          <p:cNvSpPr/>
          <p:nvPr/>
        </p:nvSpPr>
        <p:spPr>
          <a:xfrm>
            <a:off x="142920" y="3086280"/>
            <a:ext cx="1944720" cy="1371600"/>
          </a:xfrm>
          <a:custGeom>
            <a:avLst/>
            <a:gdLst>
              <a:gd name="textAreaLeft" fmla="*/ 0 w 1944720"/>
              <a:gd name="textAreaRight" fmla="*/ 1945080 w 1944720"/>
              <a:gd name="textAreaTop" fmla="*/ 0 h 1371600"/>
              <a:gd name="textAreaBottom" fmla="*/ 1371960 h 13716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99ff"/>
          </a:solidFill>
          <a:ln w="2844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Step 1</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Buyers request trade credit from Seller</a:t>
            </a:r>
            <a:endParaRPr b="0" lang="en-US" sz="1400" strike="noStrike" u="none">
              <a:solidFill>
                <a:srgbClr val="000000"/>
              </a:solidFill>
              <a:effectLst/>
              <a:uFillTx/>
              <a:latin typeface="Arial"/>
            </a:endParaRPr>
          </a:p>
        </p:txBody>
      </p:sp>
      <p:sp>
        <p:nvSpPr>
          <p:cNvPr id="130" name=""/>
          <p:cNvSpPr/>
          <p:nvPr/>
        </p:nvSpPr>
        <p:spPr>
          <a:xfrm>
            <a:off x="2165400" y="3086280"/>
            <a:ext cx="2579760" cy="1371600"/>
          </a:xfrm>
          <a:custGeom>
            <a:avLst/>
            <a:gdLst>
              <a:gd name="textAreaLeft" fmla="*/ 0 w 2579760"/>
              <a:gd name="textAreaRight" fmla="*/ 2580120 w 2579760"/>
              <a:gd name="textAreaTop" fmla="*/ 0 h 1371600"/>
              <a:gd name="textAreaBottom" fmla="*/ 1371960 h 13716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99ff"/>
          </a:solidFill>
          <a:ln w="2844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Step 2</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Seller checks Buyer’s Enron Cost of Credit and reviews limits to see if transaction is within limits</a:t>
            </a:r>
            <a:endParaRPr b="0" lang="en-US" sz="1400" strike="noStrike" u="none">
              <a:solidFill>
                <a:srgbClr val="000000"/>
              </a:solidFill>
              <a:effectLst/>
              <a:uFillTx/>
              <a:latin typeface="Arial"/>
            </a:endParaRPr>
          </a:p>
        </p:txBody>
      </p:sp>
      <p:sp>
        <p:nvSpPr>
          <p:cNvPr id="131" name=""/>
          <p:cNvSpPr/>
          <p:nvPr/>
        </p:nvSpPr>
        <p:spPr>
          <a:xfrm>
            <a:off x="4888080" y="3086280"/>
            <a:ext cx="2211120" cy="1371600"/>
          </a:xfrm>
          <a:custGeom>
            <a:avLst/>
            <a:gdLst>
              <a:gd name="textAreaLeft" fmla="*/ 0 w 2211120"/>
              <a:gd name="textAreaRight" fmla="*/ 2211120 w 2211120"/>
              <a:gd name="textAreaTop" fmla="*/ 0 h 1371600"/>
              <a:gd name="textAreaBottom" fmla="*/ 1371960 h 13716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99ff"/>
          </a:solidFill>
          <a:ln w="2844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Step 3</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If not within limits, Seller checks Buyer’s Bankruptcy Swap price on-line</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2" name="PlaceHolder 1"/>
          <p:cNvSpPr>
            <a:spLocks noGrp="1"/>
          </p:cNvSpPr>
          <p:nvPr>
            <p:ph type="title"/>
          </p:nvPr>
        </p:nvSpPr>
        <p:spPr>
          <a:xfrm>
            <a:off x="222120" y="3220560"/>
            <a:ext cx="7064640" cy="114300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200" strike="noStrike" u="none">
                <a:solidFill>
                  <a:srgbClr val="ff0000"/>
                </a:solidFill>
                <a:effectLst/>
                <a:uFillTx/>
                <a:latin typeface="Arial"/>
              </a:rPr>
              <a:t>Summary</a:t>
            </a:r>
            <a:endParaRPr b="1"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500" strike="noStrike" u="none">
                <a:solidFill>
                  <a:srgbClr val="000000"/>
                </a:solidFill>
                <a:effectLst/>
                <a:uFillTx/>
                <a:latin typeface="Arial"/>
              </a:rPr>
              <a:t>Summary</a:t>
            </a:r>
            <a:endParaRPr b="1" lang="en-US" sz="2500" strike="noStrike" u="none">
              <a:solidFill>
                <a:srgbClr val="ffffff"/>
              </a:solidFill>
              <a:effectLst/>
              <a:uFillTx/>
              <a:latin typeface="Arial"/>
            </a:endParaRPr>
          </a:p>
        </p:txBody>
      </p:sp>
      <p:sp>
        <p:nvSpPr>
          <p:cNvPr id="134" name="PlaceHolder 2"/>
          <p:cNvSpPr>
            <a:spLocks noGrp="1"/>
          </p:cNvSpPr>
          <p:nvPr>
            <p:ph/>
          </p:nvPr>
        </p:nvSpPr>
        <p:spPr>
          <a:xfrm>
            <a:off x="685800" y="1541160"/>
            <a:ext cx="7772400" cy="3680280"/>
          </a:xfrm>
          <a:prstGeom prst="rect">
            <a:avLst/>
          </a:prstGeom>
          <a:noFill/>
          <a:ln w="0">
            <a:noFill/>
          </a:ln>
        </p:spPr>
        <p:txBody>
          <a:bodyPr lIns="90000" rIns="90000" tIns="46800" bIns="46800" anchor="t">
            <a:normAutofit/>
          </a:bodyPr>
          <a:p>
            <a:pPr marL="343080" indent="-343080">
              <a:lnSpc>
                <a:spcPct val="120000"/>
              </a:lnSpc>
              <a:spcBef>
                <a:spcPts val="499"/>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 Enron Credit aims to revolutionise the way companies think about and manage credit</a:t>
            </a:r>
            <a:endParaRPr b="1" lang="en-US" sz="2000" strike="noStrike" u="none">
              <a:solidFill>
                <a:srgbClr val="000000"/>
              </a:solidFill>
              <a:effectLst/>
              <a:uFillTx/>
              <a:latin typeface="Arial"/>
            </a:endParaRPr>
          </a:p>
          <a:p>
            <a:pPr marL="343080" indent="-343080">
              <a:lnSpc>
                <a:spcPct val="12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000" strike="noStrike" u="none">
              <a:solidFill>
                <a:srgbClr val="000000"/>
              </a:solidFill>
              <a:effectLst/>
              <a:uFillTx/>
              <a:latin typeface="Arial"/>
            </a:endParaRPr>
          </a:p>
          <a:p>
            <a:pPr marL="343080" indent="-343080">
              <a:lnSpc>
                <a:spcPct val="120000"/>
              </a:lnSpc>
              <a:spcBef>
                <a:spcPts val="499"/>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Our products make credit management quicker and easier </a:t>
            </a:r>
            <a:endParaRPr b="1" lang="en-US" sz="2000" strike="noStrike" u="none">
              <a:solidFill>
                <a:srgbClr val="000000"/>
              </a:solidFill>
              <a:effectLst/>
              <a:uFillTx/>
              <a:latin typeface="Arial"/>
            </a:endParaRPr>
          </a:p>
          <a:p>
            <a:pPr lvl="1" marL="743040" indent="-285840">
              <a:lnSpc>
                <a:spcPct val="120000"/>
              </a:lnSpc>
              <a:spcBef>
                <a:spcPts val="451"/>
              </a:spcBef>
              <a:buClr>
                <a:srgbClr val="6699ff"/>
              </a:buClr>
              <a:buSzPct val="6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Arial"/>
              </a:rPr>
              <a:t>credit pricing</a:t>
            </a:r>
            <a:endParaRPr b="0" lang="en-US" sz="1800" strike="noStrike" u="none">
              <a:solidFill>
                <a:srgbClr val="000000"/>
              </a:solidFill>
              <a:effectLst/>
              <a:uFillTx/>
              <a:latin typeface="Arial"/>
            </a:endParaRPr>
          </a:p>
          <a:p>
            <a:pPr lvl="1" marL="743040" indent="-285840">
              <a:lnSpc>
                <a:spcPct val="120000"/>
              </a:lnSpc>
              <a:spcBef>
                <a:spcPts val="451"/>
              </a:spcBef>
              <a:buClr>
                <a:srgbClr val="6699ff"/>
              </a:buClr>
              <a:buSzPct val="6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000066"/>
                </a:solidFill>
                <a:effectLst/>
                <a:uFillTx/>
                <a:latin typeface="Arial"/>
              </a:rPr>
              <a:t>simple hedging products</a:t>
            </a:r>
            <a:endParaRPr b="0" lang="en-US" sz="1800" strike="noStrike" u="none">
              <a:solidFill>
                <a:srgbClr val="000000"/>
              </a:solidFill>
              <a:effectLst/>
              <a:uFillTx/>
              <a:latin typeface="Arial"/>
            </a:endParaRPr>
          </a:p>
          <a:p>
            <a:pPr marL="343080" indent="-343080">
              <a:lnSpc>
                <a:spcPct val="12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000" strike="noStrike" u="none">
              <a:solidFill>
                <a:srgbClr val="000000"/>
              </a:solidFill>
              <a:effectLst/>
              <a:uFillTx/>
              <a:latin typeface="Arial"/>
            </a:endParaRPr>
          </a:p>
          <a:p>
            <a:pPr marL="343080" indent="-343080">
              <a:lnSpc>
                <a:spcPct val="120000"/>
              </a:lnSpc>
              <a:spcBef>
                <a:spcPts val="499"/>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a:rPr>
              <a:t>Consequently – we can bring a lot of value to your customers</a:t>
            </a:r>
            <a:endParaRPr b="1" lang="en-US" sz="2000" strike="noStrike" u="none">
              <a:solidFill>
                <a:srgbClr val="000000"/>
              </a:solidFill>
              <a:effectLst/>
              <a:uFillTx/>
              <a:latin typeface="Arial"/>
            </a:endParaRPr>
          </a:p>
          <a:p>
            <a:pPr marL="343080" indent="0">
              <a:lnSpc>
                <a:spcPct val="12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 name=""/>
          <p:cNvSpPr/>
          <p:nvPr/>
        </p:nvSpPr>
        <p:spPr>
          <a:xfrm>
            <a:off x="1143000" y="4648320"/>
            <a:ext cx="7032600" cy="19810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ENRON EUROPE FINANCE &amp; TRADING LIMITED</a:t>
            </a:r>
            <a:endParaRPr b="0" lang="en-US" sz="9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RESPONSIBILITY STATEMENT</a:t>
            </a:r>
            <a:endParaRPr b="0" lang="en-US" sz="900" strike="noStrike" u="none">
              <a:solidFill>
                <a:srgbClr val="000000"/>
              </a:solidFill>
              <a:effectLst/>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Enron Europe Finance &amp; Trading Limited (“EEFT”) is regulated in the conduct of investment business in the United Kingdom by The Securities and Futures Authority.  Information relating to investments which is contained in the accompanying material has been approved by EEFT as an investment advertisement for the purposes of Section 57 of the Financial Services Act 1986.  The transactions and products which are described therein are of a sophisticated nature and are not being made available by EEFT to private individual investors.  The accompanying material is provided solely for the purpose of enabling you to form an opinion as to the suitability or otherwise of your utilising the transactions and products described therein.  Nothing stated in the accompanying material shall be construed in any manner whatsoever as meaning that EEFT has considered (i) the appropriateness or suitability for your business of the products described therein or (ii) the appropriateness or suitability for your business of any other characteristic that may be attributed to the products described therein.  Nothing stated in the accompanying material shall be construed in any manner whatsoever as meaning that you are placing reliance on the information provided therein as constituting advice given by EEFT to you in connection with your consideration of any such products.</a:t>
            </a:r>
            <a:endParaRPr b="0" lang="en-US" sz="900" strike="noStrike" u="none">
              <a:solidFill>
                <a:srgbClr val="000000"/>
              </a:solidFill>
              <a:effectLst/>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222120" y="3220560"/>
            <a:ext cx="7064640" cy="114300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200" strike="noStrike" u="none">
                <a:solidFill>
                  <a:srgbClr val="ff0000"/>
                </a:solidFill>
                <a:effectLst/>
                <a:uFillTx/>
                <a:latin typeface="Arial"/>
              </a:rPr>
              <a:t>What is Enron Credit?</a:t>
            </a:r>
            <a:endParaRPr b="1"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1828800" y="5181480"/>
            <a:ext cx="0" cy="121932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 name="PlaceHolder 1"/>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What is Enron</a:t>
            </a:r>
            <a:r>
              <a:rPr b="1" lang="en-GB" sz="2800" strike="noStrike" u="none">
                <a:solidFill>
                  <a:srgbClr val="ffffff"/>
                </a:solidFill>
                <a:effectLst/>
                <a:uFillTx/>
                <a:latin typeface="Arial"/>
              </a:rPr>
              <a:t> </a:t>
            </a:r>
            <a:r>
              <a:rPr b="1" lang="en-US" sz="2800" strike="noStrike" u="none">
                <a:solidFill>
                  <a:srgbClr val="ffffff"/>
                </a:solidFill>
                <a:effectLst/>
                <a:uFillTx/>
                <a:latin typeface="Arial"/>
              </a:rPr>
              <a:t>Credit</a:t>
            </a:r>
            <a:r>
              <a:rPr b="1" lang="en-GB" sz="2800" strike="noStrike" u="none">
                <a:solidFill>
                  <a:srgbClr val="ffffff"/>
                </a:solidFill>
                <a:effectLst/>
                <a:uFillTx/>
                <a:latin typeface="Arial"/>
              </a:rPr>
              <a:t>?</a:t>
            </a:r>
            <a:endParaRPr b="1" lang="en-US" sz="2800" strike="noStrike" u="none">
              <a:solidFill>
                <a:srgbClr val="ffffff"/>
              </a:solidFill>
              <a:effectLst/>
              <a:uFillTx/>
              <a:latin typeface="Arial"/>
            </a:endParaRPr>
          </a:p>
        </p:txBody>
      </p:sp>
      <p:sp>
        <p:nvSpPr>
          <p:cNvPr id="26" name=""/>
          <p:cNvSpPr/>
          <p:nvPr/>
        </p:nvSpPr>
        <p:spPr>
          <a:xfrm>
            <a:off x="762120" y="1828800"/>
            <a:ext cx="7543800" cy="2819520"/>
          </a:xfrm>
          <a:prstGeom prst="rect">
            <a:avLst/>
          </a:prstGeom>
          <a:noFill/>
          <a:ln w="0">
            <a:noFill/>
          </a:ln>
        </p:spPr>
        <p:style>
          <a:lnRef idx="0"/>
          <a:fillRef idx="0"/>
          <a:effectRef idx="0"/>
          <a:fontRef idx="minor"/>
        </p:style>
        <p:txBody>
          <a:bodyPr lIns="90000" rIns="90000" tIns="46800" bIns="46800" anchor="t">
            <a:normAutofit lnSpcReduction="9999"/>
          </a:bodyPr>
          <a:p>
            <a:pPr marL="380880" indent="-380880">
              <a:lnSpc>
                <a:spcPct val="120000"/>
              </a:lnSpc>
              <a:spcBef>
                <a:spcPts val="2999"/>
              </a:spcBef>
              <a:buClr>
                <a:srgbClr val="0b0bc7"/>
              </a:buClr>
              <a:buSzPct val="6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Real time credit risk management information and solutions to and for the corporate market.</a:t>
            </a:r>
            <a:endParaRPr b="0" lang="en-US" sz="2400" strike="noStrike" u="none">
              <a:solidFill>
                <a:srgbClr val="000000"/>
              </a:solidFill>
              <a:effectLst/>
              <a:uFillTx/>
              <a:latin typeface="Arial"/>
            </a:endParaRPr>
          </a:p>
          <a:p>
            <a:pPr marL="380880" indent="-380880">
              <a:lnSpc>
                <a:spcPct val="120000"/>
              </a:lnSpc>
              <a:spcBef>
                <a:spcPts val="2999"/>
              </a:spcBef>
              <a:buClr>
                <a:srgbClr val="0b0bc7"/>
              </a:buClr>
              <a:buSzPct val="6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Credit creates a marketplace where businesses can value, manage and transfer trade credit risks in a simple and effective manner.</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
          <p:cNvSpPr/>
          <p:nvPr/>
        </p:nvSpPr>
        <p:spPr>
          <a:xfrm>
            <a:off x="1828800" y="5181480"/>
            <a:ext cx="0" cy="121932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8" name="PlaceHolder 1"/>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What is Enron</a:t>
            </a:r>
            <a:r>
              <a:rPr b="1" lang="en-GB" sz="2800" strike="noStrike" u="none">
                <a:solidFill>
                  <a:srgbClr val="ffffff"/>
                </a:solidFill>
                <a:effectLst/>
                <a:uFillTx/>
                <a:latin typeface="Arial"/>
              </a:rPr>
              <a:t> </a:t>
            </a:r>
            <a:r>
              <a:rPr b="1" lang="en-US" sz="2800" strike="noStrike" u="none">
                <a:solidFill>
                  <a:srgbClr val="ffffff"/>
                </a:solidFill>
                <a:effectLst/>
                <a:uFillTx/>
                <a:latin typeface="Arial"/>
              </a:rPr>
              <a:t>Credit?</a:t>
            </a:r>
            <a:endParaRPr b="1" lang="en-US" sz="2800" strike="noStrike" u="none">
              <a:solidFill>
                <a:srgbClr val="ffffff"/>
              </a:solidFill>
              <a:effectLst/>
              <a:uFillTx/>
              <a:latin typeface="Arial"/>
            </a:endParaRPr>
          </a:p>
        </p:txBody>
      </p:sp>
      <p:sp>
        <p:nvSpPr>
          <p:cNvPr id="29" name=""/>
          <p:cNvSpPr/>
          <p:nvPr/>
        </p:nvSpPr>
        <p:spPr>
          <a:xfrm>
            <a:off x="380880" y="1143000"/>
            <a:ext cx="8610840" cy="5334120"/>
          </a:xfrm>
          <a:prstGeom prst="rect">
            <a:avLst/>
          </a:prstGeom>
          <a:noFill/>
          <a:ln w="0">
            <a:noFill/>
          </a:ln>
        </p:spPr>
        <p:style>
          <a:lnRef idx="0"/>
          <a:fillRef idx="0"/>
          <a:effectRef idx="0"/>
          <a:fontRef idx="minor"/>
        </p:style>
        <p:txBody>
          <a:bodyPr lIns="90000" rIns="90000" tIns="46800" bIns="46800" anchor="t">
            <a:normAutofit/>
          </a:bodyPr>
          <a:p>
            <a:pPr>
              <a:lnSpc>
                <a:spcPct val="11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66"/>
                </a:solidFill>
                <a:effectLst/>
                <a:uFillTx/>
                <a:latin typeface="Arial"/>
              </a:rPr>
              <a:t>Enron Credit is commoditising credit by creating a marketplace where businesses can value, manage and transfer trade credit risks in a simple and effective manner</a:t>
            </a:r>
            <a:endParaRPr b="0" lang="en-US" sz="2000" strike="noStrike" u="none">
              <a:solidFill>
                <a:srgbClr val="000000"/>
              </a:solidFill>
              <a:effectLst/>
              <a:uFillTx/>
              <a:latin typeface="Arial"/>
            </a:endParaRPr>
          </a:p>
          <a:p>
            <a:pPr>
              <a:lnSpc>
                <a:spcPct val="110000"/>
              </a:lnSpc>
              <a:spcBef>
                <a:spcPts val="4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a:p>
            <a:pPr lvl="1" marL="482760" indent="-292320">
              <a:lnSpc>
                <a:spcPct val="120000"/>
              </a:lnSpc>
              <a:spcBef>
                <a:spcPts val="425"/>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700" strike="noStrike" u="none">
                <a:solidFill>
                  <a:srgbClr val="ff3300"/>
                </a:solidFill>
                <a:effectLst/>
                <a:uFillTx/>
                <a:latin typeface="Arial"/>
              </a:rPr>
              <a:t>Speed</a:t>
            </a:r>
            <a:r>
              <a:rPr b="1" lang="en-GB" sz="1700" strike="noStrike" u="none">
                <a:solidFill>
                  <a:srgbClr val="000066"/>
                </a:solidFill>
                <a:effectLst/>
                <a:uFillTx/>
                <a:latin typeface="Arial"/>
              </a:rPr>
              <a:t> - transact within hours instead of days</a:t>
            </a:r>
            <a:endParaRPr b="0" lang="en-US" sz="1700" strike="noStrike" u="none">
              <a:solidFill>
                <a:srgbClr val="000000"/>
              </a:solidFill>
              <a:effectLst/>
              <a:uFillTx/>
              <a:latin typeface="Arial"/>
            </a:endParaRPr>
          </a:p>
          <a:p>
            <a:pPr lvl="1" marL="482760" indent="-292320">
              <a:lnSpc>
                <a:spcPct val="120000"/>
              </a:lnSpc>
              <a:spcBef>
                <a:spcPts val="425"/>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700" strike="noStrike" u="none">
                <a:solidFill>
                  <a:srgbClr val="ff3300"/>
                </a:solidFill>
                <a:effectLst/>
                <a:uFillTx/>
                <a:latin typeface="Arial"/>
              </a:rPr>
              <a:t>Simplicity</a:t>
            </a:r>
            <a:r>
              <a:rPr b="1" lang="en-GB" sz="1700" strike="noStrike" u="none">
                <a:solidFill>
                  <a:srgbClr val="000066"/>
                </a:solidFill>
                <a:effectLst/>
                <a:uFillTx/>
                <a:latin typeface="Arial"/>
              </a:rPr>
              <a:t> - uncomplicated products, ‘on-screen pricing’ &amp; standard T&amp;Cs</a:t>
            </a:r>
            <a:endParaRPr b="0" lang="en-US" sz="1700" strike="noStrike" u="none">
              <a:solidFill>
                <a:srgbClr val="000000"/>
              </a:solidFill>
              <a:effectLst/>
              <a:uFillTx/>
              <a:latin typeface="Arial"/>
            </a:endParaRPr>
          </a:p>
          <a:p>
            <a:pPr lvl="1" marL="482760" indent="-292320">
              <a:lnSpc>
                <a:spcPct val="120000"/>
              </a:lnSpc>
              <a:spcBef>
                <a:spcPts val="425"/>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700" strike="noStrike" u="none">
                <a:solidFill>
                  <a:srgbClr val="ff3300"/>
                </a:solidFill>
                <a:effectLst/>
                <a:uFillTx/>
                <a:latin typeface="Arial"/>
              </a:rPr>
              <a:t>Flexibility</a:t>
            </a:r>
            <a:r>
              <a:rPr b="1" lang="en-GB" sz="1700" strike="noStrike" u="none">
                <a:solidFill>
                  <a:srgbClr val="000066"/>
                </a:solidFill>
                <a:effectLst/>
                <a:uFillTx/>
                <a:latin typeface="Arial"/>
              </a:rPr>
              <a:t> - customer determines how much credit exposure to hedge</a:t>
            </a:r>
            <a:endParaRPr b="0" lang="en-US" sz="1700" strike="noStrike" u="none">
              <a:solidFill>
                <a:srgbClr val="000000"/>
              </a:solidFill>
              <a:effectLst/>
              <a:uFillTx/>
              <a:latin typeface="Arial"/>
            </a:endParaRPr>
          </a:p>
          <a:p>
            <a:pPr lvl="1" marL="482760" indent="-292320">
              <a:lnSpc>
                <a:spcPct val="120000"/>
              </a:lnSpc>
              <a:spcBef>
                <a:spcPts val="425"/>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700" strike="noStrike" u="none">
                <a:solidFill>
                  <a:srgbClr val="ff3300"/>
                </a:solidFill>
                <a:effectLst/>
                <a:uFillTx/>
                <a:latin typeface="Arial"/>
              </a:rPr>
              <a:t>Confidentiality</a:t>
            </a:r>
            <a:r>
              <a:rPr b="1" lang="en-GB" sz="1700" strike="noStrike" u="none">
                <a:solidFill>
                  <a:srgbClr val="000066"/>
                </a:solidFill>
                <a:effectLst/>
                <a:uFillTx/>
                <a:latin typeface="Arial"/>
              </a:rPr>
              <a:t> - no need to disclose underlying contract exposure</a:t>
            </a:r>
            <a:endParaRPr b="0" lang="en-US" sz="1700" strike="noStrike" u="none">
              <a:solidFill>
                <a:srgbClr val="000000"/>
              </a:solidFill>
              <a:effectLst/>
              <a:uFillTx/>
              <a:latin typeface="Arial"/>
            </a:endParaRPr>
          </a:p>
          <a:p>
            <a:pPr lvl="1" marL="482760" indent="-292320">
              <a:lnSpc>
                <a:spcPct val="120000"/>
              </a:lnSpc>
              <a:spcBef>
                <a:spcPts val="425"/>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700" strike="noStrike" u="none">
                <a:solidFill>
                  <a:srgbClr val="ff3300"/>
                </a:solidFill>
                <a:effectLst/>
                <a:uFillTx/>
                <a:latin typeface="Arial"/>
              </a:rPr>
              <a:t>Choice</a:t>
            </a:r>
            <a:r>
              <a:rPr b="1" lang="en-GB" sz="1700" strike="noStrike" u="none">
                <a:solidFill>
                  <a:srgbClr val="000066"/>
                </a:solidFill>
                <a:effectLst/>
                <a:uFillTx/>
                <a:latin typeface="Arial"/>
              </a:rPr>
              <a:t> - currently quote over 10,000 reference names </a:t>
            </a:r>
            <a:endParaRPr b="0" lang="en-US" sz="1700" strike="noStrike" u="none">
              <a:solidFill>
                <a:srgbClr val="000000"/>
              </a:solidFill>
              <a:effectLst/>
              <a:uFillTx/>
              <a:latin typeface="Arial"/>
            </a:endParaRPr>
          </a:p>
          <a:p>
            <a:pPr lvl="1" marL="482760" indent="-292320">
              <a:lnSpc>
                <a:spcPct val="120000"/>
              </a:lnSpc>
              <a:spcBef>
                <a:spcPts val="425"/>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700" strike="noStrike" u="none">
                <a:solidFill>
                  <a:srgbClr val="ff3300"/>
                </a:solidFill>
                <a:effectLst/>
                <a:uFillTx/>
                <a:latin typeface="Arial"/>
              </a:rPr>
              <a:t>Low transaction cost</a:t>
            </a:r>
            <a:r>
              <a:rPr b="1" lang="en-GB" sz="1700" strike="noStrike" u="none">
                <a:solidFill>
                  <a:srgbClr val="000066"/>
                </a:solidFill>
                <a:effectLst/>
                <a:uFillTx/>
                <a:latin typeface="Arial"/>
              </a:rPr>
              <a:t> - standardised products and contracts</a:t>
            </a:r>
            <a:endParaRPr b="0" lang="en-US" sz="1700" strike="noStrike" u="none">
              <a:solidFill>
                <a:srgbClr val="000000"/>
              </a:solidFill>
              <a:effectLst/>
              <a:uFillTx/>
              <a:latin typeface="Arial"/>
            </a:endParaRPr>
          </a:p>
          <a:p>
            <a:pPr lvl="1" marL="482760" indent="-292320">
              <a:lnSpc>
                <a:spcPct val="120000"/>
              </a:lnSpc>
              <a:spcBef>
                <a:spcPts val="425"/>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700" strike="noStrike" u="none">
                <a:solidFill>
                  <a:srgbClr val="ff3300"/>
                </a:solidFill>
                <a:effectLst/>
                <a:uFillTx/>
                <a:latin typeface="Arial"/>
              </a:rPr>
              <a:t>On-line information</a:t>
            </a:r>
            <a:r>
              <a:rPr b="1" lang="en-GB" sz="1700" strike="noStrike" u="none">
                <a:solidFill>
                  <a:srgbClr val="000066"/>
                </a:solidFill>
                <a:effectLst/>
                <a:uFillTx/>
                <a:latin typeface="Arial"/>
              </a:rPr>
              <a:t> - always available</a:t>
            </a:r>
            <a:endParaRPr b="0" lang="en-US" sz="1700" strike="noStrike" u="none">
              <a:solidFill>
                <a:srgbClr val="000000"/>
              </a:solidFill>
              <a:effectLst/>
              <a:uFillTx/>
              <a:latin typeface="Arial"/>
            </a:endParaRPr>
          </a:p>
          <a:p>
            <a:pPr lvl="1" marL="482760" indent="-292320">
              <a:lnSpc>
                <a:spcPct val="120000"/>
              </a:lnSpc>
              <a:spcBef>
                <a:spcPts val="425"/>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700" strike="noStrike" u="none">
                <a:solidFill>
                  <a:srgbClr val="ff3300"/>
                </a:solidFill>
                <a:effectLst/>
                <a:uFillTx/>
                <a:latin typeface="Arial"/>
              </a:rPr>
              <a:t>Transparency </a:t>
            </a:r>
            <a:r>
              <a:rPr b="1" lang="en-GB" sz="1700" strike="noStrike" u="none">
                <a:solidFill>
                  <a:srgbClr val="000066"/>
                </a:solidFill>
                <a:effectLst/>
                <a:uFillTx/>
                <a:latin typeface="Arial"/>
              </a:rPr>
              <a:t>- Cost of Credit quoted publicly for thousands of companies</a:t>
            </a:r>
            <a:endParaRPr b="0" lang="en-US" sz="1700" strike="noStrike" u="none">
              <a:solidFill>
                <a:srgbClr val="000000"/>
              </a:solidFill>
              <a:effectLst/>
              <a:uFillTx/>
              <a:latin typeface="Arial"/>
            </a:endParaRPr>
          </a:p>
          <a:p>
            <a:pPr lvl="1" marL="482760" indent="-292320">
              <a:lnSpc>
                <a:spcPct val="120000"/>
              </a:lnSpc>
              <a:spcBef>
                <a:spcPts val="425"/>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700" strike="noStrike" u="none">
                <a:solidFill>
                  <a:srgbClr val="ff3300"/>
                </a:solidFill>
                <a:effectLst/>
                <a:uFillTx/>
                <a:latin typeface="Arial"/>
              </a:rPr>
              <a:t>Liquidity </a:t>
            </a:r>
            <a:r>
              <a:rPr b="1" lang="en-GB" sz="1700" strike="noStrike" u="none">
                <a:solidFill>
                  <a:srgbClr val="000066"/>
                </a:solidFill>
                <a:effectLst/>
                <a:uFillTx/>
                <a:latin typeface="Arial"/>
              </a:rPr>
              <a:t>- Market Makers for the Bankruptcy Swap</a:t>
            </a:r>
            <a:endParaRPr b="0" lang="en-US" sz="1700" strike="noStrike" u="none">
              <a:solidFill>
                <a:srgbClr val="000000"/>
              </a:solidFill>
              <a:effectLst/>
              <a:uFillTx/>
              <a:latin typeface="Arial"/>
            </a:endParaRPr>
          </a:p>
          <a:p>
            <a:pPr lvl="1" marL="482760" indent="-292320">
              <a:lnSpc>
                <a:spcPct val="120000"/>
              </a:lnSpc>
              <a:spcBef>
                <a:spcPts val="425"/>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700" strike="noStrike" u="none">
                <a:solidFill>
                  <a:srgbClr val="ff3300"/>
                </a:solidFill>
                <a:effectLst/>
                <a:uFillTx/>
                <a:latin typeface="Arial"/>
              </a:rPr>
              <a:t>Credit risk tools</a:t>
            </a:r>
            <a:r>
              <a:rPr b="1" lang="en-GB" sz="1700" strike="noStrike" u="none">
                <a:solidFill>
                  <a:srgbClr val="000066"/>
                </a:solidFill>
                <a:effectLst/>
                <a:uFillTx/>
                <a:latin typeface="Arial"/>
              </a:rPr>
              <a:t> -  the most up-to-date market information</a:t>
            </a:r>
            <a:endParaRPr b="0" lang="en-US" sz="1700" strike="noStrike" u="none">
              <a:solidFill>
                <a:srgbClr val="000000"/>
              </a:solidFill>
              <a:effectLst/>
              <a:uFillTx/>
              <a:latin typeface="Arial"/>
            </a:endParaRPr>
          </a:p>
          <a:p>
            <a:pPr>
              <a:lnSpc>
                <a:spcPct val="110000"/>
              </a:lnSpc>
              <a:spcBef>
                <a:spcPts val="425"/>
              </a:spcBef>
              <a:buClr>
                <a:srgbClr val="ffcc00"/>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
          <p:cNvSpPr/>
          <p:nvPr/>
        </p:nvSpPr>
        <p:spPr>
          <a:xfrm>
            <a:off x="1828800" y="5181480"/>
            <a:ext cx="0" cy="121932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1" name="PlaceHolder 1"/>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Enron Credit Business Strategy</a:t>
            </a:r>
            <a:endParaRPr b="1" lang="en-US" sz="2800" strike="noStrike" u="none">
              <a:solidFill>
                <a:srgbClr val="ffffff"/>
              </a:solidFill>
              <a:effectLst/>
              <a:uFillTx/>
              <a:latin typeface="Arial"/>
            </a:endParaRPr>
          </a:p>
        </p:txBody>
      </p:sp>
      <p:sp>
        <p:nvSpPr>
          <p:cNvPr id="32" name=""/>
          <p:cNvSpPr/>
          <p:nvPr/>
        </p:nvSpPr>
        <p:spPr>
          <a:xfrm>
            <a:off x="609480" y="1371600"/>
            <a:ext cx="7696440" cy="3581280"/>
          </a:xfrm>
          <a:prstGeom prst="rect">
            <a:avLst/>
          </a:prstGeom>
          <a:noFill/>
          <a:ln w="0">
            <a:noFill/>
          </a:ln>
        </p:spPr>
        <p:style>
          <a:lnRef idx="0"/>
          <a:fillRef idx="0"/>
          <a:effectRef idx="0"/>
          <a:fontRef idx="minor"/>
        </p:style>
        <p:txBody>
          <a:bodyPr lIns="90000" rIns="90000" tIns="46800" bIns="46800" anchor="t">
            <a:normAutofit fontScale="92500" lnSpcReduction="9999"/>
          </a:bodyPr>
          <a:p>
            <a:pPr marL="380880" indent="-380880">
              <a:lnSpc>
                <a:spcPct val="11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000000"/>
                </a:solidFill>
                <a:effectLst/>
                <a:uFillTx/>
                <a:latin typeface="Arial"/>
              </a:rPr>
              <a:t>Aim:</a:t>
            </a:r>
            <a:endParaRPr b="0" lang="en-US" sz="2400" strike="noStrike" u="none">
              <a:solidFill>
                <a:srgbClr val="000000"/>
              </a:solidFill>
              <a:effectLst/>
              <a:uFillTx/>
              <a:latin typeface="Arial"/>
            </a:endParaRPr>
          </a:p>
          <a:p>
            <a:pPr marL="380880" indent="-380880">
              <a:lnSpc>
                <a:spcPct val="150000"/>
              </a:lnSpc>
              <a:spcBef>
                <a:spcPts val="499"/>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66"/>
                </a:solidFill>
                <a:effectLst/>
                <a:uFillTx/>
                <a:latin typeface="Arial"/>
              </a:rPr>
              <a:t>To commoditise global commercial unsecured credit markets</a:t>
            </a:r>
            <a:endParaRPr b="0" lang="en-US" sz="2000" strike="noStrike" u="none">
              <a:solidFill>
                <a:srgbClr val="000000"/>
              </a:solidFill>
              <a:effectLst/>
              <a:uFillTx/>
              <a:latin typeface="Arial"/>
            </a:endParaRPr>
          </a:p>
          <a:p>
            <a:pPr marL="380880" indent="-380880">
              <a:lnSpc>
                <a:spcPct val="11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000000"/>
                </a:solidFill>
                <a:effectLst/>
                <a:uFillTx/>
                <a:latin typeface="Arial"/>
              </a:rPr>
              <a:t>Method:</a:t>
            </a:r>
            <a:endParaRPr b="0" lang="en-US" sz="2400" strike="noStrike" u="none">
              <a:solidFill>
                <a:srgbClr val="000000"/>
              </a:solidFill>
              <a:effectLst/>
              <a:uFillTx/>
              <a:latin typeface="Arial"/>
            </a:endParaRPr>
          </a:p>
          <a:p>
            <a:pPr marL="380880" indent="-380880">
              <a:lnSpc>
                <a:spcPct val="150000"/>
              </a:lnSpc>
              <a:spcBef>
                <a:spcPts val="499"/>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66"/>
                </a:solidFill>
                <a:effectLst/>
                <a:uFillTx/>
                <a:latin typeface="Arial"/>
              </a:rPr>
              <a:t>Providing price transparency</a:t>
            </a:r>
            <a:endParaRPr b="0" lang="en-US" sz="2000" strike="noStrike" u="none">
              <a:solidFill>
                <a:srgbClr val="000000"/>
              </a:solidFill>
              <a:effectLst/>
              <a:uFillTx/>
              <a:latin typeface="Arial"/>
            </a:endParaRPr>
          </a:p>
          <a:p>
            <a:pPr marL="380880" indent="-380880">
              <a:lnSpc>
                <a:spcPct val="150000"/>
              </a:lnSpc>
              <a:spcBef>
                <a:spcPts val="499"/>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66"/>
                </a:solidFill>
                <a:effectLst/>
                <a:uFillTx/>
                <a:latin typeface="Arial"/>
              </a:rPr>
              <a:t>Creating liquidity in the credit trading market</a:t>
            </a:r>
            <a:endParaRPr b="0" lang="en-US" sz="2000" strike="noStrike" u="none">
              <a:solidFill>
                <a:srgbClr val="000000"/>
              </a:solidFill>
              <a:effectLst/>
              <a:uFillTx/>
              <a:latin typeface="Arial"/>
            </a:endParaRPr>
          </a:p>
          <a:p>
            <a:pPr marL="380880" indent="-380880">
              <a:lnSpc>
                <a:spcPct val="150000"/>
              </a:lnSpc>
              <a:spcBef>
                <a:spcPts val="499"/>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66"/>
                </a:solidFill>
                <a:effectLst/>
                <a:uFillTx/>
                <a:latin typeface="Arial"/>
              </a:rPr>
              <a:t>Offering standardised credit risk management products tailored to meet the needs of the corporate market</a:t>
            </a:r>
            <a:endParaRPr b="0" lang="en-US" sz="2000" strike="noStrike" u="none">
              <a:solidFill>
                <a:srgbClr val="000000"/>
              </a:solidFill>
              <a:effectLst/>
              <a:uFillTx/>
              <a:latin typeface="Arial"/>
            </a:endParaRPr>
          </a:p>
          <a:p>
            <a:pPr marL="380880" indent="-380880">
              <a:lnSpc>
                <a:spcPct val="150000"/>
              </a:lnSpc>
              <a:spcBef>
                <a:spcPts val="499"/>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66"/>
                </a:solidFill>
                <a:effectLst/>
                <a:uFillTx/>
                <a:latin typeface="Arial"/>
              </a:rPr>
              <a:t>Offering simple products that can be executed in real-time</a:t>
            </a:r>
            <a:endParaRPr b="0" lang="en-US" sz="2000" strike="noStrike" u="none">
              <a:solidFill>
                <a:srgbClr val="000000"/>
              </a:solidFill>
              <a:effectLst/>
              <a:uFillTx/>
              <a:latin typeface="Arial"/>
            </a:endParaRPr>
          </a:p>
          <a:p>
            <a:pPr marL="380880" indent="-380880">
              <a:lnSpc>
                <a:spcPct val="110000"/>
              </a:lnSpc>
              <a:spcBef>
                <a:spcPts val="499"/>
              </a:spcBef>
              <a:buClr>
                <a:srgbClr val="ffcc00"/>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The Enron Credit Network</a:t>
            </a:r>
            <a:endParaRPr b="1" lang="en-US" sz="2800" strike="noStrike" u="none">
              <a:solidFill>
                <a:srgbClr val="ffffff"/>
              </a:solidFill>
              <a:effectLst/>
              <a:uFillTx/>
              <a:latin typeface="Arial"/>
            </a:endParaRPr>
          </a:p>
        </p:txBody>
      </p:sp>
      <p:sp>
        <p:nvSpPr>
          <p:cNvPr id="34" name=""/>
          <p:cNvSpPr/>
          <p:nvPr/>
        </p:nvSpPr>
        <p:spPr>
          <a:xfrm>
            <a:off x="533520" y="1523880"/>
            <a:ext cx="8154720" cy="4419720"/>
          </a:xfrm>
          <a:prstGeom prst="rect">
            <a:avLst/>
          </a:prstGeom>
          <a:noFill/>
          <a:ln w="0">
            <a:noFill/>
          </a:ln>
        </p:spPr>
        <p:style>
          <a:lnRef idx="0"/>
          <a:fillRef idx="0"/>
          <a:effectRef idx="0"/>
          <a:fontRef idx="minor"/>
        </p:style>
        <p:txBody>
          <a:bodyPr wrap="none" lIns="90000" rIns="90000" tIns="46800" bIns="46800" anchor="t" anchorCtr="1">
            <a:noAutofit/>
          </a:bodyPr>
          <a:p>
            <a:pPr algn="ctr">
              <a:lnSpc>
                <a:spcPct val="100000"/>
              </a:lnSpc>
              <a:spcBef>
                <a:spcPts val="1500"/>
              </a:spcBef>
              <a:buClr>
                <a:srgbClr val="0b0bc7"/>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5" name=""/>
          <p:cNvSpPr/>
          <p:nvPr/>
        </p:nvSpPr>
        <p:spPr>
          <a:xfrm>
            <a:off x="762120" y="1905120"/>
            <a:ext cx="3733560" cy="1523880"/>
          </a:xfrm>
          <a:prstGeom prst="rect">
            <a:avLst/>
          </a:prstGeom>
          <a:noFill/>
          <a:ln w="12600">
            <a:solidFill>
              <a:srgbClr val="000000"/>
            </a:solidFill>
            <a:miter/>
          </a:ln>
        </p:spPr>
        <p:style>
          <a:lnRef idx="0"/>
          <a:fillRef idx="0"/>
          <a:effectRef idx="0"/>
          <a:fontRef idx="minor"/>
        </p:style>
        <p:txBody>
          <a:bodyPr wrap="none" lIns="90000" rIns="90000" tIns="46800" bIns="46800" anchor="t" anchorCtr="1">
            <a:no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b0bc7"/>
                </a:solidFill>
                <a:effectLst/>
                <a:uFillTx/>
                <a:latin typeface="Arial"/>
              </a:rPr>
              <a:t>Credit Informer</a:t>
            </a:r>
            <a:endParaRPr b="0" lang="en-US" sz="2000" strike="noStrike" u="none">
              <a:solidFill>
                <a:srgbClr val="000000"/>
              </a:solidFill>
              <a:effectLst/>
              <a:uFillTx/>
              <a:latin typeface="Arial"/>
            </a:endParaRPr>
          </a:p>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lnSpc>
                <a:spcPct val="9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b0bc7"/>
                </a:solidFill>
                <a:effectLst/>
                <a:uFillTx/>
                <a:latin typeface="Arial"/>
              </a:rPr>
              <a:t>The largest online source of credit </a:t>
            </a:r>
            <a:endParaRPr b="0" lang="en-US" sz="1300" strike="noStrike" u="none">
              <a:solidFill>
                <a:srgbClr val="000000"/>
              </a:solidFill>
              <a:effectLst/>
              <a:uFillTx/>
              <a:latin typeface="Arial"/>
            </a:endParaRPr>
          </a:p>
          <a:p>
            <a:pPr>
              <a:lnSpc>
                <a:spcPct val="9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b0bc7"/>
                </a:solidFill>
                <a:effectLst/>
                <a:uFillTx/>
                <a:latin typeface="Arial"/>
              </a:rPr>
              <a:t>information with the Enron Cost of Credit </a:t>
            </a:r>
            <a:endParaRPr b="0" lang="en-US" sz="1300" strike="noStrike" u="none">
              <a:solidFill>
                <a:srgbClr val="000000"/>
              </a:solidFill>
              <a:effectLst/>
              <a:uFillTx/>
              <a:latin typeface="Arial"/>
            </a:endParaRPr>
          </a:p>
          <a:p>
            <a:pPr>
              <a:lnSpc>
                <a:spcPct val="9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b0bc7"/>
                </a:solidFill>
                <a:effectLst/>
                <a:uFillTx/>
                <a:latin typeface="Arial"/>
              </a:rPr>
              <a:t>for 10,000 companies online</a:t>
            </a:r>
            <a:endParaRPr b="0" lang="en-US" sz="1300" strike="noStrike" u="none">
              <a:solidFill>
                <a:srgbClr val="000000"/>
              </a:solidFill>
              <a:effectLst/>
              <a:uFillTx/>
              <a:latin typeface="Arial"/>
            </a:endParaRPr>
          </a:p>
        </p:txBody>
      </p:sp>
      <p:sp>
        <p:nvSpPr>
          <p:cNvPr id="36" name=""/>
          <p:cNvSpPr/>
          <p:nvPr/>
        </p:nvSpPr>
        <p:spPr>
          <a:xfrm>
            <a:off x="2146320" y="1386000"/>
            <a:ext cx="183960" cy="457200"/>
          </a:xfrm>
          <a:prstGeom prst="rect">
            <a:avLst/>
          </a:prstGeom>
          <a:noFill/>
          <a:ln w="0">
            <a:noFill/>
          </a:ln>
        </p:spPr>
        <p:style>
          <a:lnRef idx="0"/>
          <a:fillRef idx="0"/>
          <a:effectRef idx="0"/>
          <a:fontRef idx="minor"/>
        </p:style>
        <p:txBody>
          <a:bodyPr wrap="none" lIns="90000" rIns="90000" tIns="46800" bIns="46800" anchor="t" anchorCtr="1">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7" name=""/>
          <p:cNvSpPr/>
          <p:nvPr/>
        </p:nvSpPr>
        <p:spPr>
          <a:xfrm>
            <a:off x="4724280" y="1905120"/>
            <a:ext cx="3733920" cy="1536480"/>
          </a:xfrm>
          <a:prstGeom prst="rect">
            <a:avLst/>
          </a:prstGeom>
          <a:noFill/>
          <a:ln w="12600">
            <a:solidFill>
              <a:srgbClr val="000000"/>
            </a:solidFill>
            <a:miter/>
          </a:ln>
        </p:spPr>
        <p:style>
          <a:lnRef idx="0"/>
          <a:fillRef idx="0"/>
          <a:effectRef idx="0"/>
          <a:fontRef idx="minor"/>
        </p:style>
        <p:txBody>
          <a:bodyPr wrap="none" lIns="90000" rIns="90000" tIns="46800" bIns="46800" anchor="t" anchorCtr="1">
            <a:no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b0bc7"/>
                </a:solidFill>
                <a:effectLst/>
                <a:uFillTx/>
                <a:latin typeface="Arial"/>
              </a:rPr>
              <a:t>Credit Calculator</a:t>
            </a:r>
            <a:endParaRPr b="0" lang="en-US" sz="2000" strike="noStrike" u="none">
              <a:solidFill>
                <a:srgbClr val="000000"/>
              </a:solidFill>
              <a:effectLst/>
              <a:uFillTx/>
              <a:latin typeface="Arial"/>
            </a:endParaRPr>
          </a:p>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lnSpc>
                <a:spcPct val="9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b0bc7"/>
                </a:solidFill>
                <a:effectLst/>
                <a:uFillTx/>
                <a:latin typeface="Arial"/>
              </a:rPr>
              <a:t>Calculate your combined credit exposure </a:t>
            </a:r>
            <a:endParaRPr b="0" lang="en-US" sz="1300" strike="noStrike" u="none">
              <a:solidFill>
                <a:srgbClr val="000000"/>
              </a:solidFill>
              <a:effectLst/>
              <a:uFillTx/>
              <a:latin typeface="Arial"/>
            </a:endParaRPr>
          </a:p>
          <a:p>
            <a:pPr>
              <a:lnSpc>
                <a:spcPct val="9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b0bc7"/>
                </a:solidFill>
                <a:effectLst/>
                <a:uFillTx/>
                <a:latin typeface="Arial"/>
              </a:rPr>
              <a:t>to your customers in ‘real-time’</a:t>
            </a:r>
            <a:endParaRPr b="0" lang="en-US" sz="1300" strike="noStrike" u="none">
              <a:solidFill>
                <a:srgbClr val="000000"/>
              </a:solidFill>
              <a:effectLst/>
              <a:uFillTx/>
              <a:latin typeface="Arial"/>
            </a:endParaRPr>
          </a:p>
        </p:txBody>
      </p:sp>
      <p:sp>
        <p:nvSpPr>
          <p:cNvPr id="38" name=""/>
          <p:cNvSpPr/>
          <p:nvPr/>
        </p:nvSpPr>
        <p:spPr>
          <a:xfrm>
            <a:off x="762120" y="3886200"/>
            <a:ext cx="3733560" cy="1523880"/>
          </a:xfrm>
          <a:prstGeom prst="rect">
            <a:avLst/>
          </a:prstGeom>
          <a:noFill/>
          <a:ln w="12600">
            <a:solidFill>
              <a:srgbClr val="000000"/>
            </a:solidFill>
            <a:miter/>
          </a:ln>
        </p:spPr>
        <p:style>
          <a:lnRef idx="0"/>
          <a:fillRef idx="0"/>
          <a:effectRef idx="0"/>
          <a:fontRef idx="minor"/>
        </p:style>
        <p:txBody>
          <a:bodyPr wrap="none" lIns="90000" rIns="90000" tIns="46800" bIns="46800" anchor="t" anchorCtr="1">
            <a:no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b0bc7"/>
                </a:solidFill>
                <a:effectLst/>
                <a:uFillTx/>
                <a:latin typeface="Arial"/>
              </a:rPr>
              <a:t>Credit Hedger</a:t>
            </a:r>
            <a:endParaRPr b="0" lang="en-US" sz="2000" strike="noStrike" u="none">
              <a:solidFill>
                <a:srgbClr val="000000"/>
              </a:solidFill>
              <a:effectLst/>
              <a:uFillTx/>
              <a:latin typeface="Arial"/>
            </a:endParaRPr>
          </a:p>
          <a:p>
            <a:pPr>
              <a:lnSpc>
                <a:spcPct val="9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lnSpc>
                <a:spcPct val="9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b0bc7"/>
                </a:solidFill>
                <a:effectLst/>
                <a:uFillTx/>
                <a:latin typeface="Arial"/>
              </a:rPr>
              <a:t>The Enron Credit Bankruptcy Hedge </a:t>
            </a:r>
            <a:endParaRPr b="0" lang="en-US" sz="1300" strike="noStrike" u="none">
              <a:solidFill>
                <a:srgbClr val="000000"/>
              </a:solidFill>
              <a:effectLst/>
              <a:uFillTx/>
              <a:latin typeface="Arial"/>
            </a:endParaRPr>
          </a:p>
          <a:p>
            <a:pPr>
              <a:lnSpc>
                <a:spcPct val="9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b0bc7"/>
                </a:solidFill>
                <a:effectLst/>
                <a:uFillTx/>
                <a:latin typeface="Arial"/>
              </a:rPr>
              <a:t>provides a simple, fast and efficient way </a:t>
            </a:r>
            <a:endParaRPr b="0" lang="en-US" sz="1300" strike="noStrike" u="none">
              <a:solidFill>
                <a:srgbClr val="000000"/>
              </a:solidFill>
              <a:effectLst/>
              <a:uFillTx/>
              <a:latin typeface="Arial"/>
            </a:endParaRPr>
          </a:p>
          <a:p>
            <a:pPr>
              <a:lnSpc>
                <a:spcPct val="9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b0bc7"/>
                </a:solidFill>
                <a:effectLst/>
                <a:uFillTx/>
                <a:latin typeface="Arial"/>
              </a:rPr>
              <a:t>to mitigate your credit risk</a:t>
            </a:r>
            <a:endParaRPr b="0" lang="en-US" sz="1300" strike="noStrike" u="none">
              <a:solidFill>
                <a:srgbClr val="000000"/>
              </a:solidFill>
              <a:effectLst/>
              <a:uFillTx/>
              <a:latin typeface="Arial"/>
            </a:endParaRPr>
          </a:p>
        </p:txBody>
      </p:sp>
      <p:sp>
        <p:nvSpPr>
          <p:cNvPr id="39" name=""/>
          <p:cNvSpPr/>
          <p:nvPr/>
        </p:nvSpPr>
        <p:spPr>
          <a:xfrm>
            <a:off x="4724280" y="3886200"/>
            <a:ext cx="3733920" cy="1523880"/>
          </a:xfrm>
          <a:prstGeom prst="rect">
            <a:avLst/>
          </a:prstGeom>
          <a:noFill/>
          <a:ln w="12600">
            <a:solidFill>
              <a:srgbClr val="000000"/>
            </a:solidFill>
            <a:miter/>
          </a:ln>
        </p:spPr>
        <p:style>
          <a:lnRef idx="0"/>
          <a:fillRef idx="0"/>
          <a:effectRef idx="0"/>
          <a:fontRef idx="minor"/>
        </p:style>
        <p:txBody>
          <a:bodyPr wrap="none" lIns="90000" rIns="90000" tIns="46800" bIns="46800" anchor="t" anchorCtr="1">
            <a:noAutofit/>
          </a:bodyPr>
          <a:p>
            <a:pPr>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b0bc7"/>
                </a:solidFill>
                <a:effectLst/>
                <a:uFillTx/>
                <a:latin typeface="Arial"/>
              </a:rPr>
              <a:t>Credit Manager</a:t>
            </a:r>
            <a:endParaRPr b="0" lang="en-US" sz="2000" strike="noStrike" u="none">
              <a:solidFill>
                <a:srgbClr val="000000"/>
              </a:solidFill>
              <a:effectLst/>
              <a:uFillTx/>
              <a:latin typeface="Arial"/>
            </a:endParaRPr>
          </a:p>
          <a:p>
            <a:pPr>
              <a:lnSpc>
                <a:spcPct val="10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lnSpc>
                <a:spcPct val="9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b0bc7"/>
                </a:solidFill>
                <a:effectLst/>
                <a:uFillTx/>
                <a:latin typeface="Arial"/>
              </a:rPr>
              <a:t>A tool that integrates all of Enron Credit </a:t>
            </a:r>
            <a:endParaRPr b="0" lang="en-US" sz="1300" strike="noStrike" u="none">
              <a:solidFill>
                <a:srgbClr val="000000"/>
              </a:solidFill>
              <a:effectLst/>
              <a:uFillTx/>
              <a:latin typeface="Arial"/>
            </a:endParaRPr>
          </a:p>
          <a:p>
            <a:pPr>
              <a:lnSpc>
                <a:spcPct val="9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b0bc7"/>
                </a:solidFill>
                <a:effectLst/>
                <a:uFillTx/>
                <a:latin typeface="Arial"/>
              </a:rPr>
              <a:t>Network capabilities to provide an easy </a:t>
            </a:r>
            <a:endParaRPr b="0" lang="en-US" sz="1300" strike="noStrike" u="none">
              <a:solidFill>
                <a:srgbClr val="000000"/>
              </a:solidFill>
              <a:effectLst/>
              <a:uFillTx/>
              <a:latin typeface="Arial"/>
            </a:endParaRPr>
          </a:p>
          <a:p>
            <a:pPr>
              <a:lnSpc>
                <a:spcPct val="9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b0bc7"/>
                </a:solidFill>
                <a:effectLst/>
                <a:uFillTx/>
                <a:latin typeface="Arial"/>
              </a:rPr>
              <a:t>way to measure, monitor and hedge your </a:t>
            </a:r>
            <a:endParaRPr b="0" lang="en-US" sz="1300" strike="noStrike" u="none">
              <a:solidFill>
                <a:srgbClr val="000000"/>
              </a:solidFill>
              <a:effectLst/>
              <a:uFillTx/>
              <a:latin typeface="Arial"/>
            </a:endParaRPr>
          </a:p>
          <a:p>
            <a:pPr>
              <a:lnSpc>
                <a:spcPct val="9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b0bc7"/>
                </a:solidFill>
                <a:effectLst/>
                <a:uFillTx/>
                <a:latin typeface="Arial"/>
              </a:rPr>
              <a:t>credit risk</a:t>
            </a:r>
            <a:endParaRPr b="0" lang="en-US" sz="13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
          <p:cNvSpPr/>
          <p:nvPr/>
        </p:nvSpPr>
        <p:spPr>
          <a:xfrm>
            <a:off x="1828800" y="5181480"/>
            <a:ext cx="0" cy="121932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1" name="PlaceHolder 1"/>
          <p:cNvSpPr>
            <a:spLocks noGrp="1"/>
          </p:cNvSpPr>
          <p:nvPr>
            <p:ph type="title"/>
          </p:nvPr>
        </p:nvSpPr>
        <p:spPr>
          <a:xfrm>
            <a:off x="685800" y="-360"/>
            <a:ext cx="8331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The Enron</a:t>
            </a:r>
            <a:r>
              <a:rPr b="1" lang="en-GB" sz="2800" strike="noStrike" u="none">
                <a:solidFill>
                  <a:srgbClr val="ffffff"/>
                </a:solidFill>
                <a:effectLst/>
                <a:uFillTx/>
                <a:latin typeface="Arial"/>
              </a:rPr>
              <a:t> </a:t>
            </a:r>
            <a:r>
              <a:rPr b="1" lang="en-US" sz="2800" strike="noStrike" u="none">
                <a:solidFill>
                  <a:srgbClr val="ffffff"/>
                </a:solidFill>
                <a:effectLst/>
                <a:uFillTx/>
                <a:latin typeface="Arial"/>
              </a:rPr>
              <a:t>Credit Network</a:t>
            </a:r>
            <a:endParaRPr b="1" lang="en-US" sz="2800" strike="noStrike" u="none">
              <a:solidFill>
                <a:srgbClr val="ffffff"/>
              </a:solidFill>
              <a:effectLst/>
              <a:uFillTx/>
              <a:latin typeface="Arial"/>
            </a:endParaRPr>
          </a:p>
        </p:txBody>
      </p:sp>
      <p:sp>
        <p:nvSpPr>
          <p:cNvPr id="42" name=""/>
          <p:cNvSpPr/>
          <p:nvPr/>
        </p:nvSpPr>
        <p:spPr>
          <a:xfrm>
            <a:off x="380880" y="1143000"/>
            <a:ext cx="8229600" cy="4952880"/>
          </a:xfrm>
          <a:prstGeom prst="rect">
            <a:avLst/>
          </a:prstGeom>
          <a:noFill/>
          <a:ln w="0">
            <a:noFill/>
          </a:ln>
        </p:spPr>
        <p:style>
          <a:lnRef idx="0"/>
          <a:fillRef idx="0"/>
          <a:effectRef idx="0"/>
          <a:fontRef idx="minor"/>
        </p:style>
        <p:txBody>
          <a:bodyPr lIns="90000" rIns="90000" tIns="46800" bIns="46800" anchor="t">
            <a:normAutofit/>
          </a:bodyPr>
          <a:p>
            <a:pPr>
              <a:lnSpc>
                <a:spcPct val="11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66"/>
                </a:solidFill>
                <a:effectLst/>
                <a:uFillTx/>
                <a:latin typeface="Arial"/>
              </a:rPr>
              <a:t>The </a:t>
            </a:r>
            <a:r>
              <a:rPr b="1" lang="en-GB" sz="2000" strike="noStrike" u="none">
                <a:solidFill>
                  <a:srgbClr val="ff0000"/>
                </a:solidFill>
                <a:effectLst/>
                <a:uFillTx/>
                <a:latin typeface="Arial"/>
              </a:rPr>
              <a:t>Enron Credit Network</a:t>
            </a:r>
            <a:r>
              <a:rPr b="1" lang="en-GB" sz="2000" strike="noStrike" u="none">
                <a:solidFill>
                  <a:srgbClr val="000000"/>
                </a:solidFill>
                <a:effectLst/>
                <a:uFillTx/>
                <a:latin typeface="Arial"/>
              </a:rPr>
              <a:t> </a:t>
            </a:r>
            <a:r>
              <a:rPr b="1" lang="en-GB" sz="2000" strike="noStrike" u="none">
                <a:solidFill>
                  <a:srgbClr val="000066"/>
                </a:solidFill>
                <a:effectLst/>
                <a:uFillTx/>
                <a:latin typeface="Arial"/>
              </a:rPr>
              <a:t>is a partnership for real-time credit risk evaluation, monitoring and management that complements our core competencies and provides customers with a full offering</a:t>
            </a:r>
            <a:endParaRPr b="0" lang="en-US" sz="2000" strike="noStrike" u="none">
              <a:solidFill>
                <a:srgbClr val="000000"/>
              </a:solidFill>
              <a:effectLst/>
              <a:uFillTx/>
              <a:latin typeface="Arial"/>
            </a:endParaRPr>
          </a:p>
          <a:p>
            <a:pPr>
              <a:lnSpc>
                <a:spcPct val="4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a:lnSpc>
                <a:spcPct val="4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571680" indent="-381240">
              <a:lnSpc>
                <a:spcPct val="110000"/>
              </a:lnSpc>
              <a:spcBef>
                <a:spcPts val="499"/>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3300"/>
                </a:solidFill>
                <a:effectLst/>
                <a:uFillTx/>
                <a:latin typeface="Arial"/>
              </a:rPr>
              <a:t>Transparency – </a:t>
            </a:r>
            <a:r>
              <a:rPr b="1" lang="en-GB" sz="2000" strike="noStrike" u="none">
                <a:solidFill>
                  <a:srgbClr val="000066"/>
                </a:solidFill>
                <a:effectLst/>
                <a:uFillTx/>
                <a:latin typeface="Arial"/>
              </a:rPr>
              <a:t>Bridge, Reuters, Bloomberg</a:t>
            </a:r>
            <a:endParaRPr b="0" lang="en-US" sz="2000" strike="noStrike" u="none">
              <a:solidFill>
                <a:srgbClr val="000000"/>
              </a:solidFill>
              <a:effectLst/>
              <a:uFillTx/>
              <a:latin typeface="Arial"/>
            </a:endParaRPr>
          </a:p>
          <a:p>
            <a:pPr lvl="1" marL="571680" indent="-381240">
              <a:lnSpc>
                <a:spcPct val="110000"/>
              </a:lnSpc>
              <a:spcBef>
                <a:spcPts val="499"/>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3300"/>
                </a:solidFill>
                <a:effectLst/>
                <a:uFillTx/>
                <a:latin typeface="Arial"/>
              </a:rPr>
              <a:t>Brand – </a:t>
            </a:r>
            <a:r>
              <a:rPr b="1" lang="en-GB" sz="2000" strike="noStrike" u="none">
                <a:solidFill>
                  <a:srgbClr val="000066"/>
                </a:solidFill>
                <a:effectLst/>
                <a:uFillTx/>
                <a:latin typeface="Arial"/>
              </a:rPr>
              <a:t>FT, WSJ</a:t>
            </a:r>
            <a:endParaRPr b="0" lang="en-US" sz="2000" strike="noStrike" u="none">
              <a:solidFill>
                <a:srgbClr val="000000"/>
              </a:solidFill>
              <a:effectLst/>
              <a:uFillTx/>
              <a:latin typeface="Arial"/>
            </a:endParaRPr>
          </a:p>
          <a:p>
            <a:pPr lvl="1" marL="571680" indent="-381240">
              <a:lnSpc>
                <a:spcPct val="110000"/>
              </a:lnSpc>
              <a:spcBef>
                <a:spcPts val="499"/>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3300"/>
                </a:solidFill>
                <a:effectLst/>
                <a:uFillTx/>
                <a:latin typeface="Arial"/>
              </a:rPr>
              <a:t>Hedgers – </a:t>
            </a:r>
            <a:r>
              <a:rPr b="1" lang="en-GB" sz="2000" strike="noStrike" u="none">
                <a:solidFill>
                  <a:srgbClr val="000066"/>
                </a:solidFill>
                <a:effectLst/>
                <a:uFillTx/>
                <a:latin typeface="Arial"/>
              </a:rPr>
              <a:t>Coface, Euler</a:t>
            </a:r>
            <a:endParaRPr b="0" lang="en-US" sz="2000" strike="noStrike" u="none">
              <a:solidFill>
                <a:srgbClr val="000000"/>
              </a:solidFill>
              <a:effectLst/>
              <a:uFillTx/>
              <a:latin typeface="Arial"/>
            </a:endParaRPr>
          </a:p>
          <a:p>
            <a:pPr lvl="1" marL="571680" indent="-381240">
              <a:lnSpc>
                <a:spcPct val="110000"/>
              </a:lnSpc>
              <a:spcBef>
                <a:spcPts val="499"/>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3300"/>
                </a:solidFill>
                <a:effectLst/>
                <a:uFillTx/>
                <a:latin typeface="Arial"/>
              </a:rPr>
              <a:t>Intermediaries – </a:t>
            </a:r>
            <a:r>
              <a:rPr b="1" lang="en-GB" sz="2000" strike="noStrike" u="none">
                <a:solidFill>
                  <a:srgbClr val="000066"/>
                </a:solidFill>
                <a:effectLst/>
                <a:uFillTx/>
                <a:latin typeface="Arial"/>
              </a:rPr>
              <a:t>Aon, March,Willis</a:t>
            </a:r>
            <a:endParaRPr b="0" lang="en-US" sz="2000" strike="noStrike" u="none">
              <a:solidFill>
                <a:srgbClr val="000000"/>
              </a:solidFill>
              <a:effectLst/>
              <a:uFillTx/>
              <a:latin typeface="Arial"/>
            </a:endParaRPr>
          </a:p>
          <a:p>
            <a:pPr lvl="1" marL="571680" indent="-381240">
              <a:lnSpc>
                <a:spcPct val="110000"/>
              </a:lnSpc>
              <a:spcBef>
                <a:spcPts val="499"/>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0000"/>
                </a:solidFill>
                <a:effectLst/>
                <a:uFillTx/>
                <a:latin typeface="Arial"/>
              </a:rPr>
              <a:t>Analytics –</a:t>
            </a:r>
            <a:r>
              <a:rPr b="1" lang="en-GB" sz="2000" strike="noStrike" u="none">
                <a:solidFill>
                  <a:srgbClr val="000066"/>
                </a:solidFill>
                <a:effectLst/>
                <a:uFillTx/>
                <a:latin typeface="Arial"/>
              </a:rPr>
              <a:t> Riskmetrics</a:t>
            </a:r>
            <a:endParaRPr b="0" lang="en-US" sz="2000" strike="noStrike" u="none">
              <a:solidFill>
                <a:srgbClr val="000000"/>
              </a:solidFill>
              <a:effectLst/>
              <a:uFillTx/>
              <a:latin typeface="Arial"/>
            </a:endParaRPr>
          </a:p>
          <a:p>
            <a:pPr lvl="1" marL="571680" indent="-381240">
              <a:lnSpc>
                <a:spcPct val="110000"/>
              </a:lnSpc>
              <a:spcBef>
                <a:spcPts val="499"/>
              </a:spcBef>
              <a:buClr>
                <a:srgbClr val="0b0bc7"/>
              </a:buClr>
              <a:buSzPct val="8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0000"/>
                </a:solidFill>
                <a:effectLst/>
                <a:uFillTx/>
                <a:latin typeface="Arial"/>
              </a:rPr>
              <a:t>Integrators –</a:t>
            </a:r>
            <a:r>
              <a:rPr b="1" lang="en-GB" sz="2000" strike="noStrike" u="none">
                <a:solidFill>
                  <a:srgbClr val="000066"/>
                </a:solidFill>
                <a:effectLst/>
                <a:uFillTx/>
                <a:latin typeface="Arial"/>
              </a:rPr>
              <a:t> S1, Sapient</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222120" y="3220560"/>
            <a:ext cx="7064640" cy="114300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3200" strike="noStrike" u="none">
                <a:solidFill>
                  <a:srgbClr val="ff0000"/>
                </a:solidFill>
                <a:effectLst/>
                <a:uFillTx/>
                <a:latin typeface="Arial"/>
              </a:rPr>
              <a:t>The Products</a:t>
            </a:r>
            <a:endParaRPr b="1"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4204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2000-11-03T06:27:16Z</dcterms:created>
  <dc:creator>mnimmo</dc:creator>
  <dc:description/>
  <dc:language>en-US</dc:language>
  <cp:lastModifiedBy>kross</cp:lastModifiedBy>
  <cp:lastPrinted>2000-11-16T07:39:18Z</cp:lastPrinted>
  <dcterms:modified xsi:type="dcterms:W3CDTF">2001-01-08T11:43:58Z</dcterms:modified>
  <cp:revision>50</cp:revision>
  <dc:subject/>
  <dc:title>EnronCredit.com</dc:title>
</cp:coreProperties>
</file>