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770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685800" y="1671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624"/>
              </a:spcBef>
              <a:buClr>
                <a:srgbClr val="ff000b"/>
              </a:buClr>
              <a:buSzPct val="6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1624"/>
              </a:spcBef>
              <a:buClr>
                <a:srgbClr val="ff000b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1624"/>
              </a:spcBef>
              <a:buClr>
                <a:srgbClr val="ff000b"/>
              </a:buClr>
              <a:buSzPct val="50000"/>
              <a:buFont typeface="Monotype Sorts" charset="2"/>
              <a:buChar char="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1624"/>
              </a:spcBef>
              <a:buClr>
                <a:srgbClr val="ff000b"/>
              </a:buClr>
              <a:buSzPct val="5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4" marL="2057400" indent="-228600">
              <a:spcBef>
                <a:spcPts val="1624"/>
              </a:spcBef>
              <a:buClr>
                <a:srgbClr val="ff000b"/>
              </a:buClr>
              <a:buSzPct val="50000"/>
              <a:buFont typeface="Monotype Sor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5" marL="2057400" indent="-228600">
              <a:spcBef>
                <a:spcPts val="1624"/>
              </a:spcBef>
              <a:buClr>
                <a:srgbClr val="ffffff"/>
              </a:buClr>
              <a:buSzPct val="50000"/>
              <a:buFont typeface="Monotype Sor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6" marL="2057400" indent="-228600">
              <a:spcBef>
                <a:spcPts val="1624"/>
              </a:spcBef>
              <a:buClr>
                <a:srgbClr val="ffffff"/>
              </a:buClr>
              <a:buSzPct val="50000"/>
              <a:buFont typeface="Monotype Sort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"/>
          <p:cNvSpPr/>
          <p:nvPr/>
        </p:nvSpPr>
        <p:spPr>
          <a:xfrm>
            <a:off x="291960" y="304920"/>
            <a:ext cx="7670880" cy="736560"/>
          </a:xfrm>
          <a:prstGeom prst="roundRect">
            <a:avLst>
              <a:gd name="adj" fmla="val 5000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517680" y="107640"/>
            <a:ext cx="77724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1" i="1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pic>
        <p:nvPicPr>
          <p:cNvPr id="3" name="E_CMYK_R%20blk%20bkgrd" descr=""/>
          <p:cNvPicPr/>
          <p:nvPr/>
        </p:nvPicPr>
        <p:blipFill>
          <a:blip r:embed="rId2"/>
          <a:srcRect l="20694" t="4163" r="17913" b="21676"/>
          <a:stretch/>
        </p:blipFill>
        <p:spPr>
          <a:xfrm>
            <a:off x="8217000" y="284040"/>
            <a:ext cx="825480" cy="825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1"/>
          </p:nvPr>
        </p:nvSpPr>
        <p:spPr>
          <a:xfrm>
            <a:off x="8334360" y="6384600"/>
            <a:ext cx="596880" cy="29700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  <a:def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fld id="{5D3D7651-1169-44D5-9499-71B83DD3A30B}" type="slidenum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br>
              <a:rPr sz="900"/>
            </a:b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4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5.wmf"/><Relationship Id="rId9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401760" y="1773360"/>
          <a:ext cx="1962000" cy="4438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01760" y="1773360"/>
                    <a:ext cx="1962000" cy="4438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390960" y="1211400"/>
            <a:ext cx="1983600" cy="60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Natural Gas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algn="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Pipeline Throughput*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algn="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(BBtu/d)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8" name=""/>
          <p:cNvSpPr/>
          <p:nvPr/>
        </p:nvSpPr>
        <p:spPr>
          <a:xfrm>
            <a:off x="408600" y="385596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6,985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9" name=""/>
          <p:cNvSpPr/>
          <p:nvPr/>
        </p:nvSpPr>
        <p:spPr>
          <a:xfrm>
            <a:off x="792360" y="312120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10,054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0" name=""/>
          <p:cNvSpPr/>
          <p:nvPr/>
        </p:nvSpPr>
        <p:spPr>
          <a:xfrm>
            <a:off x="1227600" y="269388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11,800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1" name=""/>
          <p:cNvSpPr/>
          <p:nvPr/>
        </p:nvSpPr>
        <p:spPr>
          <a:xfrm>
            <a:off x="284040" y="6359400"/>
            <a:ext cx="20336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8680" indent="-586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*Includes 100% of Worldwide Pipeline Volumes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12" name=""/>
          <p:cNvGraphicFramePr/>
          <p:nvPr/>
        </p:nvGraphicFramePr>
        <p:xfrm>
          <a:off x="4676760" y="1990800"/>
          <a:ext cx="1984320" cy="4200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676760" y="1990800"/>
                    <a:ext cx="1984320" cy="4200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" name=""/>
          <p:cNvSpPr/>
          <p:nvPr/>
        </p:nvSpPr>
        <p:spPr>
          <a:xfrm>
            <a:off x="5298480" y="1211400"/>
            <a:ext cx="1369800" cy="60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Retail Energy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algn="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Contracting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algn="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(Billions)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5" name=""/>
          <p:cNvSpPr/>
          <p:nvPr/>
        </p:nvSpPr>
        <p:spPr>
          <a:xfrm>
            <a:off x="4886280" y="565632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6" name=""/>
          <p:cNvSpPr/>
          <p:nvPr/>
        </p:nvSpPr>
        <p:spPr>
          <a:xfrm>
            <a:off x="5311800" y="565632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17" name=""/>
          <p:cNvSpPr/>
          <p:nvPr/>
        </p:nvSpPr>
        <p:spPr>
          <a:xfrm>
            <a:off x="5644440" y="3305160"/>
            <a:ext cx="47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$8.5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2509920" y="2065320"/>
          <a:ext cx="2028600" cy="41148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2509920" y="2065320"/>
                    <a:ext cx="202860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" name=""/>
          <p:cNvSpPr/>
          <p:nvPr/>
        </p:nvSpPr>
        <p:spPr>
          <a:xfrm>
            <a:off x="2527920" y="557064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1,140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1" name=""/>
          <p:cNvSpPr/>
          <p:nvPr/>
        </p:nvSpPr>
        <p:spPr>
          <a:xfrm>
            <a:off x="3015360" y="514980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8,130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2" name=""/>
          <p:cNvSpPr/>
          <p:nvPr/>
        </p:nvSpPr>
        <p:spPr>
          <a:xfrm>
            <a:off x="3387960" y="362736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32,429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3" name=""/>
          <p:cNvSpPr/>
          <p:nvPr/>
        </p:nvSpPr>
        <p:spPr>
          <a:xfrm>
            <a:off x="2449440" y="1195560"/>
            <a:ext cx="2067120" cy="60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Wholesale Volumes Marketed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algn="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(BBtue/d)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6853320" y="2006640"/>
          <a:ext cx="1981080" cy="418140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6853320" y="2006640"/>
                    <a:ext cx="1981080" cy="4181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" name=""/>
          <p:cNvSpPr/>
          <p:nvPr/>
        </p:nvSpPr>
        <p:spPr>
          <a:xfrm>
            <a:off x="6861960" y="475452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6,800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7" name=""/>
          <p:cNvSpPr/>
          <p:nvPr/>
        </p:nvSpPr>
        <p:spPr>
          <a:xfrm>
            <a:off x="7325280" y="462600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7,800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8" name=""/>
          <p:cNvSpPr/>
          <p:nvPr/>
        </p:nvSpPr>
        <p:spPr>
          <a:xfrm>
            <a:off x="7714080" y="332280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17,900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9" name=""/>
          <p:cNvSpPr/>
          <p:nvPr/>
        </p:nvSpPr>
        <p:spPr>
          <a:xfrm>
            <a:off x="7685280" y="1195560"/>
            <a:ext cx="1122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Employees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0" name=""/>
          <p:cNvSpPr/>
          <p:nvPr/>
        </p:nvSpPr>
        <p:spPr>
          <a:xfrm>
            <a:off x="6834240" y="6359400"/>
            <a:ext cx="17492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8680" indent="-586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*Excludes joint venture partnership entities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17680" y="107640"/>
            <a:ext cx="77724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 DECADE OF GROWTH</a:t>
            </a:r>
            <a:endParaRPr b="1" i="1" lang="en-US" sz="2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2" name=""/>
          <p:cNvGrpSpPr/>
          <p:nvPr/>
        </p:nvGrpSpPr>
        <p:grpSpPr>
          <a:xfrm>
            <a:off x="421200" y="5908680"/>
            <a:ext cx="1901520" cy="450000"/>
            <a:chOff x="421200" y="5908680"/>
            <a:chExt cx="1901520" cy="450000"/>
          </a:xfrm>
        </p:grpSpPr>
        <p:sp>
          <p:nvSpPr>
            <p:cNvPr id="33" name=""/>
            <p:cNvSpPr/>
            <p:nvPr/>
          </p:nvSpPr>
          <p:spPr>
            <a:xfrm>
              <a:off x="421200" y="5908680"/>
              <a:ext cx="519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1989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884520" y="5908680"/>
              <a:ext cx="519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1994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1333800" y="5908680"/>
              <a:ext cx="519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1999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1802880" y="5935680"/>
              <a:ext cx="519840" cy="42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2000</a:t>
              </a:r>
              <a:br>
                <a:rPr sz="1200"/>
              </a:b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1-3Q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7" name=""/>
          <p:cNvSpPr/>
          <p:nvPr/>
        </p:nvSpPr>
        <p:spPr>
          <a:xfrm>
            <a:off x="1531800" y="1893960"/>
            <a:ext cx="816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b"/>
                </a:solidFill>
                <a:effectLst/>
                <a:uFillTx/>
                <a:latin typeface="Frutiger 45 Light"/>
              </a:rPr>
              <a:t>Need #s!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8" name=""/>
          <p:cNvGrpSpPr/>
          <p:nvPr/>
        </p:nvGrpSpPr>
        <p:grpSpPr>
          <a:xfrm>
            <a:off x="2580120" y="5908680"/>
            <a:ext cx="1901520" cy="450000"/>
            <a:chOff x="2580120" y="5908680"/>
            <a:chExt cx="1901520" cy="450000"/>
          </a:xfrm>
        </p:grpSpPr>
        <p:sp>
          <p:nvSpPr>
            <p:cNvPr id="39" name=""/>
            <p:cNvSpPr/>
            <p:nvPr/>
          </p:nvSpPr>
          <p:spPr>
            <a:xfrm>
              <a:off x="2580120" y="5908680"/>
              <a:ext cx="519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1989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3043440" y="5908680"/>
              <a:ext cx="519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1994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3492720" y="5908680"/>
              <a:ext cx="519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1999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961800" y="5935680"/>
              <a:ext cx="519840" cy="42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2000</a:t>
              </a:r>
              <a:br>
                <a:rPr sz="1200"/>
              </a:b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1-3Q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3" name=""/>
          <p:cNvSpPr/>
          <p:nvPr/>
        </p:nvSpPr>
        <p:spPr>
          <a:xfrm>
            <a:off x="3639960" y="2490840"/>
            <a:ext cx="816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b"/>
                </a:solidFill>
                <a:effectLst/>
                <a:uFillTx/>
                <a:latin typeface="Frutiger 45 Light"/>
              </a:rPr>
              <a:t>Need #s!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4" name=""/>
          <p:cNvGrpSpPr/>
          <p:nvPr/>
        </p:nvGrpSpPr>
        <p:grpSpPr>
          <a:xfrm>
            <a:off x="4713480" y="5908680"/>
            <a:ext cx="1901520" cy="450000"/>
            <a:chOff x="4713480" y="5908680"/>
            <a:chExt cx="1901520" cy="450000"/>
          </a:xfrm>
        </p:grpSpPr>
        <p:sp>
          <p:nvSpPr>
            <p:cNvPr id="45" name=""/>
            <p:cNvSpPr/>
            <p:nvPr/>
          </p:nvSpPr>
          <p:spPr>
            <a:xfrm>
              <a:off x="4713480" y="5908680"/>
              <a:ext cx="519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1989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5176800" y="5908680"/>
              <a:ext cx="519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1994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5626080" y="5908680"/>
              <a:ext cx="519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1999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6095160" y="5935680"/>
              <a:ext cx="519840" cy="42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2000</a:t>
              </a:r>
              <a:br>
                <a:rPr sz="1200"/>
              </a:b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1-3Q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" name=""/>
          <p:cNvGrpSpPr/>
          <p:nvPr/>
        </p:nvGrpSpPr>
        <p:grpSpPr>
          <a:xfrm>
            <a:off x="6923520" y="5908680"/>
            <a:ext cx="1901520" cy="450000"/>
            <a:chOff x="6923520" y="5908680"/>
            <a:chExt cx="1901520" cy="450000"/>
          </a:xfrm>
        </p:grpSpPr>
        <p:sp>
          <p:nvSpPr>
            <p:cNvPr id="50" name=""/>
            <p:cNvSpPr/>
            <p:nvPr/>
          </p:nvSpPr>
          <p:spPr>
            <a:xfrm>
              <a:off x="6923520" y="5908680"/>
              <a:ext cx="519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1989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7386840" y="5908680"/>
              <a:ext cx="519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1994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7836120" y="5908680"/>
              <a:ext cx="519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1999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8305200" y="5935680"/>
              <a:ext cx="519840" cy="42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2000</a:t>
              </a:r>
              <a:br>
                <a:rPr sz="1200"/>
              </a:b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rPr>
                <a:t>1-3Q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4" name=""/>
          <p:cNvSpPr/>
          <p:nvPr/>
        </p:nvSpPr>
        <p:spPr>
          <a:xfrm>
            <a:off x="5824440" y="2338560"/>
            <a:ext cx="816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b"/>
                </a:solidFill>
                <a:effectLst/>
                <a:uFillTx/>
                <a:latin typeface="Frutiger 45 Light"/>
              </a:rPr>
              <a:t>Need #s!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55" name=""/>
          <p:cNvSpPr/>
          <p:nvPr/>
        </p:nvSpPr>
        <p:spPr>
          <a:xfrm>
            <a:off x="8021520" y="2465280"/>
            <a:ext cx="816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b"/>
                </a:solidFill>
                <a:effectLst/>
                <a:uFillTx/>
                <a:latin typeface="Frutiger 45 Light"/>
              </a:rPr>
              <a:t>Need #s!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92F2376-9A8E-43A1-AA64-4187CE7A6CA0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2000-11-19T16:18:57Z</dcterms:created>
  <dc:creator>rdaly</dc:creator>
  <dc:description/>
  <dc:language>en-US</dc:language>
  <cp:lastModifiedBy>rdaly</cp:lastModifiedBy>
  <cp:lastPrinted>2000-11-28T16:49:26Z</cp:lastPrinted>
  <dcterms:modified xsi:type="dcterms:W3CDTF">2000-11-28T17:15:10Z</dcterms:modified>
  <cp:revision>42</cp:revision>
  <dc:subject/>
  <dc:title>No Slide Title</dc:title>
</cp:coreProperties>
</file>