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800" y="304920"/>
            <a:ext cx="7772400" cy="78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000066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304920"/>
            <a:ext cx="7772400" cy="7855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800" strike="noStrike" u="none">
              <a:solidFill>
                <a:srgbClr val="000066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52320" y="1295280"/>
            <a:ext cx="78487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66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Clr>
                <a:srgbClr val="00006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0" y="6318360"/>
            <a:ext cx="9144000" cy="533160"/>
          </a:xfrm>
          <a:prstGeom prst="rect">
            <a:avLst/>
          </a:prstGeom>
          <a:gradFill rotWithShape="0">
            <a:gsLst>
              <a:gs pos="0">
                <a:srgbClr val="0000b0"/>
              </a:gs>
              <a:gs pos="100000">
                <a:srgbClr val="000066"/>
              </a:gs>
            </a:gsLst>
            <a:lin ang="10800000"/>
          </a:gradFill>
          <a:ln w="9360">
            <a:solidFill>
              <a:srgbClr val="0000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3568680" y="6385680"/>
            <a:ext cx="4987800" cy="3988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Power Deal Validation/Reconciliation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" name=""/>
          <p:cNvGrpSpPr/>
          <p:nvPr/>
        </p:nvGrpSpPr>
        <p:grpSpPr>
          <a:xfrm>
            <a:off x="8634240" y="6386400"/>
            <a:ext cx="424080" cy="424080"/>
            <a:chOff x="8634240" y="6386400"/>
            <a:chExt cx="424080" cy="424080"/>
          </a:xfrm>
        </p:grpSpPr>
        <p:grpSp>
          <p:nvGrpSpPr>
            <p:cNvPr id="5" name=""/>
            <p:cNvGrpSpPr/>
            <p:nvPr/>
          </p:nvGrpSpPr>
          <p:grpSpPr>
            <a:xfrm>
              <a:off x="8634240" y="6543000"/>
              <a:ext cx="424080" cy="267480"/>
              <a:chOff x="8634240" y="6543000"/>
              <a:chExt cx="424080" cy="267480"/>
            </a:xfrm>
          </p:grpSpPr>
          <p:sp>
            <p:nvSpPr>
              <p:cNvPr id="6" name=""/>
              <p:cNvSpPr/>
              <p:nvPr/>
            </p:nvSpPr>
            <p:spPr>
              <a:xfrm>
                <a:off x="8634240" y="6544080"/>
                <a:ext cx="84960" cy="84600"/>
              </a:xfrm>
              <a:custGeom>
                <a:avLst/>
                <a:gdLst/>
                <a:ahLst/>
                <a:rect l="l" t="t" r="r" b="b"/>
                <a:pathLst>
                  <a:path w="352" h="351">
                    <a:moveTo>
                      <a:pt x="0" y="225"/>
                    </a:moveTo>
                    <a:lnTo>
                      <a:pt x="226" y="0"/>
                    </a:lnTo>
                    <a:lnTo>
                      <a:pt x="351" y="125"/>
                    </a:lnTo>
                    <a:lnTo>
                      <a:pt x="308" y="167"/>
                    </a:lnTo>
                    <a:lnTo>
                      <a:pt x="230" y="90"/>
                    </a:lnTo>
                    <a:lnTo>
                      <a:pt x="189" y="131"/>
                    </a:lnTo>
                    <a:lnTo>
                      <a:pt x="265" y="208"/>
                    </a:lnTo>
                    <a:lnTo>
                      <a:pt x="222" y="249"/>
                    </a:lnTo>
                    <a:lnTo>
                      <a:pt x="146" y="174"/>
                    </a:lnTo>
                    <a:lnTo>
                      <a:pt x="90" y="229"/>
                    </a:lnTo>
                    <a:lnTo>
                      <a:pt x="168" y="307"/>
                    </a:lnTo>
                    <a:lnTo>
                      <a:pt x="126" y="350"/>
                    </a:lnTo>
                    <a:lnTo>
                      <a:pt x="0" y="225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7800" bIns="37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" name=""/>
              <p:cNvSpPr/>
              <p:nvPr/>
            </p:nvSpPr>
            <p:spPr>
              <a:xfrm>
                <a:off x="8675280" y="6585480"/>
                <a:ext cx="90360" cy="90360"/>
              </a:xfrm>
              <a:custGeom>
                <a:avLst/>
                <a:gdLst/>
                <a:ahLst/>
                <a:rect l="l" t="t" r="r" b="b"/>
                <a:pathLst>
                  <a:path w="374" h="374">
                    <a:moveTo>
                      <a:pt x="226" y="0"/>
                    </a:moveTo>
                    <a:lnTo>
                      <a:pt x="282" y="56"/>
                    </a:lnTo>
                    <a:lnTo>
                      <a:pt x="200" y="225"/>
                    </a:lnTo>
                    <a:lnTo>
                      <a:pt x="201" y="226"/>
                    </a:lnTo>
                    <a:lnTo>
                      <a:pt x="327" y="100"/>
                    </a:lnTo>
                    <a:lnTo>
                      <a:pt x="373" y="146"/>
                    </a:lnTo>
                    <a:lnTo>
                      <a:pt x="148" y="373"/>
                    </a:lnTo>
                    <a:lnTo>
                      <a:pt x="94" y="319"/>
                    </a:lnTo>
                    <a:lnTo>
                      <a:pt x="174" y="146"/>
                    </a:lnTo>
                    <a:lnTo>
                      <a:pt x="48" y="272"/>
                    </a:lnTo>
                    <a:lnTo>
                      <a:pt x="0" y="225"/>
                    </a:lnTo>
                    <a:lnTo>
                      <a:pt x="226" y="0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3560" bIns="43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" name=""/>
              <p:cNvSpPr/>
              <p:nvPr/>
            </p:nvSpPr>
            <p:spPr>
              <a:xfrm>
                <a:off x="8811000" y="6720840"/>
                <a:ext cx="90000" cy="89640"/>
              </a:xfrm>
              <a:custGeom>
                <a:avLst/>
                <a:gdLst/>
                <a:ahLst/>
                <a:rect l="l" t="t" r="r" b="b"/>
                <a:pathLst>
                  <a:path w="373" h="371">
                    <a:moveTo>
                      <a:pt x="225" y="0"/>
                    </a:moveTo>
                    <a:lnTo>
                      <a:pt x="281" y="56"/>
                    </a:lnTo>
                    <a:lnTo>
                      <a:pt x="200" y="226"/>
                    </a:lnTo>
                    <a:lnTo>
                      <a:pt x="325" y="100"/>
                    </a:lnTo>
                    <a:lnTo>
                      <a:pt x="372" y="147"/>
                    </a:lnTo>
                    <a:lnTo>
                      <a:pt x="147" y="370"/>
                    </a:lnTo>
                    <a:lnTo>
                      <a:pt x="94" y="320"/>
                    </a:lnTo>
                    <a:lnTo>
                      <a:pt x="174" y="146"/>
                    </a:lnTo>
                    <a:lnTo>
                      <a:pt x="47" y="273"/>
                    </a:lnTo>
                    <a:lnTo>
                      <a:pt x="0" y="225"/>
                    </a:lnTo>
                    <a:lnTo>
                      <a:pt x="225" y="0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2840" bIns="42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" name=""/>
              <p:cNvSpPr/>
              <p:nvPr/>
            </p:nvSpPr>
            <p:spPr>
              <a:xfrm>
                <a:off x="8776080" y="6684480"/>
                <a:ext cx="3960" cy="13680"/>
              </a:xfrm>
              <a:custGeom>
                <a:avLst/>
                <a:gdLst/>
                <a:ahLst/>
                <a:rect l="l" t="t" r="r" b="b"/>
                <a:pathLst>
                  <a:path w="17" h="57">
                    <a:moveTo>
                      <a:pt x="0" y="0"/>
                    </a:moveTo>
                    <a:lnTo>
                      <a:pt x="0" y="56"/>
                    </a:lnTo>
                    <a:lnTo>
                      <a:pt x="2" y="53"/>
                    </a:lnTo>
                    <a:lnTo>
                      <a:pt x="16" y="33"/>
                    </a:lnTo>
                    <a:lnTo>
                      <a:pt x="13" y="1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" name=""/>
              <p:cNvSpPr/>
              <p:nvPr/>
            </p:nvSpPr>
            <p:spPr>
              <a:xfrm>
                <a:off x="8776080" y="6632640"/>
                <a:ext cx="27360" cy="53640"/>
              </a:xfrm>
              <a:custGeom>
                <a:avLst/>
                <a:gdLst/>
                <a:ahLst/>
                <a:rect l="l" t="t" r="r" b="b"/>
                <a:pathLst>
                  <a:path w="114" h="223">
                    <a:moveTo>
                      <a:pt x="0" y="164"/>
                    </a:moveTo>
                    <a:lnTo>
                      <a:pt x="0" y="211"/>
                    </a:lnTo>
                    <a:lnTo>
                      <a:pt x="10" y="216"/>
                    </a:lnTo>
                    <a:lnTo>
                      <a:pt x="22" y="221"/>
                    </a:lnTo>
                    <a:lnTo>
                      <a:pt x="33" y="222"/>
                    </a:lnTo>
                    <a:lnTo>
                      <a:pt x="44" y="221"/>
                    </a:lnTo>
                    <a:lnTo>
                      <a:pt x="66" y="211"/>
                    </a:lnTo>
                    <a:lnTo>
                      <a:pt x="88" y="192"/>
                    </a:lnTo>
                    <a:lnTo>
                      <a:pt x="103" y="174"/>
                    </a:lnTo>
                    <a:lnTo>
                      <a:pt x="111" y="155"/>
                    </a:lnTo>
                    <a:lnTo>
                      <a:pt x="113" y="138"/>
                    </a:lnTo>
                    <a:lnTo>
                      <a:pt x="109" y="121"/>
                    </a:lnTo>
                    <a:lnTo>
                      <a:pt x="101" y="103"/>
                    </a:lnTo>
                    <a:lnTo>
                      <a:pt x="88" y="85"/>
                    </a:lnTo>
                    <a:lnTo>
                      <a:pt x="53" y="4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00"/>
                    </a:lnTo>
                    <a:lnTo>
                      <a:pt x="19" y="82"/>
                    </a:lnTo>
                    <a:lnTo>
                      <a:pt x="34" y="100"/>
                    </a:lnTo>
                    <a:lnTo>
                      <a:pt x="41" y="117"/>
                    </a:lnTo>
                    <a:lnTo>
                      <a:pt x="40" y="134"/>
                    </a:lnTo>
                    <a:lnTo>
                      <a:pt x="28" y="151"/>
                    </a:lnTo>
                    <a:lnTo>
                      <a:pt x="12" y="163"/>
                    </a:lnTo>
                    <a:lnTo>
                      <a:pt x="0" y="164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6840" bIns="6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" name=""/>
              <p:cNvSpPr/>
              <p:nvPr/>
            </p:nvSpPr>
            <p:spPr>
              <a:xfrm>
                <a:off x="8722800" y="6634080"/>
                <a:ext cx="53280" cy="87480"/>
              </a:xfrm>
              <a:custGeom>
                <a:avLst/>
                <a:gdLst/>
                <a:ahLst/>
                <a:rect l="l" t="t" r="r" b="b"/>
                <a:pathLst>
                  <a:path w="221" h="363">
                    <a:moveTo>
                      <a:pt x="220" y="94"/>
                    </a:moveTo>
                    <a:lnTo>
                      <a:pt x="220" y="0"/>
                    </a:lnTo>
                    <a:lnTo>
                      <a:pt x="0" y="220"/>
                    </a:lnTo>
                    <a:lnTo>
                      <a:pt x="47" y="267"/>
                    </a:lnTo>
                    <a:lnTo>
                      <a:pt x="144" y="170"/>
                    </a:lnTo>
                    <a:lnTo>
                      <a:pt x="153" y="179"/>
                    </a:lnTo>
                    <a:lnTo>
                      <a:pt x="161" y="189"/>
                    </a:lnTo>
                    <a:lnTo>
                      <a:pt x="167" y="204"/>
                    </a:lnTo>
                    <a:lnTo>
                      <a:pt x="167" y="221"/>
                    </a:lnTo>
                    <a:lnTo>
                      <a:pt x="159" y="234"/>
                    </a:lnTo>
                    <a:lnTo>
                      <a:pt x="120" y="274"/>
                    </a:lnTo>
                    <a:lnTo>
                      <a:pt x="105" y="292"/>
                    </a:lnTo>
                    <a:lnTo>
                      <a:pt x="99" y="302"/>
                    </a:lnTo>
                    <a:lnTo>
                      <a:pt x="95" y="315"/>
                    </a:lnTo>
                    <a:lnTo>
                      <a:pt x="142" y="362"/>
                    </a:lnTo>
                    <a:lnTo>
                      <a:pt x="146" y="350"/>
                    </a:lnTo>
                    <a:lnTo>
                      <a:pt x="152" y="339"/>
                    </a:lnTo>
                    <a:lnTo>
                      <a:pt x="167" y="321"/>
                    </a:lnTo>
                    <a:lnTo>
                      <a:pt x="201" y="286"/>
                    </a:lnTo>
                    <a:lnTo>
                      <a:pt x="220" y="265"/>
                    </a:lnTo>
                    <a:lnTo>
                      <a:pt x="220" y="209"/>
                    </a:lnTo>
                    <a:lnTo>
                      <a:pt x="216" y="204"/>
                    </a:lnTo>
                    <a:lnTo>
                      <a:pt x="217" y="203"/>
                    </a:lnTo>
                    <a:lnTo>
                      <a:pt x="220" y="205"/>
                    </a:lnTo>
                    <a:lnTo>
                      <a:pt x="220" y="158"/>
                    </a:lnTo>
                    <a:lnTo>
                      <a:pt x="215" y="158"/>
                    </a:lnTo>
                    <a:lnTo>
                      <a:pt x="196" y="151"/>
                    </a:lnTo>
                    <a:lnTo>
                      <a:pt x="178" y="136"/>
                    </a:lnTo>
                    <a:lnTo>
                      <a:pt x="220" y="94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0680" bIns="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" name=""/>
              <p:cNvSpPr/>
              <p:nvPr/>
            </p:nvSpPr>
            <p:spPr>
              <a:xfrm>
                <a:off x="8810640" y="6684480"/>
                <a:ext cx="36000" cy="67680"/>
              </a:xfrm>
              <a:custGeom>
                <a:avLst/>
                <a:gdLst/>
                <a:ahLst/>
                <a:rect l="l" t="t" r="r" b="b"/>
                <a:pathLst>
                  <a:path w="150" h="281">
                    <a:moveTo>
                      <a:pt x="0" y="189"/>
                    </a:moveTo>
                    <a:lnTo>
                      <a:pt x="0" y="280"/>
                    </a:lnTo>
                    <a:lnTo>
                      <a:pt x="20" y="263"/>
                    </a:lnTo>
                    <a:lnTo>
                      <a:pt x="115" y="168"/>
                    </a:lnTo>
                    <a:lnTo>
                      <a:pt x="133" y="147"/>
                    </a:lnTo>
                    <a:lnTo>
                      <a:pt x="143" y="128"/>
                    </a:lnTo>
                    <a:lnTo>
                      <a:pt x="148" y="109"/>
                    </a:lnTo>
                    <a:lnTo>
                      <a:pt x="149" y="91"/>
                    </a:lnTo>
                    <a:lnTo>
                      <a:pt x="145" y="75"/>
                    </a:lnTo>
                    <a:lnTo>
                      <a:pt x="138" y="58"/>
                    </a:lnTo>
                    <a:lnTo>
                      <a:pt x="117" y="31"/>
                    </a:lnTo>
                    <a:lnTo>
                      <a:pt x="89" y="10"/>
                    </a:lnTo>
                    <a:lnTo>
                      <a:pt x="73" y="4"/>
                    </a:lnTo>
                    <a:lnTo>
                      <a:pt x="56" y="0"/>
                    </a:lnTo>
                    <a:lnTo>
                      <a:pt x="39" y="0"/>
                    </a:lnTo>
                    <a:lnTo>
                      <a:pt x="20" y="5"/>
                    </a:lnTo>
                    <a:lnTo>
                      <a:pt x="1" y="15"/>
                    </a:lnTo>
                    <a:lnTo>
                      <a:pt x="0" y="16"/>
                    </a:lnTo>
                    <a:lnTo>
                      <a:pt x="0" y="108"/>
                    </a:lnTo>
                    <a:lnTo>
                      <a:pt x="40" y="67"/>
                    </a:lnTo>
                    <a:lnTo>
                      <a:pt x="49" y="61"/>
                    </a:lnTo>
                    <a:lnTo>
                      <a:pt x="58" y="61"/>
                    </a:lnTo>
                    <a:lnTo>
                      <a:pt x="70" y="63"/>
                    </a:lnTo>
                    <a:lnTo>
                      <a:pt x="79" y="69"/>
                    </a:lnTo>
                    <a:lnTo>
                      <a:pt x="86" y="78"/>
                    </a:lnTo>
                    <a:lnTo>
                      <a:pt x="88" y="89"/>
                    </a:lnTo>
                    <a:lnTo>
                      <a:pt x="87" y="99"/>
                    </a:lnTo>
                    <a:lnTo>
                      <a:pt x="81" y="107"/>
                    </a:lnTo>
                    <a:lnTo>
                      <a:pt x="0" y="189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0880" bIns="20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" name=""/>
              <p:cNvSpPr/>
              <p:nvPr/>
            </p:nvSpPr>
            <p:spPr>
              <a:xfrm>
                <a:off x="8775000" y="6688440"/>
                <a:ext cx="36000" cy="68040"/>
              </a:xfrm>
              <a:custGeom>
                <a:avLst/>
                <a:gdLst/>
                <a:ahLst/>
                <a:rect l="l" t="t" r="r" b="b"/>
                <a:pathLst>
                  <a:path w="149" h="282">
                    <a:moveTo>
                      <a:pt x="148" y="92"/>
                    </a:moveTo>
                    <a:lnTo>
                      <a:pt x="148" y="0"/>
                    </a:lnTo>
                    <a:lnTo>
                      <a:pt x="128" y="17"/>
                    </a:lnTo>
                    <a:lnTo>
                      <a:pt x="32" y="113"/>
                    </a:lnTo>
                    <a:lnTo>
                      <a:pt x="16" y="132"/>
                    </a:lnTo>
                    <a:lnTo>
                      <a:pt x="6" y="152"/>
                    </a:lnTo>
                    <a:lnTo>
                      <a:pt x="0" y="170"/>
                    </a:lnTo>
                    <a:lnTo>
                      <a:pt x="0" y="189"/>
                    </a:lnTo>
                    <a:lnTo>
                      <a:pt x="3" y="206"/>
                    </a:lnTo>
                    <a:lnTo>
                      <a:pt x="10" y="222"/>
                    </a:lnTo>
                    <a:lnTo>
                      <a:pt x="31" y="249"/>
                    </a:lnTo>
                    <a:lnTo>
                      <a:pt x="58" y="271"/>
                    </a:lnTo>
                    <a:lnTo>
                      <a:pt x="74" y="277"/>
                    </a:lnTo>
                    <a:lnTo>
                      <a:pt x="91" y="281"/>
                    </a:lnTo>
                    <a:lnTo>
                      <a:pt x="109" y="280"/>
                    </a:lnTo>
                    <a:lnTo>
                      <a:pt x="128" y="275"/>
                    </a:lnTo>
                    <a:lnTo>
                      <a:pt x="148" y="264"/>
                    </a:lnTo>
                    <a:lnTo>
                      <a:pt x="148" y="173"/>
                    </a:lnTo>
                    <a:lnTo>
                      <a:pt x="108" y="213"/>
                    </a:lnTo>
                    <a:lnTo>
                      <a:pt x="99" y="218"/>
                    </a:lnTo>
                    <a:lnTo>
                      <a:pt x="89" y="220"/>
                    </a:lnTo>
                    <a:lnTo>
                      <a:pt x="78" y="218"/>
                    </a:lnTo>
                    <a:lnTo>
                      <a:pt x="69" y="211"/>
                    </a:lnTo>
                    <a:lnTo>
                      <a:pt x="62" y="202"/>
                    </a:lnTo>
                    <a:lnTo>
                      <a:pt x="60" y="191"/>
                    </a:lnTo>
                    <a:lnTo>
                      <a:pt x="62" y="181"/>
                    </a:lnTo>
                    <a:lnTo>
                      <a:pt x="68" y="173"/>
                    </a:lnTo>
                    <a:lnTo>
                      <a:pt x="148" y="92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240" bIns="21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" name=""/>
              <p:cNvSpPr/>
              <p:nvPr/>
            </p:nvSpPr>
            <p:spPr>
              <a:xfrm>
                <a:off x="8889480" y="6543000"/>
                <a:ext cx="168840" cy="213480"/>
              </a:xfrm>
              <a:custGeom>
                <a:avLst/>
                <a:gdLst/>
                <a:ahLst/>
                <a:rect l="l" t="t" r="r" b="b"/>
                <a:pathLst>
                  <a:path w="699" h="884">
                    <a:moveTo>
                      <a:pt x="698" y="230"/>
                    </a:moveTo>
                    <a:lnTo>
                      <a:pt x="471" y="0"/>
                    </a:lnTo>
                    <a:lnTo>
                      <a:pt x="7" y="463"/>
                    </a:lnTo>
                    <a:lnTo>
                      <a:pt x="54" y="510"/>
                    </a:lnTo>
                    <a:lnTo>
                      <a:pt x="471" y="94"/>
                    </a:lnTo>
                    <a:lnTo>
                      <a:pt x="606" y="230"/>
                    </a:lnTo>
                    <a:lnTo>
                      <a:pt x="0" y="836"/>
                    </a:lnTo>
                    <a:lnTo>
                      <a:pt x="47" y="883"/>
                    </a:lnTo>
                    <a:lnTo>
                      <a:pt x="698" y="230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5" name=""/>
            <p:cNvSpPr/>
            <p:nvPr/>
          </p:nvSpPr>
          <p:spPr>
            <a:xfrm>
              <a:off x="8688960" y="6386400"/>
              <a:ext cx="213480" cy="213120"/>
            </a:xfrm>
            <a:custGeom>
              <a:avLst/>
              <a:gdLst/>
              <a:ahLst/>
              <a:rect l="l" t="t" r="r" b="b"/>
              <a:pathLst>
                <a:path w="884" h="883">
                  <a:moveTo>
                    <a:pt x="561" y="835"/>
                  </a:moveTo>
                  <a:lnTo>
                    <a:pt x="419" y="694"/>
                  </a:lnTo>
                  <a:lnTo>
                    <a:pt x="883" y="230"/>
                  </a:lnTo>
                  <a:lnTo>
                    <a:pt x="653" y="0"/>
                  </a:lnTo>
                  <a:lnTo>
                    <a:pt x="0" y="654"/>
                  </a:lnTo>
                  <a:lnTo>
                    <a:pt x="47" y="701"/>
                  </a:lnTo>
                  <a:lnTo>
                    <a:pt x="653" y="95"/>
                  </a:lnTo>
                  <a:lnTo>
                    <a:pt x="788" y="230"/>
                  </a:lnTo>
                  <a:lnTo>
                    <a:pt x="325" y="694"/>
                  </a:lnTo>
                  <a:lnTo>
                    <a:pt x="514" y="882"/>
                  </a:lnTo>
                  <a:lnTo>
                    <a:pt x="561" y="835"/>
                  </a:lnTo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8812800" y="6464520"/>
              <a:ext cx="167760" cy="213480"/>
            </a:xfrm>
            <a:custGeom>
              <a:avLst/>
              <a:gdLst/>
              <a:ahLst/>
              <a:rect l="l" t="t" r="r" b="b"/>
              <a:pathLst>
                <a:path w="695" h="884">
                  <a:moveTo>
                    <a:pt x="371" y="835"/>
                  </a:moveTo>
                  <a:lnTo>
                    <a:pt x="230" y="694"/>
                  </a:lnTo>
                  <a:lnTo>
                    <a:pt x="694" y="231"/>
                  </a:lnTo>
                  <a:lnTo>
                    <a:pt x="463" y="0"/>
                  </a:lnTo>
                  <a:lnTo>
                    <a:pt x="0" y="464"/>
                  </a:lnTo>
                  <a:lnTo>
                    <a:pt x="47" y="511"/>
                  </a:lnTo>
                  <a:lnTo>
                    <a:pt x="463" y="95"/>
                  </a:lnTo>
                  <a:lnTo>
                    <a:pt x="599" y="231"/>
                  </a:lnTo>
                  <a:lnTo>
                    <a:pt x="136" y="694"/>
                  </a:lnTo>
                  <a:lnTo>
                    <a:pt x="324" y="883"/>
                  </a:lnTo>
                  <a:lnTo>
                    <a:pt x="371" y="835"/>
                  </a:lnTo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-12960"/>
            <a:ext cx="7772400" cy="7858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Contract Round-Up Process</a:t>
            </a:r>
            <a:endParaRPr b="1" lang="en-US" sz="2800" strike="noStrike" u="none">
              <a:solidFill>
                <a:srgbClr val="000066"/>
              </a:solidFill>
              <a:effectLst/>
              <a:uFillTx/>
              <a:latin typeface="Arial"/>
            </a:endParaRPr>
          </a:p>
        </p:txBody>
      </p:sp>
      <p:sp>
        <p:nvSpPr>
          <p:cNvPr id="19" name=""/>
          <p:cNvSpPr/>
          <p:nvPr/>
        </p:nvSpPr>
        <p:spPr>
          <a:xfrm>
            <a:off x="695160" y="720720"/>
            <a:ext cx="1667160" cy="9748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Global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Toby Ellis,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Collette Weinreich,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Rick Cooke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2206800" y="1927080"/>
            <a:ext cx="1666800" cy="9748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Operations Mgmt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(Deal Setup)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 Ann Lavine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3705120" y="3197160"/>
            <a:ext cx="1667160" cy="9748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CSC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Contact TBD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5203800" y="1927080"/>
            <a:ext cx="1666800" cy="9748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Deal Capture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Russ Kavanaugh,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 Kiddle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6791400" y="720720"/>
            <a:ext cx="1666800" cy="9748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Origination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Contacts TBD,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Regional?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1866960" y="1790640"/>
            <a:ext cx="199800" cy="846360"/>
          </a:xfrm>
          <a:custGeom>
            <a:avLst/>
            <a:gdLst>
              <a:gd name="textAreaLeft" fmla="*/ 26640 w 199800"/>
              <a:gd name="textAreaRight" fmla="*/ 173160 w 199800"/>
              <a:gd name="textAreaTop" fmla="*/ 147960 h 846360"/>
              <a:gd name="textAreaBottom" fmla="*/ 613800 h 846360"/>
              <a:gd name="GluePoint1X" fmla="*/ 0 w 21600"/>
              <a:gd name="GluePoint1Y" fmla="*/ 17 h 21600"/>
              <a:gd name="GluePoint2X" fmla="*/ 2 w 21600"/>
              <a:gd name="GluePoint2Y" fmla="*/ 14 h 21600"/>
              <a:gd name="GluePoint3X" fmla="*/ 22 w 21600"/>
              <a:gd name="GluePoint3Y" fmla="*/ 8 h 21600"/>
              <a:gd name="GluePoint4X" fmla="*/ 2 w 21600"/>
              <a:gd name="GluePoint4Y" fmla="*/ 12 h 21600"/>
              <a:gd name="GluePoint5X" fmla="*/ 22 w 21600"/>
              <a:gd name="GluePoint5Y" fmla="*/ 16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arcTo wR="21600" hR="7560" stAng="-5400000" swAng="-5400000"/>
                <a:lnTo>
                  <a:pt x="0" y="11880"/>
                </a:lnTo>
                <a:arcTo wR="21600" hR="7560" stAng="10800000" swAng="-2682637"/>
                <a:lnTo>
                  <a:pt x="14400" y="21168"/>
                </a:lnTo>
                <a:lnTo>
                  <a:pt x="21600" y="17280"/>
                </a:lnTo>
                <a:lnTo>
                  <a:pt x="14400" y="12528"/>
                </a:lnTo>
                <a:lnTo>
                  <a:pt x="14400" y="14688"/>
                </a:lnTo>
                <a:arcTo wR="21600" hR="7560" stAng="8117363" swAng="2325203"/>
                <a:lnTo>
                  <a:pt x="900" y="9720"/>
                </a:lnTo>
                <a:arcTo wR="21600" hR="7560" stAng="-10442565" swAng="5042565"/>
                <a:close/>
              </a:path>
              <a:path fill="darkenLess" w="21600" h="21600">
                <a:moveTo>
                  <a:pt x="21600" y="0"/>
                </a:moveTo>
                <a:arcTo wR="21600" hR="7560" stAng="-5400000" swAng="-5400000"/>
                <a:lnTo>
                  <a:pt x="0" y="7560"/>
                </a:lnTo>
                <a:arcTo wR="21600" hR="7560" stAng="10800000" swAng="-357435"/>
                <a:lnTo>
                  <a:pt x="900" y="9720"/>
                </a:lnTo>
                <a:arcTo wR="21600" hR="7560" stAng="-10442565" swAng="5042565"/>
                <a:close/>
              </a:path>
            </a:pathLst>
          </a:cu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3390840" y="2997360"/>
            <a:ext cx="200160" cy="846000"/>
          </a:xfrm>
          <a:custGeom>
            <a:avLst/>
            <a:gdLst>
              <a:gd name="textAreaLeft" fmla="*/ 26640 w 200160"/>
              <a:gd name="textAreaRight" fmla="*/ 173520 w 200160"/>
              <a:gd name="textAreaTop" fmla="*/ 147960 h 846000"/>
              <a:gd name="textAreaBottom" fmla="*/ 613440 h 846000"/>
              <a:gd name="GluePoint1X" fmla="*/ 0 w 21600"/>
              <a:gd name="GluePoint1Y" fmla="*/ 17 h 21600"/>
              <a:gd name="GluePoint2X" fmla="*/ 2 w 21600"/>
              <a:gd name="GluePoint2Y" fmla="*/ 14 h 21600"/>
              <a:gd name="GluePoint3X" fmla="*/ 22 w 21600"/>
              <a:gd name="GluePoint3Y" fmla="*/ 8 h 21600"/>
              <a:gd name="GluePoint4X" fmla="*/ 2 w 21600"/>
              <a:gd name="GluePoint4Y" fmla="*/ 12 h 21600"/>
              <a:gd name="GluePoint5X" fmla="*/ 22 w 21600"/>
              <a:gd name="GluePoint5Y" fmla="*/ 16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arcTo wR="21600" hR="7560" stAng="-5400000" swAng="-5400000"/>
                <a:lnTo>
                  <a:pt x="0" y="11880"/>
                </a:lnTo>
                <a:arcTo wR="21600" hR="7560" stAng="10800000" swAng="-2682637"/>
                <a:lnTo>
                  <a:pt x="14400" y="21168"/>
                </a:lnTo>
                <a:lnTo>
                  <a:pt x="21600" y="17280"/>
                </a:lnTo>
                <a:lnTo>
                  <a:pt x="14400" y="12528"/>
                </a:lnTo>
                <a:lnTo>
                  <a:pt x="14400" y="14688"/>
                </a:lnTo>
                <a:arcTo wR="21600" hR="7560" stAng="8117363" swAng="2325203"/>
                <a:lnTo>
                  <a:pt x="900" y="9720"/>
                </a:lnTo>
                <a:arcTo wR="21600" hR="7560" stAng="-10442565" swAng="5042565"/>
                <a:close/>
              </a:path>
              <a:path fill="darkenLess" w="21600" h="21600">
                <a:moveTo>
                  <a:pt x="21600" y="0"/>
                </a:moveTo>
                <a:arcTo wR="21600" hR="7560" stAng="-5400000" swAng="-5400000"/>
                <a:lnTo>
                  <a:pt x="0" y="7560"/>
                </a:lnTo>
                <a:arcTo wR="21600" hR="7560" stAng="10800000" swAng="-357435"/>
                <a:lnTo>
                  <a:pt x="900" y="9720"/>
                </a:lnTo>
                <a:arcTo wR="21600" hR="7560" stAng="-10442565" swAng="5042565"/>
                <a:close/>
              </a:path>
            </a:pathLst>
          </a:cu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 rot="10691400">
            <a:off x="5499000" y="2984040"/>
            <a:ext cx="200160" cy="846360"/>
          </a:xfrm>
          <a:custGeom>
            <a:avLst/>
            <a:gdLst>
              <a:gd name="textAreaLeft" fmla="*/ 26640 w 200160"/>
              <a:gd name="textAreaRight" fmla="*/ 173520 w 200160"/>
              <a:gd name="textAreaTop" fmla="*/ 147960 h 846360"/>
              <a:gd name="textAreaBottom" fmla="*/ 613800 h 846360"/>
              <a:gd name="GluePoint1X" fmla="*/ 0 w 21600"/>
              <a:gd name="GluePoint1Y" fmla="*/ 17 h 21600"/>
              <a:gd name="GluePoint2X" fmla="*/ 2 w 21600"/>
              <a:gd name="GluePoint2Y" fmla="*/ 14 h 21600"/>
              <a:gd name="GluePoint3X" fmla="*/ 22 w 21600"/>
              <a:gd name="GluePoint3Y" fmla="*/ 8 h 21600"/>
              <a:gd name="GluePoint4X" fmla="*/ 2 w 21600"/>
              <a:gd name="GluePoint4Y" fmla="*/ 12 h 21600"/>
              <a:gd name="GluePoint5X" fmla="*/ 22 w 21600"/>
              <a:gd name="GluePoint5Y" fmla="*/ 16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arcTo wR="21600" hR="7560" stAng="-5400000" swAng="-5400000"/>
                <a:lnTo>
                  <a:pt x="0" y="11880"/>
                </a:lnTo>
                <a:arcTo wR="21600" hR="7560" stAng="10800000" swAng="-2682637"/>
                <a:lnTo>
                  <a:pt x="14400" y="21168"/>
                </a:lnTo>
                <a:lnTo>
                  <a:pt x="21600" y="17280"/>
                </a:lnTo>
                <a:lnTo>
                  <a:pt x="14400" y="12528"/>
                </a:lnTo>
                <a:lnTo>
                  <a:pt x="14400" y="14688"/>
                </a:lnTo>
                <a:arcTo wR="21600" hR="7560" stAng="8117363" swAng="2325203"/>
                <a:lnTo>
                  <a:pt x="900" y="9720"/>
                </a:lnTo>
                <a:arcTo wR="21600" hR="7560" stAng="-10442565" swAng="5042565"/>
                <a:close/>
              </a:path>
              <a:path fill="darkenLess" w="21600" h="21600">
                <a:moveTo>
                  <a:pt x="21600" y="0"/>
                </a:moveTo>
                <a:arcTo wR="21600" hR="7560" stAng="-5400000" swAng="-5400000"/>
                <a:lnTo>
                  <a:pt x="0" y="7560"/>
                </a:lnTo>
                <a:arcTo wR="21600" hR="7560" stAng="10800000" swAng="-357435"/>
                <a:lnTo>
                  <a:pt x="900" y="9720"/>
                </a:lnTo>
                <a:arcTo wR="21600" hR="7560" stAng="-10442565" swAng="5042565"/>
                <a:close/>
              </a:path>
            </a:pathLst>
          </a:cu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 rot="10691400">
            <a:off x="7010280" y="1765440"/>
            <a:ext cx="200160" cy="846000"/>
          </a:xfrm>
          <a:custGeom>
            <a:avLst/>
            <a:gdLst>
              <a:gd name="textAreaLeft" fmla="*/ 26640 w 200160"/>
              <a:gd name="textAreaRight" fmla="*/ 173520 w 200160"/>
              <a:gd name="textAreaTop" fmla="*/ 147960 h 846000"/>
              <a:gd name="textAreaBottom" fmla="*/ 613440 h 846000"/>
              <a:gd name="GluePoint1X" fmla="*/ 0 w 21600"/>
              <a:gd name="GluePoint1Y" fmla="*/ 17 h 21600"/>
              <a:gd name="GluePoint2X" fmla="*/ 2 w 21600"/>
              <a:gd name="GluePoint2Y" fmla="*/ 14 h 21600"/>
              <a:gd name="GluePoint3X" fmla="*/ 22 w 21600"/>
              <a:gd name="GluePoint3Y" fmla="*/ 8 h 21600"/>
              <a:gd name="GluePoint4X" fmla="*/ 2 w 21600"/>
              <a:gd name="GluePoint4Y" fmla="*/ 12 h 21600"/>
              <a:gd name="GluePoint5X" fmla="*/ 22 w 21600"/>
              <a:gd name="GluePoint5Y" fmla="*/ 16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arcTo wR="21600" hR="7560" stAng="-5400000" swAng="-5400000"/>
                <a:lnTo>
                  <a:pt x="0" y="11880"/>
                </a:lnTo>
                <a:arcTo wR="21600" hR="7560" stAng="10800000" swAng="-2682637"/>
                <a:lnTo>
                  <a:pt x="14400" y="21168"/>
                </a:lnTo>
                <a:lnTo>
                  <a:pt x="21600" y="17280"/>
                </a:lnTo>
                <a:lnTo>
                  <a:pt x="14400" y="12528"/>
                </a:lnTo>
                <a:lnTo>
                  <a:pt x="14400" y="14688"/>
                </a:lnTo>
                <a:arcTo wR="21600" hR="7560" stAng="8117363" swAng="2325203"/>
                <a:lnTo>
                  <a:pt x="900" y="9720"/>
                </a:lnTo>
                <a:arcTo wR="21600" hR="7560" stAng="-10442565" swAng="5042565"/>
                <a:close/>
              </a:path>
              <a:path fill="darkenLess" w="21600" h="21600">
                <a:moveTo>
                  <a:pt x="21600" y="0"/>
                </a:moveTo>
                <a:arcTo wR="21600" hR="7560" stAng="-5400000" swAng="-5400000"/>
                <a:lnTo>
                  <a:pt x="0" y="7560"/>
                </a:lnTo>
                <a:arcTo wR="21600" hR="7560" stAng="10800000" swAng="-357435"/>
                <a:lnTo>
                  <a:pt x="900" y="9720"/>
                </a:lnTo>
                <a:arcTo wR="21600" hR="7560" stAng="-10442565" swAng="5042565"/>
                <a:close/>
              </a:path>
            </a:pathLst>
          </a:cu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482760" y="1447920"/>
            <a:ext cx="457200" cy="457200"/>
          </a:xfrm>
          <a:prstGeom prst="flowChartConnector">
            <a:avLst/>
          </a:prstGeom>
          <a:solidFill>
            <a:srgbClr val="0099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1994040" y="2666880"/>
            <a:ext cx="457200" cy="457200"/>
          </a:xfrm>
          <a:prstGeom prst="flowChartConnector">
            <a:avLst/>
          </a:prstGeom>
          <a:solidFill>
            <a:srgbClr val="0099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6642000" y="2666880"/>
            <a:ext cx="457200" cy="457200"/>
          </a:xfrm>
          <a:prstGeom prst="flowChartConnector">
            <a:avLst/>
          </a:prstGeom>
          <a:solidFill>
            <a:srgbClr val="0099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8229600" y="1447920"/>
            <a:ext cx="457200" cy="457200"/>
          </a:xfrm>
          <a:prstGeom prst="flowChartConnector">
            <a:avLst/>
          </a:prstGeom>
          <a:solidFill>
            <a:srgbClr val="0099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4305240" y="3936960"/>
            <a:ext cx="457200" cy="457200"/>
          </a:xfrm>
          <a:prstGeom prst="flowChartConnector">
            <a:avLst/>
          </a:prstGeom>
          <a:solidFill>
            <a:srgbClr val="0099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8140680" y="4546440"/>
            <a:ext cx="457200" cy="457200"/>
          </a:xfrm>
          <a:prstGeom prst="flowChartConnector">
            <a:avLst/>
          </a:prstGeom>
          <a:solidFill>
            <a:srgbClr val="0099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216000" y="4673520"/>
            <a:ext cx="1523880" cy="228600"/>
          </a:xfrm>
          <a:prstGeom prst="flowChartProcess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Contracts has its own initiative of uploading contracts to LiveLink; thus the Power Contract Round-Up Process starts at               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5943600" y="4851360"/>
            <a:ext cx="457200" cy="457200"/>
          </a:xfrm>
          <a:prstGeom prst="flowChartConnector">
            <a:avLst/>
          </a:prstGeom>
          <a:solidFill>
            <a:srgbClr val="0099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216000" y="4965840"/>
            <a:ext cx="1523880" cy="228600"/>
          </a:xfrm>
          <a:prstGeom prst="flowChartProcess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If the Power contracts cannot be found here, then we work with Operations Management at               .  A contact in the CSC group has not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5397480" y="5143680"/>
            <a:ext cx="457200" cy="457200"/>
          </a:xfrm>
          <a:prstGeom prst="flowChartConnector">
            <a:avLst/>
          </a:prstGeom>
          <a:solidFill>
            <a:srgbClr val="0099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216000" y="5270400"/>
            <a:ext cx="1523880" cy="228600"/>
          </a:xfrm>
          <a:prstGeom prst="flowChartProcess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been identified, however this will be established in the next few days.  If efforts at               do not produce all the results, we must work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216000" y="5575320"/>
            <a:ext cx="1523880" cy="228600"/>
          </a:xfrm>
          <a:prstGeom prst="flowChartProcess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with the Deal Capture group who has an initiative running to develop a comprehensive Deal Ticket/Sheet tool.  After exhausting efforts 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216000" y="5892840"/>
            <a:ext cx="1523880" cy="228600"/>
          </a:xfrm>
          <a:prstGeom prst="flowChartProcess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, contracts must be tracked down at the point of origination (              ).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228600" y="5765760"/>
            <a:ext cx="457200" cy="457200"/>
          </a:xfrm>
          <a:prstGeom prst="flowChartConnector">
            <a:avLst/>
          </a:prstGeom>
          <a:solidFill>
            <a:srgbClr val="0099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4432320" y="5765760"/>
            <a:ext cx="457200" cy="457200"/>
          </a:xfrm>
          <a:prstGeom prst="flowChartConnector">
            <a:avLst/>
          </a:prstGeom>
          <a:solidFill>
            <a:srgbClr val="0099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203040" y="4470480"/>
            <a:ext cx="8775720" cy="0"/>
          </a:xfrm>
          <a:prstGeom prst="line">
            <a:avLst/>
          </a:prstGeom>
          <a:ln w="2844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228600" y="647640"/>
            <a:ext cx="8775720" cy="0"/>
          </a:xfrm>
          <a:prstGeom prst="line">
            <a:avLst/>
          </a:prstGeom>
          <a:ln w="2844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685800" y="-12960"/>
            <a:ext cx="7772400" cy="7858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New Contract Routing</a:t>
            </a:r>
            <a:endParaRPr b="1" lang="en-US" sz="2800" strike="noStrike" u="none">
              <a:solidFill>
                <a:srgbClr val="000066"/>
              </a:solidFill>
              <a:effectLst/>
              <a:uFillTx/>
              <a:latin typeface="Arial"/>
            </a:endParaRPr>
          </a:p>
        </p:txBody>
      </p:sp>
      <p:sp>
        <p:nvSpPr>
          <p:cNvPr id="46" name=""/>
          <p:cNvSpPr/>
          <p:nvPr/>
        </p:nvSpPr>
        <p:spPr>
          <a:xfrm>
            <a:off x="1584360" y="1139760"/>
            <a:ext cx="1666800" cy="9748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Log –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Excel Spreadsheet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Brenda Segovia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3692520" y="1139760"/>
            <a:ext cx="1666800" cy="9748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Contracts are Copied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Brenda Segovia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5800680" y="1139760"/>
            <a:ext cx="1666800" cy="9748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 Copies are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Distributed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Brenda Segovia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228600" y="647640"/>
            <a:ext cx="8775720" cy="0"/>
          </a:xfrm>
          <a:prstGeom prst="line">
            <a:avLst/>
          </a:prstGeom>
          <a:ln w="2844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304920" y="1155600"/>
            <a:ext cx="1057320" cy="914400"/>
          </a:xfrm>
          <a:prstGeom prst="hexagon">
            <a:avLst>
              <a:gd name="adj" fmla="val 28907"/>
              <a:gd name="vf" fmla="val 115470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Staging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Area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5143680" y="2540160"/>
            <a:ext cx="993600" cy="901440"/>
          </a:xfrm>
          <a:prstGeom prst="hexagon">
            <a:avLst>
              <a:gd name="adj" fmla="val 27556"/>
              <a:gd name="vf" fmla="val 115470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Eric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Spence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6248520" y="2540160"/>
            <a:ext cx="981000" cy="888840"/>
          </a:xfrm>
          <a:prstGeom prst="hexagon">
            <a:avLst>
              <a:gd name="adj" fmla="val 27592"/>
              <a:gd name="vf" fmla="val 115470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Craegg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Lancaster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7353360" y="2527200"/>
            <a:ext cx="981000" cy="901800"/>
          </a:xfrm>
          <a:prstGeom prst="hexagon">
            <a:avLst>
              <a:gd name="adj" fmla="val 27196"/>
              <a:gd name="vf" fmla="val 115470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Boyd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Coble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5384880" y="3759120"/>
            <a:ext cx="1176120" cy="757440"/>
          </a:xfrm>
          <a:prstGeom prst="flowChartMultidocumen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r>
              <a:rPr b="0" lang="en-US" sz="10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st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Copy of Gas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&amp; Direct &amp; Std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Contracts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6642000" y="3759120"/>
            <a:ext cx="1125720" cy="719280"/>
          </a:xfrm>
          <a:prstGeom prst="flowChartMultidocumen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r>
              <a:rPr b="0" lang="en-US" sz="10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st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Copy of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Industrial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291960" y="2463840"/>
            <a:ext cx="1011240" cy="668160"/>
          </a:xfrm>
          <a:prstGeom prst="flowChartMultidocumen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7835760" y="3746520"/>
            <a:ext cx="1125720" cy="744480"/>
          </a:xfrm>
          <a:prstGeom prst="flowChartMultidocumen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r>
              <a:rPr b="0" lang="en-US" sz="10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st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Copy of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GNO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3708360" y="2400480"/>
            <a:ext cx="1011240" cy="668160"/>
          </a:xfrm>
          <a:prstGeom prst="flowChartMultidocumen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r>
              <a:rPr b="0" lang="en-US" sz="10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st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Copy of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Contracts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800280" y="2070000"/>
            <a:ext cx="0" cy="3938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4229280" y="2108160"/>
            <a:ext cx="0" cy="292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5905440" y="3441600"/>
            <a:ext cx="241200" cy="317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6985080" y="3441600"/>
            <a:ext cx="241200" cy="317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8077320" y="3429000"/>
            <a:ext cx="241200" cy="317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1359000" y="160020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3251160" y="1612800"/>
            <a:ext cx="4190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5359320" y="1587600"/>
            <a:ext cx="4190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 flipH="1">
            <a:off x="5907240" y="2121840"/>
            <a:ext cx="564120" cy="4046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 flipH="1">
            <a:off x="6727680" y="2112120"/>
            <a:ext cx="3240" cy="4287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6962760" y="2104920"/>
            <a:ext cx="628560" cy="4096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291960" y="4991040"/>
            <a:ext cx="8560080" cy="106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As of the last week of July, a new process has been in place to ensure consistent and complete capture of deal information for the Gas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commodity.  As a result, the Gas Deal Validation/Reconciliation Team is not reviewing contracts incepted after that date; however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considering that the RGS system is still live during these procedures, another execution of the review process will take place to cover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the deals incepted between the two points in time.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We have yet to determine if such a situation exists for Power deals, but upon doing so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contract review activities will be scoped accordingly.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228600" y="4838760"/>
            <a:ext cx="8775720" cy="0"/>
          </a:xfrm>
          <a:prstGeom prst="line">
            <a:avLst/>
          </a:prstGeom>
          <a:ln w="2844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279360" y="4965840"/>
            <a:ext cx="330120" cy="317520"/>
          </a:xfrm>
          <a:prstGeom prst="flowChartConnector">
            <a:avLst/>
          </a:prstGeom>
          <a:solidFill>
            <a:srgbClr val="0099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5181480" y="4356000"/>
            <a:ext cx="330480" cy="317520"/>
          </a:xfrm>
          <a:prstGeom prst="flowChartConnector">
            <a:avLst/>
          </a:prstGeom>
          <a:solidFill>
            <a:srgbClr val="0099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2001-06-19T16:41:25Z</dcterms:created>
  <dc:creator>bcarriz</dc:creator>
  <dc:description/>
  <dc:language>en-US</dc:language>
  <cp:lastModifiedBy>Joshua P. Galvan, Information Risk Management</cp:lastModifiedBy>
  <cp:lastPrinted>2001-08-24T17:06:52Z</cp:lastPrinted>
  <dcterms:modified xsi:type="dcterms:W3CDTF">2001-08-31T13:04:45Z</dcterms:modified>
  <cp:revision>81</cp:revision>
  <dc:subject/>
  <dc:title>PowerPoint Presentation</dc:title>
</cp:coreProperties>
</file>