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8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855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52320" y="129528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318360"/>
            <a:ext cx="9144000" cy="53316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rgbClr val="000066"/>
              </a:gs>
            </a:gsLst>
            <a:lin ang="10800000"/>
          </a:gra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568680" y="6385680"/>
            <a:ext cx="4987800" cy="3988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Deal Validation/Reconciliation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8634240" y="6386400"/>
            <a:ext cx="424080" cy="424080"/>
            <a:chOff x="8634240" y="6386400"/>
            <a:chExt cx="424080" cy="424080"/>
          </a:xfrm>
        </p:grpSpPr>
        <p:grpSp>
          <p:nvGrpSpPr>
            <p:cNvPr id="5" name=""/>
            <p:cNvGrpSpPr/>
            <p:nvPr/>
          </p:nvGrpSpPr>
          <p:grpSpPr>
            <a:xfrm>
              <a:off x="8634240" y="6543000"/>
              <a:ext cx="424080" cy="267480"/>
              <a:chOff x="8634240" y="6543000"/>
              <a:chExt cx="424080" cy="267480"/>
            </a:xfrm>
          </p:grpSpPr>
          <p:sp>
            <p:nvSpPr>
              <p:cNvPr id="6" name=""/>
              <p:cNvSpPr/>
              <p:nvPr/>
            </p:nvSpPr>
            <p:spPr>
              <a:xfrm>
                <a:off x="8634240" y="6544080"/>
                <a:ext cx="84960" cy="84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675280" y="6585480"/>
                <a:ext cx="90360" cy="9036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560" bIns="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811000" y="6720840"/>
                <a:ext cx="90000" cy="896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776080" y="6684480"/>
                <a:ext cx="3960" cy="136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76080" y="6632640"/>
                <a:ext cx="27360" cy="536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722800" y="6634080"/>
                <a:ext cx="53280" cy="8748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810640" y="6684480"/>
                <a:ext cx="36000" cy="67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880" bIns="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8775000" y="6688440"/>
                <a:ext cx="36000" cy="68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8889480" y="6543000"/>
                <a:ext cx="168840" cy="2134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5" name=""/>
            <p:cNvSpPr/>
            <p:nvPr/>
          </p:nvSpPr>
          <p:spPr>
            <a:xfrm>
              <a:off x="8688960" y="6386400"/>
              <a:ext cx="213480" cy="2131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8812800" y="6464520"/>
              <a:ext cx="167760" cy="21348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-12960"/>
            <a:ext cx="7772400" cy="7858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Contract Round-Up Process</a:t>
            </a:r>
            <a:endParaRPr b="1" lang="en-US" sz="28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695160" y="720720"/>
            <a:ext cx="1667160" cy="974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Toby Ellis,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Collette Weinreich,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Cooke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206800" y="1927080"/>
            <a:ext cx="1666800" cy="974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Mgmt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(Deal Setup)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 Ann Lavine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705120" y="3197160"/>
            <a:ext cx="1667160" cy="974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CSC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Regina Princefield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203800" y="1927080"/>
            <a:ext cx="1666800" cy="974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Capture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Russ Kavanaugh,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Kiddle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791400" y="720720"/>
            <a:ext cx="1666800" cy="974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Contacts TBD,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866960" y="1790640"/>
            <a:ext cx="199800" cy="846360"/>
          </a:xfrm>
          <a:custGeom>
            <a:avLst/>
            <a:gdLst>
              <a:gd name="textAreaLeft" fmla="*/ 26640 w 199800"/>
              <a:gd name="textAreaRight" fmla="*/ 173160 w 199800"/>
              <a:gd name="textAreaTop" fmla="*/ 147960 h 846360"/>
              <a:gd name="textAreaBottom" fmla="*/ 613800 h 84636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7560" stAng="-5400000" swAng="-5400000"/>
                <a:lnTo>
                  <a:pt x="0" y="11880"/>
                </a:lnTo>
                <a:arcTo wR="21600" hR="7560" stAng="10800000" swAng="-2682637"/>
                <a:lnTo>
                  <a:pt x="14400" y="21168"/>
                </a:lnTo>
                <a:lnTo>
                  <a:pt x="21600" y="17280"/>
                </a:lnTo>
                <a:lnTo>
                  <a:pt x="14400" y="12528"/>
                </a:lnTo>
                <a:lnTo>
                  <a:pt x="14400" y="14688"/>
                </a:lnTo>
                <a:arcTo wR="21600" hR="7560" stAng="8117363" swAng="2325203"/>
                <a:lnTo>
                  <a:pt x="900" y="9720"/>
                </a:lnTo>
                <a:arcTo wR="21600" hR="7560" stAng="-10442565" swAng="5042565"/>
                <a:close/>
              </a:path>
              <a:path fill="darkenLess" w="21600" h="21600">
                <a:moveTo>
                  <a:pt x="21600" y="0"/>
                </a:moveTo>
                <a:arcTo wR="21600" hR="7560" stAng="-5400000" swAng="-5400000"/>
                <a:lnTo>
                  <a:pt x="0" y="7560"/>
                </a:lnTo>
                <a:arcTo wR="21600" hR="7560" stAng="10800000" swAng="-357435"/>
                <a:lnTo>
                  <a:pt x="900" y="9720"/>
                </a:lnTo>
                <a:arcTo wR="21600" hR="7560" stAng="-10442565" swAng="5042565"/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390840" y="2997360"/>
            <a:ext cx="200160" cy="846000"/>
          </a:xfrm>
          <a:custGeom>
            <a:avLst/>
            <a:gdLst>
              <a:gd name="textAreaLeft" fmla="*/ 26640 w 200160"/>
              <a:gd name="textAreaRight" fmla="*/ 173520 w 200160"/>
              <a:gd name="textAreaTop" fmla="*/ 147960 h 846000"/>
              <a:gd name="textAreaBottom" fmla="*/ 613440 h 84600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7560" stAng="-5400000" swAng="-5400000"/>
                <a:lnTo>
                  <a:pt x="0" y="11880"/>
                </a:lnTo>
                <a:arcTo wR="21600" hR="7560" stAng="10800000" swAng="-2682637"/>
                <a:lnTo>
                  <a:pt x="14400" y="21168"/>
                </a:lnTo>
                <a:lnTo>
                  <a:pt x="21600" y="17280"/>
                </a:lnTo>
                <a:lnTo>
                  <a:pt x="14400" y="12528"/>
                </a:lnTo>
                <a:lnTo>
                  <a:pt x="14400" y="14688"/>
                </a:lnTo>
                <a:arcTo wR="21600" hR="7560" stAng="8117363" swAng="2325203"/>
                <a:lnTo>
                  <a:pt x="900" y="9720"/>
                </a:lnTo>
                <a:arcTo wR="21600" hR="7560" stAng="-10442565" swAng="5042565"/>
                <a:close/>
              </a:path>
              <a:path fill="darkenLess" w="21600" h="21600">
                <a:moveTo>
                  <a:pt x="21600" y="0"/>
                </a:moveTo>
                <a:arcTo wR="21600" hR="7560" stAng="-5400000" swAng="-5400000"/>
                <a:lnTo>
                  <a:pt x="0" y="7560"/>
                </a:lnTo>
                <a:arcTo wR="21600" hR="7560" stAng="10800000" swAng="-357435"/>
                <a:lnTo>
                  <a:pt x="900" y="9720"/>
                </a:lnTo>
                <a:arcTo wR="21600" hR="7560" stAng="-10442565" swAng="5042565"/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0691400">
            <a:off x="5499000" y="2984040"/>
            <a:ext cx="200160" cy="846360"/>
          </a:xfrm>
          <a:custGeom>
            <a:avLst/>
            <a:gdLst>
              <a:gd name="textAreaLeft" fmla="*/ 26640 w 200160"/>
              <a:gd name="textAreaRight" fmla="*/ 173520 w 200160"/>
              <a:gd name="textAreaTop" fmla="*/ 147960 h 846360"/>
              <a:gd name="textAreaBottom" fmla="*/ 613800 h 84636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7560" stAng="-5400000" swAng="-5400000"/>
                <a:lnTo>
                  <a:pt x="0" y="11880"/>
                </a:lnTo>
                <a:arcTo wR="21600" hR="7560" stAng="10800000" swAng="-2682637"/>
                <a:lnTo>
                  <a:pt x="14400" y="21168"/>
                </a:lnTo>
                <a:lnTo>
                  <a:pt x="21600" y="17280"/>
                </a:lnTo>
                <a:lnTo>
                  <a:pt x="14400" y="12528"/>
                </a:lnTo>
                <a:lnTo>
                  <a:pt x="14400" y="14688"/>
                </a:lnTo>
                <a:arcTo wR="21600" hR="7560" stAng="8117363" swAng="2325203"/>
                <a:lnTo>
                  <a:pt x="900" y="9720"/>
                </a:lnTo>
                <a:arcTo wR="21600" hR="7560" stAng="-10442565" swAng="5042565"/>
                <a:close/>
              </a:path>
              <a:path fill="darkenLess" w="21600" h="21600">
                <a:moveTo>
                  <a:pt x="21600" y="0"/>
                </a:moveTo>
                <a:arcTo wR="21600" hR="7560" stAng="-5400000" swAng="-5400000"/>
                <a:lnTo>
                  <a:pt x="0" y="7560"/>
                </a:lnTo>
                <a:arcTo wR="21600" hR="7560" stAng="10800000" swAng="-357435"/>
                <a:lnTo>
                  <a:pt x="900" y="9720"/>
                </a:lnTo>
                <a:arcTo wR="21600" hR="7560" stAng="-10442565" swAng="5042565"/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10691400">
            <a:off x="7010280" y="1765440"/>
            <a:ext cx="200160" cy="846000"/>
          </a:xfrm>
          <a:custGeom>
            <a:avLst/>
            <a:gdLst>
              <a:gd name="textAreaLeft" fmla="*/ 26640 w 200160"/>
              <a:gd name="textAreaRight" fmla="*/ 173520 w 200160"/>
              <a:gd name="textAreaTop" fmla="*/ 147960 h 846000"/>
              <a:gd name="textAreaBottom" fmla="*/ 613440 h 84600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7560" stAng="-5400000" swAng="-5400000"/>
                <a:lnTo>
                  <a:pt x="0" y="11880"/>
                </a:lnTo>
                <a:arcTo wR="21600" hR="7560" stAng="10800000" swAng="-2682637"/>
                <a:lnTo>
                  <a:pt x="14400" y="21168"/>
                </a:lnTo>
                <a:lnTo>
                  <a:pt x="21600" y="17280"/>
                </a:lnTo>
                <a:lnTo>
                  <a:pt x="14400" y="12528"/>
                </a:lnTo>
                <a:lnTo>
                  <a:pt x="14400" y="14688"/>
                </a:lnTo>
                <a:arcTo wR="21600" hR="7560" stAng="8117363" swAng="2325203"/>
                <a:lnTo>
                  <a:pt x="900" y="9720"/>
                </a:lnTo>
                <a:arcTo wR="21600" hR="7560" stAng="-10442565" swAng="5042565"/>
                <a:close/>
              </a:path>
              <a:path fill="darkenLess" w="21600" h="21600">
                <a:moveTo>
                  <a:pt x="21600" y="0"/>
                </a:moveTo>
                <a:arcTo wR="21600" hR="7560" stAng="-5400000" swAng="-5400000"/>
                <a:lnTo>
                  <a:pt x="0" y="7560"/>
                </a:lnTo>
                <a:arcTo wR="21600" hR="7560" stAng="10800000" swAng="-357435"/>
                <a:lnTo>
                  <a:pt x="900" y="9720"/>
                </a:lnTo>
                <a:arcTo wR="21600" hR="7560" stAng="-10442565" swAng="5042565"/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82760" y="144792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994040" y="266688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642000" y="266688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229600" y="144792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305240" y="393696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8140680" y="454644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16000" y="4673520"/>
            <a:ext cx="1523880" cy="228600"/>
          </a:xfrm>
          <a:prstGeom prst="flowChartProcess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Contracts has its own initiative of uploading contracts to LiveLink; thus the Power Contract Round-Up Process starts at               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943600" y="485136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16000" y="4965840"/>
            <a:ext cx="1523880" cy="228600"/>
          </a:xfrm>
          <a:prstGeom prst="flowChartProcess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the Power contracts cannot be found here, then we work with Operations Management at               .  A contact in the CSC group has not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397480" y="514368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16000" y="5270400"/>
            <a:ext cx="1523880" cy="228600"/>
          </a:xfrm>
          <a:prstGeom prst="flowChartProcess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been identified, however this will be established in the next few days.  If efforts at               do not produce all the results, we must 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16000" y="5575320"/>
            <a:ext cx="1523880" cy="228600"/>
          </a:xfrm>
          <a:prstGeom prst="flowChartProcess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the Deal Capture group who has an initiative running to develop a comprehensive Deal Ticket/Sheet tool.  After exhausting efforts 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16000" y="5892840"/>
            <a:ext cx="1523880" cy="228600"/>
          </a:xfrm>
          <a:prstGeom prst="flowChartProcess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, contracts must be tracked down at the point of origination (              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28600" y="576576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432320" y="5765760"/>
            <a:ext cx="457200" cy="45720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03040" y="4470480"/>
            <a:ext cx="8775720" cy="0"/>
          </a:xfrm>
          <a:prstGeom prst="line">
            <a:avLst/>
          </a:prstGeom>
          <a:ln w="284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28600" y="647640"/>
            <a:ext cx="8775720" cy="0"/>
          </a:xfrm>
          <a:prstGeom prst="line">
            <a:avLst/>
          </a:prstGeom>
          <a:ln w="284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-12960"/>
            <a:ext cx="7772400" cy="7858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New Contract Routing</a:t>
            </a:r>
            <a:endParaRPr b="1" lang="en-US" sz="28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1584360" y="1139760"/>
            <a:ext cx="1666800" cy="974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–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Excel Spreadsheet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Brenda Segovia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692520" y="1139760"/>
            <a:ext cx="1666800" cy="974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 are Copied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Brenda Segovia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800680" y="1139760"/>
            <a:ext cx="1666800" cy="974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Copies are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Brenda Segovia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28600" y="647640"/>
            <a:ext cx="8775720" cy="0"/>
          </a:xfrm>
          <a:prstGeom prst="line">
            <a:avLst/>
          </a:prstGeom>
          <a:ln w="284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04920" y="1155600"/>
            <a:ext cx="1057320" cy="914400"/>
          </a:xfrm>
          <a:prstGeom prst="hexagon">
            <a:avLst>
              <a:gd name="adj" fmla="val 28907"/>
              <a:gd name="vf" fmla="val 11547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143680" y="2540160"/>
            <a:ext cx="993600" cy="901440"/>
          </a:xfrm>
          <a:prstGeom prst="hexagon">
            <a:avLst>
              <a:gd name="adj" fmla="val 27556"/>
              <a:gd name="vf" fmla="val 11547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248520" y="2540160"/>
            <a:ext cx="981000" cy="888840"/>
          </a:xfrm>
          <a:prstGeom prst="hexagon">
            <a:avLst>
              <a:gd name="adj" fmla="val 27592"/>
              <a:gd name="vf" fmla="val 11547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Craegg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Lancaster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353360" y="2527200"/>
            <a:ext cx="981000" cy="901800"/>
          </a:xfrm>
          <a:prstGeom prst="hexagon">
            <a:avLst>
              <a:gd name="adj" fmla="val 27196"/>
              <a:gd name="vf" fmla="val 11547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Boyd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384880" y="3759120"/>
            <a:ext cx="1176120" cy="757440"/>
          </a:xfrm>
          <a:prstGeom prst="flowChartMultidocumen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Copy of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Direct &amp; Std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642000" y="3759120"/>
            <a:ext cx="1125720" cy="719280"/>
          </a:xfrm>
          <a:prstGeom prst="flowChartMultidocumen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Copy of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91960" y="2463840"/>
            <a:ext cx="1011240" cy="668160"/>
          </a:xfrm>
          <a:prstGeom prst="flowChartMultidocumen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835760" y="3746520"/>
            <a:ext cx="1125720" cy="744480"/>
          </a:xfrm>
          <a:prstGeom prst="flowChartMultidocumen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Copy of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GNO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708360" y="2400480"/>
            <a:ext cx="1011240" cy="668160"/>
          </a:xfrm>
          <a:prstGeom prst="flowChartMultidocumen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Copy of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800280" y="2070000"/>
            <a:ext cx="0" cy="393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229280" y="2108160"/>
            <a:ext cx="0" cy="292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905440" y="3441600"/>
            <a:ext cx="241200" cy="317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985080" y="3441600"/>
            <a:ext cx="241200" cy="317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8077320" y="3429000"/>
            <a:ext cx="241200" cy="317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359000" y="16002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251160" y="1612800"/>
            <a:ext cx="4190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359320" y="1587600"/>
            <a:ext cx="4190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5907240" y="2121840"/>
            <a:ext cx="564120" cy="404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6727680" y="2112120"/>
            <a:ext cx="3240" cy="428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962760" y="2104920"/>
            <a:ext cx="628560" cy="409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91960" y="4991040"/>
            <a:ext cx="856008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As of the last week of July, a new process has been in place to ensure consistent and complete capture of deal information for the Gas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commodity.  As a result, the Gas Deal Validation/Reconciliation Team is not reviewing contracts incepted after that date; however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considering that the RGS system is still live during these procedures, another execution of the review process will take place to cover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the deals incepted between the two points in time.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We have yet to determine if such a situation exists for Power deals, but upon doing so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contract review activities will be scoped accordingly.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28600" y="4838760"/>
            <a:ext cx="8775720" cy="0"/>
          </a:xfrm>
          <a:prstGeom prst="line">
            <a:avLst/>
          </a:prstGeom>
          <a:ln w="2844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79360" y="4965840"/>
            <a:ext cx="330120" cy="31752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181480" y="4356000"/>
            <a:ext cx="330480" cy="317520"/>
          </a:xfrm>
          <a:prstGeom prst="flowChartConnector">
            <a:avLst/>
          </a:pr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2001-06-19T16:41:25Z</dcterms:created>
  <dc:creator>bcarriz</dc:creator>
  <dc:description/>
  <dc:language>en-US</dc:language>
  <cp:lastModifiedBy>Joshua P. Galvan, Information Risk Management</cp:lastModifiedBy>
  <cp:lastPrinted>2001-08-24T17:06:52Z</cp:lastPrinted>
  <dcterms:modified xsi:type="dcterms:W3CDTF">2001-08-31T15:54:18Z</dcterms:modified>
  <cp:revision>82</cp:revision>
  <dc:subject/>
  <dc:title>PowerPoint Presentation</dc:title>
</cp:coreProperties>
</file>