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F0D80E-D173-4682-9674-5CC1D14DA59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74B205-50F3-485E-9C8D-16C8E5E935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067400" y="209520"/>
            <a:ext cx="703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Prepaid Oil Swap: Initial and Final Payments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186120" y="1049400"/>
            <a:ext cx="8623080" cy="1688400"/>
            <a:chOff x="186120" y="1049400"/>
            <a:chExt cx="8623080" cy="1688400"/>
          </a:xfrm>
        </p:grpSpPr>
        <p:sp>
          <p:nvSpPr>
            <p:cNvPr id="7" name=""/>
            <p:cNvSpPr/>
            <p:nvPr/>
          </p:nvSpPr>
          <p:spPr>
            <a:xfrm>
              <a:off x="186120" y="1049400"/>
              <a:ext cx="1526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Initial Payment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728800" y="1379880"/>
              <a:ext cx="19098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“X” bbls x Fixed Oil Price  = USD 400 mm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781360" y="1854360"/>
              <a:ext cx="180000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" name=""/>
            <p:cNvGrpSpPr/>
            <p:nvPr/>
          </p:nvGrpSpPr>
          <p:grpSpPr>
            <a:xfrm>
              <a:off x="4660920" y="1565280"/>
              <a:ext cx="1440000" cy="900000"/>
              <a:chOff x="4660920" y="1565280"/>
              <a:chExt cx="1440000" cy="900000"/>
            </a:xfrm>
          </p:grpSpPr>
          <p:sp>
            <p:nvSpPr>
              <p:cNvPr id="11" name=""/>
              <p:cNvSpPr/>
              <p:nvPr/>
            </p:nvSpPr>
            <p:spPr>
              <a:xfrm>
                <a:off x="4662720" y="1565280"/>
                <a:ext cx="143820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660920" y="2000160"/>
                <a:ext cx="1438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 North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America Corp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3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5159520" y="1622520"/>
                <a:ext cx="48096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4" name=""/>
            <p:cNvGrpSpPr/>
            <p:nvPr/>
          </p:nvGrpSpPr>
          <p:grpSpPr>
            <a:xfrm>
              <a:off x="1246320" y="1557360"/>
              <a:ext cx="1439640" cy="900000"/>
              <a:chOff x="1246320" y="1557360"/>
              <a:chExt cx="1439640" cy="900000"/>
            </a:xfrm>
          </p:grpSpPr>
          <p:sp>
            <p:nvSpPr>
              <p:cNvPr id="15" name=""/>
              <p:cNvSpPr/>
              <p:nvPr/>
            </p:nvSpPr>
            <p:spPr>
              <a:xfrm>
                <a:off x="1255680" y="1557360"/>
                <a:ext cx="1425240" cy="900000"/>
              </a:xfrm>
              <a:prstGeom prst="rect">
                <a:avLst/>
              </a:prstGeom>
              <a:solidFill>
                <a:srgbClr val="00ff00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1771560" y="1671480"/>
                <a:ext cx="380520" cy="256680"/>
              </a:xfrm>
              <a:custGeom>
                <a:avLst/>
                <a:gdLst/>
                <a:ahLst/>
                <a:rect l="l" t="t" r="r" b="b"/>
                <a:pathLst>
                  <a:path w="515" h="342">
                    <a:moveTo>
                      <a:pt x="380" y="0"/>
                    </a:moveTo>
                    <a:lnTo>
                      <a:pt x="0" y="0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8" y="49"/>
                    </a:lnTo>
                    <a:lnTo>
                      <a:pt x="20" y="49"/>
                    </a:lnTo>
                    <a:lnTo>
                      <a:pt x="33" y="49"/>
                    </a:lnTo>
                    <a:lnTo>
                      <a:pt x="49" y="49"/>
                    </a:lnTo>
                    <a:lnTo>
                      <a:pt x="68" y="49"/>
                    </a:lnTo>
                    <a:lnTo>
                      <a:pt x="89" y="49"/>
                    </a:lnTo>
                    <a:lnTo>
                      <a:pt x="113" y="49"/>
                    </a:lnTo>
                    <a:lnTo>
                      <a:pt x="113" y="342"/>
                    </a:lnTo>
                    <a:lnTo>
                      <a:pt x="188" y="342"/>
                    </a:lnTo>
                    <a:lnTo>
                      <a:pt x="188" y="49"/>
                    </a:lnTo>
                    <a:lnTo>
                      <a:pt x="215" y="49"/>
                    </a:lnTo>
                    <a:lnTo>
                      <a:pt x="241" y="49"/>
                    </a:lnTo>
                    <a:lnTo>
                      <a:pt x="267" y="49"/>
                    </a:lnTo>
                    <a:lnTo>
                      <a:pt x="291" y="49"/>
                    </a:lnTo>
                    <a:lnTo>
                      <a:pt x="312" y="49"/>
                    </a:lnTo>
                    <a:lnTo>
                      <a:pt x="331" y="49"/>
                    </a:lnTo>
                    <a:lnTo>
                      <a:pt x="346" y="49"/>
                    </a:lnTo>
                    <a:lnTo>
                      <a:pt x="356" y="49"/>
                    </a:lnTo>
                    <a:lnTo>
                      <a:pt x="366" y="49"/>
                    </a:lnTo>
                    <a:lnTo>
                      <a:pt x="375" y="51"/>
                    </a:lnTo>
                    <a:lnTo>
                      <a:pt x="382" y="52"/>
                    </a:lnTo>
                    <a:lnTo>
                      <a:pt x="390" y="54"/>
                    </a:lnTo>
                    <a:lnTo>
                      <a:pt x="396" y="58"/>
                    </a:lnTo>
                    <a:lnTo>
                      <a:pt x="403" y="62"/>
                    </a:lnTo>
                    <a:lnTo>
                      <a:pt x="408" y="67"/>
                    </a:lnTo>
                    <a:lnTo>
                      <a:pt x="414" y="74"/>
                    </a:lnTo>
                    <a:lnTo>
                      <a:pt x="418" y="81"/>
                    </a:lnTo>
                    <a:lnTo>
                      <a:pt x="422" y="90"/>
                    </a:lnTo>
                    <a:lnTo>
                      <a:pt x="425" y="98"/>
                    </a:lnTo>
                    <a:lnTo>
                      <a:pt x="428" y="110"/>
                    </a:lnTo>
                    <a:lnTo>
                      <a:pt x="431" y="135"/>
                    </a:lnTo>
                    <a:lnTo>
                      <a:pt x="432" y="166"/>
                    </a:lnTo>
                    <a:lnTo>
                      <a:pt x="431" y="198"/>
                    </a:lnTo>
                    <a:lnTo>
                      <a:pt x="428" y="224"/>
                    </a:lnTo>
                    <a:lnTo>
                      <a:pt x="425" y="236"/>
                    </a:lnTo>
                    <a:lnTo>
                      <a:pt x="422" y="246"/>
                    </a:lnTo>
                    <a:lnTo>
                      <a:pt x="419" y="256"/>
                    </a:lnTo>
                    <a:lnTo>
                      <a:pt x="415" y="263"/>
                    </a:lnTo>
                    <a:lnTo>
                      <a:pt x="411" y="271"/>
                    </a:lnTo>
                    <a:lnTo>
                      <a:pt x="405" y="277"/>
                    </a:lnTo>
                    <a:lnTo>
                      <a:pt x="399" y="282"/>
                    </a:lnTo>
                    <a:lnTo>
                      <a:pt x="393" y="285"/>
                    </a:lnTo>
                    <a:lnTo>
                      <a:pt x="386" y="290"/>
                    </a:lnTo>
                    <a:lnTo>
                      <a:pt x="377" y="291"/>
                    </a:lnTo>
                    <a:lnTo>
                      <a:pt x="369" y="292"/>
                    </a:lnTo>
                    <a:lnTo>
                      <a:pt x="360" y="292"/>
                    </a:lnTo>
                    <a:lnTo>
                      <a:pt x="343" y="292"/>
                    </a:lnTo>
                    <a:lnTo>
                      <a:pt x="327" y="292"/>
                    </a:lnTo>
                    <a:lnTo>
                      <a:pt x="314" y="292"/>
                    </a:lnTo>
                    <a:lnTo>
                      <a:pt x="304" y="292"/>
                    </a:lnTo>
                    <a:lnTo>
                      <a:pt x="296" y="292"/>
                    </a:lnTo>
                    <a:lnTo>
                      <a:pt x="291" y="292"/>
                    </a:lnTo>
                    <a:lnTo>
                      <a:pt x="288" y="292"/>
                    </a:lnTo>
                    <a:lnTo>
                      <a:pt x="286" y="292"/>
                    </a:lnTo>
                    <a:lnTo>
                      <a:pt x="286" y="67"/>
                    </a:lnTo>
                    <a:lnTo>
                      <a:pt x="210" y="67"/>
                    </a:lnTo>
                    <a:lnTo>
                      <a:pt x="210" y="342"/>
                    </a:lnTo>
                    <a:lnTo>
                      <a:pt x="212" y="342"/>
                    </a:lnTo>
                    <a:lnTo>
                      <a:pt x="223" y="342"/>
                    </a:lnTo>
                    <a:lnTo>
                      <a:pt x="238" y="342"/>
                    </a:lnTo>
                    <a:lnTo>
                      <a:pt x="259" y="342"/>
                    </a:lnTo>
                    <a:lnTo>
                      <a:pt x="282" y="342"/>
                    </a:lnTo>
                    <a:lnTo>
                      <a:pt x="308" y="342"/>
                    </a:lnTo>
                    <a:lnTo>
                      <a:pt x="334" y="342"/>
                    </a:lnTo>
                    <a:lnTo>
                      <a:pt x="361" y="342"/>
                    </a:lnTo>
                    <a:lnTo>
                      <a:pt x="379" y="342"/>
                    </a:lnTo>
                    <a:lnTo>
                      <a:pt x="393" y="340"/>
                    </a:lnTo>
                    <a:lnTo>
                      <a:pt x="409" y="339"/>
                    </a:lnTo>
                    <a:lnTo>
                      <a:pt x="422" y="336"/>
                    </a:lnTo>
                    <a:lnTo>
                      <a:pt x="437" y="332"/>
                    </a:lnTo>
                    <a:lnTo>
                      <a:pt x="448" y="327"/>
                    </a:lnTo>
                    <a:lnTo>
                      <a:pt x="461" y="320"/>
                    </a:lnTo>
                    <a:lnTo>
                      <a:pt x="471" y="313"/>
                    </a:lnTo>
                    <a:lnTo>
                      <a:pt x="482" y="303"/>
                    </a:lnTo>
                    <a:lnTo>
                      <a:pt x="490" y="290"/>
                    </a:lnTo>
                    <a:lnTo>
                      <a:pt x="498" y="277"/>
                    </a:lnTo>
                    <a:lnTo>
                      <a:pt x="503" y="259"/>
                    </a:lnTo>
                    <a:lnTo>
                      <a:pt x="508" y="240"/>
                    </a:lnTo>
                    <a:lnTo>
                      <a:pt x="512" y="219"/>
                    </a:lnTo>
                    <a:lnTo>
                      <a:pt x="513" y="194"/>
                    </a:lnTo>
                    <a:lnTo>
                      <a:pt x="515" y="166"/>
                    </a:lnTo>
                    <a:lnTo>
                      <a:pt x="515" y="145"/>
                    </a:lnTo>
                    <a:lnTo>
                      <a:pt x="513" y="125"/>
                    </a:lnTo>
                    <a:lnTo>
                      <a:pt x="511" y="107"/>
                    </a:lnTo>
                    <a:lnTo>
                      <a:pt x="506" y="90"/>
                    </a:lnTo>
                    <a:lnTo>
                      <a:pt x="502" y="75"/>
                    </a:lnTo>
                    <a:lnTo>
                      <a:pt x="496" y="61"/>
                    </a:lnTo>
                    <a:lnTo>
                      <a:pt x="489" y="49"/>
                    </a:lnTo>
                    <a:lnTo>
                      <a:pt x="482" y="39"/>
                    </a:lnTo>
                    <a:lnTo>
                      <a:pt x="473" y="29"/>
                    </a:lnTo>
                    <a:lnTo>
                      <a:pt x="463" y="22"/>
                    </a:lnTo>
                    <a:lnTo>
                      <a:pt x="451" y="14"/>
                    </a:lnTo>
                    <a:lnTo>
                      <a:pt x="440" y="9"/>
                    </a:lnTo>
                    <a:lnTo>
                      <a:pt x="427" y="6"/>
                    </a:lnTo>
                    <a:lnTo>
                      <a:pt x="412" y="3"/>
                    </a:lnTo>
                    <a:lnTo>
                      <a:pt x="396" y="0"/>
                    </a:lnTo>
                    <a:lnTo>
                      <a:pt x="3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1246320" y="1949400"/>
                <a:ext cx="14396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Toronto-Dominion Bank, Toronto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" name=""/>
            <p:cNvSpPr/>
            <p:nvPr/>
          </p:nvSpPr>
          <p:spPr>
            <a:xfrm>
              <a:off x="6224760" y="2008080"/>
              <a:ext cx="107928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045120" y="1387440"/>
              <a:ext cx="14050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Inter-Company Loan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H="1">
              <a:off x="2779200" y="2185920"/>
              <a:ext cx="180036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211920" y="2278080"/>
              <a:ext cx="9720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Upfront Fee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= 85 bps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" name=""/>
            <p:cNvGrpSpPr/>
            <p:nvPr/>
          </p:nvGrpSpPr>
          <p:grpSpPr>
            <a:xfrm>
              <a:off x="7369200" y="1562040"/>
              <a:ext cx="1440000" cy="900000"/>
              <a:chOff x="7369200" y="1562040"/>
              <a:chExt cx="1440000" cy="900000"/>
            </a:xfrm>
          </p:grpSpPr>
          <p:sp>
            <p:nvSpPr>
              <p:cNvPr id="23" name=""/>
              <p:cNvSpPr/>
              <p:nvPr/>
            </p:nvSpPr>
            <p:spPr>
              <a:xfrm>
                <a:off x="7371000" y="1562040"/>
                <a:ext cx="143820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369200" y="1996920"/>
                <a:ext cx="1438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Europe Ltd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25" name="" descr=""/>
              <p:cNvPicPr/>
              <p:nvPr/>
            </p:nvPicPr>
            <p:blipFill>
              <a:blip r:embed="rId2"/>
              <a:stretch/>
            </p:blipFill>
            <p:spPr>
              <a:xfrm>
                <a:off x="7867800" y="1619280"/>
                <a:ext cx="48096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pSp>
        <p:nvGrpSpPr>
          <p:cNvPr id="26" name=""/>
          <p:cNvGrpSpPr/>
          <p:nvPr/>
        </p:nvGrpSpPr>
        <p:grpSpPr>
          <a:xfrm>
            <a:off x="73080" y="3033720"/>
            <a:ext cx="8744040" cy="3619440"/>
            <a:chOff x="73080" y="3033720"/>
            <a:chExt cx="8744040" cy="3619440"/>
          </a:xfrm>
        </p:grpSpPr>
        <p:sp>
          <p:nvSpPr>
            <p:cNvPr id="27" name=""/>
            <p:cNvSpPr/>
            <p:nvPr/>
          </p:nvSpPr>
          <p:spPr>
            <a:xfrm>
              <a:off x="177120" y="3033720"/>
              <a:ext cx="1447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Final Payment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" name=""/>
            <p:cNvGrpSpPr/>
            <p:nvPr/>
          </p:nvGrpSpPr>
          <p:grpSpPr>
            <a:xfrm>
              <a:off x="1241280" y="5473800"/>
              <a:ext cx="1440000" cy="900000"/>
              <a:chOff x="1241280" y="5473800"/>
              <a:chExt cx="1440000" cy="900000"/>
            </a:xfrm>
          </p:grpSpPr>
          <p:sp>
            <p:nvSpPr>
              <p:cNvPr id="29" name=""/>
              <p:cNvSpPr/>
              <p:nvPr/>
            </p:nvSpPr>
            <p:spPr>
              <a:xfrm>
                <a:off x="1241280" y="5473800"/>
                <a:ext cx="1440000" cy="900000"/>
              </a:xfrm>
              <a:prstGeom prst="rect">
                <a:avLst/>
              </a:prstGeom>
              <a:solidFill>
                <a:srgbClr val="c0c0c0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1273680" y="5695920"/>
                <a:ext cx="1389600" cy="459720"/>
              </a:xfrm>
              <a:prstGeom prst="rect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Morgan Stanley Capital Group Inc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1" name=""/>
            <p:cNvSpPr/>
            <p:nvPr/>
          </p:nvSpPr>
          <p:spPr>
            <a:xfrm flipH="1">
              <a:off x="2761920" y="6118200"/>
              <a:ext cx="180036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V="1">
              <a:off x="1657440" y="4524480"/>
              <a:ext cx="0" cy="90000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784600" y="5767560"/>
              <a:ext cx="1800000" cy="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2670120" y="3388320"/>
              <a:ext cx="2049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“X” bbls 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Floating Oil Price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 flipH="1">
              <a:off x="6210360" y="4006800"/>
              <a:ext cx="107928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986440" y="3351240"/>
              <a:ext cx="1522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Inter-Company Loan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7" name=""/>
            <p:cNvGrpSpPr/>
            <p:nvPr/>
          </p:nvGrpSpPr>
          <p:grpSpPr>
            <a:xfrm>
              <a:off x="4657680" y="3551400"/>
              <a:ext cx="1440000" cy="900000"/>
              <a:chOff x="4657680" y="3551400"/>
              <a:chExt cx="1440000" cy="900000"/>
            </a:xfrm>
          </p:grpSpPr>
          <p:sp>
            <p:nvSpPr>
              <p:cNvPr id="38" name=""/>
              <p:cNvSpPr/>
              <p:nvPr/>
            </p:nvSpPr>
            <p:spPr>
              <a:xfrm>
                <a:off x="4659480" y="3551400"/>
                <a:ext cx="143820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657680" y="3986280"/>
                <a:ext cx="1438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 North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America Corp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40" name="" descr=""/>
              <p:cNvPicPr/>
              <p:nvPr/>
            </p:nvPicPr>
            <p:blipFill>
              <a:blip r:embed="rId3"/>
              <a:stretch/>
            </p:blipFill>
            <p:spPr>
              <a:xfrm>
                <a:off x="5156280" y="3608640"/>
                <a:ext cx="48096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1" name=""/>
            <p:cNvGrpSpPr/>
            <p:nvPr/>
          </p:nvGrpSpPr>
          <p:grpSpPr>
            <a:xfrm>
              <a:off x="1243080" y="3554280"/>
              <a:ext cx="1439640" cy="900360"/>
              <a:chOff x="1243080" y="3554280"/>
              <a:chExt cx="1439640" cy="900360"/>
            </a:xfrm>
          </p:grpSpPr>
          <p:sp>
            <p:nvSpPr>
              <p:cNvPr id="42" name=""/>
              <p:cNvSpPr/>
              <p:nvPr/>
            </p:nvSpPr>
            <p:spPr>
              <a:xfrm>
                <a:off x="1252440" y="3554280"/>
                <a:ext cx="1425240" cy="900360"/>
              </a:xfrm>
              <a:prstGeom prst="rect">
                <a:avLst/>
              </a:prstGeom>
              <a:solidFill>
                <a:srgbClr val="00ff00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1768320" y="3668760"/>
                <a:ext cx="380520" cy="257040"/>
              </a:xfrm>
              <a:custGeom>
                <a:avLst/>
                <a:gdLst/>
                <a:ahLst/>
                <a:rect l="l" t="t" r="r" b="b"/>
                <a:pathLst>
                  <a:path w="515" h="342">
                    <a:moveTo>
                      <a:pt x="380" y="0"/>
                    </a:moveTo>
                    <a:lnTo>
                      <a:pt x="0" y="0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8" y="49"/>
                    </a:lnTo>
                    <a:lnTo>
                      <a:pt x="20" y="49"/>
                    </a:lnTo>
                    <a:lnTo>
                      <a:pt x="33" y="49"/>
                    </a:lnTo>
                    <a:lnTo>
                      <a:pt x="49" y="49"/>
                    </a:lnTo>
                    <a:lnTo>
                      <a:pt x="68" y="49"/>
                    </a:lnTo>
                    <a:lnTo>
                      <a:pt x="89" y="49"/>
                    </a:lnTo>
                    <a:lnTo>
                      <a:pt x="113" y="49"/>
                    </a:lnTo>
                    <a:lnTo>
                      <a:pt x="113" y="342"/>
                    </a:lnTo>
                    <a:lnTo>
                      <a:pt x="188" y="342"/>
                    </a:lnTo>
                    <a:lnTo>
                      <a:pt x="188" y="49"/>
                    </a:lnTo>
                    <a:lnTo>
                      <a:pt x="215" y="49"/>
                    </a:lnTo>
                    <a:lnTo>
                      <a:pt x="241" y="49"/>
                    </a:lnTo>
                    <a:lnTo>
                      <a:pt x="267" y="49"/>
                    </a:lnTo>
                    <a:lnTo>
                      <a:pt x="291" y="49"/>
                    </a:lnTo>
                    <a:lnTo>
                      <a:pt x="312" y="49"/>
                    </a:lnTo>
                    <a:lnTo>
                      <a:pt x="331" y="49"/>
                    </a:lnTo>
                    <a:lnTo>
                      <a:pt x="346" y="49"/>
                    </a:lnTo>
                    <a:lnTo>
                      <a:pt x="356" y="49"/>
                    </a:lnTo>
                    <a:lnTo>
                      <a:pt x="366" y="49"/>
                    </a:lnTo>
                    <a:lnTo>
                      <a:pt x="375" y="51"/>
                    </a:lnTo>
                    <a:lnTo>
                      <a:pt x="382" y="52"/>
                    </a:lnTo>
                    <a:lnTo>
                      <a:pt x="390" y="54"/>
                    </a:lnTo>
                    <a:lnTo>
                      <a:pt x="396" y="58"/>
                    </a:lnTo>
                    <a:lnTo>
                      <a:pt x="403" y="62"/>
                    </a:lnTo>
                    <a:lnTo>
                      <a:pt x="408" y="67"/>
                    </a:lnTo>
                    <a:lnTo>
                      <a:pt x="414" y="74"/>
                    </a:lnTo>
                    <a:lnTo>
                      <a:pt x="418" y="81"/>
                    </a:lnTo>
                    <a:lnTo>
                      <a:pt x="422" y="90"/>
                    </a:lnTo>
                    <a:lnTo>
                      <a:pt x="425" y="98"/>
                    </a:lnTo>
                    <a:lnTo>
                      <a:pt x="428" y="110"/>
                    </a:lnTo>
                    <a:lnTo>
                      <a:pt x="431" y="135"/>
                    </a:lnTo>
                    <a:lnTo>
                      <a:pt x="432" y="166"/>
                    </a:lnTo>
                    <a:lnTo>
                      <a:pt x="431" y="198"/>
                    </a:lnTo>
                    <a:lnTo>
                      <a:pt x="428" y="224"/>
                    </a:lnTo>
                    <a:lnTo>
                      <a:pt x="425" y="236"/>
                    </a:lnTo>
                    <a:lnTo>
                      <a:pt x="422" y="246"/>
                    </a:lnTo>
                    <a:lnTo>
                      <a:pt x="419" y="256"/>
                    </a:lnTo>
                    <a:lnTo>
                      <a:pt x="415" y="263"/>
                    </a:lnTo>
                    <a:lnTo>
                      <a:pt x="411" y="271"/>
                    </a:lnTo>
                    <a:lnTo>
                      <a:pt x="405" y="277"/>
                    </a:lnTo>
                    <a:lnTo>
                      <a:pt x="399" y="282"/>
                    </a:lnTo>
                    <a:lnTo>
                      <a:pt x="393" y="285"/>
                    </a:lnTo>
                    <a:lnTo>
                      <a:pt x="386" y="290"/>
                    </a:lnTo>
                    <a:lnTo>
                      <a:pt x="377" y="291"/>
                    </a:lnTo>
                    <a:lnTo>
                      <a:pt x="369" y="292"/>
                    </a:lnTo>
                    <a:lnTo>
                      <a:pt x="360" y="292"/>
                    </a:lnTo>
                    <a:lnTo>
                      <a:pt x="343" y="292"/>
                    </a:lnTo>
                    <a:lnTo>
                      <a:pt x="327" y="292"/>
                    </a:lnTo>
                    <a:lnTo>
                      <a:pt x="314" y="292"/>
                    </a:lnTo>
                    <a:lnTo>
                      <a:pt x="304" y="292"/>
                    </a:lnTo>
                    <a:lnTo>
                      <a:pt x="296" y="292"/>
                    </a:lnTo>
                    <a:lnTo>
                      <a:pt x="291" y="292"/>
                    </a:lnTo>
                    <a:lnTo>
                      <a:pt x="288" y="292"/>
                    </a:lnTo>
                    <a:lnTo>
                      <a:pt x="286" y="292"/>
                    </a:lnTo>
                    <a:lnTo>
                      <a:pt x="286" y="67"/>
                    </a:lnTo>
                    <a:lnTo>
                      <a:pt x="210" y="67"/>
                    </a:lnTo>
                    <a:lnTo>
                      <a:pt x="210" y="342"/>
                    </a:lnTo>
                    <a:lnTo>
                      <a:pt x="212" y="342"/>
                    </a:lnTo>
                    <a:lnTo>
                      <a:pt x="223" y="342"/>
                    </a:lnTo>
                    <a:lnTo>
                      <a:pt x="238" y="342"/>
                    </a:lnTo>
                    <a:lnTo>
                      <a:pt x="259" y="342"/>
                    </a:lnTo>
                    <a:lnTo>
                      <a:pt x="282" y="342"/>
                    </a:lnTo>
                    <a:lnTo>
                      <a:pt x="308" y="342"/>
                    </a:lnTo>
                    <a:lnTo>
                      <a:pt x="334" y="342"/>
                    </a:lnTo>
                    <a:lnTo>
                      <a:pt x="361" y="342"/>
                    </a:lnTo>
                    <a:lnTo>
                      <a:pt x="379" y="342"/>
                    </a:lnTo>
                    <a:lnTo>
                      <a:pt x="393" y="340"/>
                    </a:lnTo>
                    <a:lnTo>
                      <a:pt x="409" y="339"/>
                    </a:lnTo>
                    <a:lnTo>
                      <a:pt x="422" y="336"/>
                    </a:lnTo>
                    <a:lnTo>
                      <a:pt x="437" y="332"/>
                    </a:lnTo>
                    <a:lnTo>
                      <a:pt x="448" y="327"/>
                    </a:lnTo>
                    <a:lnTo>
                      <a:pt x="461" y="320"/>
                    </a:lnTo>
                    <a:lnTo>
                      <a:pt x="471" y="313"/>
                    </a:lnTo>
                    <a:lnTo>
                      <a:pt x="482" y="303"/>
                    </a:lnTo>
                    <a:lnTo>
                      <a:pt x="490" y="290"/>
                    </a:lnTo>
                    <a:lnTo>
                      <a:pt x="498" y="277"/>
                    </a:lnTo>
                    <a:lnTo>
                      <a:pt x="503" y="259"/>
                    </a:lnTo>
                    <a:lnTo>
                      <a:pt x="508" y="240"/>
                    </a:lnTo>
                    <a:lnTo>
                      <a:pt x="512" y="219"/>
                    </a:lnTo>
                    <a:lnTo>
                      <a:pt x="513" y="194"/>
                    </a:lnTo>
                    <a:lnTo>
                      <a:pt x="515" y="166"/>
                    </a:lnTo>
                    <a:lnTo>
                      <a:pt x="515" y="145"/>
                    </a:lnTo>
                    <a:lnTo>
                      <a:pt x="513" y="125"/>
                    </a:lnTo>
                    <a:lnTo>
                      <a:pt x="511" y="107"/>
                    </a:lnTo>
                    <a:lnTo>
                      <a:pt x="506" y="90"/>
                    </a:lnTo>
                    <a:lnTo>
                      <a:pt x="502" y="75"/>
                    </a:lnTo>
                    <a:lnTo>
                      <a:pt x="496" y="61"/>
                    </a:lnTo>
                    <a:lnTo>
                      <a:pt x="489" y="49"/>
                    </a:lnTo>
                    <a:lnTo>
                      <a:pt x="482" y="39"/>
                    </a:lnTo>
                    <a:lnTo>
                      <a:pt x="473" y="29"/>
                    </a:lnTo>
                    <a:lnTo>
                      <a:pt x="463" y="22"/>
                    </a:lnTo>
                    <a:lnTo>
                      <a:pt x="451" y="14"/>
                    </a:lnTo>
                    <a:lnTo>
                      <a:pt x="440" y="9"/>
                    </a:lnTo>
                    <a:lnTo>
                      <a:pt x="427" y="6"/>
                    </a:lnTo>
                    <a:lnTo>
                      <a:pt x="412" y="3"/>
                    </a:lnTo>
                    <a:lnTo>
                      <a:pt x="396" y="0"/>
                    </a:lnTo>
                    <a:lnTo>
                      <a:pt x="3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1243080" y="3946680"/>
                <a:ext cx="14396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Toronto-Dominion Bank, Toronto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5" name=""/>
            <p:cNvGrpSpPr/>
            <p:nvPr/>
          </p:nvGrpSpPr>
          <p:grpSpPr>
            <a:xfrm>
              <a:off x="7377120" y="3548160"/>
              <a:ext cx="1440000" cy="900000"/>
              <a:chOff x="7377120" y="3548160"/>
              <a:chExt cx="1440000" cy="900000"/>
            </a:xfrm>
          </p:grpSpPr>
          <p:sp>
            <p:nvSpPr>
              <p:cNvPr id="46" name=""/>
              <p:cNvSpPr/>
              <p:nvPr/>
            </p:nvSpPr>
            <p:spPr>
              <a:xfrm>
                <a:off x="7378920" y="3548160"/>
                <a:ext cx="143820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377120" y="3983040"/>
                <a:ext cx="1438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Europe Ltd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48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7875720" y="3605400"/>
                <a:ext cx="48096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49" name=""/>
            <p:cNvSpPr/>
            <p:nvPr/>
          </p:nvSpPr>
          <p:spPr>
            <a:xfrm flipH="1">
              <a:off x="2781360" y="4005360"/>
              <a:ext cx="1800000" cy="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417760" y="4532400"/>
              <a:ext cx="0" cy="90000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378160" y="4718520"/>
              <a:ext cx="1469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“X” bbls 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Floating Oil Price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963880" y="5282280"/>
              <a:ext cx="1469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“X” bbls 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Floating Oil Price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717640" y="6193440"/>
              <a:ext cx="1920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“X” bbls x Fixed Oil Price  = USD 400 mm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4" name=""/>
            <p:cNvGrpSpPr/>
            <p:nvPr/>
          </p:nvGrpSpPr>
          <p:grpSpPr>
            <a:xfrm>
              <a:off x="4654440" y="5470560"/>
              <a:ext cx="1440000" cy="900000"/>
              <a:chOff x="4654440" y="5470560"/>
              <a:chExt cx="1440000" cy="900000"/>
            </a:xfrm>
          </p:grpSpPr>
          <p:sp>
            <p:nvSpPr>
              <p:cNvPr id="55" name=""/>
              <p:cNvSpPr/>
              <p:nvPr/>
            </p:nvSpPr>
            <p:spPr>
              <a:xfrm>
                <a:off x="4656240" y="5470560"/>
                <a:ext cx="143820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4654440" y="5905440"/>
                <a:ext cx="1438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 North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America Corp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57" name="" descr=""/>
              <p:cNvPicPr/>
              <p:nvPr/>
            </p:nvPicPr>
            <p:blipFill>
              <a:blip r:embed="rId5"/>
              <a:stretch/>
            </p:blipFill>
            <p:spPr>
              <a:xfrm>
                <a:off x="5153040" y="5527800"/>
                <a:ext cx="48096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58" name=""/>
            <p:cNvSpPr/>
            <p:nvPr/>
          </p:nvSpPr>
          <p:spPr>
            <a:xfrm>
              <a:off x="73080" y="4734360"/>
              <a:ext cx="1641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“X” bbls x Fixed Oil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Price  = USD 400 mm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>
            <a:off x="160200" y="952560"/>
            <a:ext cx="8798040" cy="1915920"/>
          </a:xfrm>
          <a:prstGeom prst="rect">
            <a:avLst/>
          </a:prstGeom>
          <a:noFill/>
          <a:ln w="9360">
            <a:solidFill>
              <a:srgbClr val="c0c0c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36440" y="3016080"/>
            <a:ext cx="8818560" cy="3670560"/>
          </a:xfrm>
          <a:prstGeom prst="rect">
            <a:avLst/>
          </a:prstGeom>
          <a:noFill/>
          <a:ln w="9360">
            <a:solidFill>
              <a:srgbClr val="c0c0c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1456200" y="209520"/>
            <a:ext cx="621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Prepaid Oil Swap: Quarterly Payments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1490760" y="1263600"/>
            <a:ext cx="7365960" cy="5256360"/>
            <a:chOff x="1490760" y="1263600"/>
            <a:chExt cx="7365960" cy="5256360"/>
          </a:xfrm>
        </p:grpSpPr>
        <p:sp>
          <p:nvSpPr>
            <p:cNvPr id="63" name=""/>
            <p:cNvSpPr/>
            <p:nvPr/>
          </p:nvSpPr>
          <p:spPr>
            <a:xfrm>
              <a:off x="3306600" y="4327920"/>
              <a:ext cx="2300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“Y” bbls x Fixed Price =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Fixed Interest Rate + 80 bps 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354480" y="1711440"/>
              <a:ext cx="2222280" cy="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441600" y="1829160"/>
              <a:ext cx="1989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“Y” bbls x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Floating Price 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flipH="1">
              <a:off x="3335400" y="3807000"/>
              <a:ext cx="2249280" cy="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305160" y="3259800"/>
              <a:ext cx="22892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“Y” bbls x Floating Price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Less Credit Spread 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5977080" y="2246400"/>
              <a:ext cx="0" cy="125892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flipV="1">
              <a:off x="6799320" y="2252160"/>
              <a:ext cx="0" cy="123516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311720" y="2603880"/>
              <a:ext cx="2022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“Y” bbls x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Floating Price 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340800" y="4267080"/>
              <a:ext cx="224964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6745320" y="2607120"/>
              <a:ext cx="2111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“Y” bbls x Fixed Oil Price =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Fixed Interest Rate + 80 bps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flipV="1">
              <a:off x="2894040" y="4503240"/>
              <a:ext cx="0" cy="107964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158920" y="4514760"/>
              <a:ext cx="0" cy="1079640"/>
            </a:xfrm>
            <a:prstGeom prst="line">
              <a:avLst/>
            </a:prstGeom>
            <a:ln w="507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490760" y="4917960"/>
              <a:ext cx="553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Libor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956680" y="4915080"/>
              <a:ext cx="1031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2-Year Fixed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Swap Rate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7" name=""/>
            <p:cNvGrpSpPr/>
            <p:nvPr/>
          </p:nvGrpSpPr>
          <p:grpSpPr>
            <a:xfrm>
              <a:off x="1808280" y="1273320"/>
              <a:ext cx="1439280" cy="900000"/>
              <a:chOff x="1808280" y="1273320"/>
              <a:chExt cx="1439280" cy="900000"/>
            </a:xfrm>
          </p:grpSpPr>
          <p:sp>
            <p:nvSpPr>
              <p:cNvPr id="78" name=""/>
              <p:cNvSpPr/>
              <p:nvPr/>
            </p:nvSpPr>
            <p:spPr>
              <a:xfrm>
                <a:off x="1809720" y="1273320"/>
                <a:ext cx="143784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1808280" y="1708200"/>
                <a:ext cx="14378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 North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America Corp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80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2306520" y="1330560"/>
                <a:ext cx="48060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1" name=""/>
            <p:cNvGrpSpPr/>
            <p:nvPr/>
          </p:nvGrpSpPr>
          <p:grpSpPr>
            <a:xfrm>
              <a:off x="5668920" y="1263600"/>
              <a:ext cx="1440000" cy="900000"/>
              <a:chOff x="5668920" y="1263600"/>
              <a:chExt cx="1440000" cy="900000"/>
            </a:xfrm>
          </p:grpSpPr>
          <p:sp>
            <p:nvSpPr>
              <p:cNvPr id="82" name=""/>
              <p:cNvSpPr/>
              <p:nvPr/>
            </p:nvSpPr>
            <p:spPr>
              <a:xfrm>
                <a:off x="5678640" y="1263600"/>
                <a:ext cx="1425600" cy="900000"/>
              </a:xfrm>
              <a:prstGeom prst="rect">
                <a:avLst/>
              </a:prstGeom>
              <a:solidFill>
                <a:srgbClr val="00ff00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6194520" y="1377720"/>
                <a:ext cx="380880" cy="256680"/>
              </a:xfrm>
              <a:custGeom>
                <a:avLst/>
                <a:gdLst/>
                <a:ahLst/>
                <a:rect l="l" t="t" r="r" b="b"/>
                <a:pathLst>
                  <a:path w="515" h="342">
                    <a:moveTo>
                      <a:pt x="380" y="0"/>
                    </a:moveTo>
                    <a:lnTo>
                      <a:pt x="0" y="0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8" y="49"/>
                    </a:lnTo>
                    <a:lnTo>
                      <a:pt x="20" y="49"/>
                    </a:lnTo>
                    <a:lnTo>
                      <a:pt x="33" y="49"/>
                    </a:lnTo>
                    <a:lnTo>
                      <a:pt x="49" y="49"/>
                    </a:lnTo>
                    <a:lnTo>
                      <a:pt x="68" y="49"/>
                    </a:lnTo>
                    <a:lnTo>
                      <a:pt x="89" y="49"/>
                    </a:lnTo>
                    <a:lnTo>
                      <a:pt x="113" y="49"/>
                    </a:lnTo>
                    <a:lnTo>
                      <a:pt x="113" y="342"/>
                    </a:lnTo>
                    <a:lnTo>
                      <a:pt x="188" y="342"/>
                    </a:lnTo>
                    <a:lnTo>
                      <a:pt x="188" y="49"/>
                    </a:lnTo>
                    <a:lnTo>
                      <a:pt x="215" y="49"/>
                    </a:lnTo>
                    <a:lnTo>
                      <a:pt x="241" y="49"/>
                    </a:lnTo>
                    <a:lnTo>
                      <a:pt x="267" y="49"/>
                    </a:lnTo>
                    <a:lnTo>
                      <a:pt x="291" y="49"/>
                    </a:lnTo>
                    <a:lnTo>
                      <a:pt x="312" y="49"/>
                    </a:lnTo>
                    <a:lnTo>
                      <a:pt x="331" y="49"/>
                    </a:lnTo>
                    <a:lnTo>
                      <a:pt x="346" y="49"/>
                    </a:lnTo>
                    <a:lnTo>
                      <a:pt x="356" y="49"/>
                    </a:lnTo>
                    <a:lnTo>
                      <a:pt x="366" y="49"/>
                    </a:lnTo>
                    <a:lnTo>
                      <a:pt x="375" y="51"/>
                    </a:lnTo>
                    <a:lnTo>
                      <a:pt x="382" y="52"/>
                    </a:lnTo>
                    <a:lnTo>
                      <a:pt x="390" y="54"/>
                    </a:lnTo>
                    <a:lnTo>
                      <a:pt x="396" y="58"/>
                    </a:lnTo>
                    <a:lnTo>
                      <a:pt x="403" y="62"/>
                    </a:lnTo>
                    <a:lnTo>
                      <a:pt x="408" y="67"/>
                    </a:lnTo>
                    <a:lnTo>
                      <a:pt x="414" y="74"/>
                    </a:lnTo>
                    <a:lnTo>
                      <a:pt x="418" y="81"/>
                    </a:lnTo>
                    <a:lnTo>
                      <a:pt x="422" y="90"/>
                    </a:lnTo>
                    <a:lnTo>
                      <a:pt x="425" y="98"/>
                    </a:lnTo>
                    <a:lnTo>
                      <a:pt x="428" y="110"/>
                    </a:lnTo>
                    <a:lnTo>
                      <a:pt x="431" y="135"/>
                    </a:lnTo>
                    <a:lnTo>
                      <a:pt x="432" y="166"/>
                    </a:lnTo>
                    <a:lnTo>
                      <a:pt x="431" y="198"/>
                    </a:lnTo>
                    <a:lnTo>
                      <a:pt x="428" y="224"/>
                    </a:lnTo>
                    <a:lnTo>
                      <a:pt x="425" y="236"/>
                    </a:lnTo>
                    <a:lnTo>
                      <a:pt x="422" y="246"/>
                    </a:lnTo>
                    <a:lnTo>
                      <a:pt x="419" y="256"/>
                    </a:lnTo>
                    <a:lnTo>
                      <a:pt x="415" y="263"/>
                    </a:lnTo>
                    <a:lnTo>
                      <a:pt x="411" y="271"/>
                    </a:lnTo>
                    <a:lnTo>
                      <a:pt x="405" y="277"/>
                    </a:lnTo>
                    <a:lnTo>
                      <a:pt x="399" y="282"/>
                    </a:lnTo>
                    <a:lnTo>
                      <a:pt x="393" y="285"/>
                    </a:lnTo>
                    <a:lnTo>
                      <a:pt x="386" y="290"/>
                    </a:lnTo>
                    <a:lnTo>
                      <a:pt x="377" y="291"/>
                    </a:lnTo>
                    <a:lnTo>
                      <a:pt x="369" y="292"/>
                    </a:lnTo>
                    <a:lnTo>
                      <a:pt x="360" y="292"/>
                    </a:lnTo>
                    <a:lnTo>
                      <a:pt x="343" y="292"/>
                    </a:lnTo>
                    <a:lnTo>
                      <a:pt x="327" y="292"/>
                    </a:lnTo>
                    <a:lnTo>
                      <a:pt x="314" y="292"/>
                    </a:lnTo>
                    <a:lnTo>
                      <a:pt x="304" y="292"/>
                    </a:lnTo>
                    <a:lnTo>
                      <a:pt x="296" y="292"/>
                    </a:lnTo>
                    <a:lnTo>
                      <a:pt x="291" y="292"/>
                    </a:lnTo>
                    <a:lnTo>
                      <a:pt x="288" y="292"/>
                    </a:lnTo>
                    <a:lnTo>
                      <a:pt x="286" y="292"/>
                    </a:lnTo>
                    <a:lnTo>
                      <a:pt x="286" y="67"/>
                    </a:lnTo>
                    <a:lnTo>
                      <a:pt x="210" y="67"/>
                    </a:lnTo>
                    <a:lnTo>
                      <a:pt x="210" y="342"/>
                    </a:lnTo>
                    <a:lnTo>
                      <a:pt x="212" y="342"/>
                    </a:lnTo>
                    <a:lnTo>
                      <a:pt x="223" y="342"/>
                    </a:lnTo>
                    <a:lnTo>
                      <a:pt x="238" y="342"/>
                    </a:lnTo>
                    <a:lnTo>
                      <a:pt x="259" y="342"/>
                    </a:lnTo>
                    <a:lnTo>
                      <a:pt x="282" y="342"/>
                    </a:lnTo>
                    <a:lnTo>
                      <a:pt x="308" y="342"/>
                    </a:lnTo>
                    <a:lnTo>
                      <a:pt x="334" y="342"/>
                    </a:lnTo>
                    <a:lnTo>
                      <a:pt x="361" y="342"/>
                    </a:lnTo>
                    <a:lnTo>
                      <a:pt x="379" y="342"/>
                    </a:lnTo>
                    <a:lnTo>
                      <a:pt x="393" y="340"/>
                    </a:lnTo>
                    <a:lnTo>
                      <a:pt x="409" y="339"/>
                    </a:lnTo>
                    <a:lnTo>
                      <a:pt x="422" y="336"/>
                    </a:lnTo>
                    <a:lnTo>
                      <a:pt x="437" y="332"/>
                    </a:lnTo>
                    <a:lnTo>
                      <a:pt x="448" y="327"/>
                    </a:lnTo>
                    <a:lnTo>
                      <a:pt x="461" y="320"/>
                    </a:lnTo>
                    <a:lnTo>
                      <a:pt x="471" y="313"/>
                    </a:lnTo>
                    <a:lnTo>
                      <a:pt x="482" y="303"/>
                    </a:lnTo>
                    <a:lnTo>
                      <a:pt x="490" y="290"/>
                    </a:lnTo>
                    <a:lnTo>
                      <a:pt x="498" y="277"/>
                    </a:lnTo>
                    <a:lnTo>
                      <a:pt x="503" y="259"/>
                    </a:lnTo>
                    <a:lnTo>
                      <a:pt x="508" y="240"/>
                    </a:lnTo>
                    <a:lnTo>
                      <a:pt x="512" y="219"/>
                    </a:lnTo>
                    <a:lnTo>
                      <a:pt x="513" y="194"/>
                    </a:lnTo>
                    <a:lnTo>
                      <a:pt x="515" y="166"/>
                    </a:lnTo>
                    <a:lnTo>
                      <a:pt x="515" y="145"/>
                    </a:lnTo>
                    <a:lnTo>
                      <a:pt x="513" y="125"/>
                    </a:lnTo>
                    <a:lnTo>
                      <a:pt x="511" y="107"/>
                    </a:lnTo>
                    <a:lnTo>
                      <a:pt x="506" y="90"/>
                    </a:lnTo>
                    <a:lnTo>
                      <a:pt x="502" y="75"/>
                    </a:lnTo>
                    <a:lnTo>
                      <a:pt x="496" y="61"/>
                    </a:lnTo>
                    <a:lnTo>
                      <a:pt x="489" y="49"/>
                    </a:lnTo>
                    <a:lnTo>
                      <a:pt x="482" y="39"/>
                    </a:lnTo>
                    <a:lnTo>
                      <a:pt x="473" y="29"/>
                    </a:lnTo>
                    <a:lnTo>
                      <a:pt x="463" y="22"/>
                    </a:lnTo>
                    <a:lnTo>
                      <a:pt x="451" y="14"/>
                    </a:lnTo>
                    <a:lnTo>
                      <a:pt x="440" y="9"/>
                    </a:lnTo>
                    <a:lnTo>
                      <a:pt x="427" y="6"/>
                    </a:lnTo>
                    <a:lnTo>
                      <a:pt x="412" y="3"/>
                    </a:lnTo>
                    <a:lnTo>
                      <a:pt x="396" y="0"/>
                    </a:lnTo>
                    <a:lnTo>
                      <a:pt x="3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5668920" y="1655640"/>
                <a:ext cx="14400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Toronto-Dominion Bank, Toronto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5" name=""/>
            <p:cNvGrpSpPr/>
            <p:nvPr/>
          </p:nvGrpSpPr>
          <p:grpSpPr>
            <a:xfrm>
              <a:off x="1819440" y="5619600"/>
              <a:ext cx="1439640" cy="900360"/>
              <a:chOff x="1819440" y="5619600"/>
              <a:chExt cx="1439640" cy="900360"/>
            </a:xfrm>
          </p:grpSpPr>
          <p:sp>
            <p:nvSpPr>
              <p:cNvPr id="86" name=""/>
              <p:cNvSpPr/>
              <p:nvPr/>
            </p:nvSpPr>
            <p:spPr>
              <a:xfrm>
                <a:off x="1828800" y="5619600"/>
                <a:ext cx="1425240" cy="900360"/>
              </a:xfrm>
              <a:prstGeom prst="rect">
                <a:avLst/>
              </a:prstGeom>
              <a:solidFill>
                <a:srgbClr val="00ff00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2344680" y="5734080"/>
                <a:ext cx="380520" cy="257040"/>
              </a:xfrm>
              <a:custGeom>
                <a:avLst/>
                <a:gdLst/>
                <a:ahLst/>
                <a:rect l="l" t="t" r="r" b="b"/>
                <a:pathLst>
                  <a:path w="515" h="342">
                    <a:moveTo>
                      <a:pt x="380" y="0"/>
                    </a:moveTo>
                    <a:lnTo>
                      <a:pt x="0" y="0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8" y="49"/>
                    </a:lnTo>
                    <a:lnTo>
                      <a:pt x="20" y="49"/>
                    </a:lnTo>
                    <a:lnTo>
                      <a:pt x="33" y="49"/>
                    </a:lnTo>
                    <a:lnTo>
                      <a:pt x="49" y="49"/>
                    </a:lnTo>
                    <a:lnTo>
                      <a:pt x="68" y="49"/>
                    </a:lnTo>
                    <a:lnTo>
                      <a:pt x="89" y="49"/>
                    </a:lnTo>
                    <a:lnTo>
                      <a:pt x="113" y="49"/>
                    </a:lnTo>
                    <a:lnTo>
                      <a:pt x="113" y="342"/>
                    </a:lnTo>
                    <a:lnTo>
                      <a:pt x="188" y="342"/>
                    </a:lnTo>
                    <a:lnTo>
                      <a:pt x="188" y="49"/>
                    </a:lnTo>
                    <a:lnTo>
                      <a:pt x="215" y="49"/>
                    </a:lnTo>
                    <a:lnTo>
                      <a:pt x="241" y="49"/>
                    </a:lnTo>
                    <a:lnTo>
                      <a:pt x="267" y="49"/>
                    </a:lnTo>
                    <a:lnTo>
                      <a:pt x="291" y="49"/>
                    </a:lnTo>
                    <a:lnTo>
                      <a:pt x="312" y="49"/>
                    </a:lnTo>
                    <a:lnTo>
                      <a:pt x="331" y="49"/>
                    </a:lnTo>
                    <a:lnTo>
                      <a:pt x="346" y="49"/>
                    </a:lnTo>
                    <a:lnTo>
                      <a:pt x="356" y="49"/>
                    </a:lnTo>
                    <a:lnTo>
                      <a:pt x="366" y="49"/>
                    </a:lnTo>
                    <a:lnTo>
                      <a:pt x="375" y="51"/>
                    </a:lnTo>
                    <a:lnTo>
                      <a:pt x="382" y="52"/>
                    </a:lnTo>
                    <a:lnTo>
                      <a:pt x="390" y="54"/>
                    </a:lnTo>
                    <a:lnTo>
                      <a:pt x="396" y="58"/>
                    </a:lnTo>
                    <a:lnTo>
                      <a:pt x="403" y="62"/>
                    </a:lnTo>
                    <a:lnTo>
                      <a:pt x="408" y="67"/>
                    </a:lnTo>
                    <a:lnTo>
                      <a:pt x="414" y="74"/>
                    </a:lnTo>
                    <a:lnTo>
                      <a:pt x="418" y="81"/>
                    </a:lnTo>
                    <a:lnTo>
                      <a:pt x="422" y="90"/>
                    </a:lnTo>
                    <a:lnTo>
                      <a:pt x="425" y="98"/>
                    </a:lnTo>
                    <a:lnTo>
                      <a:pt x="428" y="110"/>
                    </a:lnTo>
                    <a:lnTo>
                      <a:pt x="431" y="135"/>
                    </a:lnTo>
                    <a:lnTo>
                      <a:pt x="432" y="166"/>
                    </a:lnTo>
                    <a:lnTo>
                      <a:pt x="431" y="198"/>
                    </a:lnTo>
                    <a:lnTo>
                      <a:pt x="428" y="224"/>
                    </a:lnTo>
                    <a:lnTo>
                      <a:pt x="425" y="236"/>
                    </a:lnTo>
                    <a:lnTo>
                      <a:pt x="422" y="246"/>
                    </a:lnTo>
                    <a:lnTo>
                      <a:pt x="419" y="256"/>
                    </a:lnTo>
                    <a:lnTo>
                      <a:pt x="415" y="263"/>
                    </a:lnTo>
                    <a:lnTo>
                      <a:pt x="411" y="271"/>
                    </a:lnTo>
                    <a:lnTo>
                      <a:pt x="405" y="277"/>
                    </a:lnTo>
                    <a:lnTo>
                      <a:pt x="399" y="282"/>
                    </a:lnTo>
                    <a:lnTo>
                      <a:pt x="393" y="285"/>
                    </a:lnTo>
                    <a:lnTo>
                      <a:pt x="386" y="290"/>
                    </a:lnTo>
                    <a:lnTo>
                      <a:pt x="377" y="291"/>
                    </a:lnTo>
                    <a:lnTo>
                      <a:pt x="369" y="292"/>
                    </a:lnTo>
                    <a:lnTo>
                      <a:pt x="360" y="292"/>
                    </a:lnTo>
                    <a:lnTo>
                      <a:pt x="343" y="292"/>
                    </a:lnTo>
                    <a:lnTo>
                      <a:pt x="327" y="292"/>
                    </a:lnTo>
                    <a:lnTo>
                      <a:pt x="314" y="292"/>
                    </a:lnTo>
                    <a:lnTo>
                      <a:pt x="304" y="292"/>
                    </a:lnTo>
                    <a:lnTo>
                      <a:pt x="296" y="292"/>
                    </a:lnTo>
                    <a:lnTo>
                      <a:pt x="291" y="292"/>
                    </a:lnTo>
                    <a:lnTo>
                      <a:pt x="288" y="292"/>
                    </a:lnTo>
                    <a:lnTo>
                      <a:pt x="286" y="292"/>
                    </a:lnTo>
                    <a:lnTo>
                      <a:pt x="286" y="67"/>
                    </a:lnTo>
                    <a:lnTo>
                      <a:pt x="210" y="67"/>
                    </a:lnTo>
                    <a:lnTo>
                      <a:pt x="210" y="342"/>
                    </a:lnTo>
                    <a:lnTo>
                      <a:pt x="212" y="342"/>
                    </a:lnTo>
                    <a:lnTo>
                      <a:pt x="223" y="342"/>
                    </a:lnTo>
                    <a:lnTo>
                      <a:pt x="238" y="342"/>
                    </a:lnTo>
                    <a:lnTo>
                      <a:pt x="259" y="342"/>
                    </a:lnTo>
                    <a:lnTo>
                      <a:pt x="282" y="342"/>
                    </a:lnTo>
                    <a:lnTo>
                      <a:pt x="308" y="342"/>
                    </a:lnTo>
                    <a:lnTo>
                      <a:pt x="334" y="342"/>
                    </a:lnTo>
                    <a:lnTo>
                      <a:pt x="361" y="342"/>
                    </a:lnTo>
                    <a:lnTo>
                      <a:pt x="379" y="342"/>
                    </a:lnTo>
                    <a:lnTo>
                      <a:pt x="393" y="340"/>
                    </a:lnTo>
                    <a:lnTo>
                      <a:pt x="409" y="339"/>
                    </a:lnTo>
                    <a:lnTo>
                      <a:pt x="422" y="336"/>
                    </a:lnTo>
                    <a:lnTo>
                      <a:pt x="437" y="332"/>
                    </a:lnTo>
                    <a:lnTo>
                      <a:pt x="448" y="327"/>
                    </a:lnTo>
                    <a:lnTo>
                      <a:pt x="461" y="320"/>
                    </a:lnTo>
                    <a:lnTo>
                      <a:pt x="471" y="313"/>
                    </a:lnTo>
                    <a:lnTo>
                      <a:pt x="482" y="303"/>
                    </a:lnTo>
                    <a:lnTo>
                      <a:pt x="490" y="290"/>
                    </a:lnTo>
                    <a:lnTo>
                      <a:pt x="498" y="277"/>
                    </a:lnTo>
                    <a:lnTo>
                      <a:pt x="503" y="259"/>
                    </a:lnTo>
                    <a:lnTo>
                      <a:pt x="508" y="240"/>
                    </a:lnTo>
                    <a:lnTo>
                      <a:pt x="512" y="219"/>
                    </a:lnTo>
                    <a:lnTo>
                      <a:pt x="513" y="194"/>
                    </a:lnTo>
                    <a:lnTo>
                      <a:pt x="515" y="166"/>
                    </a:lnTo>
                    <a:lnTo>
                      <a:pt x="515" y="145"/>
                    </a:lnTo>
                    <a:lnTo>
                      <a:pt x="513" y="125"/>
                    </a:lnTo>
                    <a:lnTo>
                      <a:pt x="511" y="107"/>
                    </a:lnTo>
                    <a:lnTo>
                      <a:pt x="506" y="90"/>
                    </a:lnTo>
                    <a:lnTo>
                      <a:pt x="502" y="75"/>
                    </a:lnTo>
                    <a:lnTo>
                      <a:pt x="496" y="61"/>
                    </a:lnTo>
                    <a:lnTo>
                      <a:pt x="489" y="49"/>
                    </a:lnTo>
                    <a:lnTo>
                      <a:pt x="482" y="39"/>
                    </a:lnTo>
                    <a:lnTo>
                      <a:pt x="473" y="29"/>
                    </a:lnTo>
                    <a:lnTo>
                      <a:pt x="463" y="22"/>
                    </a:lnTo>
                    <a:lnTo>
                      <a:pt x="451" y="14"/>
                    </a:lnTo>
                    <a:lnTo>
                      <a:pt x="440" y="9"/>
                    </a:lnTo>
                    <a:lnTo>
                      <a:pt x="427" y="6"/>
                    </a:lnTo>
                    <a:lnTo>
                      <a:pt x="412" y="3"/>
                    </a:lnTo>
                    <a:lnTo>
                      <a:pt x="396" y="0"/>
                    </a:lnTo>
                    <a:lnTo>
                      <a:pt x="3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1819440" y="6012000"/>
                <a:ext cx="14396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Toronto-Dominion Bank, Toronto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9" name=""/>
            <p:cNvGrpSpPr/>
            <p:nvPr/>
          </p:nvGrpSpPr>
          <p:grpSpPr>
            <a:xfrm>
              <a:off x="1812960" y="3564000"/>
              <a:ext cx="1440000" cy="900000"/>
              <a:chOff x="1812960" y="3564000"/>
              <a:chExt cx="1440000" cy="900000"/>
            </a:xfrm>
          </p:grpSpPr>
          <p:sp>
            <p:nvSpPr>
              <p:cNvPr id="90" name=""/>
              <p:cNvSpPr/>
              <p:nvPr/>
            </p:nvSpPr>
            <p:spPr>
              <a:xfrm>
                <a:off x="1814760" y="3564000"/>
                <a:ext cx="1438200" cy="90000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1812960" y="3998880"/>
                <a:ext cx="143820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Enron North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America Corp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92" name="" descr=""/>
              <p:cNvPicPr/>
              <p:nvPr/>
            </p:nvPicPr>
            <p:blipFill>
              <a:blip r:embed="rId2"/>
              <a:stretch/>
            </p:blipFill>
            <p:spPr>
              <a:xfrm>
                <a:off x="2311560" y="3621240"/>
                <a:ext cx="480960" cy="41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3" name=""/>
            <p:cNvGrpSpPr/>
            <p:nvPr/>
          </p:nvGrpSpPr>
          <p:grpSpPr>
            <a:xfrm>
              <a:off x="5678640" y="3556080"/>
              <a:ext cx="1439640" cy="900000"/>
              <a:chOff x="5678640" y="3556080"/>
              <a:chExt cx="1439640" cy="900000"/>
            </a:xfrm>
          </p:grpSpPr>
          <p:sp>
            <p:nvSpPr>
              <p:cNvPr id="94" name=""/>
              <p:cNvSpPr/>
              <p:nvPr/>
            </p:nvSpPr>
            <p:spPr>
              <a:xfrm>
                <a:off x="5678640" y="3556080"/>
                <a:ext cx="1439640" cy="900000"/>
              </a:xfrm>
              <a:prstGeom prst="rect">
                <a:avLst/>
              </a:prstGeom>
              <a:solidFill>
                <a:srgbClr val="c0c0c0"/>
              </a:solidFill>
              <a:ln w="12600">
                <a:solidFill>
                  <a:srgbClr val="000000"/>
                </a:solidFill>
                <a:miter/>
              </a:ln>
              <a:effectLst>
                <a:outerShdw dist="17819" dir="2700000" blurRad="0" rotWithShape="0">
                  <a:srgbClr val="80808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5711040" y="3778200"/>
                <a:ext cx="1389240" cy="459720"/>
              </a:xfrm>
              <a:prstGeom prst="rect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Morgan Stanley Capital Group Inc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6" name=""/>
          <p:cNvSpPr/>
          <p:nvPr/>
        </p:nvSpPr>
        <p:spPr>
          <a:xfrm>
            <a:off x="136440" y="1036800"/>
            <a:ext cx="8818560" cy="5649840"/>
          </a:xfrm>
          <a:prstGeom prst="rect">
            <a:avLst/>
          </a:prstGeom>
          <a:noFill/>
          <a:ln w="9360">
            <a:solidFill>
              <a:srgbClr val="c0c0c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2000-11-06T20:42:10Z</dcterms:created>
  <dc:creator>fulles</dc:creator>
  <dc:description/>
  <dc:language>en-US</dc:language>
  <cp:lastModifiedBy>fulles</cp:lastModifiedBy>
  <cp:lastPrinted>2000-11-07T11:31:47Z</cp:lastPrinted>
  <dcterms:modified xsi:type="dcterms:W3CDTF">2000-11-07T11:54:00Z</dcterms:modified>
  <cp:revision>10</cp:revision>
  <dc:subject/>
  <dc:title>No Slide Title</dc:title>
</cp:coreProperties>
</file>