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docx" ContentType="application/vnd.openxmlformats-officedocument.wordprocessingml.document"/>
  <Override PartName="/ppt/embeddings/oleObject2.bin" ContentType="application/vnd.openxmlformats-officedocument.oleObject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6997700" cy="9283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980720"/>
            <a:ext cx="3792600" cy="3962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4668480" y="1980720"/>
            <a:ext cx="3792600" cy="3962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85800" y="1980720"/>
            <a:ext cx="7772400" cy="3962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png"/><Relationship Id="rId4" Type="http://schemas.openxmlformats.org/officeDocument/2006/relationships/image" Target="../media/image2.wmf"/><Relationship Id="rId5" Type="http://schemas.openxmlformats.org/officeDocument/2006/relationships/slideLayout" Target="../slideLayouts/slideLayout1.xml"/><Relationship Id="rId6" Type="http://schemas.openxmlformats.org/officeDocument/2006/relationships/slideLayout" Target="../slideLayouts/slideLayout2.xml"/><Relationship Id="rId7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0720"/>
            <a:ext cx="7772400" cy="3962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5714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4420080" y="6172200"/>
            <a:ext cx="818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A6E9623-5DB7-40C8-B20F-EE704BAFF405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2514600" y="6553080"/>
            <a:ext cx="5029200" cy="0"/>
          </a:xfrm>
          <a:prstGeom prst="line">
            <a:avLst/>
          </a:prstGeom>
          <a:ln w="57240">
            <a:solidFill>
              <a:srgbClr val="00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" name=""/>
          <p:cNvGraphicFramePr/>
          <p:nvPr/>
        </p:nvGraphicFramePr>
        <p:xfrm>
          <a:off x="47520" y="6019920"/>
          <a:ext cx="2695680" cy="7426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7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47520" y="6019920"/>
                    <a:ext cx="2695680" cy="742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8" name=""/>
          <p:cNvGrpSpPr/>
          <p:nvPr/>
        </p:nvGrpSpPr>
        <p:grpSpPr>
          <a:xfrm>
            <a:off x="7086600" y="6248520"/>
            <a:ext cx="1968480" cy="488880"/>
            <a:chOff x="7086600" y="6248520"/>
            <a:chExt cx="1968480" cy="488880"/>
          </a:xfrm>
        </p:grpSpPr>
        <p:pic>
          <p:nvPicPr>
            <p:cNvPr id="9" name="" descr=""/>
            <p:cNvPicPr/>
            <p:nvPr/>
          </p:nvPicPr>
          <p:blipFill>
            <a:blip r:embed="rId4"/>
            <a:srcRect l="0" t="0" r="8090" b="52078"/>
            <a:stretch/>
          </p:blipFill>
          <p:spPr>
            <a:xfrm>
              <a:off x="7086600" y="6248520"/>
              <a:ext cx="1968480" cy="2826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0" name=""/>
            <p:cNvSpPr/>
            <p:nvPr/>
          </p:nvSpPr>
          <p:spPr>
            <a:xfrm>
              <a:off x="7093080" y="6526440"/>
              <a:ext cx="1959120" cy="210960"/>
            </a:xfrm>
            <a:prstGeom prst="rect">
              <a:avLst/>
            </a:prstGeom>
            <a:solidFill>
              <a:srgbClr val="0000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200" strike="noStrike" u="none">
                  <a:solidFill>
                    <a:srgbClr val="ffffff"/>
                  </a:solidFill>
                  <a:effectLst/>
                  <a:uFillTx/>
                  <a:latin typeface="Garamond"/>
                </a:rPr>
                <a:t>Enron Assurance Services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5"/>
    <p:sldLayoutId id="2147483650" r:id="rId6"/>
    <p:sldLayoutId id="2147483651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png"/><Relationship Id="rId3" Type="http://schemas.openxmlformats.org/officeDocument/2006/relationships/image" Target="../media/image2.wmf"/><Relationship Id="rId4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png"/><Relationship Id="rId3" Type="http://schemas.openxmlformats.org/officeDocument/2006/relationships/image" Target="../media/image2.wmf"/><Relationship Id="rId4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png"/><Relationship Id="rId3" Type="http://schemas.openxmlformats.org/officeDocument/2006/relationships/image" Target="../media/image2.wmf"/><Relationship Id="rId4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3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1.png"/><Relationship Id="rId5" Type="http://schemas.openxmlformats.org/officeDocument/2006/relationships/image" Target="../media/image2.wmf"/><Relationship Id="rId6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4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1.png"/><Relationship Id="rId5" Type="http://schemas.openxmlformats.org/officeDocument/2006/relationships/image" Target="../media/image2.wmf"/><Relationship Id="rId6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"/>
          <p:cNvSpPr/>
          <p:nvPr/>
        </p:nvSpPr>
        <p:spPr>
          <a:xfrm>
            <a:off x="1751760" y="1447920"/>
            <a:ext cx="5469120" cy="271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EnronOnline Audit Report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September 4,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3240" y="1371600"/>
            <a:ext cx="9140760" cy="0"/>
          </a:xfrm>
          <a:prstGeom prst="line">
            <a:avLst/>
          </a:prstGeom>
          <a:ln w="763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5840" y="982800"/>
            <a:ext cx="9128160" cy="0"/>
          </a:xfrm>
          <a:prstGeom prst="line">
            <a:avLst/>
          </a:prstGeom>
          <a:ln w="57240">
            <a:solidFill>
              <a:srgbClr val="00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3352320" y="5257800"/>
            <a:ext cx="247104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808080"/>
                </a:solidFill>
                <a:effectLst/>
                <a:uFillTx/>
                <a:latin typeface="Times New Roman"/>
              </a:rPr>
              <a:t>Confidential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981080" y="6553080"/>
            <a:ext cx="5715000" cy="0"/>
          </a:xfrm>
          <a:prstGeom prst="line">
            <a:avLst/>
          </a:prstGeom>
          <a:ln w="57240">
            <a:solidFill>
              <a:srgbClr val="00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5105520" y="-76320"/>
            <a:ext cx="3504960" cy="131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Americas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Global 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Industrial 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2" name=""/>
          <p:cNvGraphicFramePr/>
          <p:nvPr/>
        </p:nvGraphicFramePr>
        <p:xfrm>
          <a:off x="0" y="6039000"/>
          <a:ext cx="2695680" cy="742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6039000"/>
                    <a:ext cx="2695680" cy="742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24" name=""/>
          <p:cNvGrpSpPr/>
          <p:nvPr/>
        </p:nvGrpSpPr>
        <p:grpSpPr>
          <a:xfrm>
            <a:off x="7010280" y="6248520"/>
            <a:ext cx="1968480" cy="488880"/>
            <a:chOff x="7010280" y="6248520"/>
            <a:chExt cx="1968480" cy="488880"/>
          </a:xfrm>
        </p:grpSpPr>
        <p:pic>
          <p:nvPicPr>
            <p:cNvPr id="25" name="" descr=""/>
            <p:cNvPicPr/>
            <p:nvPr/>
          </p:nvPicPr>
          <p:blipFill>
            <a:blip r:embed="rId3"/>
            <a:srcRect l="0" t="0" r="8090" b="52078"/>
            <a:stretch/>
          </p:blipFill>
          <p:spPr>
            <a:xfrm>
              <a:off x="7010280" y="6248520"/>
              <a:ext cx="1968480" cy="2826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6" name=""/>
            <p:cNvSpPr/>
            <p:nvPr/>
          </p:nvSpPr>
          <p:spPr>
            <a:xfrm>
              <a:off x="7016760" y="6526440"/>
              <a:ext cx="1959120" cy="210960"/>
            </a:xfrm>
            <a:prstGeom prst="rect">
              <a:avLst/>
            </a:prstGeom>
            <a:solidFill>
              <a:srgbClr val="0000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200" strike="noStrike" u="none">
                  <a:solidFill>
                    <a:srgbClr val="ffffff"/>
                  </a:solidFill>
                  <a:effectLst/>
                  <a:uFillTx/>
                  <a:latin typeface="Garamond"/>
                </a:rPr>
                <a:t>Enron Assurance Services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"/>
          <p:cNvSpPr/>
          <p:nvPr/>
        </p:nvSpPr>
        <p:spPr>
          <a:xfrm>
            <a:off x="914400" y="1143000"/>
            <a:ext cx="76960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80880" y="1066680"/>
            <a:ext cx="8534520" cy="4724640"/>
          </a:xfrm>
          <a:prstGeom prst="rect">
            <a:avLst/>
          </a:prstGeom>
          <a:solidFill>
            <a:srgbClr val="ffffff"/>
          </a:solidFill>
          <a:ln w="12600">
            <a:solidFill>
              <a:srgbClr val="3333cc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Project Objectives: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The purpose of our review was to: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1) Understand changes in application enhancements since prior year review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2) Understand process controls related to trader activity and the automation of these controls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3) Evaluate controls over data security, data integrity, and change management processes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4) Evaluate controls over the accurate transfer of transactions to downstream capture systems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5) Assess availability risk of EnronOnline technology infrastructure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6) Understand the effectiveness of counterparty approval and set-up procedures (legal, credit, products)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7) Assess the EnronOnline technology infrastructure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8) Ensure proper calculation of real-time credit exposure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       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Andersen Team Members: 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Enron Team Members: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Tom Bauer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Michael Schultz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Jay Webb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John Boudreaux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Russ Bouwhuis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Bob Hillier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Jennifer Stevenson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Sean Sipko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Savita Puthigai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Kristi Albaugh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Bethany Denson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Jennifer Denny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Allen Capps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Robb Cass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Michael De Los Santos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Lisa Lees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Torrey Moorer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Mark Taylor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Tom Moran 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838080" y="304920"/>
            <a:ext cx="830592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EnronOnline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5840" y="914400"/>
            <a:ext cx="9128160" cy="0"/>
          </a:xfrm>
          <a:prstGeom prst="line">
            <a:avLst/>
          </a:prstGeom>
          <a:ln w="57240">
            <a:solidFill>
              <a:srgbClr val="00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1" name=""/>
          <p:cNvGraphicFramePr/>
          <p:nvPr/>
        </p:nvGraphicFramePr>
        <p:xfrm>
          <a:off x="0" y="6095880"/>
          <a:ext cx="2695680" cy="685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6095880"/>
                    <a:ext cx="2695680" cy="685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33" name=""/>
          <p:cNvGrpSpPr/>
          <p:nvPr/>
        </p:nvGrpSpPr>
        <p:grpSpPr>
          <a:xfrm>
            <a:off x="7023240" y="6248520"/>
            <a:ext cx="1968480" cy="488880"/>
            <a:chOff x="7023240" y="6248520"/>
            <a:chExt cx="1968480" cy="488880"/>
          </a:xfrm>
        </p:grpSpPr>
        <p:pic>
          <p:nvPicPr>
            <p:cNvPr id="34" name="" descr=""/>
            <p:cNvPicPr/>
            <p:nvPr/>
          </p:nvPicPr>
          <p:blipFill>
            <a:blip r:embed="rId3"/>
            <a:srcRect l="0" t="0" r="8090" b="52078"/>
            <a:stretch/>
          </p:blipFill>
          <p:spPr>
            <a:xfrm>
              <a:off x="7023240" y="6248520"/>
              <a:ext cx="1968480" cy="2826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5" name=""/>
            <p:cNvSpPr/>
            <p:nvPr/>
          </p:nvSpPr>
          <p:spPr>
            <a:xfrm>
              <a:off x="7029720" y="6526440"/>
              <a:ext cx="1959120" cy="210960"/>
            </a:xfrm>
            <a:prstGeom prst="rect">
              <a:avLst/>
            </a:prstGeom>
            <a:solidFill>
              <a:srgbClr val="0000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200" strike="noStrike" u="none">
                  <a:solidFill>
                    <a:srgbClr val="ffffff"/>
                  </a:solidFill>
                  <a:effectLst/>
                  <a:uFillTx/>
                  <a:latin typeface="Garamond"/>
                </a:rPr>
                <a:t>Enron Assurance Services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"/>
          <p:cNvSpPr/>
          <p:nvPr/>
        </p:nvSpPr>
        <p:spPr>
          <a:xfrm>
            <a:off x="457200" y="1219320"/>
            <a:ext cx="8305920" cy="480060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lvl="1" marL="291960" algn="ctr">
              <a:lnSpc>
                <a:spcPct val="100000"/>
              </a:lnSpc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Tested 52 Deals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91960" algn="ctr">
              <a:lnSpc>
                <a:spcPct val="100000"/>
              </a:lnSpc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( 27 Gas, 9 Power, 10 International, 3 Canada, 3 Crude)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838080" y="76320"/>
            <a:ext cx="830592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EnronOnline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Test Summary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4800600" y="4038480"/>
            <a:ext cx="3809880" cy="160020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77840" indent="-177840">
              <a:lnSpc>
                <a:spcPct val="100000"/>
              </a:lnSpc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Summary of key deal test findings: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None of the 52 deals in our sample had exceptions.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0" y="1063800"/>
            <a:ext cx="9144000" cy="2880"/>
          </a:xfrm>
          <a:prstGeom prst="line">
            <a:avLst/>
          </a:prstGeom>
          <a:ln w="57240">
            <a:solidFill>
              <a:srgbClr val="00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762120" y="2209680"/>
            <a:ext cx="3886200" cy="342900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77840" indent="-177840">
              <a:lnSpc>
                <a:spcPct val="100000"/>
              </a:lnSpc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Attributes Tested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Deal Capture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-165240">
              <a:lnSpc>
                <a:spcPct val="100000"/>
              </a:lnSpc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-165240">
              <a:lnSpc>
                <a:spcPct val="100000"/>
              </a:lnSpc>
              <a:buClr>
                <a:srgbClr val="000000"/>
              </a:buClr>
              <a:buSzPct val="65000"/>
              <a:buFont typeface="Wingdings" charset="2"/>
              <a:buChar char="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Deal bridges to the appropriate capture system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-165240">
              <a:lnSpc>
                <a:spcPct val="100000"/>
              </a:lnSpc>
              <a:buClr>
                <a:srgbClr val="000000"/>
              </a:buClr>
              <a:buSzPct val="65000"/>
              <a:buFont typeface="Wingdings" charset="2"/>
              <a:buChar char="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Deal terms bridge appropriately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-165240">
              <a:lnSpc>
                <a:spcPct val="100000"/>
              </a:lnSpc>
              <a:buClr>
                <a:srgbClr val="000000"/>
              </a:buClr>
              <a:buSzPct val="65000"/>
              <a:buFont typeface="Wingdings" charset="2"/>
              <a:buChar char="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Deal bridges into the appropriate risk book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-165240">
              <a:lnSpc>
                <a:spcPct val="100000"/>
              </a:lnSpc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Documentation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-165240">
              <a:lnSpc>
                <a:spcPct val="100000"/>
              </a:lnSpc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-165240">
              <a:lnSpc>
                <a:spcPct val="100000"/>
              </a:lnSpc>
              <a:buClr>
                <a:srgbClr val="000000"/>
              </a:buClr>
              <a:buSzPct val="65000"/>
              <a:buFont typeface="Wingdings" charset="2"/>
              <a:buChar char="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Deal supported by appropriate executed Master Agreement or GTC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-165240">
              <a:lnSpc>
                <a:spcPct val="100000"/>
              </a:lnSpc>
              <a:buClr>
                <a:srgbClr val="000000"/>
              </a:buClr>
              <a:buSzPct val="65000"/>
              <a:buFont typeface="Wingdings" charset="2"/>
              <a:buChar char="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Deal supported by an executed confirmation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-165240">
              <a:lnSpc>
                <a:spcPct val="100000"/>
              </a:lnSpc>
              <a:buClr>
                <a:srgbClr val="000000"/>
              </a:buClr>
              <a:buSzPct val="65000"/>
              <a:buFont typeface="Wingdings" charset="2"/>
              <a:buChar char="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Master Agreement or GTC executed prior to execution of trade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-165240">
              <a:lnSpc>
                <a:spcPct val="100000"/>
              </a:lnSpc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800600" y="2209680"/>
            <a:ext cx="3809880" cy="152424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77840" indent="-177840">
              <a:lnSpc>
                <a:spcPct val="100000"/>
              </a:lnSpc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Deal Test Timeline: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Review of deals executed from January through May 2001.  Additional settlement testing will be performed in September/October timeframe.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"/>
          <p:cNvSpPr/>
          <p:nvPr/>
        </p:nvSpPr>
        <p:spPr>
          <a:xfrm>
            <a:off x="457200" y="1295280"/>
            <a:ext cx="8305920" cy="464832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lvl="1" marL="291960" algn="ctr">
              <a:lnSpc>
                <a:spcPct val="100000"/>
              </a:lnSpc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838080" y="152280"/>
            <a:ext cx="830592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EnronOnline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Statistics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0" y="1219320"/>
            <a:ext cx="9144000" cy="2880"/>
          </a:xfrm>
          <a:prstGeom prst="line">
            <a:avLst/>
          </a:prstGeom>
          <a:ln w="57240">
            <a:solidFill>
              <a:srgbClr val="00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609480" y="1447920"/>
            <a:ext cx="4038840" cy="419076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77840" indent="-177840" algn="ctr">
              <a:lnSpc>
                <a:spcPct val="100000"/>
              </a:lnSpc>
              <a:tabLst>
                <a:tab algn="l" pos="0"/>
                <a:tab algn="l" pos="635040"/>
                <a:tab algn="l" pos="22352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June 2001 Statistics: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tabLst>
                <a:tab algn="l" pos="0"/>
                <a:tab algn="l" pos="635040"/>
                <a:tab algn="l" pos="22352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635040"/>
                <a:tab algn="l" pos="22352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Total life to date transactions &gt; 1,320,000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635040"/>
                <a:tab algn="l" pos="22352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635040"/>
                <a:tab algn="l" pos="22352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Average Daily Transactions &gt; 5,350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tabLst>
                <a:tab algn="l" pos="0"/>
                <a:tab algn="l" pos="635040"/>
                <a:tab algn="l" pos="22352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635040"/>
                <a:tab algn="l" pos="22352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Life to date notional value of transactions &gt; $760 billion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tabLst>
                <a:tab algn="l" pos="0"/>
                <a:tab algn="l" pos="635040"/>
                <a:tab algn="l" pos="22352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635040"/>
                <a:tab algn="l" pos="22352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14 commodities offered globally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tabLst>
                <a:tab algn="l" pos="0"/>
                <a:tab algn="l" pos="635040"/>
                <a:tab algn="l" pos="22352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635040"/>
                <a:tab algn="l" pos="22352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15 currencies traded on Enron Online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tabLst>
                <a:tab algn="l" pos="0"/>
                <a:tab algn="l" pos="635040"/>
                <a:tab algn="l" pos="22352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635040"/>
                <a:tab algn="l" pos="22352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Over 1,800 products offered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tabLst>
                <a:tab algn="l" pos="0"/>
                <a:tab algn="l" pos="635040"/>
                <a:tab algn="l" pos="22352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635040"/>
                <a:tab algn="l" pos="22352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Approximately 61% of total Enron transactions are executed on Enron Online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-165240">
              <a:lnSpc>
                <a:spcPct val="100000"/>
              </a:lnSpc>
              <a:tabLst>
                <a:tab algn="l" pos="0"/>
                <a:tab algn="l" pos="635040"/>
                <a:tab algn="l" pos="22352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635040"/>
                <a:tab algn="l" pos="22352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876920" y="1447920"/>
            <a:ext cx="3733560" cy="419076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77840" indent="-177840" algn="ctr">
              <a:lnSpc>
                <a:spcPct val="100000"/>
              </a:lnSpc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EnronOnline Activity Locations: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7" name=""/>
          <p:cNvGrpSpPr/>
          <p:nvPr/>
        </p:nvGrpSpPr>
        <p:grpSpPr>
          <a:xfrm>
            <a:off x="5105520" y="1828800"/>
            <a:ext cx="1447560" cy="1741680"/>
            <a:chOff x="5105520" y="1828800"/>
            <a:chExt cx="1447560" cy="1741680"/>
          </a:xfrm>
        </p:grpSpPr>
        <p:sp>
          <p:nvSpPr>
            <p:cNvPr id="48" name=""/>
            <p:cNvSpPr/>
            <p:nvPr/>
          </p:nvSpPr>
          <p:spPr>
            <a:xfrm>
              <a:off x="5105520" y="1828800"/>
              <a:ext cx="14475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876"/>
                </a:spcBef>
                <a:buClr>
                  <a:srgbClr val="000000"/>
                </a:buClr>
                <a:buFont typeface="Book Antiqua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Book Antiqua"/>
                </a:rPr>
                <a:t> Houston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5105520" y="2187360"/>
              <a:ext cx="14475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876"/>
                </a:spcBef>
                <a:buClr>
                  <a:srgbClr val="000000"/>
                </a:buClr>
                <a:buFont typeface="Book Antiqua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Book Antiqua"/>
                </a:rPr>
                <a:t> Omaha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5105520" y="2902680"/>
              <a:ext cx="14475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876"/>
                </a:spcBef>
                <a:buClr>
                  <a:srgbClr val="000000"/>
                </a:buClr>
                <a:buFont typeface="Book Antiqua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Book Antiqua"/>
                </a:rPr>
                <a:t> Portland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5105520" y="2545920"/>
              <a:ext cx="14475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876"/>
                </a:spcBef>
                <a:buClr>
                  <a:srgbClr val="000000"/>
                </a:buClr>
                <a:buFont typeface="Book Antiqua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Book Antiqua"/>
                </a:rPr>
                <a:t> New York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5105520" y="3263040"/>
              <a:ext cx="14475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876"/>
                </a:spcBef>
                <a:buClr>
                  <a:srgbClr val="000000"/>
                </a:buClr>
                <a:buFont typeface="Book Antiqua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Book Antiqua"/>
                </a:rPr>
                <a:t> Calgary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3" name=""/>
          <p:cNvGrpSpPr/>
          <p:nvPr/>
        </p:nvGrpSpPr>
        <p:grpSpPr>
          <a:xfrm>
            <a:off x="5105520" y="3657600"/>
            <a:ext cx="1447560" cy="1831320"/>
            <a:chOff x="5105520" y="3657600"/>
            <a:chExt cx="1447560" cy="1831320"/>
          </a:xfrm>
        </p:grpSpPr>
        <p:sp>
          <p:nvSpPr>
            <p:cNvPr id="54" name=""/>
            <p:cNvSpPr/>
            <p:nvPr/>
          </p:nvSpPr>
          <p:spPr>
            <a:xfrm>
              <a:off x="5105520" y="4038480"/>
              <a:ext cx="14475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876"/>
                </a:spcBef>
                <a:buClr>
                  <a:srgbClr val="000000"/>
                </a:buClr>
                <a:buFont typeface="Book Antiqua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Book Antiqua"/>
                </a:rPr>
                <a:t> Singapore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5105520" y="3657600"/>
              <a:ext cx="14475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876"/>
                </a:spcBef>
                <a:buClr>
                  <a:srgbClr val="000000"/>
                </a:buClr>
                <a:buFont typeface="Book Antiqua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Book Antiqua"/>
                </a:rPr>
                <a:t> Tokyo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5105520" y="4419720"/>
              <a:ext cx="14475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876"/>
                </a:spcBef>
                <a:buClr>
                  <a:srgbClr val="000000"/>
                </a:buClr>
                <a:buFont typeface="Book Antiqua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Book Antiqua"/>
                </a:rPr>
                <a:t> London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5105520" y="4800600"/>
              <a:ext cx="14475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876"/>
                </a:spcBef>
                <a:buClr>
                  <a:srgbClr val="000000"/>
                </a:buClr>
                <a:buFont typeface="Book Antiqua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Book Antiqua"/>
                </a:rPr>
                <a:t> Oslo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5105520" y="5181480"/>
              <a:ext cx="14475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876"/>
                </a:spcBef>
                <a:buClr>
                  <a:srgbClr val="000000"/>
                </a:buClr>
                <a:buFont typeface="Book Antiqua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Book Antiqua"/>
                </a:rPr>
                <a:t> Sydney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"/>
          <p:cNvSpPr/>
          <p:nvPr/>
        </p:nvSpPr>
        <p:spPr>
          <a:xfrm>
            <a:off x="838080" y="152280"/>
            <a:ext cx="830592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EnronOnline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0" y="1295280"/>
            <a:ext cx="9144000" cy="3240"/>
          </a:xfrm>
          <a:prstGeom prst="line">
            <a:avLst/>
          </a:prstGeom>
          <a:ln w="57240">
            <a:solidFill>
              <a:srgbClr val="00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57200" y="1447920"/>
            <a:ext cx="8305920" cy="457200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lvl="1" marL="291960">
              <a:lnSpc>
                <a:spcPct val="100000"/>
              </a:lnSpc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609480" y="1523880"/>
            <a:ext cx="8001000" cy="243864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77840" indent="-177840">
              <a:lnSpc>
                <a:spcPct val="100000"/>
              </a:lnSpc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Control Enhancements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Implementation of Oracle 8i for management reporting, replacing the Access database.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Implementation of Profile Manager to help facilitate the counterparty approval and access process, and to centralize control over the counterparty access to products.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Implementation of automated bridges to various deal capture systems for additional product types.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Implementation of change management tools for system process improvements.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6629400" y="838080"/>
            <a:ext cx="2514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609480" y="4038480"/>
            <a:ext cx="8001000" cy="167652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77840" indent="-177840">
              <a:lnSpc>
                <a:spcPct val="100000"/>
              </a:lnSpc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EnronOnline Outlook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Increasing number of transactions, both daily and as a percentage of total transactions, strengthen the need for consistent IT and process resources.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Confirmations for specific counterparties will no longer be required thereby reducing the effort needed from commercial support.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"/>
          <p:cNvSpPr/>
          <p:nvPr/>
        </p:nvSpPr>
        <p:spPr>
          <a:xfrm>
            <a:off x="838080" y="304920"/>
            <a:ext cx="830592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EnronOnline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0" y="1371600"/>
            <a:ext cx="9144000" cy="3240"/>
          </a:xfrm>
          <a:prstGeom prst="line">
            <a:avLst/>
          </a:prstGeom>
          <a:ln w="57240">
            <a:solidFill>
              <a:srgbClr val="00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2600280" y="6548400"/>
            <a:ext cx="4562640" cy="4680"/>
          </a:xfrm>
          <a:prstGeom prst="line">
            <a:avLst/>
          </a:prstGeom>
          <a:ln w="57240">
            <a:solidFill>
              <a:srgbClr val="00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8" name=""/>
          <p:cNvGraphicFramePr/>
          <p:nvPr/>
        </p:nvGraphicFramePr>
        <p:xfrm>
          <a:off x="0" y="6039000"/>
          <a:ext cx="2695680" cy="742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6039000"/>
                    <a:ext cx="2695680" cy="742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0" name=""/>
          <p:cNvSpPr/>
          <p:nvPr/>
        </p:nvSpPr>
        <p:spPr>
          <a:xfrm>
            <a:off x="533520" y="2743200"/>
            <a:ext cx="830556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Low Priority Items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1" name=""/>
          <p:cNvGrpSpPr/>
          <p:nvPr/>
        </p:nvGrpSpPr>
        <p:grpSpPr>
          <a:xfrm>
            <a:off x="7023240" y="6248520"/>
            <a:ext cx="1968480" cy="488880"/>
            <a:chOff x="7023240" y="6248520"/>
            <a:chExt cx="1968480" cy="488880"/>
          </a:xfrm>
        </p:grpSpPr>
        <p:pic>
          <p:nvPicPr>
            <p:cNvPr id="72" name="" descr=""/>
            <p:cNvPicPr/>
            <p:nvPr/>
          </p:nvPicPr>
          <p:blipFill>
            <a:blip r:embed="rId3"/>
            <a:srcRect l="0" t="0" r="8090" b="52078"/>
            <a:stretch/>
          </p:blipFill>
          <p:spPr>
            <a:xfrm>
              <a:off x="7023240" y="6248520"/>
              <a:ext cx="1968480" cy="2826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73" name=""/>
            <p:cNvSpPr/>
            <p:nvPr/>
          </p:nvSpPr>
          <p:spPr>
            <a:xfrm>
              <a:off x="7029720" y="6526440"/>
              <a:ext cx="1959120" cy="210960"/>
            </a:xfrm>
            <a:prstGeom prst="rect">
              <a:avLst/>
            </a:prstGeom>
            <a:solidFill>
              <a:srgbClr val="0000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200" strike="noStrike" u="none">
                  <a:solidFill>
                    <a:srgbClr val="ffffff"/>
                  </a:solidFill>
                  <a:effectLst/>
                  <a:uFillTx/>
                  <a:latin typeface="Garamond"/>
                </a:rPr>
                <a:t>Enron Assurance Services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"/>
          <p:cNvSpPr/>
          <p:nvPr/>
        </p:nvSpPr>
        <p:spPr>
          <a:xfrm>
            <a:off x="609480" y="304920"/>
            <a:ext cx="830592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EnronOnline Audit Observations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Low Priority Items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5" name=""/>
          <p:cNvGraphicFramePr/>
          <p:nvPr/>
        </p:nvGraphicFramePr>
        <p:xfrm>
          <a:off x="609480" y="1523880"/>
          <a:ext cx="8534520" cy="703584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7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1523880"/>
                    <a:ext cx="8534520" cy="7035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7" name=""/>
          <p:cNvSpPr/>
          <p:nvPr/>
        </p:nvSpPr>
        <p:spPr>
          <a:xfrm>
            <a:off x="0" y="1371600"/>
            <a:ext cx="9144000" cy="3240"/>
          </a:xfrm>
          <a:prstGeom prst="line">
            <a:avLst/>
          </a:prstGeom>
          <a:ln w="57240">
            <a:solidFill>
              <a:srgbClr val="00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2514600" y="6553080"/>
            <a:ext cx="5029200" cy="0"/>
          </a:xfrm>
          <a:prstGeom prst="line">
            <a:avLst/>
          </a:prstGeom>
          <a:ln w="57240">
            <a:solidFill>
              <a:srgbClr val="00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9" name=""/>
          <p:cNvGraphicFramePr/>
          <p:nvPr/>
        </p:nvGraphicFramePr>
        <p:xfrm>
          <a:off x="47520" y="6019920"/>
          <a:ext cx="2695680" cy="7426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8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7520" y="6019920"/>
                    <a:ext cx="2695680" cy="742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81" name=""/>
          <p:cNvGrpSpPr/>
          <p:nvPr/>
        </p:nvGrpSpPr>
        <p:grpSpPr>
          <a:xfrm>
            <a:off x="7086600" y="6248520"/>
            <a:ext cx="1968480" cy="488880"/>
            <a:chOff x="7086600" y="6248520"/>
            <a:chExt cx="1968480" cy="488880"/>
          </a:xfrm>
        </p:grpSpPr>
        <p:pic>
          <p:nvPicPr>
            <p:cNvPr id="82" name="" descr=""/>
            <p:cNvPicPr/>
            <p:nvPr/>
          </p:nvPicPr>
          <p:blipFill>
            <a:blip r:embed="rId5"/>
            <a:srcRect l="0" t="0" r="8090" b="52078"/>
            <a:stretch/>
          </p:blipFill>
          <p:spPr>
            <a:xfrm>
              <a:off x="7086600" y="6248520"/>
              <a:ext cx="1968480" cy="2826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83" name=""/>
            <p:cNvSpPr/>
            <p:nvPr/>
          </p:nvSpPr>
          <p:spPr>
            <a:xfrm>
              <a:off x="7093080" y="6526440"/>
              <a:ext cx="1959120" cy="210960"/>
            </a:xfrm>
            <a:prstGeom prst="rect">
              <a:avLst/>
            </a:prstGeom>
            <a:solidFill>
              <a:srgbClr val="0000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200" strike="noStrike" u="none">
                  <a:solidFill>
                    <a:srgbClr val="ffffff"/>
                  </a:solidFill>
                  <a:effectLst/>
                  <a:uFillTx/>
                  <a:latin typeface="Garamond"/>
                </a:rPr>
                <a:t>Enron Assurance Services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"/>
          <p:cNvSpPr/>
          <p:nvPr/>
        </p:nvSpPr>
        <p:spPr>
          <a:xfrm>
            <a:off x="609480" y="304920"/>
            <a:ext cx="830592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EnronOnline Audit Observations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Low Priority Items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5" name=""/>
          <p:cNvGraphicFramePr/>
          <p:nvPr/>
        </p:nvGraphicFramePr>
        <p:xfrm>
          <a:off x="609480" y="1523880"/>
          <a:ext cx="8534520" cy="703584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8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1523880"/>
                    <a:ext cx="8534520" cy="7035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7" name=""/>
          <p:cNvSpPr/>
          <p:nvPr/>
        </p:nvSpPr>
        <p:spPr>
          <a:xfrm>
            <a:off x="0" y="1371600"/>
            <a:ext cx="9144000" cy="3240"/>
          </a:xfrm>
          <a:prstGeom prst="line">
            <a:avLst/>
          </a:prstGeom>
          <a:ln w="57240">
            <a:solidFill>
              <a:srgbClr val="00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2514600" y="6553080"/>
            <a:ext cx="5029200" cy="0"/>
          </a:xfrm>
          <a:prstGeom prst="line">
            <a:avLst/>
          </a:prstGeom>
          <a:ln w="57240">
            <a:solidFill>
              <a:srgbClr val="00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9" name=""/>
          <p:cNvGraphicFramePr/>
          <p:nvPr/>
        </p:nvGraphicFramePr>
        <p:xfrm>
          <a:off x="47520" y="6019920"/>
          <a:ext cx="2695680" cy="7426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9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7520" y="6019920"/>
                    <a:ext cx="2695680" cy="742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91" name=""/>
          <p:cNvGrpSpPr/>
          <p:nvPr/>
        </p:nvGrpSpPr>
        <p:grpSpPr>
          <a:xfrm>
            <a:off x="7086600" y="6248520"/>
            <a:ext cx="1968480" cy="488880"/>
            <a:chOff x="7086600" y="6248520"/>
            <a:chExt cx="1968480" cy="488880"/>
          </a:xfrm>
        </p:grpSpPr>
        <p:pic>
          <p:nvPicPr>
            <p:cNvPr id="92" name="" descr=""/>
            <p:cNvPicPr/>
            <p:nvPr/>
          </p:nvPicPr>
          <p:blipFill>
            <a:blip r:embed="rId5"/>
            <a:srcRect l="0" t="0" r="8090" b="52078"/>
            <a:stretch/>
          </p:blipFill>
          <p:spPr>
            <a:xfrm>
              <a:off x="7086600" y="6248520"/>
              <a:ext cx="1968480" cy="2826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93" name=""/>
            <p:cNvSpPr/>
            <p:nvPr/>
          </p:nvSpPr>
          <p:spPr>
            <a:xfrm>
              <a:off x="7093080" y="6526440"/>
              <a:ext cx="1959120" cy="210960"/>
            </a:xfrm>
            <a:prstGeom prst="rect">
              <a:avLst/>
            </a:prstGeom>
            <a:solidFill>
              <a:srgbClr val="0000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200" strike="noStrike" u="none">
                  <a:solidFill>
                    <a:srgbClr val="ffffff"/>
                  </a:solidFill>
                  <a:effectLst/>
                  <a:uFillTx/>
                  <a:latin typeface="Garamond"/>
                </a:rPr>
                <a:t>Enron Assurance Services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9473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2000-05-16T17:15:27Z</dcterms:created>
  <dc:creator>Arthur Andersen</dc:creator>
  <dc:description/>
  <dc:language>en-US</dc:language>
  <cp:lastModifiedBy>matwood</cp:lastModifiedBy>
  <cp:lastPrinted>2001-08-28T17:11:34Z</cp:lastPrinted>
  <dcterms:modified xsi:type="dcterms:W3CDTF">2001-09-04T18:13:51Z</dcterms:modified>
  <cp:revision>346</cp:revision>
  <dc:subject/>
  <dc:title>No Slide Title</dc:title>
</cp:coreProperties>
</file>