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1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10.wmf" ContentType="image/x-wmf"/>
  <Override PartName="/ppt/media/image11.png" ContentType="image/png"/>
  <Override PartName="/ppt/media/image2.png" ContentType="image/png"/>
  <Override PartName="/ppt/media/image8.wmf" ContentType="image/x-wmf"/>
  <Override PartName="/ppt/media/image9.png" ContentType="image/png"/>
  <Override PartName="/ppt/media/image13.png" ContentType="image/png"/>
  <Override PartName="/ppt/media/image4.png" ContentType="image/png"/>
  <Override PartName="/ppt/media/image12.png" ContentType="image/png"/>
  <Override PartName="/ppt/media/image3.png" ContentType="image/png"/>
  <Override PartName="/ppt/embeddings/oleObject1.xlsx" ContentType="application/vnd.openxmlformats-officedocument.spreadsheetml.shee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E34769-72DD-4842-ACC1-29C4CBBE80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0A9DBE-5A3D-48DA-ABB7-9CFB722BD1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B91D1D2-5EE7-439F-9AAD-60DA9FA7EAAA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4.png"/><Relationship Id="rId3" Type="http://schemas.openxmlformats.org/officeDocument/2006/relationships/package" Target="../embeddings/oleObject1.xlsx"/><Relationship Id="rId4" Type="http://schemas.openxmlformats.org/officeDocument/2006/relationships/image" Target="../media/image8.wmf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package" Target="../embeddings/oleObject1.xlsx"/><Relationship Id="rId4" Type="http://schemas.openxmlformats.org/officeDocument/2006/relationships/image" Target="../media/image10.wmf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16440" cy="3753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4721400" y="0"/>
            <a:ext cx="44226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" descr=""/>
          <p:cNvPicPr/>
          <p:nvPr/>
        </p:nvPicPr>
        <p:blipFill>
          <a:blip r:embed="rId3"/>
          <a:stretch/>
        </p:blipFill>
        <p:spPr>
          <a:xfrm>
            <a:off x="0" y="3086280"/>
            <a:ext cx="5716440" cy="377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42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EnronOnline</a:t>
            </a:r>
            <a:br>
              <a:rPr sz="5400"/>
            </a:br>
            <a:r>
              <a:rPr b="0" lang="en-US" sz="5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Open Exchange</a:t>
            </a:r>
            <a:br>
              <a:rPr sz="5400"/>
            </a:br>
            <a:r>
              <a:rPr b="0" lang="en-US" sz="5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and Enron Funds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371600" y="4266720"/>
            <a:ext cx="6400800" cy="175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Created and Managed by the Financial Managers of Enron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E_RGB_R" descr=""/>
          <p:cNvPicPr/>
          <p:nvPr/>
        </p:nvPicPr>
        <p:blipFill>
          <a:blip r:embed="rId4"/>
          <a:stretch/>
        </p:blipFill>
        <p:spPr>
          <a:xfrm>
            <a:off x="8410680" y="6124680"/>
            <a:ext cx="620640" cy="612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48006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4800600" y="0"/>
            <a:ext cx="43434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Example: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901"/>
              </a:spcBef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A speculative composite of natural gas swaps, options and forwards designed to show profits with time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E_RGB_R" descr=""/>
          <p:cNvPicPr/>
          <p:nvPr/>
        </p:nvPicPr>
        <p:blipFill>
          <a:blip r:embed="rId3"/>
          <a:stretch/>
        </p:blipFill>
        <p:spPr>
          <a:xfrm>
            <a:off x="8410680" y="6124680"/>
            <a:ext cx="620640" cy="612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16440" cy="3753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4721400" y="0"/>
            <a:ext cx="44226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0" y="3086280"/>
            <a:ext cx="5716440" cy="377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142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EnronOnline</a:t>
            </a:r>
            <a:br>
              <a:rPr sz="5400"/>
            </a:br>
            <a:r>
              <a:rPr b="0" lang="en-US" sz="5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Open Exchange</a:t>
            </a:r>
            <a:br>
              <a:rPr sz="5400"/>
            </a:br>
            <a:r>
              <a:rPr b="0" lang="en-US" sz="5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and Enron Funds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371600" y="4266720"/>
            <a:ext cx="6400800" cy="175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Created and Managed by the Financial Managers of Enron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Thank you for your consideration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7" name="E_RGB_R" descr=""/>
          <p:cNvPicPr/>
          <p:nvPr/>
        </p:nvPicPr>
        <p:blipFill>
          <a:blip r:embed="rId4"/>
          <a:stretch/>
        </p:blipFill>
        <p:spPr>
          <a:xfrm>
            <a:off x="8410680" y="6124680"/>
            <a:ext cx="620640" cy="612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Enron: Making New and Needed Markets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901"/>
              </a:spcBef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What can an individual consumer trade today?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99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Stocks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99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Bonds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901"/>
              </a:spcBef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However, higher financial barriers required for further diversification in: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99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Power, Oil, Natural Gas, or Weather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Enron: Making New and Needed Markets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85800" y="2286000"/>
            <a:ext cx="815328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80000"/>
              </a:lnSpc>
              <a:spcBef>
                <a:spcPts val="901"/>
              </a:spcBef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Minimum Purchase Requirements: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80000"/>
              </a:lnSpc>
              <a:spcBef>
                <a:spcPts val="700"/>
              </a:spcBef>
              <a:buClr>
                <a:srgbClr val="000099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Power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lnSpc>
                <a:spcPct val="80000"/>
              </a:lnSpc>
              <a:spcBef>
                <a:spcPts val="601"/>
              </a:spcBef>
              <a:buClr>
                <a:srgbClr val="000099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432 MWh’s in COB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lnSpc>
                <a:spcPct val="80000"/>
              </a:lnSpc>
              <a:spcBef>
                <a:spcPts val="601"/>
              </a:spcBef>
              <a:buClr>
                <a:srgbClr val="000099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732 MWh’s in Cinergy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80000"/>
              </a:lnSpc>
              <a:spcBef>
                <a:spcPts val="700"/>
              </a:spcBef>
              <a:buClr>
                <a:srgbClr val="000099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Oil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lnSpc>
                <a:spcPct val="80000"/>
              </a:lnSpc>
              <a:spcBef>
                <a:spcPts val="601"/>
              </a:spcBef>
              <a:buClr>
                <a:srgbClr val="000099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1,000 barrels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80000"/>
              </a:lnSpc>
              <a:spcBef>
                <a:spcPts val="700"/>
              </a:spcBef>
              <a:buClr>
                <a:srgbClr val="000099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Natural Gas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lnSpc>
                <a:spcPct val="80000"/>
              </a:lnSpc>
              <a:spcBef>
                <a:spcPts val="601"/>
              </a:spcBef>
              <a:buClr>
                <a:srgbClr val="000099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10,000 MMbtu’s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80000"/>
              </a:lnSpc>
              <a:spcBef>
                <a:spcPts val="700"/>
              </a:spcBef>
              <a:buClr>
                <a:srgbClr val="000099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NY Harbor Gasoline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lnSpc>
                <a:spcPct val="80000"/>
              </a:lnSpc>
              <a:spcBef>
                <a:spcPts val="601"/>
              </a:spcBef>
              <a:buClr>
                <a:srgbClr val="000099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42,000 gallons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The Greater Possibilities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1</a:t>
            </a: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can allow individual traders to trade individual products at individual levels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2</a:t>
            </a: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can enter the retail mutual fund industry and create funds for the market made up purely of commodities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" name="E_RGB_R" descr=""/>
          <p:cNvPicPr/>
          <p:nvPr/>
        </p:nvPicPr>
        <p:blipFill>
          <a:blip r:embed="rId2"/>
          <a:stretch/>
        </p:blipFill>
        <p:spPr>
          <a:xfrm>
            <a:off x="8410680" y="6124680"/>
            <a:ext cx="620640" cy="612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The Greater Possibility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sng">
                <a:solidFill>
                  <a:srgbClr val="000099"/>
                </a:solidFill>
                <a:effectLst/>
                <a:uFillTx/>
                <a:latin typeface="Times New Roman"/>
              </a:rPr>
              <a:t>EnronOnline Open Exchange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allows individual traders to trade individual products at individual levels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8" name="E_RGB_R" descr=""/>
          <p:cNvPicPr/>
          <p:nvPr/>
        </p:nvPicPr>
        <p:blipFill>
          <a:blip r:embed="rId2"/>
          <a:stretch/>
        </p:blipFill>
        <p:spPr>
          <a:xfrm>
            <a:off x="8410680" y="6124680"/>
            <a:ext cx="620640" cy="612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/>
          <p:nvPr/>
        </p:nvPicPr>
        <p:blipFill>
          <a:blip r:embed="rId1"/>
          <a:srcRect l="0" t="15627" r="0" b="937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E_RGB_R" descr=""/>
          <p:cNvPicPr/>
          <p:nvPr/>
        </p:nvPicPr>
        <p:blipFill>
          <a:blip r:embed="rId2"/>
          <a:stretch/>
        </p:blipFill>
        <p:spPr>
          <a:xfrm>
            <a:off x="8410680" y="6124680"/>
            <a:ext cx="620640" cy="612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sng">
                <a:solidFill>
                  <a:srgbClr val="000099"/>
                </a:solidFill>
                <a:effectLst/>
                <a:uFillTx/>
                <a:latin typeface="Times New Roman"/>
              </a:rPr>
              <a:t>Financials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" name=""/>
          <p:cNvGraphicFramePr/>
          <p:nvPr/>
        </p:nvGraphicFramePr>
        <p:xfrm>
          <a:off x="304920" y="1371600"/>
          <a:ext cx="7772400" cy="499428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04920" y="1371600"/>
                    <a:ext cx="7772400" cy="499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random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 descr=""/>
          <p:cNvPicPr/>
          <p:nvPr/>
        </p:nvPicPr>
        <p:blipFill>
          <a:blip r:embed="rId1"/>
          <a:srcRect l="0" t="9376" r="25036" b="0"/>
          <a:stretch/>
        </p:blipFill>
        <p:spPr>
          <a:xfrm>
            <a:off x="0" y="0"/>
            <a:ext cx="9140760" cy="6837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EnronOnline Open Exchange: Timeline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" name="E_RGB_R" descr=""/>
          <p:cNvPicPr/>
          <p:nvPr/>
        </p:nvPicPr>
        <p:blipFill>
          <a:blip r:embed="rId2"/>
          <a:stretch/>
        </p:blipFill>
        <p:spPr>
          <a:xfrm>
            <a:off x="8410680" y="6124680"/>
            <a:ext cx="620640" cy="612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7" name=""/>
          <p:cNvGraphicFramePr/>
          <p:nvPr/>
        </p:nvGraphicFramePr>
        <p:xfrm>
          <a:off x="76320" y="1185840"/>
          <a:ext cx="8993160" cy="44877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3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6320" y="1185840"/>
                    <a:ext cx="8993160" cy="448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random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rcRect l="0" t="14751" r="1687" b="2372"/>
          <a:stretch/>
        </p:blipFill>
        <p:spPr>
          <a:xfrm>
            <a:off x="0" y="0"/>
            <a:ext cx="906948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Open Exchange: Process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Customer deposits $2,000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Customer invests any amount of balance in a ‘phantom’ future / commodity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99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Utilize EOL as platform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99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Cash is kept in-house until necessary to reduce a pre-set VAR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2" name="E_RGB_R" descr=""/>
          <p:cNvPicPr/>
          <p:nvPr/>
        </p:nvPicPr>
        <p:blipFill>
          <a:blip r:embed="rId2"/>
          <a:stretch/>
        </p:blipFill>
        <p:spPr>
          <a:xfrm>
            <a:off x="8410680" y="6124680"/>
            <a:ext cx="620640" cy="612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The Greater Possibility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762120" y="12952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sng">
                <a:solidFill>
                  <a:srgbClr val="000099"/>
                </a:solidFill>
                <a:effectLst/>
                <a:uFillTx/>
                <a:latin typeface="Times New Roman"/>
              </a:rPr>
              <a:t>The Enron Funds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99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creates funds for the market made up purely of commodities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99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Offers the conservative investor further diversification (or risk averse commodity end-user an easy to use tool for hedging commodity price exposure)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99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Examples: 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The Enron Natural Gas Fund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The Enron Oil Fund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The Enron Paper/Pulp Fund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The Enron Commodity Index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" name="E_RGB_R" descr=""/>
          <p:cNvPicPr/>
          <p:nvPr/>
        </p:nvPicPr>
        <p:blipFill>
          <a:blip r:embed="rId2"/>
          <a:stretch/>
        </p:blipFill>
        <p:spPr>
          <a:xfrm>
            <a:off x="8410680" y="6124680"/>
            <a:ext cx="620640" cy="612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2001-03-04T15:00:29Z</dcterms:created>
  <dc:creator>Valued Gateway Customer</dc:creator>
  <dc:description/>
  <dc:language>en-US</dc:language>
  <cp:lastModifiedBy>gcooper2</cp:lastModifiedBy>
  <cp:lastPrinted>2001-05-03T22:30:34Z</cp:lastPrinted>
  <dcterms:modified xsi:type="dcterms:W3CDTF">2001-08-01T12:59:51Z</dcterms:modified>
  <cp:revision>21</cp:revision>
  <dc:subject/>
  <dc:title>The Enron Hedge Fund</dc:title>
</cp:coreProperties>
</file>