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media/image2.png" ContentType="image/png"/>
  <Override PartName="/ppt/media/image3.png" ContentType="image/png"/>
  <Override PartName="/ppt/media/image4.png" ContentType="image/png"/>
  <Override PartName="/ppt/media/image5.jpeg" ContentType="image/jpeg"/>
  <Override PartName="/ppt/media/image6.wmf" ContentType="image/x-wmf"/>
  <Override PartName="/ppt/media/image7.wmf" ContentType="image/x-wmf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1.jpeg"/><Relationship Id="rId4" Type="http://schemas.openxmlformats.org/officeDocument/2006/relationships/image" Target="../media/image2.png"/><Relationship Id="rId5" Type="http://schemas.openxmlformats.org/officeDocument/2006/relationships/oleObject" Target="../embeddings/oleObject1.bin"/><Relationship Id="rId6" Type="http://schemas.openxmlformats.org/officeDocument/2006/relationships/image" Target="../media/image3.png"/><Relationship Id="rId7" Type="http://schemas.openxmlformats.org/officeDocument/2006/relationships/image" Target="../media/image4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1.jpeg"/><Relationship Id="rId4" Type="http://schemas.openxmlformats.org/officeDocument/2006/relationships/image" Target="../media/image2.png"/><Relationship Id="rId5" Type="http://schemas.openxmlformats.org/officeDocument/2006/relationships/oleObject" Target="../embeddings/oleObject1.bin"/><Relationship Id="rId6" Type="http://schemas.openxmlformats.org/officeDocument/2006/relationships/image" Target="../media/image3.png"/><Relationship Id="rId7" Type="http://schemas.openxmlformats.org/officeDocument/2006/relationships/image" Target="../media/image4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1.jpeg"/><Relationship Id="rId4" Type="http://schemas.openxmlformats.org/officeDocument/2006/relationships/image" Target="../media/image2.png"/><Relationship Id="rId5" Type="http://schemas.openxmlformats.org/officeDocument/2006/relationships/oleObject" Target="../embeddings/oleObject1.bin"/><Relationship Id="rId6" Type="http://schemas.openxmlformats.org/officeDocument/2006/relationships/image" Target="../media/image3.png"/><Relationship Id="rId7" Type="http://schemas.openxmlformats.org/officeDocument/2006/relationships/image" Target="../media/image4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685440" y="1752480"/>
            <a:ext cx="7620120" cy="4572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Click to edit the outline text format</a:t>
            </a:r>
            <a:endParaRPr b="0" lang="en-US" sz="28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Second Outline Level</a:t>
            </a:r>
            <a:endParaRPr b="0" lang="en-US" sz="28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Third Outline Level</a:t>
            </a:r>
            <a:endParaRPr b="0" lang="en-US" sz="28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Fourth Outline Level</a:t>
            </a:r>
            <a:endParaRPr b="0" lang="en-US" sz="28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Fifth Outline Level</a:t>
            </a:r>
            <a:endParaRPr b="0" lang="en-US" sz="28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lvl="5" marL="2057400" indent="-228600">
              <a:spcBef>
                <a:spcPts val="700"/>
              </a:spcBef>
              <a:buClr>
                <a:srgbClr val="ffffff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Sixth Outline Level</a:t>
            </a:r>
            <a:endParaRPr b="0" lang="en-US" sz="28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lvl="6" marL="2057400" indent="-228600">
              <a:spcBef>
                <a:spcPts val="700"/>
              </a:spcBef>
              <a:buClr>
                <a:srgbClr val="ffffff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Seventh Outline Level</a:t>
            </a:r>
            <a:endParaRPr b="0" lang="en-US" sz="28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</p:txBody>
      </p:sp>
      <p:sp>
        <p:nvSpPr>
          <p:cNvPr id="1" name=""/>
          <p:cNvSpPr/>
          <p:nvPr/>
        </p:nvSpPr>
        <p:spPr>
          <a:xfrm>
            <a:off x="0" y="0"/>
            <a:ext cx="9144000" cy="1066680"/>
          </a:xfrm>
          <a:prstGeom prst="rect">
            <a:avLst/>
          </a:prstGeom>
          <a:solidFill>
            <a:srgbClr val="000066"/>
          </a:solidFill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2" name="" descr=""/>
          <p:cNvPicPr/>
          <p:nvPr/>
        </p:nvPicPr>
        <p:blipFill>
          <a:blip r:embed="rId2"/>
          <a:stretch/>
        </p:blipFill>
        <p:spPr>
          <a:xfrm>
            <a:off x="6735600" y="0"/>
            <a:ext cx="2408400" cy="914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" name="" descr=""/>
          <p:cNvPicPr/>
          <p:nvPr/>
        </p:nvPicPr>
        <p:blipFill>
          <a:blip r:embed="rId3"/>
          <a:stretch/>
        </p:blipFill>
        <p:spPr>
          <a:xfrm>
            <a:off x="6705720" y="0"/>
            <a:ext cx="2408040" cy="1066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2"/>
          <p:cNvSpPr>
            <a:spLocks noGrp="1"/>
          </p:cNvSpPr>
          <p:nvPr>
            <p:ph type="title"/>
          </p:nvPr>
        </p:nvSpPr>
        <p:spPr>
          <a:xfrm>
            <a:off x="0" y="78120"/>
            <a:ext cx="6153120" cy="10645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Comic Sans MS"/>
              </a:rPr>
              <a:t>Click to edit the title text format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" name="logo_white" descr=""/>
          <p:cNvPicPr/>
          <p:nvPr/>
        </p:nvPicPr>
        <p:blipFill>
          <a:blip r:embed="rId4"/>
          <a:stretch/>
        </p:blipFill>
        <p:spPr>
          <a:xfrm>
            <a:off x="152280" y="5764320"/>
            <a:ext cx="1371600" cy="117000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6" name=""/>
          <p:cNvGraphicFramePr/>
          <p:nvPr/>
        </p:nvGraphicFramePr>
        <p:xfrm>
          <a:off x="3809880" y="6073920"/>
          <a:ext cx="1467000" cy="55224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7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809880" y="6073920"/>
                    <a:ext cx="1467000" cy="552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8" name="" descr=""/>
          <p:cNvPicPr/>
          <p:nvPr/>
        </p:nvPicPr>
        <p:blipFill>
          <a:blip r:embed="rId7"/>
          <a:stretch/>
        </p:blipFill>
        <p:spPr>
          <a:xfrm>
            <a:off x="7391520" y="6100920"/>
            <a:ext cx="1295280" cy="49500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body"/>
          </p:nvPr>
        </p:nvSpPr>
        <p:spPr>
          <a:xfrm>
            <a:off x="685440" y="1752480"/>
            <a:ext cx="7620120" cy="4572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Click to edit the outline text format</a:t>
            </a:r>
            <a:endParaRPr b="0" lang="en-US" sz="28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Second Outline Level</a:t>
            </a:r>
            <a:endParaRPr b="0" lang="en-US" sz="28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Third Outline Level</a:t>
            </a:r>
            <a:endParaRPr b="0" lang="en-US" sz="28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Fourth Outline Level</a:t>
            </a:r>
            <a:endParaRPr b="0" lang="en-US" sz="28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Fifth Outline Level</a:t>
            </a:r>
            <a:endParaRPr b="0" lang="en-US" sz="28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lvl="5" marL="2057400" indent="-228600">
              <a:spcBef>
                <a:spcPts val="700"/>
              </a:spcBef>
              <a:buClr>
                <a:srgbClr val="ffffff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Sixth Outline Level</a:t>
            </a:r>
            <a:endParaRPr b="0" lang="en-US" sz="28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lvl="6" marL="2057400" indent="-228600">
              <a:spcBef>
                <a:spcPts val="700"/>
              </a:spcBef>
              <a:buClr>
                <a:srgbClr val="ffffff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Seventh Outline Level</a:t>
            </a:r>
            <a:endParaRPr b="0" lang="en-US" sz="28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</p:txBody>
      </p:sp>
      <p:sp>
        <p:nvSpPr>
          <p:cNvPr id="1" name=""/>
          <p:cNvSpPr/>
          <p:nvPr/>
        </p:nvSpPr>
        <p:spPr>
          <a:xfrm>
            <a:off x="0" y="0"/>
            <a:ext cx="9144000" cy="1066680"/>
          </a:xfrm>
          <a:prstGeom prst="rect">
            <a:avLst/>
          </a:prstGeom>
          <a:solidFill>
            <a:srgbClr val="000066"/>
          </a:solidFill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0" name="" descr=""/>
          <p:cNvPicPr/>
          <p:nvPr/>
        </p:nvPicPr>
        <p:blipFill>
          <a:blip r:embed="rId2"/>
          <a:stretch/>
        </p:blipFill>
        <p:spPr>
          <a:xfrm>
            <a:off x="6735600" y="0"/>
            <a:ext cx="2408400" cy="914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" name="" descr=""/>
          <p:cNvPicPr/>
          <p:nvPr/>
        </p:nvPicPr>
        <p:blipFill>
          <a:blip r:embed="rId3"/>
          <a:stretch/>
        </p:blipFill>
        <p:spPr>
          <a:xfrm>
            <a:off x="6705720" y="0"/>
            <a:ext cx="2408040" cy="1066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PlaceHolder 2"/>
          <p:cNvSpPr>
            <a:spLocks noGrp="1"/>
          </p:cNvSpPr>
          <p:nvPr>
            <p:ph type="title"/>
          </p:nvPr>
        </p:nvSpPr>
        <p:spPr>
          <a:xfrm>
            <a:off x="0" y="78120"/>
            <a:ext cx="6153120" cy="10645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Comic Sans MS"/>
              </a:rPr>
              <a:t>Click to edit the title text format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3" name="logo_white" descr=""/>
          <p:cNvPicPr/>
          <p:nvPr/>
        </p:nvPicPr>
        <p:blipFill>
          <a:blip r:embed="rId4"/>
          <a:stretch/>
        </p:blipFill>
        <p:spPr>
          <a:xfrm>
            <a:off x="152280" y="5764320"/>
            <a:ext cx="1371600" cy="117000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4" name=""/>
          <p:cNvGraphicFramePr/>
          <p:nvPr/>
        </p:nvGraphicFramePr>
        <p:xfrm>
          <a:off x="3809880" y="6073920"/>
          <a:ext cx="1467000" cy="55224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5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809880" y="6073920"/>
                    <a:ext cx="1467000" cy="552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16" name="" descr=""/>
          <p:cNvPicPr/>
          <p:nvPr/>
        </p:nvPicPr>
        <p:blipFill>
          <a:blip r:embed="rId7"/>
          <a:stretch/>
        </p:blipFill>
        <p:spPr>
          <a:xfrm>
            <a:off x="7391520" y="6100920"/>
            <a:ext cx="1295280" cy="49500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body"/>
          </p:nvPr>
        </p:nvSpPr>
        <p:spPr>
          <a:xfrm>
            <a:off x="685440" y="1752480"/>
            <a:ext cx="7620120" cy="4572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Click to edit the outline text format</a:t>
            </a:r>
            <a:endParaRPr b="0" lang="en-US" sz="28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Second Outline Level</a:t>
            </a:r>
            <a:endParaRPr b="0" lang="en-US" sz="28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Third Outline Level</a:t>
            </a:r>
            <a:endParaRPr b="0" lang="en-US" sz="28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Fourth Outline Level</a:t>
            </a:r>
            <a:endParaRPr b="0" lang="en-US" sz="28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Fifth Outline Level</a:t>
            </a:r>
            <a:endParaRPr b="0" lang="en-US" sz="28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lvl="5" marL="2057400" indent="-228600">
              <a:spcBef>
                <a:spcPts val="700"/>
              </a:spcBef>
              <a:buClr>
                <a:srgbClr val="ffffff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Sixth Outline Level</a:t>
            </a:r>
            <a:endParaRPr b="0" lang="en-US" sz="28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lvl="6" marL="2057400" indent="-228600">
              <a:spcBef>
                <a:spcPts val="700"/>
              </a:spcBef>
              <a:buClr>
                <a:srgbClr val="ffffff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Seventh Outline Level</a:t>
            </a:r>
            <a:endParaRPr b="0" lang="en-US" sz="28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</p:txBody>
      </p:sp>
      <p:sp>
        <p:nvSpPr>
          <p:cNvPr id="1" name=""/>
          <p:cNvSpPr/>
          <p:nvPr/>
        </p:nvSpPr>
        <p:spPr>
          <a:xfrm>
            <a:off x="0" y="0"/>
            <a:ext cx="9144000" cy="1066680"/>
          </a:xfrm>
          <a:prstGeom prst="rect">
            <a:avLst/>
          </a:prstGeom>
          <a:solidFill>
            <a:srgbClr val="000066"/>
          </a:solidFill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8" name="" descr=""/>
          <p:cNvPicPr/>
          <p:nvPr/>
        </p:nvPicPr>
        <p:blipFill>
          <a:blip r:embed="rId2"/>
          <a:stretch/>
        </p:blipFill>
        <p:spPr>
          <a:xfrm>
            <a:off x="6735600" y="0"/>
            <a:ext cx="2408400" cy="914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" name="" descr=""/>
          <p:cNvPicPr/>
          <p:nvPr/>
        </p:nvPicPr>
        <p:blipFill>
          <a:blip r:embed="rId3"/>
          <a:stretch/>
        </p:blipFill>
        <p:spPr>
          <a:xfrm>
            <a:off x="6705720" y="0"/>
            <a:ext cx="2408040" cy="1066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" name="PlaceHolder 2"/>
          <p:cNvSpPr>
            <a:spLocks noGrp="1"/>
          </p:cNvSpPr>
          <p:nvPr>
            <p:ph type="title"/>
          </p:nvPr>
        </p:nvSpPr>
        <p:spPr>
          <a:xfrm>
            <a:off x="0" y="78120"/>
            <a:ext cx="6153120" cy="10645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Comic Sans MS"/>
              </a:rPr>
              <a:t>Click to edit the title text format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1" name="logo_white" descr=""/>
          <p:cNvPicPr/>
          <p:nvPr/>
        </p:nvPicPr>
        <p:blipFill>
          <a:blip r:embed="rId4"/>
          <a:stretch/>
        </p:blipFill>
        <p:spPr>
          <a:xfrm>
            <a:off x="152280" y="5764320"/>
            <a:ext cx="1371600" cy="117000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22" name=""/>
          <p:cNvGraphicFramePr/>
          <p:nvPr/>
        </p:nvGraphicFramePr>
        <p:xfrm>
          <a:off x="3809880" y="6073920"/>
          <a:ext cx="1467000" cy="55224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809880" y="6073920"/>
                    <a:ext cx="1467000" cy="552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24" name="" descr=""/>
          <p:cNvPicPr/>
          <p:nvPr/>
        </p:nvPicPr>
        <p:blipFill>
          <a:blip r:embed="rId7"/>
          <a:stretch/>
        </p:blipFill>
        <p:spPr>
          <a:xfrm>
            <a:off x="7391520" y="6100920"/>
            <a:ext cx="1295280" cy="49500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5.jpeg"/><Relationship Id="rId3" Type="http://schemas.openxmlformats.org/officeDocument/2006/relationships/oleObject" Target="../embeddings/oleObject1.bin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76320" y="532800"/>
            <a:ext cx="6153120" cy="576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Comic Sans MS"/>
              </a:rPr>
              <a:t>Enron Business Challenges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09120" y="1682640"/>
            <a:ext cx="8001000" cy="4572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458640" indent="-458640">
              <a:lnSpc>
                <a:spcPct val="13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EnronOnline has generated tremendous business value for Enron </a:t>
            </a:r>
            <a:endParaRPr b="0" lang="en-US" sz="18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marL="458640" indent="-458640">
              <a:lnSpc>
                <a:spcPct val="13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Maintaining liquidity is critical to sustaining value contribution</a:t>
            </a:r>
            <a:endParaRPr b="0" lang="en-US" sz="18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marL="458640" indent="-458640">
              <a:lnSpc>
                <a:spcPct val="13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Challenges to liquidity exist:</a:t>
            </a:r>
            <a:endParaRPr b="0" lang="en-US" sz="18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lvl="1" marL="919080" indent="-345960">
              <a:lnSpc>
                <a:spcPct val="130000"/>
              </a:lnSpc>
              <a:spcBef>
                <a:spcPts val="400"/>
              </a:spcBef>
              <a:buClr>
                <a:srgbClr val="ff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Lack of data integration causes trading bottleneck</a:t>
            </a:r>
            <a:endParaRPr b="0" lang="en-US" sz="16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lvl="1" marL="919080" indent="-345960">
              <a:lnSpc>
                <a:spcPct val="130000"/>
              </a:lnSpc>
              <a:spcBef>
                <a:spcPts val="400"/>
              </a:spcBef>
              <a:buClr>
                <a:srgbClr val="ff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Emergence of other exchanges gives CPs options</a:t>
            </a:r>
            <a:endParaRPr b="0" lang="en-US" sz="16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marL="458640" indent="-458640">
              <a:lnSpc>
                <a:spcPct val="13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Enron must mitigate these forces to keep market position</a:t>
            </a:r>
            <a:endParaRPr b="0" lang="en-US" sz="18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marL="458640" indent="-458640">
              <a:lnSpc>
                <a:spcPct val="13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Enron is looking to leverage existing assets to drive additional business value</a:t>
            </a:r>
            <a:endParaRPr b="0" lang="en-US" sz="18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</p:txBody>
      </p:sp>
      <p:sp>
        <p:nvSpPr>
          <p:cNvPr id="27" name=""/>
          <p:cNvSpPr/>
          <p:nvPr/>
        </p:nvSpPr>
        <p:spPr>
          <a:xfrm>
            <a:off x="4459320" y="651024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"/>
          <p:cNvSpPr/>
          <p:nvPr/>
        </p:nvSpPr>
        <p:spPr>
          <a:xfrm>
            <a:off x="204840" y="1763640"/>
            <a:ext cx="2905200" cy="243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3920" indent="-223920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cc00"/>
                </a:solidFill>
                <a:effectLst/>
                <a:uFillTx/>
                <a:latin typeface="Comic Sans MS"/>
              </a:rPr>
              <a:t>Strategic Customer: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20000"/>
              </a:lnSpc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cc"/>
                </a:solidFill>
                <a:effectLst/>
                <a:uFillTx/>
                <a:latin typeface="Comic Sans MS"/>
              </a:rPr>
              <a:t>33 companies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20000"/>
              </a:lnSpc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cc"/>
                </a:solidFill>
                <a:effectLst/>
                <a:uFillTx/>
                <a:latin typeface="Comic Sans MS"/>
              </a:rPr>
              <a:t>X% participation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20000"/>
              </a:lnSpc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cc"/>
                </a:solidFill>
                <a:effectLst/>
                <a:uFillTx/>
                <a:latin typeface="Comic Sans MS"/>
              </a:rPr>
              <a:t>3000 Trans/Month @ $Y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20000"/>
              </a:lnSpc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cc"/>
                </a:solidFill>
                <a:effectLst/>
                <a:uFillTx/>
                <a:latin typeface="Comic Sans MS"/>
              </a:rPr>
              <a:t>Cross-company business process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20000"/>
              </a:lnSpc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cc"/>
                </a:solidFill>
                <a:effectLst/>
                <a:uFillTx/>
                <a:latin typeface="Comic Sans MS"/>
              </a:rPr>
              <a:t>Back office integration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20000"/>
              </a:lnSpc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cc"/>
                </a:solidFill>
                <a:effectLst/>
                <a:uFillTx/>
                <a:latin typeface="Comic Sans MS"/>
              </a:rPr>
              <a:t>Multi transaction types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20000"/>
              </a:lnSpc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cc"/>
                </a:solidFill>
                <a:effectLst/>
                <a:uFillTx/>
                <a:latin typeface="Comic Sans MS"/>
              </a:rPr>
              <a:t>Real-time data flow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5732640" y="1092240"/>
            <a:ext cx="2977920" cy="217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3920" indent="-223920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cc00"/>
                </a:solidFill>
                <a:effectLst/>
                <a:uFillTx/>
                <a:latin typeface="Comic Sans MS"/>
              </a:rPr>
              <a:t>Emerging Customer: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20000"/>
              </a:lnSpc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cc"/>
                </a:solidFill>
                <a:effectLst/>
                <a:uFillTx/>
                <a:latin typeface="Comic Sans MS"/>
              </a:rPr>
              <a:t>30 companies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20000"/>
              </a:lnSpc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cc"/>
                </a:solidFill>
                <a:effectLst/>
                <a:uFillTx/>
                <a:latin typeface="Comic Sans MS"/>
              </a:rPr>
              <a:t>X% participation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20000"/>
              </a:lnSpc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cc"/>
                </a:solidFill>
                <a:effectLst/>
                <a:uFillTx/>
                <a:latin typeface="Comic Sans MS"/>
              </a:rPr>
              <a:t>2200 Trans/Month @ $Y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20000"/>
              </a:lnSpc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cc"/>
                </a:solidFill>
                <a:effectLst/>
                <a:uFillTx/>
                <a:latin typeface="Comic Sans MS"/>
              </a:rPr>
              <a:t>Multi transaction types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20000"/>
              </a:lnSpc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cc"/>
                </a:solidFill>
                <a:effectLst/>
                <a:uFillTx/>
                <a:latin typeface="Comic Sans MS"/>
              </a:rPr>
              <a:t>Multi integration standards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20000"/>
              </a:lnSpc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cc"/>
                </a:solidFill>
                <a:effectLst/>
                <a:uFillTx/>
                <a:latin typeface="Comic Sans MS"/>
              </a:rPr>
              <a:t>Transaction scheduling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20000"/>
              </a:lnSpc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cc"/>
                </a:solidFill>
                <a:effectLst/>
                <a:uFillTx/>
                <a:latin typeface="Comic Sans MS"/>
              </a:rPr>
              <a:t>Event driven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6387120" y="3570120"/>
            <a:ext cx="2475360" cy="232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223920" indent="-223920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cc00"/>
                </a:solidFill>
                <a:effectLst/>
                <a:uFillTx/>
                <a:latin typeface="Comic Sans MS"/>
              </a:rPr>
              <a:t>Small Customer: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20000"/>
              </a:lnSpc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cc"/>
                </a:solidFill>
                <a:effectLst/>
                <a:uFillTx/>
                <a:latin typeface="Comic Sans MS"/>
              </a:rPr>
              <a:t>500 companies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20000"/>
              </a:lnSpc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cc"/>
                </a:solidFill>
                <a:effectLst/>
                <a:uFillTx/>
                <a:latin typeface="Comic Sans MS"/>
              </a:rPr>
              <a:t>X% participation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20000"/>
              </a:lnSpc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cc"/>
                </a:solidFill>
                <a:effectLst/>
                <a:uFillTx/>
                <a:latin typeface="Comic Sans MS"/>
              </a:rPr>
              <a:t>1600 Trans/Month @ $Y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20000"/>
              </a:lnSpc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33cc"/>
                </a:solidFill>
                <a:effectLst/>
                <a:uFillTx/>
                <a:latin typeface="Comic Sans MS"/>
              </a:rPr>
              <a:t>Ease of use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20000"/>
              </a:lnSpc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33cc"/>
                </a:solidFill>
                <a:effectLst/>
                <a:uFillTx/>
                <a:latin typeface="Comic Sans MS"/>
              </a:rPr>
              <a:t>Limited transactions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20000"/>
              </a:lnSpc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33cc"/>
                </a:solidFill>
                <a:effectLst/>
                <a:uFillTx/>
                <a:latin typeface="Comic Sans MS"/>
              </a:rPr>
              <a:t>On-demand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20000"/>
              </a:lnSpc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33cc"/>
                </a:solidFill>
                <a:effectLst/>
                <a:uFillTx/>
                <a:latin typeface="Comic Sans MS"/>
              </a:rPr>
              <a:t>File sharing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2489040" y="2133720"/>
            <a:ext cx="3529080" cy="3546360"/>
          </a:xfrm>
          <a:prstGeom prst="ellipse">
            <a:avLst/>
          </a:prstGeom>
          <a:gradFill rotWithShape="0">
            <a:gsLst>
              <a:gs pos="0">
                <a:srgbClr val="6699ff"/>
              </a:gs>
              <a:gs pos="100000">
                <a:srgbClr val="3d5c9a"/>
              </a:gs>
            </a:gsLst>
            <a:path path="rect">
              <a:fillToRect l="50000" t="50000" r="50000" b="50000"/>
            </a:path>
          </a:gra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04" name=""/>
          <p:cNvGrpSpPr/>
          <p:nvPr/>
        </p:nvGrpSpPr>
        <p:grpSpPr>
          <a:xfrm>
            <a:off x="2489040" y="2133720"/>
            <a:ext cx="1774800" cy="1791720"/>
            <a:chOff x="2489040" y="2133720"/>
            <a:chExt cx="1774800" cy="1791720"/>
          </a:xfrm>
        </p:grpSpPr>
        <p:sp>
          <p:nvSpPr>
            <p:cNvPr id="205" name=""/>
            <p:cNvSpPr/>
            <p:nvPr/>
          </p:nvSpPr>
          <p:spPr>
            <a:xfrm>
              <a:off x="2489040" y="2133720"/>
              <a:ext cx="1774800" cy="1789920"/>
            </a:xfrm>
            <a:custGeom>
              <a:avLst/>
              <a:gdLst/>
              <a:ahLst/>
              <a:rect l="l" t="t" r="r" b="b"/>
              <a:pathLst>
                <a:path w="864" h="867">
                  <a:moveTo>
                    <a:pt x="585" y="867"/>
                  </a:moveTo>
                  <a:cubicBezTo>
                    <a:pt x="587" y="856"/>
                    <a:pt x="591" y="818"/>
                    <a:pt x="596" y="798"/>
                  </a:cubicBezTo>
                  <a:cubicBezTo>
                    <a:pt x="601" y="778"/>
                    <a:pt x="606" y="763"/>
                    <a:pt x="615" y="745"/>
                  </a:cubicBezTo>
                  <a:cubicBezTo>
                    <a:pt x="624" y="727"/>
                    <a:pt x="638" y="705"/>
                    <a:pt x="653" y="687"/>
                  </a:cubicBezTo>
                  <a:cubicBezTo>
                    <a:pt x="668" y="669"/>
                    <a:pt x="689" y="651"/>
                    <a:pt x="708" y="637"/>
                  </a:cubicBezTo>
                  <a:cubicBezTo>
                    <a:pt x="727" y="623"/>
                    <a:pt x="750" y="614"/>
                    <a:pt x="768" y="606"/>
                  </a:cubicBezTo>
                  <a:cubicBezTo>
                    <a:pt x="786" y="598"/>
                    <a:pt x="800" y="594"/>
                    <a:pt x="816" y="591"/>
                  </a:cubicBezTo>
                  <a:cubicBezTo>
                    <a:pt x="832" y="588"/>
                    <a:pt x="844" y="587"/>
                    <a:pt x="864" y="587"/>
                  </a:cubicBezTo>
                  <a:cubicBezTo>
                    <a:pt x="864" y="587"/>
                    <a:pt x="864" y="294"/>
                    <a:pt x="864" y="1"/>
                  </a:cubicBezTo>
                  <a:cubicBezTo>
                    <a:pt x="830" y="3"/>
                    <a:pt x="788" y="0"/>
                    <a:pt x="732" y="11"/>
                  </a:cubicBezTo>
                  <a:cubicBezTo>
                    <a:pt x="676" y="22"/>
                    <a:pt x="587" y="45"/>
                    <a:pt x="526" y="69"/>
                  </a:cubicBezTo>
                  <a:cubicBezTo>
                    <a:pt x="465" y="93"/>
                    <a:pt x="415" y="125"/>
                    <a:pt x="368" y="157"/>
                  </a:cubicBezTo>
                  <a:cubicBezTo>
                    <a:pt x="321" y="189"/>
                    <a:pt x="281" y="226"/>
                    <a:pt x="246" y="261"/>
                  </a:cubicBezTo>
                  <a:cubicBezTo>
                    <a:pt x="211" y="296"/>
                    <a:pt x="189" y="323"/>
                    <a:pt x="160" y="365"/>
                  </a:cubicBezTo>
                  <a:cubicBezTo>
                    <a:pt x="131" y="407"/>
                    <a:pt x="97" y="462"/>
                    <a:pt x="74" y="515"/>
                  </a:cubicBezTo>
                  <a:cubicBezTo>
                    <a:pt x="51" y="568"/>
                    <a:pt x="32" y="627"/>
                    <a:pt x="20" y="685"/>
                  </a:cubicBezTo>
                  <a:cubicBezTo>
                    <a:pt x="8" y="743"/>
                    <a:pt x="0" y="851"/>
                    <a:pt x="2" y="865"/>
                  </a:cubicBezTo>
                  <a:lnTo>
                    <a:pt x="586" y="867"/>
                  </a:lnTo>
                  <a:cubicBezTo>
                    <a:pt x="586" y="867"/>
                    <a:pt x="585" y="867"/>
                    <a:pt x="585" y="867"/>
                  </a:cubicBezTo>
                  <a:close/>
                </a:path>
              </a:pathLst>
            </a:custGeom>
            <a:solidFill>
              <a:srgbClr val="3366ff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2784600" y="2433240"/>
              <a:ext cx="1478880" cy="1492200"/>
            </a:xfrm>
            <a:custGeom>
              <a:avLst/>
              <a:gdLst/>
              <a:ahLst/>
              <a:rect l="l" t="t" r="r" b="b"/>
              <a:pathLst>
                <a:path w="864" h="867">
                  <a:moveTo>
                    <a:pt x="585" y="867"/>
                  </a:moveTo>
                  <a:cubicBezTo>
                    <a:pt x="587" y="856"/>
                    <a:pt x="591" y="818"/>
                    <a:pt x="596" y="798"/>
                  </a:cubicBezTo>
                  <a:cubicBezTo>
                    <a:pt x="601" y="778"/>
                    <a:pt x="606" y="763"/>
                    <a:pt x="615" y="745"/>
                  </a:cubicBezTo>
                  <a:cubicBezTo>
                    <a:pt x="624" y="727"/>
                    <a:pt x="638" y="705"/>
                    <a:pt x="653" y="687"/>
                  </a:cubicBezTo>
                  <a:cubicBezTo>
                    <a:pt x="668" y="669"/>
                    <a:pt x="689" y="651"/>
                    <a:pt x="708" y="637"/>
                  </a:cubicBezTo>
                  <a:cubicBezTo>
                    <a:pt x="727" y="623"/>
                    <a:pt x="750" y="614"/>
                    <a:pt x="768" y="606"/>
                  </a:cubicBezTo>
                  <a:cubicBezTo>
                    <a:pt x="786" y="598"/>
                    <a:pt x="800" y="594"/>
                    <a:pt x="816" y="591"/>
                  </a:cubicBezTo>
                  <a:cubicBezTo>
                    <a:pt x="832" y="588"/>
                    <a:pt x="844" y="587"/>
                    <a:pt x="864" y="587"/>
                  </a:cubicBezTo>
                  <a:cubicBezTo>
                    <a:pt x="864" y="587"/>
                    <a:pt x="864" y="294"/>
                    <a:pt x="864" y="1"/>
                  </a:cubicBezTo>
                  <a:cubicBezTo>
                    <a:pt x="830" y="3"/>
                    <a:pt x="788" y="0"/>
                    <a:pt x="732" y="11"/>
                  </a:cubicBezTo>
                  <a:cubicBezTo>
                    <a:pt x="676" y="22"/>
                    <a:pt x="587" y="45"/>
                    <a:pt x="526" y="69"/>
                  </a:cubicBezTo>
                  <a:cubicBezTo>
                    <a:pt x="465" y="93"/>
                    <a:pt x="415" y="125"/>
                    <a:pt x="368" y="157"/>
                  </a:cubicBezTo>
                  <a:cubicBezTo>
                    <a:pt x="321" y="189"/>
                    <a:pt x="281" y="226"/>
                    <a:pt x="246" y="261"/>
                  </a:cubicBezTo>
                  <a:cubicBezTo>
                    <a:pt x="211" y="296"/>
                    <a:pt x="189" y="323"/>
                    <a:pt x="160" y="365"/>
                  </a:cubicBezTo>
                  <a:cubicBezTo>
                    <a:pt x="131" y="407"/>
                    <a:pt x="97" y="462"/>
                    <a:pt x="74" y="515"/>
                  </a:cubicBezTo>
                  <a:cubicBezTo>
                    <a:pt x="51" y="568"/>
                    <a:pt x="32" y="627"/>
                    <a:pt x="20" y="685"/>
                  </a:cubicBezTo>
                  <a:cubicBezTo>
                    <a:pt x="8" y="743"/>
                    <a:pt x="0" y="851"/>
                    <a:pt x="2" y="865"/>
                  </a:cubicBezTo>
                  <a:lnTo>
                    <a:pt x="586" y="867"/>
                  </a:lnTo>
                  <a:cubicBezTo>
                    <a:pt x="586" y="867"/>
                    <a:pt x="585" y="867"/>
                    <a:pt x="585" y="867"/>
                  </a:cubicBezTo>
                  <a:close/>
                </a:path>
              </a:pathLst>
            </a:custGeom>
            <a:solidFill>
              <a:srgbClr val="ff9900"/>
            </a:solidFill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3080520" y="2730240"/>
              <a:ext cx="1183320" cy="1194840"/>
            </a:xfrm>
            <a:custGeom>
              <a:avLst/>
              <a:gdLst/>
              <a:ahLst/>
              <a:rect l="l" t="t" r="r" b="b"/>
              <a:pathLst>
                <a:path w="864" h="867">
                  <a:moveTo>
                    <a:pt x="585" y="867"/>
                  </a:moveTo>
                  <a:cubicBezTo>
                    <a:pt x="587" y="856"/>
                    <a:pt x="591" y="818"/>
                    <a:pt x="596" y="798"/>
                  </a:cubicBezTo>
                  <a:cubicBezTo>
                    <a:pt x="601" y="778"/>
                    <a:pt x="606" y="763"/>
                    <a:pt x="615" y="745"/>
                  </a:cubicBezTo>
                  <a:cubicBezTo>
                    <a:pt x="624" y="727"/>
                    <a:pt x="638" y="705"/>
                    <a:pt x="653" y="687"/>
                  </a:cubicBezTo>
                  <a:cubicBezTo>
                    <a:pt x="668" y="669"/>
                    <a:pt x="689" y="651"/>
                    <a:pt x="708" y="637"/>
                  </a:cubicBezTo>
                  <a:cubicBezTo>
                    <a:pt x="727" y="623"/>
                    <a:pt x="750" y="614"/>
                    <a:pt x="768" y="606"/>
                  </a:cubicBezTo>
                  <a:cubicBezTo>
                    <a:pt x="786" y="598"/>
                    <a:pt x="800" y="594"/>
                    <a:pt x="816" y="591"/>
                  </a:cubicBezTo>
                  <a:cubicBezTo>
                    <a:pt x="832" y="588"/>
                    <a:pt x="844" y="587"/>
                    <a:pt x="864" y="587"/>
                  </a:cubicBezTo>
                  <a:cubicBezTo>
                    <a:pt x="864" y="587"/>
                    <a:pt x="864" y="294"/>
                    <a:pt x="864" y="1"/>
                  </a:cubicBezTo>
                  <a:cubicBezTo>
                    <a:pt x="830" y="3"/>
                    <a:pt x="788" y="0"/>
                    <a:pt x="732" y="11"/>
                  </a:cubicBezTo>
                  <a:cubicBezTo>
                    <a:pt x="676" y="22"/>
                    <a:pt x="587" y="45"/>
                    <a:pt x="526" y="69"/>
                  </a:cubicBezTo>
                  <a:cubicBezTo>
                    <a:pt x="465" y="93"/>
                    <a:pt x="415" y="125"/>
                    <a:pt x="368" y="157"/>
                  </a:cubicBezTo>
                  <a:cubicBezTo>
                    <a:pt x="321" y="189"/>
                    <a:pt x="281" y="226"/>
                    <a:pt x="246" y="261"/>
                  </a:cubicBezTo>
                  <a:cubicBezTo>
                    <a:pt x="211" y="296"/>
                    <a:pt x="189" y="323"/>
                    <a:pt x="160" y="365"/>
                  </a:cubicBezTo>
                  <a:cubicBezTo>
                    <a:pt x="131" y="407"/>
                    <a:pt x="97" y="462"/>
                    <a:pt x="74" y="515"/>
                  </a:cubicBezTo>
                  <a:cubicBezTo>
                    <a:pt x="51" y="568"/>
                    <a:pt x="32" y="627"/>
                    <a:pt x="20" y="685"/>
                  </a:cubicBezTo>
                  <a:cubicBezTo>
                    <a:pt x="8" y="743"/>
                    <a:pt x="0" y="851"/>
                    <a:pt x="2" y="865"/>
                  </a:cubicBezTo>
                  <a:lnTo>
                    <a:pt x="586" y="867"/>
                  </a:lnTo>
                  <a:cubicBezTo>
                    <a:pt x="586" y="867"/>
                    <a:pt x="585" y="867"/>
                    <a:pt x="585" y="867"/>
                  </a:cubicBezTo>
                  <a:close/>
                </a:path>
              </a:pathLst>
            </a:custGeom>
            <a:solidFill>
              <a:srgbClr val="339966"/>
            </a:solidFill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3376440" y="3027600"/>
              <a:ext cx="887400" cy="891720"/>
            </a:xfrm>
            <a:custGeom>
              <a:avLst/>
              <a:gdLst/>
              <a:ahLst/>
              <a:rect l="l" t="t" r="r" b="b"/>
              <a:pathLst>
                <a:path w="864" h="867">
                  <a:moveTo>
                    <a:pt x="585" y="867"/>
                  </a:moveTo>
                  <a:cubicBezTo>
                    <a:pt x="587" y="856"/>
                    <a:pt x="591" y="818"/>
                    <a:pt x="596" y="798"/>
                  </a:cubicBezTo>
                  <a:cubicBezTo>
                    <a:pt x="601" y="778"/>
                    <a:pt x="606" y="763"/>
                    <a:pt x="615" y="745"/>
                  </a:cubicBezTo>
                  <a:cubicBezTo>
                    <a:pt x="624" y="727"/>
                    <a:pt x="638" y="705"/>
                    <a:pt x="653" y="687"/>
                  </a:cubicBezTo>
                  <a:cubicBezTo>
                    <a:pt x="668" y="669"/>
                    <a:pt x="689" y="651"/>
                    <a:pt x="708" y="637"/>
                  </a:cubicBezTo>
                  <a:cubicBezTo>
                    <a:pt x="727" y="623"/>
                    <a:pt x="750" y="614"/>
                    <a:pt x="768" y="606"/>
                  </a:cubicBezTo>
                  <a:cubicBezTo>
                    <a:pt x="786" y="598"/>
                    <a:pt x="800" y="594"/>
                    <a:pt x="816" y="591"/>
                  </a:cubicBezTo>
                  <a:cubicBezTo>
                    <a:pt x="832" y="588"/>
                    <a:pt x="844" y="587"/>
                    <a:pt x="864" y="587"/>
                  </a:cubicBezTo>
                  <a:cubicBezTo>
                    <a:pt x="864" y="587"/>
                    <a:pt x="864" y="294"/>
                    <a:pt x="864" y="1"/>
                  </a:cubicBezTo>
                  <a:cubicBezTo>
                    <a:pt x="830" y="3"/>
                    <a:pt x="788" y="0"/>
                    <a:pt x="732" y="11"/>
                  </a:cubicBezTo>
                  <a:cubicBezTo>
                    <a:pt x="676" y="22"/>
                    <a:pt x="587" y="45"/>
                    <a:pt x="526" y="69"/>
                  </a:cubicBezTo>
                  <a:cubicBezTo>
                    <a:pt x="465" y="93"/>
                    <a:pt x="415" y="125"/>
                    <a:pt x="368" y="157"/>
                  </a:cubicBezTo>
                  <a:cubicBezTo>
                    <a:pt x="321" y="189"/>
                    <a:pt x="281" y="226"/>
                    <a:pt x="246" y="261"/>
                  </a:cubicBezTo>
                  <a:cubicBezTo>
                    <a:pt x="211" y="296"/>
                    <a:pt x="189" y="323"/>
                    <a:pt x="160" y="365"/>
                  </a:cubicBezTo>
                  <a:cubicBezTo>
                    <a:pt x="131" y="407"/>
                    <a:pt x="97" y="462"/>
                    <a:pt x="74" y="515"/>
                  </a:cubicBezTo>
                  <a:cubicBezTo>
                    <a:pt x="51" y="568"/>
                    <a:pt x="32" y="627"/>
                    <a:pt x="20" y="685"/>
                  </a:cubicBezTo>
                  <a:cubicBezTo>
                    <a:pt x="8" y="743"/>
                    <a:pt x="0" y="851"/>
                    <a:pt x="2" y="865"/>
                  </a:cubicBezTo>
                  <a:lnTo>
                    <a:pt x="586" y="867"/>
                  </a:lnTo>
                  <a:cubicBezTo>
                    <a:pt x="586" y="867"/>
                    <a:pt x="585" y="867"/>
                    <a:pt x="585" y="867"/>
                  </a:cubicBezTo>
                  <a:close/>
                </a:path>
              </a:pathLst>
            </a:custGeom>
            <a:solidFill>
              <a:srgbClr val="ffff00"/>
            </a:solidFill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09" name=""/>
          <p:cNvSpPr txBox="1"/>
          <p:nvPr/>
        </p:nvSpPr>
        <p:spPr>
          <a:xfrm rot="18689400">
            <a:off x="3452400" y="3387600"/>
            <a:ext cx="711360" cy="282600"/>
          </a:xfrm>
          <a:prstGeom prst="rect">
            <a:avLst/>
          </a:prstGeom>
        </p:spPr>
        <p:txBody>
          <a:bodyPr wrap="none" fromWordArt="1" lIns="90000" rIns="90000" tIns="46800" bIns="46800" anchor="t" anchorCtr="1">
            <a:prstTxWarp prst="textArchUp">
              <a:avLst>
                <a:gd name="adj" fmla="val 1080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"/>
              </a:rPr>
              <a:t>Security</a:t>
            </a:r>
            <a:endParaRPr b="0" lang="en-US" sz="12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"/>
              <a:ea typeface="Arial"/>
            </a:endParaRPr>
          </a:p>
        </p:txBody>
      </p:sp>
      <p:sp>
        <p:nvSpPr>
          <p:cNvPr id="210" name=""/>
          <p:cNvSpPr txBox="1"/>
          <p:nvPr/>
        </p:nvSpPr>
        <p:spPr>
          <a:xfrm rot="18730800">
            <a:off x="3076560" y="3206160"/>
            <a:ext cx="1112760" cy="271440"/>
          </a:xfrm>
          <a:prstGeom prst="rect">
            <a:avLst/>
          </a:prstGeom>
        </p:spPr>
        <p:txBody>
          <a:bodyPr wrap="none" fromWordArt="1" lIns="90000" rIns="90000" tIns="46800" bIns="46800" anchor="t" anchorCtr="1">
            <a:prstTxWarp prst="textArchUp">
              <a:avLst>
                <a:gd name="adj" fmla="val 11282835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"/>
              </a:rPr>
              <a:t>Translations</a:t>
            </a:r>
            <a:endParaRPr b="0" lang="en-US" sz="12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"/>
              <a:ea typeface="Arial"/>
            </a:endParaRPr>
          </a:p>
        </p:txBody>
      </p:sp>
      <p:sp>
        <p:nvSpPr>
          <p:cNvPr id="211" name=""/>
          <p:cNvSpPr txBox="1"/>
          <p:nvPr/>
        </p:nvSpPr>
        <p:spPr>
          <a:xfrm rot="18947400">
            <a:off x="3019320" y="2975040"/>
            <a:ext cx="679680" cy="146160"/>
          </a:xfrm>
          <a:prstGeom prst="rect">
            <a:avLst/>
          </a:prstGeom>
        </p:spPr>
        <p:txBody>
          <a:bodyPr wrap="none" fromWordArt="1" lIns="90000" rIns="90000" tIns="46800" bIns="46800" anchor="t" anchorCtr="1">
            <a:prstTxWarp prst="textArchUp">
              <a:avLst>
                <a:gd name="adj" fmla="val 1080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"/>
              </a:rPr>
              <a:t>Sensors</a:t>
            </a:r>
            <a:endParaRPr b="0" lang="en-US" sz="12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"/>
              <a:ea typeface="Arial"/>
            </a:endParaRPr>
          </a:p>
        </p:txBody>
      </p:sp>
      <p:sp>
        <p:nvSpPr>
          <p:cNvPr id="212" name=""/>
          <p:cNvSpPr txBox="1"/>
          <p:nvPr/>
        </p:nvSpPr>
        <p:spPr>
          <a:xfrm rot="18612000">
            <a:off x="2463840" y="2789280"/>
            <a:ext cx="1427040" cy="255600"/>
          </a:xfrm>
          <a:prstGeom prst="rect">
            <a:avLst/>
          </a:prstGeom>
        </p:spPr>
        <p:txBody>
          <a:bodyPr wrap="none" fromWordArt="1" lIns="90000" rIns="90000" tIns="46800" bIns="46800" anchor="t" anchorCtr="1">
            <a:prstTxWarp prst="textArchUp">
              <a:avLst>
                <a:gd name="adj" fmla="val 12826424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"/>
              </a:rPr>
              <a:t>Multi-Format Data</a:t>
            </a:r>
            <a:endParaRPr b="0" lang="en-US" sz="12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"/>
              <a:ea typeface="Arial"/>
            </a:endParaRPr>
          </a:p>
        </p:txBody>
      </p:sp>
      <p:sp>
        <p:nvSpPr>
          <p:cNvPr id="213" name=""/>
          <p:cNvSpPr/>
          <p:nvPr/>
        </p:nvSpPr>
        <p:spPr>
          <a:xfrm flipH="1">
            <a:off x="3327480" y="3886200"/>
            <a:ext cx="914400" cy="160020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4241880" y="3962520"/>
            <a:ext cx="0" cy="167616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 flipH="1">
            <a:off x="2793960" y="3886200"/>
            <a:ext cx="1447920" cy="91440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3835440" y="3581280"/>
            <a:ext cx="838080" cy="609840"/>
          </a:xfrm>
          <a:prstGeom prst="ellipse">
            <a:avLst/>
          </a:prstGeom>
          <a:solidFill>
            <a:srgbClr val="ff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TSH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 txBox="1"/>
          <p:nvPr/>
        </p:nvSpPr>
        <p:spPr>
          <a:xfrm>
            <a:off x="2717640" y="3962520"/>
            <a:ext cx="914400" cy="5461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SlantUp">
              <a:avLst>
                <a:gd name="adj" fmla="val 6163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 Black"/>
              </a:rPr>
              <a:t>Auction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 Black"/>
              <a:ea typeface="Arial Black"/>
            </a:endParaRPr>
          </a:p>
        </p:txBody>
      </p:sp>
      <p:sp>
        <p:nvSpPr>
          <p:cNvPr id="218" name=""/>
          <p:cNvSpPr txBox="1"/>
          <p:nvPr/>
        </p:nvSpPr>
        <p:spPr>
          <a:xfrm rot="20236800">
            <a:off x="2946240" y="4419720"/>
            <a:ext cx="914400" cy="62208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SlantUp">
              <a:avLst>
                <a:gd name="adj" fmla="val 60968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 Black"/>
              </a:rPr>
              <a:t>Swaps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 Black"/>
              <a:ea typeface="Arial Black"/>
            </a:endParaRPr>
          </a:p>
        </p:txBody>
      </p:sp>
      <p:sp>
        <p:nvSpPr>
          <p:cNvPr id="219" name=""/>
          <p:cNvSpPr txBox="1"/>
          <p:nvPr/>
        </p:nvSpPr>
        <p:spPr>
          <a:xfrm rot="18846000">
            <a:off x="3403800" y="4603680"/>
            <a:ext cx="1066680" cy="69840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SlantUp">
              <a:avLst>
                <a:gd name="adj" fmla="val 67009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 Black"/>
              </a:rPr>
              <a:t>Physicals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 Black"/>
              <a:ea typeface="Arial Black"/>
            </a:endParaRPr>
          </a:p>
        </p:txBody>
      </p:sp>
      <p:sp>
        <p:nvSpPr>
          <p:cNvPr id="220" name=""/>
          <p:cNvSpPr/>
          <p:nvPr/>
        </p:nvSpPr>
        <p:spPr>
          <a:xfrm>
            <a:off x="918360" y="4311720"/>
            <a:ext cx="140292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XML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EDI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EOL Standard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1" name=""/>
          <p:cNvGrpSpPr/>
          <p:nvPr/>
        </p:nvGrpSpPr>
        <p:grpSpPr>
          <a:xfrm>
            <a:off x="1713960" y="3911040"/>
            <a:ext cx="1012680" cy="1200600"/>
            <a:chOff x="1713960" y="3911040"/>
            <a:chExt cx="1012680" cy="1200600"/>
          </a:xfrm>
        </p:grpSpPr>
        <p:sp>
          <p:nvSpPr>
            <p:cNvPr id="222" name=""/>
            <p:cNvSpPr/>
            <p:nvPr/>
          </p:nvSpPr>
          <p:spPr>
            <a:xfrm flipH="1" flipV="1" rot="15225600">
              <a:off x="1673280" y="4172760"/>
              <a:ext cx="1033560" cy="691200"/>
            </a:xfrm>
            <a:custGeom>
              <a:avLst/>
              <a:gdLst/>
              <a:ahLst/>
              <a:rect l="l" t="t" r="r" b="b"/>
              <a:pathLst>
                <a:path w="635" h="484">
                  <a:moveTo>
                    <a:pt x="2" y="482"/>
                  </a:moveTo>
                  <a:lnTo>
                    <a:pt x="39" y="483"/>
                  </a:lnTo>
                  <a:lnTo>
                    <a:pt x="55" y="479"/>
                  </a:lnTo>
                  <a:lnTo>
                    <a:pt x="77" y="479"/>
                  </a:lnTo>
                  <a:lnTo>
                    <a:pt x="96" y="475"/>
                  </a:lnTo>
                  <a:lnTo>
                    <a:pt x="117" y="471"/>
                  </a:lnTo>
                  <a:lnTo>
                    <a:pt x="136" y="466"/>
                  </a:lnTo>
                  <a:lnTo>
                    <a:pt x="153" y="460"/>
                  </a:lnTo>
                  <a:lnTo>
                    <a:pt x="173" y="452"/>
                  </a:lnTo>
                  <a:lnTo>
                    <a:pt x="196" y="443"/>
                  </a:lnTo>
                  <a:lnTo>
                    <a:pt x="217" y="431"/>
                  </a:lnTo>
                  <a:lnTo>
                    <a:pt x="236" y="420"/>
                  </a:lnTo>
                  <a:lnTo>
                    <a:pt x="259" y="406"/>
                  </a:lnTo>
                  <a:lnTo>
                    <a:pt x="279" y="391"/>
                  </a:lnTo>
                  <a:lnTo>
                    <a:pt x="299" y="376"/>
                  </a:lnTo>
                  <a:lnTo>
                    <a:pt x="316" y="362"/>
                  </a:lnTo>
                  <a:lnTo>
                    <a:pt x="337" y="347"/>
                  </a:lnTo>
                  <a:lnTo>
                    <a:pt x="351" y="335"/>
                  </a:lnTo>
                  <a:lnTo>
                    <a:pt x="370" y="317"/>
                  </a:lnTo>
                  <a:lnTo>
                    <a:pt x="387" y="301"/>
                  </a:lnTo>
                  <a:lnTo>
                    <a:pt x="405" y="281"/>
                  </a:lnTo>
                  <a:lnTo>
                    <a:pt x="422" y="264"/>
                  </a:lnTo>
                  <a:lnTo>
                    <a:pt x="438" y="243"/>
                  </a:lnTo>
                  <a:lnTo>
                    <a:pt x="453" y="224"/>
                  </a:lnTo>
                  <a:lnTo>
                    <a:pt x="468" y="205"/>
                  </a:lnTo>
                  <a:lnTo>
                    <a:pt x="480" y="184"/>
                  </a:lnTo>
                  <a:lnTo>
                    <a:pt x="489" y="168"/>
                  </a:lnTo>
                  <a:lnTo>
                    <a:pt x="496" y="147"/>
                  </a:lnTo>
                  <a:lnTo>
                    <a:pt x="634" y="159"/>
                  </a:lnTo>
                  <a:lnTo>
                    <a:pt x="611" y="147"/>
                  </a:lnTo>
                  <a:lnTo>
                    <a:pt x="595" y="138"/>
                  </a:lnTo>
                  <a:lnTo>
                    <a:pt x="573" y="129"/>
                  </a:lnTo>
                  <a:lnTo>
                    <a:pt x="560" y="118"/>
                  </a:lnTo>
                  <a:lnTo>
                    <a:pt x="545" y="110"/>
                  </a:lnTo>
                  <a:lnTo>
                    <a:pt x="533" y="101"/>
                  </a:lnTo>
                  <a:lnTo>
                    <a:pt x="520" y="92"/>
                  </a:lnTo>
                  <a:lnTo>
                    <a:pt x="509" y="81"/>
                  </a:lnTo>
                  <a:lnTo>
                    <a:pt x="495" y="71"/>
                  </a:lnTo>
                  <a:lnTo>
                    <a:pt x="480" y="57"/>
                  </a:lnTo>
                  <a:lnTo>
                    <a:pt x="466" y="43"/>
                  </a:lnTo>
                  <a:lnTo>
                    <a:pt x="453" y="29"/>
                  </a:lnTo>
                  <a:lnTo>
                    <a:pt x="440" y="12"/>
                  </a:lnTo>
                  <a:lnTo>
                    <a:pt x="429" y="0"/>
                  </a:lnTo>
                  <a:lnTo>
                    <a:pt x="420" y="6"/>
                  </a:lnTo>
                  <a:lnTo>
                    <a:pt x="409" y="15"/>
                  </a:lnTo>
                  <a:lnTo>
                    <a:pt x="397" y="22"/>
                  </a:lnTo>
                  <a:lnTo>
                    <a:pt x="385" y="31"/>
                  </a:lnTo>
                  <a:lnTo>
                    <a:pt x="372" y="41"/>
                  </a:lnTo>
                  <a:lnTo>
                    <a:pt x="359" y="48"/>
                  </a:lnTo>
                  <a:lnTo>
                    <a:pt x="348" y="53"/>
                  </a:lnTo>
                  <a:lnTo>
                    <a:pt x="334" y="61"/>
                  </a:lnTo>
                  <a:lnTo>
                    <a:pt x="320" y="67"/>
                  </a:lnTo>
                  <a:lnTo>
                    <a:pt x="305" y="74"/>
                  </a:lnTo>
                  <a:lnTo>
                    <a:pt x="291" y="81"/>
                  </a:lnTo>
                  <a:lnTo>
                    <a:pt x="279" y="86"/>
                  </a:lnTo>
                  <a:lnTo>
                    <a:pt x="264" y="91"/>
                  </a:lnTo>
                  <a:lnTo>
                    <a:pt x="252" y="96"/>
                  </a:lnTo>
                  <a:lnTo>
                    <a:pt x="239" y="102"/>
                  </a:lnTo>
                  <a:lnTo>
                    <a:pt x="224" y="108"/>
                  </a:lnTo>
                  <a:lnTo>
                    <a:pt x="203" y="113"/>
                  </a:lnTo>
                  <a:lnTo>
                    <a:pt x="346" y="133"/>
                  </a:lnTo>
                  <a:lnTo>
                    <a:pt x="338" y="159"/>
                  </a:lnTo>
                  <a:lnTo>
                    <a:pt x="328" y="179"/>
                  </a:lnTo>
                  <a:lnTo>
                    <a:pt x="310" y="218"/>
                  </a:lnTo>
                  <a:lnTo>
                    <a:pt x="300" y="235"/>
                  </a:lnTo>
                  <a:lnTo>
                    <a:pt x="289" y="252"/>
                  </a:lnTo>
                  <a:lnTo>
                    <a:pt x="269" y="283"/>
                  </a:lnTo>
                  <a:lnTo>
                    <a:pt x="255" y="299"/>
                  </a:lnTo>
                  <a:lnTo>
                    <a:pt x="243" y="316"/>
                  </a:lnTo>
                  <a:lnTo>
                    <a:pt x="230" y="331"/>
                  </a:lnTo>
                  <a:lnTo>
                    <a:pt x="217" y="341"/>
                  </a:lnTo>
                  <a:lnTo>
                    <a:pt x="207" y="354"/>
                  </a:lnTo>
                  <a:lnTo>
                    <a:pt x="193" y="367"/>
                  </a:lnTo>
                  <a:lnTo>
                    <a:pt x="176" y="382"/>
                  </a:lnTo>
                  <a:lnTo>
                    <a:pt x="165" y="394"/>
                  </a:lnTo>
                  <a:lnTo>
                    <a:pt x="153" y="403"/>
                  </a:lnTo>
                  <a:lnTo>
                    <a:pt x="131" y="414"/>
                  </a:lnTo>
                  <a:lnTo>
                    <a:pt x="116" y="421"/>
                  </a:lnTo>
                  <a:lnTo>
                    <a:pt x="95" y="429"/>
                  </a:lnTo>
                  <a:lnTo>
                    <a:pt x="77" y="439"/>
                  </a:lnTo>
                  <a:lnTo>
                    <a:pt x="56" y="443"/>
                  </a:lnTo>
                  <a:lnTo>
                    <a:pt x="0" y="451"/>
                  </a:lnTo>
                  <a:lnTo>
                    <a:pt x="2" y="482"/>
                  </a:lnTo>
                </a:path>
              </a:pathLst>
            </a:custGeom>
            <a:solidFill>
              <a:srgbClr val="00cc00"/>
            </a:solidFill>
            <a:ln cap="rnd" w="9360">
              <a:solidFill>
                <a:srgbClr val="3333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 flipH="1" flipV="1" rot="15225600">
              <a:off x="2246040" y="4349880"/>
              <a:ext cx="233280" cy="88560"/>
            </a:xfrm>
            <a:custGeom>
              <a:avLst/>
              <a:gdLst/>
              <a:ahLst/>
              <a:rect l="l" t="t" r="r" b="b"/>
              <a:pathLst>
                <a:path w="143" h="62">
                  <a:moveTo>
                    <a:pt x="3" y="44"/>
                  </a:moveTo>
                  <a:lnTo>
                    <a:pt x="0" y="0"/>
                  </a:lnTo>
                  <a:lnTo>
                    <a:pt x="142" y="19"/>
                  </a:lnTo>
                  <a:lnTo>
                    <a:pt x="140" y="40"/>
                  </a:lnTo>
                  <a:lnTo>
                    <a:pt x="132" y="61"/>
                  </a:lnTo>
                  <a:lnTo>
                    <a:pt x="3" y="44"/>
                  </a:lnTo>
                </a:path>
              </a:pathLst>
            </a:custGeom>
            <a:solidFill>
              <a:srgbClr val="009ae5"/>
            </a:solidFill>
            <a:ln cap="rnd" w="9360">
              <a:solidFill>
                <a:srgbClr val="3333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760" bIns="41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 flipH="1" flipV="1" rot="15225600">
              <a:off x="2338920" y="4818240"/>
              <a:ext cx="230040" cy="82080"/>
            </a:xfrm>
            <a:custGeom>
              <a:avLst/>
              <a:gdLst/>
              <a:ahLst/>
              <a:rect l="l" t="t" r="r" b="b"/>
              <a:pathLst>
                <a:path w="141" h="58">
                  <a:moveTo>
                    <a:pt x="140" y="57"/>
                  </a:moveTo>
                  <a:lnTo>
                    <a:pt x="136" y="17"/>
                  </a:lnTo>
                  <a:lnTo>
                    <a:pt x="0" y="0"/>
                  </a:lnTo>
                  <a:lnTo>
                    <a:pt x="3" y="50"/>
                  </a:lnTo>
                  <a:lnTo>
                    <a:pt x="140" y="57"/>
                  </a:lnTo>
                </a:path>
              </a:pathLst>
            </a:custGeom>
            <a:solidFill>
              <a:srgbClr val="009ae5"/>
            </a:solidFill>
            <a:ln cap="rnd" w="9360">
              <a:solidFill>
                <a:srgbClr val="3333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280" bIns="35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 flipH="1" flipV="1" rot="15225600">
              <a:off x="1728000" y="4149360"/>
              <a:ext cx="1028520" cy="707760"/>
            </a:xfrm>
            <a:custGeom>
              <a:avLst/>
              <a:gdLst/>
              <a:ahLst/>
              <a:rect l="l" t="t" r="r" b="b"/>
              <a:pathLst>
                <a:path w="632" h="497">
                  <a:moveTo>
                    <a:pt x="0" y="496"/>
                  </a:moveTo>
                  <a:lnTo>
                    <a:pt x="36" y="495"/>
                  </a:lnTo>
                  <a:lnTo>
                    <a:pt x="54" y="493"/>
                  </a:lnTo>
                  <a:lnTo>
                    <a:pt x="75" y="492"/>
                  </a:lnTo>
                  <a:lnTo>
                    <a:pt x="95" y="488"/>
                  </a:lnTo>
                  <a:lnTo>
                    <a:pt x="113" y="484"/>
                  </a:lnTo>
                  <a:lnTo>
                    <a:pt x="133" y="480"/>
                  </a:lnTo>
                  <a:lnTo>
                    <a:pt x="151" y="472"/>
                  </a:lnTo>
                  <a:lnTo>
                    <a:pt x="171" y="465"/>
                  </a:lnTo>
                  <a:lnTo>
                    <a:pt x="193" y="455"/>
                  </a:lnTo>
                  <a:lnTo>
                    <a:pt x="215" y="443"/>
                  </a:lnTo>
                  <a:lnTo>
                    <a:pt x="234" y="432"/>
                  </a:lnTo>
                  <a:lnTo>
                    <a:pt x="256" y="419"/>
                  </a:lnTo>
                  <a:lnTo>
                    <a:pt x="276" y="404"/>
                  </a:lnTo>
                  <a:lnTo>
                    <a:pt x="297" y="387"/>
                  </a:lnTo>
                  <a:lnTo>
                    <a:pt x="314" y="374"/>
                  </a:lnTo>
                  <a:lnTo>
                    <a:pt x="334" y="358"/>
                  </a:lnTo>
                  <a:lnTo>
                    <a:pt x="348" y="344"/>
                  </a:lnTo>
                  <a:lnTo>
                    <a:pt x="368" y="327"/>
                  </a:lnTo>
                  <a:lnTo>
                    <a:pt x="385" y="310"/>
                  </a:lnTo>
                  <a:lnTo>
                    <a:pt x="402" y="289"/>
                  </a:lnTo>
                  <a:lnTo>
                    <a:pt x="420" y="274"/>
                  </a:lnTo>
                  <a:lnTo>
                    <a:pt x="435" y="251"/>
                  </a:lnTo>
                  <a:lnTo>
                    <a:pt x="451" y="232"/>
                  </a:lnTo>
                  <a:lnTo>
                    <a:pt x="465" y="211"/>
                  </a:lnTo>
                  <a:lnTo>
                    <a:pt x="476" y="190"/>
                  </a:lnTo>
                  <a:lnTo>
                    <a:pt x="485" y="172"/>
                  </a:lnTo>
                  <a:lnTo>
                    <a:pt x="494" y="153"/>
                  </a:lnTo>
                  <a:lnTo>
                    <a:pt x="631" y="164"/>
                  </a:lnTo>
                  <a:lnTo>
                    <a:pt x="609" y="153"/>
                  </a:lnTo>
                  <a:lnTo>
                    <a:pt x="592" y="143"/>
                  </a:lnTo>
                  <a:lnTo>
                    <a:pt x="572" y="133"/>
                  </a:lnTo>
                  <a:lnTo>
                    <a:pt x="555" y="123"/>
                  </a:lnTo>
                  <a:lnTo>
                    <a:pt x="542" y="114"/>
                  </a:lnTo>
                  <a:lnTo>
                    <a:pt x="529" y="106"/>
                  </a:lnTo>
                  <a:lnTo>
                    <a:pt x="517" y="96"/>
                  </a:lnTo>
                  <a:lnTo>
                    <a:pt x="505" y="85"/>
                  </a:lnTo>
                  <a:lnTo>
                    <a:pt x="492" y="73"/>
                  </a:lnTo>
                  <a:lnTo>
                    <a:pt x="478" y="59"/>
                  </a:lnTo>
                  <a:lnTo>
                    <a:pt x="463" y="44"/>
                  </a:lnTo>
                  <a:lnTo>
                    <a:pt x="451" y="30"/>
                  </a:lnTo>
                  <a:lnTo>
                    <a:pt x="436" y="14"/>
                  </a:lnTo>
                  <a:lnTo>
                    <a:pt x="427" y="0"/>
                  </a:lnTo>
                  <a:lnTo>
                    <a:pt x="416" y="7"/>
                  </a:lnTo>
                  <a:lnTo>
                    <a:pt x="407" y="17"/>
                  </a:lnTo>
                  <a:lnTo>
                    <a:pt x="395" y="25"/>
                  </a:lnTo>
                  <a:lnTo>
                    <a:pt x="382" y="33"/>
                  </a:lnTo>
                  <a:lnTo>
                    <a:pt x="369" y="41"/>
                  </a:lnTo>
                  <a:lnTo>
                    <a:pt x="357" y="51"/>
                  </a:lnTo>
                  <a:lnTo>
                    <a:pt x="344" y="56"/>
                  </a:lnTo>
                  <a:lnTo>
                    <a:pt x="331" y="63"/>
                  </a:lnTo>
                  <a:lnTo>
                    <a:pt x="317" y="69"/>
                  </a:lnTo>
                  <a:lnTo>
                    <a:pt x="303" y="78"/>
                  </a:lnTo>
                  <a:lnTo>
                    <a:pt x="289" y="82"/>
                  </a:lnTo>
                  <a:lnTo>
                    <a:pt x="275" y="89"/>
                  </a:lnTo>
                  <a:lnTo>
                    <a:pt x="261" y="94"/>
                  </a:lnTo>
                  <a:lnTo>
                    <a:pt x="248" y="99"/>
                  </a:lnTo>
                  <a:lnTo>
                    <a:pt x="235" y="105"/>
                  </a:lnTo>
                  <a:lnTo>
                    <a:pt x="219" y="112"/>
                  </a:lnTo>
                  <a:lnTo>
                    <a:pt x="200" y="117"/>
                  </a:lnTo>
                  <a:lnTo>
                    <a:pt x="343" y="137"/>
                  </a:lnTo>
                  <a:lnTo>
                    <a:pt x="336" y="165"/>
                  </a:lnTo>
                  <a:lnTo>
                    <a:pt x="325" y="185"/>
                  </a:lnTo>
                  <a:lnTo>
                    <a:pt x="307" y="223"/>
                  </a:lnTo>
                  <a:lnTo>
                    <a:pt x="297" y="242"/>
                  </a:lnTo>
                  <a:lnTo>
                    <a:pt x="286" y="259"/>
                  </a:lnTo>
                  <a:lnTo>
                    <a:pt x="267" y="290"/>
                  </a:lnTo>
                  <a:lnTo>
                    <a:pt x="253" y="307"/>
                  </a:lnTo>
                  <a:lnTo>
                    <a:pt x="240" y="330"/>
                  </a:lnTo>
                  <a:lnTo>
                    <a:pt x="228" y="345"/>
                  </a:lnTo>
                  <a:lnTo>
                    <a:pt x="216" y="359"/>
                  </a:lnTo>
                  <a:lnTo>
                    <a:pt x="205" y="374"/>
                  </a:lnTo>
                  <a:lnTo>
                    <a:pt x="191" y="389"/>
                  </a:lnTo>
                  <a:lnTo>
                    <a:pt x="177" y="405"/>
                  </a:lnTo>
                  <a:lnTo>
                    <a:pt x="163" y="415"/>
                  </a:lnTo>
                  <a:lnTo>
                    <a:pt x="148" y="427"/>
                  </a:lnTo>
                  <a:lnTo>
                    <a:pt x="130" y="439"/>
                  </a:lnTo>
                  <a:lnTo>
                    <a:pt x="112" y="449"/>
                  </a:lnTo>
                  <a:lnTo>
                    <a:pt x="93" y="459"/>
                  </a:lnTo>
                  <a:lnTo>
                    <a:pt x="74" y="467"/>
                  </a:lnTo>
                  <a:lnTo>
                    <a:pt x="55" y="474"/>
                  </a:lnTo>
                  <a:lnTo>
                    <a:pt x="34" y="483"/>
                  </a:lnTo>
                  <a:lnTo>
                    <a:pt x="0" y="496"/>
                  </a:lnTo>
                </a:path>
              </a:pathLst>
            </a:custGeom>
            <a:solidFill>
              <a:srgbClr val="ff0000"/>
            </a:solidFill>
            <a:ln cap="rnd" w="9360">
              <a:solidFill>
                <a:srgbClr val="3333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6" name=""/>
          <p:cNvGrpSpPr/>
          <p:nvPr/>
        </p:nvGrpSpPr>
        <p:grpSpPr>
          <a:xfrm>
            <a:off x="5328000" y="4633560"/>
            <a:ext cx="1012680" cy="1200600"/>
            <a:chOff x="5328000" y="4633560"/>
            <a:chExt cx="1012680" cy="1200600"/>
          </a:xfrm>
        </p:grpSpPr>
        <p:sp>
          <p:nvSpPr>
            <p:cNvPr id="227" name=""/>
            <p:cNvSpPr/>
            <p:nvPr/>
          </p:nvSpPr>
          <p:spPr>
            <a:xfrm flipV="1" rot="6374400">
              <a:off x="5347440" y="4895280"/>
              <a:ext cx="1033560" cy="691200"/>
            </a:xfrm>
            <a:custGeom>
              <a:avLst/>
              <a:gdLst/>
              <a:ahLst/>
              <a:rect l="l" t="t" r="r" b="b"/>
              <a:pathLst>
                <a:path w="635" h="484">
                  <a:moveTo>
                    <a:pt x="2" y="482"/>
                  </a:moveTo>
                  <a:lnTo>
                    <a:pt x="39" y="483"/>
                  </a:lnTo>
                  <a:lnTo>
                    <a:pt x="55" y="479"/>
                  </a:lnTo>
                  <a:lnTo>
                    <a:pt x="77" y="479"/>
                  </a:lnTo>
                  <a:lnTo>
                    <a:pt x="96" y="475"/>
                  </a:lnTo>
                  <a:lnTo>
                    <a:pt x="117" y="471"/>
                  </a:lnTo>
                  <a:lnTo>
                    <a:pt x="136" y="466"/>
                  </a:lnTo>
                  <a:lnTo>
                    <a:pt x="153" y="460"/>
                  </a:lnTo>
                  <a:lnTo>
                    <a:pt x="173" y="452"/>
                  </a:lnTo>
                  <a:lnTo>
                    <a:pt x="196" y="443"/>
                  </a:lnTo>
                  <a:lnTo>
                    <a:pt x="217" y="431"/>
                  </a:lnTo>
                  <a:lnTo>
                    <a:pt x="236" y="420"/>
                  </a:lnTo>
                  <a:lnTo>
                    <a:pt x="259" y="406"/>
                  </a:lnTo>
                  <a:lnTo>
                    <a:pt x="279" y="391"/>
                  </a:lnTo>
                  <a:lnTo>
                    <a:pt x="299" y="376"/>
                  </a:lnTo>
                  <a:lnTo>
                    <a:pt x="316" y="362"/>
                  </a:lnTo>
                  <a:lnTo>
                    <a:pt x="337" y="347"/>
                  </a:lnTo>
                  <a:lnTo>
                    <a:pt x="351" y="335"/>
                  </a:lnTo>
                  <a:lnTo>
                    <a:pt x="370" y="317"/>
                  </a:lnTo>
                  <a:lnTo>
                    <a:pt x="387" y="301"/>
                  </a:lnTo>
                  <a:lnTo>
                    <a:pt x="405" y="281"/>
                  </a:lnTo>
                  <a:lnTo>
                    <a:pt x="422" y="264"/>
                  </a:lnTo>
                  <a:lnTo>
                    <a:pt x="438" y="243"/>
                  </a:lnTo>
                  <a:lnTo>
                    <a:pt x="453" y="224"/>
                  </a:lnTo>
                  <a:lnTo>
                    <a:pt x="468" y="205"/>
                  </a:lnTo>
                  <a:lnTo>
                    <a:pt x="480" y="184"/>
                  </a:lnTo>
                  <a:lnTo>
                    <a:pt x="489" y="168"/>
                  </a:lnTo>
                  <a:lnTo>
                    <a:pt x="496" y="147"/>
                  </a:lnTo>
                  <a:lnTo>
                    <a:pt x="634" y="159"/>
                  </a:lnTo>
                  <a:lnTo>
                    <a:pt x="611" y="147"/>
                  </a:lnTo>
                  <a:lnTo>
                    <a:pt x="595" y="138"/>
                  </a:lnTo>
                  <a:lnTo>
                    <a:pt x="573" y="129"/>
                  </a:lnTo>
                  <a:lnTo>
                    <a:pt x="560" y="118"/>
                  </a:lnTo>
                  <a:lnTo>
                    <a:pt x="545" y="110"/>
                  </a:lnTo>
                  <a:lnTo>
                    <a:pt x="533" y="101"/>
                  </a:lnTo>
                  <a:lnTo>
                    <a:pt x="520" y="92"/>
                  </a:lnTo>
                  <a:lnTo>
                    <a:pt x="509" y="81"/>
                  </a:lnTo>
                  <a:lnTo>
                    <a:pt x="495" y="71"/>
                  </a:lnTo>
                  <a:lnTo>
                    <a:pt x="480" y="57"/>
                  </a:lnTo>
                  <a:lnTo>
                    <a:pt x="466" y="43"/>
                  </a:lnTo>
                  <a:lnTo>
                    <a:pt x="453" y="29"/>
                  </a:lnTo>
                  <a:lnTo>
                    <a:pt x="440" y="12"/>
                  </a:lnTo>
                  <a:lnTo>
                    <a:pt x="429" y="0"/>
                  </a:lnTo>
                  <a:lnTo>
                    <a:pt x="420" y="6"/>
                  </a:lnTo>
                  <a:lnTo>
                    <a:pt x="409" y="15"/>
                  </a:lnTo>
                  <a:lnTo>
                    <a:pt x="397" y="22"/>
                  </a:lnTo>
                  <a:lnTo>
                    <a:pt x="385" y="31"/>
                  </a:lnTo>
                  <a:lnTo>
                    <a:pt x="372" y="41"/>
                  </a:lnTo>
                  <a:lnTo>
                    <a:pt x="359" y="48"/>
                  </a:lnTo>
                  <a:lnTo>
                    <a:pt x="348" y="53"/>
                  </a:lnTo>
                  <a:lnTo>
                    <a:pt x="334" y="61"/>
                  </a:lnTo>
                  <a:lnTo>
                    <a:pt x="320" y="67"/>
                  </a:lnTo>
                  <a:lnTo>
                    <a:pt x="305" y="74"/>
                  </a:lnTo>
                  <a:lnTo>
                    <a:pt x="291" y="81"/>
                  </a:lnTo>
                  <a:lnTo>
                    <a:pt x="279" y="86"/>
                  </a:lnTo>
                  <a:lnTo>
                    <a:pt x="264" y="91"/>
                  </a:lnTo>
                  <a:lnTo>
                    <a:pt x="252" y="96"/>
                  </a:lnTo>
                  <a:lnTo>
                    <a:pt x="239" y="102"/>
                  </a:lnTo>
                  <a:lnTo>
                    <a:pt x="224" y="108"/>
                  </a:lnTo>
                  <a:lnTo>
                    <a:pt x="203" y="113"/>
                  </a:lnTo>
                  <a:lnTo>
                    <a:pt x="346" y="133"/>
                  </a:lnTo>
                  <a:lnTo>
                    <a:pt x="338" y="159"/>
                  </a:lnTo>
                  <a:lnTo>
                    <a:pt x="328" y="179"/>
                  </a:lnTo>
                  <a:lnTo>
                    <a:pt x="310" y="218"/>
                  </a:lnTo>
                  <a:lnTo>
                    <a:pt x="300" y="235"/>
                  </a:lnTo>
                  <a:lnTo>
                    <a:pt x="289" y="252"/>
                  </a:lnTo>
                  <a:lnTo>
                    <a:pt x="269" y="283"/>
                  </a:lnTo>
                  <a:lnTo>
                    <a:pt x="255" y="299"/>
                  </a:lnTo>
                  <a:lnTo>
                    <a:pt x="243" y="316"/>
                  </a:lnTo>
                  <a:lnTo>
                    <a:pt x="230" y="331"/>
                  </a:lnTo>
                  <a:lnTo>
                    <a:pt x="217" y="341"/>
                  </a:lnTo>
                  <a:lnTo>
                    <a:pt x="207" y="354"/>
                  </a:lnTo>
                  <a:lnTo>
                    <a:pt x="193" y="367"/>
                  </a:lnTo>
                  <a:lnTo>
                    <a:pt x="176" y="382"/>
                  </a:lnTo>
                  <a:lnTo>
                    <a:pt x="165" y="394"/>
                  </a:lnTo>
                  <a:lnTo>
                    <a:pt x="153" y="403"/>
                  </a:lnTo>
                  <a:lnTo>
                    <a:pt x="131" y="414"/>
                  </a:lnTo>
                  <a:lnTo>
                    <a:pt x="116" y="421"/>
                  </a:lnTo>
                  <a:lnTo>
                    <a:pt x="95" y="429"/>
                  </a:lnTo>
                  <a:lnTo>
                    <a:pt x="77" y="439"/>
                  </a:lnTo>
                  <a:lnTo>
                    <a:pt x="56" y="443"/>
                  </a:lnTo>
                  <a:lnTo>
                    <a:pt x="0" y="451"/>
                  </a:lnTo>
                  <a:lnTo>
                    <a:pt x="2" y="482"/>
                  </a:lnTo>
                </a:path>
              </a:pathLst>
            </a:custGeom>
            <a:solidFill>
              <a:srgbClr val="00cc00"/>
            </a:solidFill>
            <a:ln cap="rnd" w="9360">
              <a:solidFill>
                <a:srgbClr val="3333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 flipV="1" rot="6374400">
              <a:off x="5574600" y="5072400"/>
              <a:ext cx="233280" cy="88560"/>
            </a:xfrm>
            <a:custGeom>
              <a:avLst/>
              <a:gdLst/>
              <a:ahLst/>
              <a:rect l="l" t="t" r="r" b="b"/>
              <a:pathLst>
                <a:path w="143" h="62">
                  <a:moveTo>
                    <a:pt x="3" y="44"/>
                  </a:moveTo>
                  <a:lnTo>
                    <a:pt x="0" y="0"/>
                  </a:lnTo>
                  <a:lnTo>
                    <a:pt x="142" y="19"/>
                  </a:lnTo>
                  <a:lnTo>
                    <a:pt x="140" y="40"/>
                  </a:lnTo>
                  <a:lnTo>
                    <a:pt x="132" y="61"/>
                  </a:lnTo>
                  <a:lnTo>
                    <a:pt x="3" y="44"/>
                  </a:lnTo>
                </a:path>
              </a:pathLst>
            </a:custGeom>
            <a:solidFill>
              <a:srgbClr val="009ae5"/>
            </a:solidFill>
            <a:ln cap="rnd" w="9360">
              <a:solidFill>
                <a:srgbClr val="3333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760" bIns="41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 flipV="1" rot="6374400">
              <a:off x="5484960" y="5541120"/>
              <a:ext cx="230400" cy="82080"/>
            </a:xfrm>
            <a:custGeom>
              <a:avLst/>
              <a:gdLst/>
              <a:ahLst/>
              <a:rect l="l" t="t" r="r" b="b"/>
              <a:pathLst>
                <a:path w="141" h="58">
                  <a:moveTo>
                    <a:pt x="140" y="57"/>
                  </a:moveTo>
                  <a:lnTo>
                    <a:pt x="136" y="17"/>
                  </a:lnTo>
                  <a:lnTo>
                    <a:pt x="0" y="0"/>
                  </a:lnTo>
                  <a:lnTo>
                    <a:pt x="3" y="50"/>
                  </a:lnTo>
                  <a:lnTo>
                    <a:pt x="140" y="57"/>
                  </a:lnTo>
                </a:path>
              </a:pathLst>
            </a:custGeom>
            <a:solidFill>
              <a:srgbClr val="009ae5"/>
            </a:solidFill>
            <a:ln cap="rnd" w="9360">
              <a:solidFill>
                <a:srgbClr val="3333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280" bIns="35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 flipV="1" rot="6374400">
              <a:off x="5297040" y="4871880"/>
              <a:ext cx="1028520" cy="707760"/>
            </a:xfrm>
            <a:custGeom>
              <a:avLst/>
              <a:gdLst/>
              <a:ahLst/>
              <a:rect l="l" t="t" r="r" b="b"/>
              <a:pathLst>
                <a:path w="632" h="497">
                  <a:moveTo>
                    <a:pt x="0" y="496"/>
                  </a:moveTo>
                  <a:lnTo>
                    <a:pt x="36" y="495"/>
                  </a:lnTo>
                  <a:lnTo>
                    <a:pt x="54" y="493"/>
                  </a:lnTo>
                  <a:lnTo>
                    <a:pt x="75" y="492"/>
                  </a:lnTo>
                  <a:lnTo>
                    <a:pt x="95" y="488"/>
                  </a:lnTo>
                  <a:lnTo>
                    <a:pt x="113" y="484"/>
                  </a:lnTo>
                  <a:lnTo>
                    <a:pt x="133" y="480"/>
                  </a:lnTo>
                  <a:lnTo>
                    <a:pt x="151" y="472"/>
                  </a:lnTo>
                  <a:lnTo>
                    <a:pt x="171" y="465"/>
                  </a:lnTo>
                  <a:lnTo>
                    <a:pt x="193" y="455"/>
                  </a:lnTo>
                  <a:lnTo>
                    <a:pt x="215" y="443"/>
                  </a:lnTo>
                  <a:lnTo>
                    <a:pt x="234" y="432"/>
                  </a:lnTo>
                  <a:lnTo>
                    <a:pt x="256" y="419"/>
                  </a:lnTo>
                  <a:lnTo>
                    <a:pt x="276" y="404"/>
                  </a:lnTo>
                  <a:lnTo>
                    <a:pt x="297" y="387"/>
                  </a:lnTo>
                  <a:lnTo>
                    <a:pt x="314" y="374"/>
                  </a:lnTo>
                  <a:lnTo>
                    <a:pt x="334" y="358"/>
                  </a:lnTo>
                  <a:lnTo>
                    <a:pt x="348" y="344"/>
                  </a:lnTo>
                  <a:lnTo>
                    <a:pt x="368" y="327"/>
                  </a:lnTo>
                  <a:lnTo>
                    <a:pt x="385" y="310"/>
                  </a:lnTo>
                  <a:lnTo>
                    <a:pt x="402" y="289"/>
                  </a:lnTo>
                  <a:lnTo>
                    <a:pt x="420" y="274"/>
                  </a:lnTo>
                  <a:lnTo>
                    <a:pt x="435" y="251"/>
                  </a:lnTo>
                  <a:lnTo>
                    <a:pt x="451" y="232"/>
                  </a:lnTo>
                  <a:lnTo>
                    <a:pt x="465" y="211"/>
                  </a:lnTo>
                  <a:lnTo>
                    <a:pt x="476" y="190"/>
                  </a:lnTo>
                  <a:lnTo>
                    <a:pt x="485" y="172"/>
                  </a:lnTo>
                  <a:lnTo>
                    <a:pt x="494" y="153"/>
                  </a:lnTo>
                  <a:lnTo>
                    <a:pt x="631" y="164"/>
                  </a:lnTo>
                  <a:lnTo>
                    <a:pt x="609" y="153"/>
                  </a:lnTo>
                  <a:lnTo>
                    <a:pt x="592" y="143"/>
                  </a:lnTo>
                  <a:lnTo>
                    <a:pt x="572" y="133"/>
                  </a:lnTo>
                  <a:lnTo>
                    <a:pt x="555" y="123"/>
                  </a:lnTo>
                  <a:lnTo>
                    <a:pt x="542" y="114"/>
                  </a:lnTo>
                  <a:lnTo>
                    <a:pt x="529" y="106"/>
                  </a:lnTo>
                  <a:lnTo>
                    <a:pt x="517" y="96"/>
                  </a:lnTo>
                  <a:lnTo>
                    <a:pt x="505" y="85"/>
                  </a:lnTo>
                  <a:lnTo>
                    <a:pt x="492" y="73"/>
                  </a:lnTo>
                  <a:lnTo>
                    <a:pt x="478" y="59"/>
                  </a:lnTo>
                  <a:lnTo>
                    <a:pt x="463" y="44"/>
                  </a:lnTo>
                  <a:lnTo>
                    <a:pt x="451" y="30"/>
                  </a:lnTo>
                  <a:lnTo>
                    <a:pt x="436" y="14"/>
                  </a:lnTo>
                  <a:lnTo>
                    <a:pt x="427" y="0"/>
                  </a:lnTo>
                  <a:lnTo>
                    <a:pt x="416" y="7"/>
                  </a:lnTo>
                  <a:lnTo>
                    <a:pt x="407" y="17"/>
                  </a:lnTo>
                  <a:lnTo>
                    <a:pt x="395" y="25"/>
                  </a:lnTo>
                  <a:lnTo>
                    <a:pt x="382" y="33"/>
                  </a:lnTo>
                  <a:lnTo>
                    <a:pt x="369" y="41"/>
                  </a:lnTo>
                  <a:lnTo>
                    <a:pt x="357" y="51"/>
                  </a:lnTo>
                  <a:lnTo>
                    <a:pt x="344" y="56"/>
                  </a:lnTo>
                  <a:lnTo>
                    <a:pt x="331" y="63"/>
                  </a:lnTo>
                  <a:lnTo>
                    <a:pt x="317" y="69"/>
                  </a:lnTo>
                  <a:lnTo>
                    <a:pt x="303" y="78"/>
                  </a:lnTo>
                  <a:lnTo>
                    <a:pt x="289" y="82"/>
                  </a:lnTo>
                  <a:lnTo>
                    <a:pt x="275" y="89"/>
                  </a:lnTo>
                  <a:lnTo>
                    <a:pt x="261" y="94"/>
                  </a:lnTo>
                  <a:lnTo>
                    <a:pt x="248" y="99"/>
                  </a:lnTo>
                  <a:lnTo>
                    <a:pt x="235" y="105"/>
                  </a:lnTo>
                  <a:lnTo>
                    <a:pt x="219" y="112"/>
                  </a:lnTo>
                  <a:lnTo>
                    <a:pt x="200" y="117"/>
                  </a:lnTo>
                  <a:lnTo>
                    <a:pt x="343" y="137"/>
                  </a:lnTo>
                  <a:lnTo>
                    <a:pt x="336" y="165"/>
                  </a:lnTo>
                  <a:lnTo>
                    <a:pt x="325" y="185"/>
                  </a:lnTo>
                  <a:lnTo>
                    <a:pt x="307" y="223"/>
                  </a:lnTo>
                  <a:lnTo>
                    <a:pt x="297" y="242"/>
                  </a:lnTo>
                  <a:lnTo>
                    <a:pt x="286" y="259"/>
                  </a:lnTo>
                  <a:lnTo>
                    <a:pt x="267" y="290"/>
                  </a:lnTo>
                  <a:lnTo>
                    <a:pt x="253" y="307"/>
                  </a:lnTo>
                  <a:lnTo>
                    <a:pt x="240" y="330"/>
                  </a:lnTo>
                  <a:lnTo>
                    <a:pt x="228" y="345"/>
                  </a:lnTo>
                  <a:lnTo>
                    <a:pt x="216" y="359"/>
                  </a:lnTo>
                  <a:lnTo>
                    <a:pt x="205" y="374"/>
                  </a:lnTo>
                  <a:lnTo>
                    <a:pt x="191" y="389"/>
                  </a:lnTo>
                  <a:lnTo>
                    <a:pt x="177" y="405"/>
                  </a:lnTo>
                  <a:lnTo>
                    <a:pt x="163" y="415"/>
                  </a:lnTo>
                  <a:lnTo>
                    <a:pt x="148" y="427"/>
                  </a:lnTo>
                  <a:lnTo>
                    <a:pt x="130" y="439"/>
                  </a:lnTo>
                  <a:lnTo>
                    <a:pt x="112" y="449"/>
                  </a:lnTo>
                  <a:lnTo>
                    <a:pt x="93" y="459"/>
                  </a:lnTo>
                  <a:lnTo>
                    <a:pt x="74" y="467"/>
                  </a:lnTo>
                  <a:lnTo>
                    <a:pt x="55" y="474"/>
                  </a:lnTo>
                  <a:lnTo>
                    <a:pt x="34" y="483"/>
                  </a:lnTo>
                  <a:lnTo>
                    <a:pt x="0" y="496"/>
                  </a:lnTo>
                </a:path>
              </a:pathLst>
            </a:custGeom>
            <a:solidFill>
              <a:srgbClr val="ff0000"/>
            </a:solidFill>
            <a:ln cap="rnd" w="9360">
              <a:solidFill>
                <a:srgbClr val="3333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1" name=""/>
          <p:cNvGrpSpPr/>
          <p:nvPr/>
        </p:nvGrpSpPr>
        <p:grpSpPr>
          <a:xfrm>
            <a:off x="4602960" y="1442880"/>
            <a:ext cx="1163520" cy="949680"/>
            <a:chOff x="4602960" y="1442880"/>
            <a:chExt cx="1163520" cy="949680"/>
          </a:xfrm>
        </p:grpSpPr>
        <p:sp>
          <p:nvSpPr>
            <p:cNvPr id="232" name=""/>
            <p:cNvSpPr/>
            <p:nvPr/>
          </p:nvSpPr>
          <p:spPr>
            <a:xfrm rot="11509200">
              <a:off x="4673160" y="1541160"/>
              <a:ext cx="1033560" cy="691200"/>
            </a:xfrm>
            <a:custGeom>
              <a:avLst/>
              <a:gdLst/>
              <a:ahLst/>
              <a:rect l="l" t="t" r="r" b="b"/>
              <a:pathLst>
                <a:path w="635" h="484">
                  <a:moveTo>
                    <a:pt x="2" y="482"/>
                  </a:moveTo>
                  <a:lnTo>
                    <a:pt x="39" y="483"/>
                  </a:lnTo>
                  <a:lnTo>
                    <a:pt x="55" y="479"/>
                  </a:lnTo>
                  <a:lnTo>
                    <a:pt x="77" y="479"/>
                  </a:lnTo>
                  <a:lnTo>
                    <a:pt x="96" y="475"/>
                  </a:lnTo>
                  <a:lnTo>
                    <a:pt x="117" y="471"/>
                  </a:lnTo>
                  <a:lnTo>
                    <a:pt x="136" y="466"/>
                  </a:lnTo>
                  <a:lnTo>
                    <a:pt x="153" y="460"/>
                  </a:lnTo>
                  <a:lnTo>
                    <a:pt x="173" y="452"/>
                  </a:lnTo>
                  <a:lnTo>
                    <a:pt x="196" y="443"/>
                  </a:lnTo>
                  <a:lnTo>
                    <a:pt x="217" y="431"/>
                  </a:lnTo>
                  <a:lnTo>
                    <a:pt x="236" y="420"/>
                  </a:lnTo>
                  <a:lnTo>
                    <a:pt x="259" y="406"/>
                  </a:lnTo>
                  <a:lnTo>
                    <a:pt x="279" y="391"/>
                  </a:lnTo>
                  <a:lnTo>
                    <a:pt x="299" y="376"/>
                  </a:lnTo>
                  <a:lnTo>
                    <a:pt x="316" y="362"/>
                  </a:lnTo>
                  <a:lnTo>
                    <a:pt x="337" y="347"/>
                  </a:lnTo>
                  <a:lnTo>
                    <a:pt x="351" y="335"/>
                  </a:lnTo>
                  <a:lnTo>
                    <a:pt x="370" y="317"/>
                  </a:lnTo>
                  <a:lnTo>
                    <a:pt x="387" y="301"/>
                  </a:lnTo>
                  <a:lnTo>
                    <a:pt x="405" y="281"/>
                  </a:lnTo>
                  <a:lnTo>
                    <a:pt x="422" y="264"/>
                  </a:lnTo>
                  <a:lnTo>
                    <a:pt x="438" y="243"/>
                  </a:lnTo>
                  <a:lnTo>
                    <a:pt x="453" y="224"/>
                  </a:lnTo>
                  <a:lnTo>
                    <a:pt x="468" y="205"/>
                  </a:lnTo>
                  <a:lnTo>
                    <a:pt x="480" y="184"/>
                  </a:lnTo>
                  <a:lnTo>
                    <a:pt x="489" y="168"/>
                  </a:lnTo>
                  <a:lnTo>
                    <a:pt x="496" y="147"/>
                  </a:lnTo>
                  <a:lnTo>
                    <a:pt x="634" y="159"/>
                  </a:lnTo>
                  <a:lnTo>
                    <a:pt x="611" y="147"/>
                  </a:lnTo>
                  <a:lnTo>
                    <a:pt x="595" y="138"/>
                  </a:lnTo>
                  <a:lnTo>
                    <a:pt x="573" y="129"/>
                  </a:lnTo>
                  <a:lnTo>
                    <a:pt x="560" y="118"/>
                  </a:lnTo>
                  <a:lnTo>
                    <a:pt x="545" y="110"/>
                  </a:lnTo>
                  <a:lnTo>
                    <a:pt x="533" y="101"/>
                  </a:lnTo>
                  <a:lnTo>
                    <a:pt x="520" y="92"/>
                  </a:lnTo>
                  <a:lnTo>
                    <a:pt x="509" y="81"/>
                  </a:lnTo>
                  <a:lnTo>
                    <a:pt x="495" y="71"/>
                  </a:lnTo>
                  <a:lnTo>
                    <a:pt x="480" y="57"/>
                  </a:lnTo>
                  <a:lnTo>
                    <a:pt x="466" y="43"/>
                  </a:lnTo>
                  <a:lnTo>
                    <a:pt x="453" y="29"/>
                  </a:lnTo>
                  <a:lnTo>
                    <a:pt x="440" y="12"/>
                  </a:lnTo>
                  <a:lnTo>
                    <a:pt x="429" y="0"/>
                  </a:lnTo>
                  <a:lnTo>
                    <a:pt x="420" y="6"/>
                  </a:lnTo>
                  <a:lnTo>
                    <a:pt x="409" y="15"/>
                  </a:lnTo>
                  <a:lnTo>
                    <a:pt x="397" y="22"/>
                  </a:lnTo>
                  <a:lnTo>
                    <a:pt x="385" y="31"/>
                  </a:lnTo>
                  <a:lnTo>
                    <a:pt x="372" y="41"/>
                  </a:lnTo>
                  <a:lnTo>
                    <a:pt x="359" y="48"/>
                  </a:lnTo>
                  <a:lnTo>
                    <a:pt x="348" y="53"/>
                  </a:lnTo>
                  <a:lnTo>
                    <a:pt x="334" y="61"/>
                  </a:lnTo>
                  <a:lnTo>
                    <a:pt x="320" y="67"/>
                  </a:lnTo>
                  <a:lnTo>
                    <a:pt x="305" y="74"/>
                  </a:lnTo>
                  <a:lnTo>
                    <a:pt x="291" y="81"/>
                  </a:lnTo>
                  <a:lnTo>
                    <a:pt x="279" y="86"/>
                  </a:lnTo>
                  <a:lnTo>
                    <a:pt x="264" y="91"/>
                  </a:lnTo>
                  <a:lnTo>
                    <a:pt x="252" y="96"/>
                  </a:lnTo>
                  <a:lnTo>
                    <a:pt x="239" y="102"/>
                  </a:lnTo>
                  <a:lnTo>
                    <a:pt x="224" y="108"/>
                  </a:lnTo>
                  <a:lnTo>
                    <a:pt x="203" y="113"/>
                  </a:lnTo>
                  <a:lnTo>
                    <a:pt x="346" y="133"/>
                  </a:lnTo>
                  <a:lnTo>
                    <a:pt x="338" y="159"/>
                  </a:lnTo>
                  <a:lnTo>
                    <a:pt x="328" y="179"/>
                  </a:lnTo>
                  <a:lnTo>
                    <a:pt x="310" y="218"/>
                  </a:lnTo>
                  <a:lnTo>
                    <a:pt x="300" y="235"/>
                  </a:lnTo>
                  <a:lnTo>
                    <a:pt x="289" y="252"/>
                  </a:lnTo>
                  <a:lnTo>
                    <a:pt x="269" y="283"/>
                  </a:lnTo>
                  <a:lnTo>
                    <a:pt x="255" y="299"/>
                  </a:lnTo>
                  <a:lnTo>
                    <a:pt x="243" y="316"/>
                  </a:lnTo>
                  <a:lnTo>
                    <a:pt x="230" y="331"/>
                  </a:lnTo>
                  <a:lnTo>
                    <a:pt x="217" y="341"/>
                  </a:lnTo>
                  <a:lnTo>
                    <a:pt x="207" y="354"/>
                  </a:lnTo>
                  <a:lnTo>
                    <a:pt x="193" y="367"/>
                  </a:lnTo>
                  <a:lnTo>
                    <a:pt x="176" y="382"/>
                  </a:lnTo>
                  <a:lnTo>
                    <a:pt x="165" y="394"/>
                  </a:lnTo>
                  <a:lnTo>
                    <a:pt x="153" y="403"/>
                  </a:lnTo>
                  <a:lnTo>
                    <a:pt x="131" y="414"/>
                  </a:lnTo>
                  <a:lnTo>
                    <a:pt x="116" y="421"/>
                  </a:lnTo>
                  <a:lnTo>
                    <a:pt x="95" y="429"/>
                  </a:lnTo>
                  <a:lnTo>
                    <a:pt x="77" y="439"/>
                  </a:lnTo>
                  <a:lnTo>
                    <a:pt x="56" y="443"/>
                  </a:lnTo>
                  <a:lnTo>
                    <a:pt x="0" y="451"/>
                  </a:lnTo>
                  <a:lnTo>
                    <a:pt x="2" y="482"/>
                  </a:lnTo>
                </a:path>
              </a:pathLst>
            </a:custGeom>
            <a:solidFill>
              <a:srgbClr val="00cc00"/>
            </a:solidFill>
            <a:ln cap="rnd" w="9360">
              <a:solidFill>
                <a:srgbClr val="3333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 rot="11509200">
              <a:off x="5101560" y="2053800"/>
              <a:ext cx="233280" cy="88560"/>
            </a:xfrm>
            <a:custGeom>
              <a:avLst/>
              <a:gdLst/>
              <a:ahLst/>
              <a:rect l="l" t="t" r="r" b="b"/>
              <a:pathLst>
                <a:path w="143" h="62">
                  <a:moveTo>
                    <a:pt x="3" y="44"/>
                  </a:moveTo>
                  <a:lnTo>
                    <a:pt x="0" y="0"/>
                  </a:lnTo>
                  <a:lnTo>
                    <a:pt x="142" y="19"/>
                  </a:lnTo>
                  <a:lnTo>
                    <a:pt x="140" y="40"/>
                  </a:lnTo>
                  <a:lnTo>
                    <a:pt x="132" y="61"/>
                  </a:lnTo>
                  <a:lnTo>
                    <a:pt x="3" y="44"/>
                  </a:lnTo>
                </a:path>
              </a:pathLst>
            </a:custGeom>
            <a:solidFill>
              <a:srgbClr val="009ae5"/>
            </a:solidFill>
            <a:ln cap="rnd" w="9360">
              <a:solidFill>
                <a:srgbClr val="3333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760" bIns="41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 rot="11509200">
              <a:off x="4649760" y="1918080"/>
              <a:ext cx="230040" cy="82080"/>
            </a:xfrm>
            <a:custGeom>
              <a:avLst/>
              <a:gdLst/>
              <a:ahLst/>
              <a:rect l="l" t="t" r="r" b="b"/>
              <a:pathLst>
                <a:path w="141" h="58">
                  <a:moveTo>
                    <a:pt x="140" y="57"/>
                  </a:moveTo>
                  <a:lnTo>
                    <a:pt x="136" y="17"/>
                  </a:lnTo>
                  <a:lnTo>
                    <a:pt x="0" y="0"/>
                  </a:lnTo>
                  <a:lnTo>
                    <a:pt x="3" y="50"/>
                  </a:lnTo>
                  <a:lnTo>
                    <a:pt x="140" y="57"/>
                  </a:lnTo>
                </a:path>
              </a:pathLst>
            </a:custGeom>
            <a:solidFill>
              <a:srgbClr val="009ae5"/>
            </a:solidFill>
            <a:ln cap="rnd" w="9360">
              <a:solidFill>
                <a:srgbClr val="3333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280" bIns="35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 rot="11509200">
              <a:off x="4664160" y="1586520"/>
              <a:ext cx="1028520" cy="708120"/>
            </a:xfrm>
            <a:custGeom>
              <a:avLst/>
              <a:gdLst/>
              <a:ahLst/>
              <a:rect l="l" t="t" r="r" b="b"/>
              <a:pathLst>
                <a:path w="632" h="497">
                  <a:moveTo>
                    <a:pt x="0" y="496"/>
                  </a:moveTo>
                  <a:lnTo>
                    <a:pt x="36" y="495"/>
                  </a:lnTo>
                  <a:lnTo>
                    <a:pt x="54" y="493"/>
                  </a:lnTo>
                  <a:lnTo>
                    <a:pt x="75" y="492"/>
                  </a:lnTo>
                  <a:lnTo>
                    <a:pt x="95" y="488"/>
                  </a:lnTo>
                  <a:lnTo>
                    <a:pt x="113" y="484"/>
                  </a:lnTo>
                  <a:lnTo>
                    <a:pt x="133" y="480"/>
                  </a:lnTo>
                  <a:lnTo>
                    <a:pt x="151" y="472"/>
                  </a:lnTo>
                  <a:lnTo>
                    <a:pt x="171" y="465"/>
                  </a:lnTo>
                  <a:lnTo>
                    <a:pt x="193" y="455"/>
                  </a:lnTo>
                  <a:lnTo>
                    <a:pt x="215" y="443"/>
                  </a:lnTo>
                  <a:lnTo>
                    <a:pt x="234" y="432"/>
                  </a:lnTo>
                  <a:lnTo>
                    <a:pt x="256" y="419"/>
                  </a:lnTo>
                  <a:lnTo>
                    <a:pt x="276" y="404"/>
                  </a:lnTo>
                  <a:lnTo>
                    <a:pt x="297" y="387"/>
                  </a:lnTo>
                  <a:lnTo>
                    <a:pt x="314" y="374"/>
                  </a:lnTo>
                  <a:lnTo>
                    <a:pt x="334" y="358"/>
                  </a:lnTo>
                  <a:lnTo>
                    <a:pt x="348" y="344"/>
                  </a:lnTo>
                  <a:lnTo>
                    <a:pt x="368" y="327"/>
                  </a:lnTo>
                  <a:lnTo>
                    <a:pt x="385" y="310"/>
                  </a:lnTo>
                  <a:lnTo>
                    <a:pt x="402" y="289"/>
                  </a:lnTo>
                  <a:lnTo>
                    <a:pt x="420" y="274"/>
                  </a:lnTo>
                  <a:lnTo>
                    <a:pt x="435" y="251"/>
                  </a:lnTo>
                  <a:lnTo>
                    <a:pt x="451" y="232"/>
                  </a:lnTo>
                  <a:lnTo>
                    <a:pt x="465" y="211"/>
                  </a:lnTo>
                  <a:lnTo>
                    <a:pt x="476" y="190"/>
                  </a:lnTo>
                  <a:lnTo>
                    <a:pt x="485" y="172"/>
                  </a:lnTo>
                  <a:lnTo>
                    <a:pt x="494" y="153"/>
                  </a:lnTo>
                  <a:lnTo>
                    <a:pt x="631" y="164"/>
                  </a:lnTo>
                  <a:lnTo>
                    <a:pt x="609" y="153"/>
                  </a:lnTo>
                  <a:lnTo>
                    <a:pt x="592" y="143"/>
                  </a:lnTo>
                  <a:lnTo>
                    <a:pt x="572" y="133"/>
                  </a:lnTo>
                  <a:lnTo>
                    <a:pt x="555" y="123"/>
                  </a:lnTo>
                  <a:lnTo>
                    <a:pt x="542" y="114"/>
                  </a:lnTo>
                  <a:lnTo>
                    <a:pt x="529" y="106"/>
                  </a:lnTo>
                  <a:lnTo>
                    <a:pt x="517" y="96"/>
                  </a:lnTo>
                  <a:lnTo>
                    <a:pt x="505" y="85"/>
                  </a:lnTo>
                  <a:lnTo>
                    <a:pt x="492" y="73"/>
                  </a:lnTo>
                  <a:lnTo>
                    <a:pt x="478" y="59"/>
                  </a:lnTo>
                  <a:lnTo>
                    <a:pt x="463" y="44"/>
                  </a:lnTo>
                  <a:lnTo>
                    <a:pt x="451" y="30"/>
                  </a:lnTo>
                  <a:lnTo>
                    <a:pt x="436" y="14"/>
                  </a:lnTo>
                  <a:lnTo>
                    <a:pt x="427" y="0"/>
                  </a:lnTo>
                  <a:lnTo>
                    <a:pt x="416" y="7"/>
                  </a:lnTo>
                  <a:lnTo>
                    <a:pt x="407" y="17"/>
                  </a:lnTo>
                  <a:lnTo>
                    <a:pt x="395" y="25"/>
                  </a:lnTo>
                  <a:lnTo>
                    <a:pt x="382" y="33"/>
                  </a:lnTo>
                  <a:lnTo>
                    <a:pt x="369" y="41"/>
                  </a:lnTo>
                  <a:lnTo>
                    <a:pt x="357" y="51"/>
                  </a:lnTo>
                  <a:lnTo>
                    <a:pt x="344" y="56"/>
                  </a:lnTo>
                  <a:lnTo>
                    <a:pt x="331" y="63"/>
                  </a:lnTo>
                  <a:lnTo>
                    <a:pt x="317" y="69"/>
                  </a:lnTo>
                  <a:lnTo>
                    <a:pt x="303" y="78"/>
                  </a:lnTo>
                  <a:lnTo>
                    <a:pt x="289" y="82"/>
                  </a:lnTo>
                  <a:lnTo>
                    <a:pt x="275" y="89"/>
                  </a:lnTo>
                  <a:lnTo>
                    <a:pt x="261" y="94"/>
                  </a:lnTo>
                  <a:lnTo>
                    <a:pt x="248" y="99"/>
                  </a:lnTo>
                  <a:lnTo>
                    <a:pt x="235" y="105"/>
                  </a:lnTo>
                  <a:lnTo>
                    <a:pt x="219" y="112"/>
                  </a:lnTo>
                  <a:lnTo>
                    <a:pt x="200" y="117"/>
                  </a:lnTo>
                  <a:lnTo>
                    <a:pt x="343" y="137"/>
                  </a:lnTo>
                  <a:lnTo>
                    <a:pt x="336" y="165"/>
                  </a:lnTo>
                  <a:lnTo>
                    <a:pt x="325" y="185"/>
                  </a:lnTo>
                  <a:lnTo>
                    <a:pt x="307" y="223"/>
                  </a:lnTo>
                  <a:lnTo>
                    <a:pt x="297" y="242"/>
                  </a:lnTo>
                  <a:lnTo>
                    <a:pt x="286" y="259"/>
                  </a:lnTo>
                  <a:lnTo>
                    <a:pt x="267" y="290"/>
                  </a:lnTo>
                  <a:lnTo>
                    <a:pt x="253" y="307"/>
                  </a:lnTo>
                  <a:lnTo>
                    <a:pt x="240" y="330"/>
                  </a:lnTo>
                  <a:lnTo>
                    <a:pt x="228" y="345"/>
                  </a:lnTo>
                  <a:lnTo>
                    <a:pt x="216" y="359"/>
                  </a:lnTo>
                  <a:lnTo>
                    <a:pt x="205" y="374"/>
                  </a:lnTo>
                  <a:lnTo>
                    <a:pt x="191" y="389"/>
                  </a:lnTo>
                  <a:lnTo>
                    <a:pt x="177" y="405"/>
                  </a:lnTo>
                  <a:lnTo>
                    <a:pt x="163" y="415"/>
                  </a:lnTo>
                  <a:lnTo>
                    <a:pt x="148" y="427"/>
                  </a:lnTo>
                  <a:lnTo>
                    <a:pt x="130" y="439"/>
                  </a:lnTo>
                  <a:lnTo>
                    <a:pt x="112" y="449"/>
                  </a:lnTo>
                  <a:lnTo>
                    <a:pt x="93" y="459"/>
                  </a:lnTo>
                  <a:lnTo>
                    <a:pt x="74" y="467"/>
                  </a:lnTo>
                  <a:lnTo>
                    <a:pt x="55" y="474"/>
                  </a:lnTo>
                  <a:lnTo>
                    <a:pt x="34" y="483"/>
                  </a:lnTo>
                  <a:lnTo>
                    <a:pt x="0" y="496"/>
                  </a:lnTo>
                </a:path>
              </a:pathLst>
            </a:custGeom>
            <a:solidFill>
              <a:srgbClr val="ff0000"/>
            </a:solidFill>
            <a:ln cap="rnd" w="9360">
              <a:solidFill>
                <a:srgbClr val="3333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36" name="PlaceHolder 1"/>
          <p:cNvSpPr>
            <a:spLocks noGrp="1"/>
          </p:cNvSpPr>
          <p:nvPr>
            <p:ph type="title"/>
          </p:nvPr>
        </p:nvSpPr>
        <p:spPr>
          <a:xfrm>
            <a:off x="0" y="565920"/>
            <a:ext cx="6153120" cy="576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Comic Sans MS"/>
              </a:rPr>
              <a:t>Deal Structure - Revenues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7" name=""/>
          <p:cNvSpPr/>
          <p:nvPr/>
        </p:nvSpPr>
        <p:spPr>
          <a:xfrm>
            <a:off x="4459320" y="6510240"/>
            <a:ext cx="333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8" name=""/>
          <p:cNvGraphicFramePr/>
          <p:nvPr/>
        </p:nvGraphicFramePr>
        <p:xfrm>
          <a:off x="466560" y="1235160"/>
          <a:ext cx="8210880" cy="4624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3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6560" y="1235160"/>
                    <a:ext cx="8210880" cy="4624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40" name="PlaceHolder 1"/>
          <p:cNvSpPr>
            <a:spLocks noGrp="1"/>
          </p:cNvSpPr>
          <p:nvPr>
            <p:ph type="title"/>
          </p:nvPr>
        </p:nvSpPr>
        <p:spPr>
          <a:xfrm>
            <a:off x="0" y="626760"/>
            <a:ext cx="6153120" cy="5158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Comic Sans MS"/>
              </a:rPr>
              <a:t>Deal Structure – Business Case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1" name=""/>
          <p:cNvSpPr/>
          <p:nvPr/>
        </p:nvSpPr>
        <p:spPr>
          <a:xfrm>
            <a:off x="4459320" y="6510240"/>
            <a:ext cx="333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PlaceHolder 1"/>
          <p:cNvSpPr>
            <a:spLocks noGrp="1"/>
          </p:cNvSpPr>
          <p:nvPr>
            <p:ph/>
          </p:nvPr>
        </p:nvSpPr>
        <p:spPr>
          <a:xfrm>
            <a:off x="837720" y="1338120"/>
            <a:ext cx="7620120" cy="4572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Deal dependent on mutually acceptable Due Diligence and Market Analysis</a:t>
            </a:r>
            <a:endParaRPr b="0" lang="en-US" sz="20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499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Final contractual terms, including respective liabilities, to be determined after successful Due Diligence</a:t>
            </a:r>
            <a:endParaRPr b="0" lang="en-US" sz="20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499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Accenture and TIBCO contribute assets and investments for build-out; Enron contributes EOL data</a:t>
            </a:r>
            <a:endParaRPr b="0" lang="en-US" sz="20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499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Accenture and TIBCO run and maintain TSH</a:t>
            </a:r>
            <a:endParaRPr b="0" lang="en-US" sz="20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499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5 year Data License to Enron = X% TSH revenues</a:t>
            </a:r>
            <a:endParaRPr b="0" lang="en-US" sz="20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499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Total Contract to Enron worth $5M Book Value upfront</a:t>
            </a:r>
            <a:endParaRPr b="0" lang="en-US" sz="20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499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5 year upside of ~$20M to Enron per business case</a:t>
            </a:r>
            <a:endParaRPr b="0" lang="en-US" sz="20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499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Significant upside if TSH grows above base case</a:t>
            </a:r>
            <a:endParaRPr b="0" lang="en-US" sz="20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499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Revenue stream per agreed 5 year payment schedule for first $5M and per TSH revenue flow thereafter</a:t>
            </a:r>
            <a:endParaRPr b="0" lang="en-US" sz="20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</p:txBody>
      </p:sp>
      <p:sp>
        <p:nvSpPr>
          <p:cNvPr id="243" name="PlaceHolder 2"/>
          <p:cNvSpPr>
            <a:spLocks noGrp="1"/>
          </p:cNvSpPr>
          <p:nvPr>
            <p:ph type="title"/>
          </p:nvPr>
        </p:nvSpPr>
        <p:spPr>
          <a:xfrm>
            <a:off x="0" y="609120"/>
            <a:ext cx="8439120" cy="5158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Comic Sans MS"/>
              </a:rPr>
              <a:t>Proposed Deal Structure and Components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4" name=""/>
          <p:cNvSpPr/>
          <p:nvPr/>
        </p:nvSpPr>
        <p:spPr>
          <a:xfrm>
            <a:off x="4459320" y="6510240"/>
            <a:ext cx="333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13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PlaceHolder 1"/>
          <p:cNvSpPr>
            <a:spLocks noGrp="1"/>
          </p:cNvSpPr>
          <p:nvPr>
            <p:ph type="title"/>
          </p:nvPr>
        </p:nvSpPr>
        <p:spPr>
          <a:xfrm>
            <a:off x="0" y="565920"/>
            <a:ext cx="6153120" cy="576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Comic Sans MS"/>
              </a:rPr>
              <a:t>Approach Pros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6" name="PlaceHolder 2"/>
          <p:cNvSpPr>
            <a:spLocks noGrp="1"/>
          </p:cNvSpPr>
          <p:nvPr>
            <p:ph/>
          </p:nvPr>
        </p:nvSpPr>
        <p:spPr>
          <a:xfrm>
            <a:off x="837720" y="1689120"/>
            <a:ext cx="7853400" cy="4572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Retaining Counterparties</a:t>
            </a:r>
            <a:endParaRPr b="0" lang="en-US" sz="20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499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EOL Return on Investment</a:t>
            </a:r>
            <a:endParaRPr b="0" lang="en-US" sz="20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499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Limited Liability</a:t>
            </a:r>
            <a:endParaRPr b="0" lang="en-US" sz="20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499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Marketplace Independence</a:t>
            </a:r>
            <a:endParaRPr b="0" lang="en-US" sz="20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499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IT Buffer</a:t>
            </a:r>
            <a:endParaRPr b="0" lang="en-US" sz="20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499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Differentiated Delivery Partner</a:t>
            </a:r>
            <a:endParaRPr b="0" lang="en-US" sz="20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marL="343080" indent="-343080">
              <a:lnSpc>
                <a:spcPct val="7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marL="343080" indent="0">
              <a:lnSpc>
                <a:spcPct val="7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499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No NewCo start-up expense (employees, infrastructure, etc.)</a:t>
            </a:r>
            <a:endParaRPr b="0" lang="en-US" sz="20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499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No legal issues</a:t>
            </a:r>
            <a:endParaRPr b="0" lang="en-US" sz="20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499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No intellectual property issues</a:t>
            </a:r>
            <a:endParaRPr b="0" lang="en-US" sz="20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499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No branding issues</a:t>
            </a:r>
            <a:endParaRPr b="0" lang="en-US" sz="20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</p:txBody>
      </p:sp>
      <p:sp>
        <p:nvSpPr>
          <p:cNvPr id="247" name=""/>
          <p:cNvSpPr/>
          <p:nvPr/>
        </p:nvSpPr>
        <p:spPr>
          <a:xfrm>
            <a:off x="623160" y="1254240"/>
            <a:ext cx="562752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Achieves all Enron business objectives . . 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622080" y="3995640"/>
            <a:ext cx="341172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Without the barriers . . 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4459320" y="6510240"/>
            <a:ext cx="333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14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76320" y="532800"/>
            <a:ext cx="6153120" cy="576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Comic Sans MS"/>
              </a:rPr>
              <a:t>Enron Business Objectives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1142640" y="1185840"/>
            <a:ext cx="6629400" cy="4572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lnSpcReduction="9999"/>
          </a:bodyPr>
          <a:p>
            <a:pPr marL="458640" indent="-45864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To achieve its business objectives . . . </a:t>
            </a:r>
            <a:endParaRPr b="0" lang="en-US" sz="20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marL="458640" indent="-458640">
              <a:lnSpc>
                <a:spcPct val="90000"/>
              </a:lnSpc>
              <a:spcBef>
                <a:spcPts val="499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‘Stickiness’ of Counterparties to EOL</a:t>
            </a:r>
            <a:endParaRPr b="0" lang="en-US" sz="20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marL="458640" indent="-458640">
              <a:lnSpc>
                <a:spcPct val="90000"/>
              </a:lnSpc>
              <a:spcBef>
                <a:spcPts val="499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ROI on EOL platform</a:t>
            </a:r>
            <a:endParaRPr b="0" lang="en-US" sz="20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marL="458640" indent="-45864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marL="458640" indent="-45864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. . . Enron needs a service which . . . </a:t>
            </a:r>
            <a:endParaRPr b="0" lang="en-US" sz="20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lvl="1" marL="919080" indent="-345960">
              <a:lnSpc>
                <a:spcPct val="9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Is independent from Enron</a:t>
            </a:r>
            <a:endParaRPr b="0" lang="en-US" sz="18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lvl="1" marL="919080" indent="-345960">
              <a:lnSpc>
                <a:spcPct val="9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Is Enron certified</a:t>
            </a:r>
            <a:endParaRPr b="0" lang="en-US" sz="18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lvl="1" marL="919080" indent="-345960">
              <a:lnSpc>
                <a:spcPct val="9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Is high quality</a:t>
            </a:r>
            <a:endParaRPr b="0" lang="en-US" sz="18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lvl="1" marL="919080" indent="-345960">
              <a:lnSpc>
                <a:spcPct val="9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Is technically reliable and scalable</a:t>
            </a:r>
            <a:endParaRPr b="0" lang="en-US" sz="18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lvl="1" marL="919080" indent="-345960">
              <a:lnSpc>
                <a:spcPct val="9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Removes internal IT burden CPs generate </a:t>
            </a:r>
            <a:endParaRPr b="0" lang="en-US" sz="18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lvl="1" marL="919080" indent="-345960">
              <a:lnSpc>
                <a:spcPct val="9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Has business-driven credibility</a:t>
            </a:r>
            <a:endParaRPr b="0" lang="en-US" sz="18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lvl="1" marL="919080" indent="-345960">
              <a:lnSpc>
                <a:spcPct val="9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Limits Enron’s liability </a:t>
            </a:r>
            <a:endParaRPr b="0" lang="en-US" sz="18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lvl="1" marL="919080" indent="-345960">
              <a:lnSpc>
                <a:spcPct val="9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Has brand recognition</a:t>
            </a:r>
            <a:endParaRPr b="0" lang="en-US" sz="18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lvl="1" marL="919080" indent="0">
              <a:lnSpc>
                <a:spcPct val="70000"/>
              </a:lnSpc>
              <a:spcBef>
                <a:spcPts val="49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marL="458640" indent="-45864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. . . And a partner who can deliver fast!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</p:txBody>
      </p:sp>
      <p:sp>
        <p:nvSpPr>
          <p:cNvPr id="30" name=""/>
          <p:cNvSpPr/>
          <p:nvPr/>
        </p:nvSpPr>
        <p:spPr>
          <a:xfrm>
            <a:off x="4459320" y="651024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/>
          </p:nvPr>
        </p:nvSpPr>
        <p:spPr>
          <a:xfrm>
            <a:off x="380520" y="1371600"/>
            <a:ext cx="8458200" cy="4572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lnSpc>
                <a:spcPct val="125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Guiding Principles: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lvl="1" marL="743040" indent="-285840">
              <a:lnSpc>
                <a:spcPct val="125000"/>
              </a:lnSpc>
              <a:spcBef>
                <a:spcPts val="499"/>
              </a:spcBef>
              <a:buClr>
                <a:srgbClr val="ff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Thinking holistically for the long-term</a:t>
            </a:r>
            <a:endParaRPr b="0" lang="en-US" sz="20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lvl="1" marL="743040" indent="-285840">
              <a:lnSpc>
                <a:spcPct val="125000"/>
              </a:lnSpc>
              <a:spcBef>
                <a:spcPts val="499"/>
              </a:spcBef>
              <a:buClr>
                <a:srgbClr val="ff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Starting immediately and starting SMART</a:t>
            </a:r>
            <a:endParaRPr b="0" lang="en-US" sz="20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lvl="1" marL="743040" indent="-285840">
              <a:lnSpc>
                <a:spcPct val="125000"/>
              </a:lnSpc>
              <a:spcBef>
                <a:spcPts val="499"/>
              </a:spcBef>
              <a:buClr>
                <a:srgbClr val="ff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Striking a balance between CP service and Enron ROI </a:t>
            </a:r>
            <a:endParaRPr b="0" lang="en-US" sz="20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lvl="1" marL="743040" indent="-285840">
              <a:lnSpc>
                <a:spcPct val="125000"/>
              </a:lnSpc>
              <a:spcBef>
                <a:spcPts val="499"/>
              </a:spcBef>
              <a:buClr>
                <a:srgbClr val="ff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Generating a marketplace win for Enron with their counterparties</a:t>
            </a:r>
            <a:endParaRPr b="0" lang="en-US" sz="20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lvl="1" marL="743040" indent="-285840">
              <a:lnSpc>
                <a:spcPct val="125000"/>
              </a:lnSpc>
              <a:spcBef>
                <a:spcPts val="499"/>
              </a:spcBef>
              <a:buClr>
                <a:srgbClr val="ff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Positioning EOL for long term market leadership and sustainability (EOL is industry standard)</a:t>
            </a:r>
            <a:endParaRPr b="0" lang="en-US" sz="20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title"/>
          </p:nvPr>
        </p:nvSpPr>
        <p:spPr>
          <a:xfrm>
            <a:off x="95400" y="687960"/>
            <a:ext cx="6153120" cy="4546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Comic Sans MS"/>
              </a:rPr>
              <a:t>Our Response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" name=""/>
          <p:cNvSpPr/>
          <p:nvPr/>
        </p:nvSpPr>
        <p:spPr>
          <a:xfrm>
            <a:off x="4459320" y="651024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95400" y="687960"/>
            <a:ext cx="6153120" cy="4546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Comic Sans MS"/>
              </a:rPr>
              <a:t>Our Response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" name=""/>
          <p:cNvSpPr/>
          <p:nvPr/>
        </p:nvSpPr>
        <p:spPr>
          <a:xfrm flipV="1">
            <a:off x="452520" y="6063480"/>
            <a:ext cx="7107120" cy="360"/>
          </a:xfrm>
          <a:prstGeom prst="line">
            <a:avLst/>
          </a:prstGeom>
          <a:noFill/>
          <a:ln w="1260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6440" bIns="-4644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H="1" flipV="1">
            <a:off x="456120" y="1316160"/>
            <a:ext cx="360" cy="4735440"/>
          </a:xfrm>
          <a:prstGeom prst="line">
            <a:avLst/>
          </a:prstGeom>
          <a:noFill/>
          <a:ln w="1260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7" name=""/>
          <p:cNvGrpSpPr/>
          <p:nvPr/>
        </p:nvGrpSpPr>
        <p:grpSpPr>
          <a:xfrm>
            <a:off x="595440" y="1873080"/>
            <a:ext cx="4440240" cy="4113720"/>
            <a:chOff x="595440" y="1873080"/>
            <a:chExt cx="4440240" cy="4113720"/>
          </a:xfrm>
        </p:grpSpPr>
        <p:grpSp>
          <p:nvGrpSpPr>
            <p:cNvPr id="38" name=""/>
            <p:cNvGrpSpPr/>
            <p:nvPr/>
          </p:nvGrpSpPr>
          <p:grpSpPr>
            <a:xfrm>
              <a:off x="1363680" y="2638800"/>
              <a:ext cx="1949400" cy="2915640"/>
              <a:chOff x="1363680" y="2638800"/>
              <a:chExt cx="1949400" cy="2915640"/>
            </a:xfrm>
          </p:grpSpPr>
          <p:sp>
            <p:nvSpPr>
              <p:cNvPr id="39" name=""/>
              <p:cNvSpPr/>
              <p:nvPr/>
            </p:nvSpPr>
            <p:spPr>
              <a:xfrm>
                <a:off x="1363680" y="5476680"/>
                <a:ext cx="82440" cy="77760"/>
              </a:xfrm>
              <a:custGeom>
                <a:avLst/>
                <a:gdLst/>
                <a:ahLst/>
                <a:rect l="l" t="t" r="r" b="b"/>
                <a:pathLst>
                  <a:path w="52" h="42">
                    <a:moveTo>
                      <a:pt x="0" y="41"/>
                    </a:moveTo>
                    <a:lnTo>
                      <a:pt x="23" y="22"/>
                    </a:lnTo>
                    <a:lnTo>
                      <a:pt x="51" y="0"/>
                    </a:lnTo>
                  </a:path>
                </a:pathLst>
              </a:custGeom>
              <a:solidFill>
                <a:srgbClr val="ff9900"/>
              </a:solidFill>
              <a:ln cap="rnd" w="255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0960" bIns="309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" name=""/>
              <p:cNvSpPr/>
              <p:nvPr/>
            </p:nvSpPr>
            <p:spPr>
              <a:xfrm>
                <a:off x="1446120" y="5394960"/>
                <a:ext cx="82440" cy="84960"/>
              </a:xfrm>
              <a:custGeom>
                <a:avLst/>
                <a:gdLst/>
                <a:ahLst/>
                <a:rect l="l" t="t" r="r" b="b"/>
                <a:pathLst>
                  <a:path w="52" h="46">
                    <a:moveTo>
                      <a:pt x="0" y="45"/>
                    </a:moveTo>
                    <a:lnTo>
                      <a:pt x="23" y="24"/>
                    </a:lnTo>
                    <a:lnTo>
                      <a:pt x="51" y="0"/>
                    </a:lnTo>
                  </a:path>
                </a:pathLst>
              </a:custGeom>
              <a:solidFill>
                <a:srgbClr val="ff9900"/>
              </a:solidFill>
              <a:ln cap="rnd" w="255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160" bIns="381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" name=""/>
              <p:cNvSpPr/>
              <p:nvPr/>
            </p:nvSpPr>
            <p:spPr>
              <a:xfrm>
                <a:off x="1525680" y="5300640"/>
                <a:ext cx="83880" cy="97920"/>
              </a:xfrm>
              <a:custGeom>
                <a:avLst/>
                <a:gdLst/>
                <a:ahLst/>
                <a:rect l="l" t="t" r="r" b="b"/>
                <a:pathLst>
                  <a:path w="53" h="53">
                    <a:moveTo>
                      <a:pt x="0" y="52"/>
                    </a:moveTo>
                    <a:lnTo>
                      <a:pt x="26" y="26"/>
                    </a:lnTo>
                    <a:lnTo>
                      <a:pt x="52" y="0"/>
                    </a:lnTo>
                  </a:path>
                </a:pathLst>
              </a:custGeom>
              <a:solidFill>
                <a:srgbClr val="ff9900"/>
              </a:solidFill>
              <a:ln cap="rnd" w="255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" name=""/>
              <p:cNvSpPr/>
              <p:nvPr/>
            </p:nvSpPr>
            <p:spPr>
              <a:xfrm>
                <a:off x="1609560" y="5198400"/>
                <a:ext cx="85680" cy="103680"/>
              </a:xfrm>
              <a:custGeom>
                <a:avLst/>
                <a:gdLst/>
                <a:ahLst/>
                <a:rect l="l" t="t" r="r" b="b"/>
                <a:pathLst>
                  <a:path w="54" h="56">
                    <a:moveTo>
                      <a:pt x="0" y="55"/>
                    </a:moveTo>
                    <a:lnTo>
                      <a:pt x="26" y="29"/>
                    </a:lnTo>
                    <a:lnTo>
                      <a:pt x="53" y="0"/>
                    </a:lnTo>
                  </a:path>
                </a:pathLst>
              </a:custGeom>
              <a:solidFill>
                <a:srgbClr val="ff9900"/>
              </a:solidFill>
              <a:ln cap="rnd" w="255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" name=""/>
              <p:cNvSpPr/>
              <p:nvPr/>
            </p:nvSpPr>
            <p:spPr>
              <a:xfrm>
                <a:off x="1693800" y="5081400"/>
                <a:ext cx="87120" cy="120600"/>
              </a:xfrm>
              <a:custGeom>
                <a:avLst/>
                <a:gdLst/>
                <a:ahLst/>
                <a:rect l="l" t="t" r="r" b="b"/>
                <a:pathLst>
                  <a:path w="55" h="65">
                    <a:moveTo>
                      <a:pt x="0" y="64"/>
                    </a:moveTo>
                    <a:lnTo>
                      <a:pt x="27" y="33"/>
                    </a:lnTo>
                    <a:lnTo>
                      <a:pt x="54" y="0"/>
                    </a:lnTo>
                  </a:path>
                </a:pathLst>
              </a:custGeom>
              <a:solidFill>
                <a:srgbClr val="ff9900"/>
              </a:solidFill>
              <a:ln cap="rnd" w="255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" name=""/>
              <p:cNvSpPr/>
              <p:nvPr/>
            </p:nvSpPr>
            <p:spPr>
              <a:xfrm>
                <a:off x="1778040" y="4949640"/>
                <a:ext cx="90360" cy="135360"/>
              </a:xfrm>
              <a:custGeom>
                <a:avLst/>
                <a:gdLst/>
                <a:ahLst/>
                <a:rect l="l" t="t" r="r" b="b"/>
                <a:pathLst>
                  <a:path w="57" h="73">
                    <a:moveTo>
                      <a:pt x="0" y="72"/>
                    </a:moveTo>
                    <a:lnTo>
                      <a:pt x="28" y="36"/>
                    </a:lnTo>
                    <a:lnTo>
                      <a:pt x="56" y="0"/>
                    </a:lnTo>
                  </a:path>
                </a:pathLst>
              </a:custGeom>
              <a:solidFill>
                <a:srgbClr val="ff9900"/>
              </a:solidFill>
              <a:ln cap="rnd" w="255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" name=""/>
              <p:cNvSpPr/>
              <p:nvPr/>
            </p:nvSpPr>
            <p:spPr>
              <a:xfrm>
                <a:off x="1865160" y="4804920"/>
                <a:ext cx="90720" cy="146520"/>
              </a:xfrm>
              <a:custGeom>
                <a:avLst/>
                <a:gdLst/>
                <a:ahLst/>
                <a:rect l="l" t="t" r="r" b="b"/>
                <a:pathLst>
                  <a:path w="57" h="79">
                    <a:moveTo>
                      <a:pt x="0" y="78"/>
                    </a:moveTo>
                    <a:lnTo>
                      <a:pt x="28" y="40"/>
                    </a:lnTo>
                    <a:lnTo>
                      <a:pt x="56" y="0"/>
                    </a:lnTo>
                  </a:path>
                </a:pathLst>
              </a:custGeom>
              <a:solidFill>
                <a:srgbClr val="ff9900"/>
              </a:solidFill>
              <a:ln cap="rnd" w="255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" name=""/>
              <p:cNvSpPr/>
              <p:nvPr/>
            </p:nvSpPr>
            <p:spPr>
              <a:xfrm>
                <a:off x="1957320" y="4644000"/>
                <a:ext cx="92160" cy="164880"/>
              </a:xfrm>
              <a:custGeom>
                <a:avLst/>
                <a:gdLst/>
                <a:ahLst/>
                <a:rect l="l" t="t" r="r" b="b"/>
                <a:pathLst>
                  <a:path w="58" h="89">
                    <a:moveTo>
                      <a:pt x="0" y="88"/>
                    </a:moveTo>
                    <a:lnTo>
                      <a:pt x="28" y="45"/>
                    </a:lnTo>
                    <a:lnTo>
                      <a:pt x="57" y="0"/>
                    </a:lnTo>
                  </a:path>
                </a:pathLst>
              </a:custGeom>
              <a:solidFill>
                <a:srgbClr val="ff9900"/>
              </a:solidFill>
              <a:ln cap="rnd" w="255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" name=""/>
              <p:cNvSpPr/>
              <p:nvPr/>
            </p:nvSpPr>
            <p:spPr>
              <a:xfrm>
                <a:off x="2044440" y="4462200"/>
                <a:ext cx="95400" cy="183240"/>
              </a:xfrm>
              <a:custGeom>
                <a:avLst/>
                <a:gdLst/>
                <a:ahLst/>
                <a:rect l="l" t="t" r="r" b="b"/>
                <a:pathLst>
                  <a:path w="60" h="99">
                    <a:moveTo>
                      <a:pt x="0" y="98"/>
                    </a:moveTo>
                    <a:lnTo>
                      <a:pt x="29" y="50"/>
                    </a:lnTo>
                    <a:lnTo>
                      <a:pt x="59" y="0"/>
                    </a:lnTo>
                  </a:path>
                </a:pathLst>
              </a:custGeom>
              <a:solidFill>
                <a:srgbClr val="ff9900"/>
              </a:solidFill>
              <a:ln cap="rnd" w="255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" name=""/>
              <p:cNvSpPr/>
              <p:nvPr/>
            </p:nvSpPr>
            <p:spPr>
              <a:xfrm>
                <a:off x="2139840" y="4263480"/>
                <a:ext cx="96840" cy="200160"/>
              </a:xfrm>
              <a:custGeom>
                <a:avLst/>
                <a:gdLst/>
                <a:ahLst/>
                <a:rect l="l" t="t" r="r" b="b"/>
                <a:pathLst>
                  <a:path w="61" h="108">
                    <a:moveTo>
                      <a:pt x="0" y="107"/>
                    </a:moveTo>
                    <a:lnTo>
                      <a:pt x="32" y="57"/>
                    </a:lnTo>
                    <a:lnTo>
                      <a:pt x="60" y="0"/>
                    </a:lnTo>
                  </a:path>
                </a:pathLst>
              </a:custGeom>
              <a:solidFill>
                <a:srgbClr val="ff9900"/>
              </a:solidFill>
              <a:ln cap="rnd" w="255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" name=""/>
              <p:cNvSpPr/>
              <p:nvPr/>
            </p:nvSpPr>
            <p:spPr>
              <a:xfrm>
                <a:off x="2236680" y="4041000"/>
                <a:ext cx="100080" cy="223920"/>
              </a:xfrm>
              <a:custGeom>
                <a:avLst/>
                <a:gdLst/>
                <a:ahLst/>
                <a:rect l="l" t="t" r="r" b="b"/>
                <a:pathLst>
                  <a:path w="63" h="121">
                    <a:moveTo>
                      <a:pt x="0" y="120"/>
                    </a:moveTo>
                    <a:lnTo>
                      <a:pt x="17" y="90"/>
                    </a:lnTo>
                    <a:lnTo>
                      <a:pt x="31" y="60"/>
                    </a:lnTo>
                    <a:lnTo>
                      <a:pt x="62" y="0"/>
                    </a:lnTo>
                  </a:path>
                </a:pathLst>
              </a:custGeom>
              <a:solidFill>
                <a:srgbClr val="ff9900"/>
              </a:solidFill>
              <a:ln cap="rnd" w="255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" name=""/>
              <p:cNvSpPr/>
              <p:nvPr/>
            </p:nvSpPr>
            <p:spPr>
              <a:xfrm>
                <a:off x="3230640" y="2638800"/>
                <a:ext cx="82440" cy="70200"/>
              </a:xfrm>
              <a:custGeom>
                <a:avLst/>
                <a:gdLst/>
                <a:ahLst/>
                <a:rect l="l" t="t" r="r" b="b"/>
                <a:pathLst>
                  <a:path w="52" h="38">
                    <a:moveTo>
                      <a:pt x="51" y="0"/>
                    </a:moveTo>
                    <a:lnTo>
                      <a:pt x="27" y="19"/>
                    </a:lnTo>
                    <a:lnTo>
                      <a:pt x="0" y="37"/>
                    </a:lnTo>
                  </a:path>
                </a:pathLst>
              </a:custGeom>
              <a:solidFill>
                <a:srgbClr val="ff9900"/>
              </a:solidFill>
              <a:ln cap="rnd" w="255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400" bIns="234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" name=""/>
              <p:cNvSpPr/>
              <p:nvPr/>
            </p:nvSpPr>
            <p:spPr>
              <a:xfrm>
                <a:off x="3154320" y="2707200"/>
                <a:ext cx="79200" cy="77760"/>
              </a:xfrm>
              <a:custGeom>
                <a:avLst/>
                <a:gdLst/>
                <a:ahLst/>
                <a:rect l="l" t="t" r="r" b="b"/>
                <a:pathLst>
                  <a:path w="50" h="42">
                    <a:moveTo>
                      <a:pt x="49" y="0"/>
                    </a:moveTo>
                    <a:lnTo>
                      <a:pt x="26" y="19"/>
                    </a:lnTo>
                    <a:lnTo>
                      <a:pt x="0" y="41"/>
                    </a:lnTo>
                  </a:path>
                </a:pathLst>
              </a:custGeom>
              <a:solidFill>
                <a:srgbClr val="ff9900"/>
              </a:solidFill>
              <a:ln cap="rnd" w="255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0960" bIns="309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" name=""/>
              <p:cNvSpPr/>
              <p:nvPr/>
            </p:nvSpPr>
            <p:spPr>
              <a:xfrm>
                <a:off x="3070080" y="2779560"/>
                <a:ext cx="82440" cy="85320"/>
              </a:xfrm>
              <a:custGeom>
                <a:avLst/>
                <a:gdLst/>
                <a:ahLst/>
                <a:rect l="l" t="t" r="r" b="b"/>
                <a:pathLst>
                  <a:path w="52" h="46">
                    <a:moveTo>
                      <a:pt x="51" y="0"/>
                    </a:moveTo>
                    <a:lnTo>
                      <a:pt x="28" y="21"/>
                    </a:lnTo>
                    <a:lnTo>
                      <a:pt x="0" y="45"/>
                    </a:lnTo>
                  </a:path>
                </a:pathLst>
              </a:custGeom>
              <a:solidFill>
                <a:srgbClr val="ff9900"/>
              </a:solidFill>
              <a:ln cap="rnd" w="255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520" bIns="38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" name=""/>
              <p:cNvSpPr/>
              <p:nvPr/>
            </p:nvSpPr>
            <p:spPr>
              <a:xfrm>
                <a:off x="2985840" y="2861280"/>
                <a:ext cx="86040" cy="98280"/>
              </a:xfrm>
              <a:custGeom>
                <a:avLst/>
                <a:gdLst/>
                <a:ahLst/>
                <a:rect l="l" t="t" r="r" b="b"/>
                <a:pathLst>
                  <a:path w="54" h="53">
                    <a:moveTo>
                      <a:pt x="53" y="0"/>
                    </a:moveTo>
                    <a:lnTo>
                      <a:pt x="26" y="26"/>
                    </a:lnTo>
                    <a:lnTo>
                      <a:pt x="0" y="52"/>
                    </a:lnTo>
                  </a:path>
                </a:pathLst>
              </a:custGeom>
              <a:solidFill>
                <a:srgbClr val="ff9900"/>
              </a:solidFill>
              <a:ln cap="rnd" w="255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" name=""/>
              <p:cNvSpPr/>
              <p:nvPr/>
            </p:nvSpPr>
            <p:spPr>
              <a:xfrm>
                <a:off x="2905200" y="2957400"/>
                <a:ext cx="83880" cy="103680"/>
              </a:xfrm>
              <a:custGeom>
                <a:avLst/>
                <a:gdLst/>
                <a:ahLst/>
                <a:rect l="l" t="t" r="r" b="b"/>
                <a:pathLst>
                  <a:path w="53" h="56">
                    <a:moveTo>
                      <a:pt x="52" y="0"/>
                    </a:moveTo>
                    <a:lnTo>
                      <a:pt x="26" y="26"/>
                    </a:lnTo>
                    <a:lnTo>
                      <a:pt x="0" y="55"/>
                    </a:lnTo>
                  </a:path>
                </a:pathLst>
              </a:custGeom>
              <a:solidFill>
                <a:srgbClr val="ff9900"/>
              </a:solidFill>
              <a:ln cap="rnd" w="255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" name=""/>
              <p:cNvSpPr/>
              <p:nvPr/>
            </p:nvSpPr>
            <p:spPr>
              <a:xfrm>
                <a:off x="2817720" y="3059640"/>
                <a:ext cx="87480" cy="120240"/>
              </a:xfrm>
              <a:custGeom>
                <a:avLst/>
                <a:gdLst/>
                <a:ahLst/>
                <a:rect l="l" t="t" r="r" b="b"/>
                <a:pathLst>
                  <a:path w="55" h="65">
                    <a:moveTo>
                      <a:pt x="54" y="0"/>
                    </a:moveTo>
                    <a:lnTo>
                      <a:pt x="27" y="31"/>
                    </a:lnTo>
                    <a:lnTo>
                      <a:pt x="0" y="64"/>
                    </a:lnTo>
                  </a:path>
                </a:pathLst>
              </a:custGeom>
              <a:solidFill>
                <a:srgbClr val="ff9900"/>
              </a:solidFill>
              <a:ln cap="rnd" w="255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" name=""/>
              <p:cNvSpPr/>
              <p:nvPr/>
            </p:nvSpPr>
            <p:spPr>
              <a:xfrm>
                <a:off x="2727360" y="3178440"/>
                <a:ext cx="90360" cy="135360"/>
              </a:xfrm>
              <a:custGeom>
                <a:avLst/>
                <a:gdLst/>
                <a:ahLst/>
                <a:rect l="l" t="t" r="r" b="b"/>
                <a:pathLst>
                  <a:path w="57" h="73">
                    <a:moveTo>
                      <a:pt x="56" y="0"/>
                    </a:moveTo>
                    <a:lnTo>
                      <a:pt x="28" y="36"/>
                    </a:lnTo>
                    <a:lnTo>
                      <a:pt x="0" y="72"/>
                    </a:lnTo>
                  </a:path>
                </a:pathLst>
              </a:custGeom>
              <a:solidFill>
                <a:srgbClr val="ff9900"/>
              </a:solidFill>
              <a:ln cap="rnd" w="255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" name=""/>
              <p:cNvSpPr/>
              <p:nvPr/>
            </p:nvSpPr>
            <p:spPr>
              <a:xfrm>
                <a:off x="2641680" y="3308400"/>
                <a:ext cx="90360" cy="146160"/>
              </a:xfrm>
              <a:custGeom>
                <a:avLst/>
                <a:gdLst/>
                <a:ahLst/>
                <a:rect l="l" t="t" r="r" b="b"/>
                <a:pathLst>
                  <a:path w="57" h="79">
                    <a:moveTo>
                      <a:pt x="56" y="0"/>
                    </a:moveTo>
                    <a:lnTo>
                      <a:pt x="28" y="38"/>
                    </a:lnTo>
                    <a:lnTo>
                      <a:pt x="0" y="78"/>
                    </a:lnTo>
                  </a:path>
                </a:pathLst>
              </a:custGeom>
              <a:solidFill>
                <a:srgbClr val="ff9900"/>
              </a:solidFill>
              <a:ln cap="rnd" w="255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" name=""/>
              <p:cNvSpPr/>
              <p:nvPr/>
            </p:nvSpPr>
            <p:spPr>
              <a:xfrm>
                <a:off x="2550960" y="3453120"/>
                <a:ext cx="92160" cy="164880"/>
              </a:xfrm>
              <a:custGeom>
                <a:avLst/>
                <a:gdLst/>
                <a:ahLst/>
                <a:rect l="l" t="t" r="r" b="b"/>
                <a:pathLst>
                  <a:path w="58" h="89">
                    <a:moveTo>
                      <a:pt x="57" y="0"/>
                    </a:moveTo>
                    <a:lnTo>
                      <a:pt x="29" y="43"/>
                    </a:lnTo>
                    <a:lnTo>
                      <a:pt x="0" y="88"/>
                    </a:lnTo>
                  </a:path>
                </a:pathLst>
              </a:custGeom>
              <a:solidFill>
                <a:srgbClr val="ff9900"/>
              </a:solidFill>
              <a:ln cap="rnd" w="255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" name=""/>
              <p:cNvSpPr/>
              <p:nvPr/>
            </p:nvSpPr>
            <p:spPr>
              <a:xfrm>
                <a:off x="2455920" y="3614040"/>
                <a:ext cx="95040" cy="183600"/>
              </a:xfrm>
              <a:custGeom>
                <a:avLst/>
                <a:gdLst/>
                <a:ahLst/>
                <a:rect l="l" t="t" r="r" b="b"/>
                <a:pathLst>
                  <a:path w="60" h="99">
                    <a:moveTo>
                      <a:pt x="59" y="0"/>
                    </a:moveTo>
                    <a:lnTo>
                      <a:pt x="30" y="48"/>
                    </a:lnTo>
                    <a:lnTo>
                      <a:pt x="0" y="98"/>
                    </a:lnTo>
                  </a:path>
                </a:pathLst>
              </a:custGeom>
              <a:solidFill>
                <a:srgbClr val="ff9900"/>
              </a:solidFill>
              <a:ln cap="rnd" w="255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" name=""/>
              <p:cNvSpPr/>
              <p:nvPr/>
            </p:nvSpPr>
            <p:spPr>
              <a:xfrm>
                <a:off x="2360520" y="3799440"/>
                <a:ext cx="96840" cy="200520"/>
              </a:xfrm>
              <a:custGeom>
                <a:avLst/>
                <a:gdLst/>
                <a:ahLst/>
                <a:rect l="l" t="t" r="r" b="b"/>
                <a:pathLst>
                  <a:path w="61" h="108">
                    <a:moveTo>
                      <a:pt x="60" y="0"/>
                    </a:moveTo>
                    <a:lnTo>
                      <a:pt x="28" y="50"/>
                    </a:lnTo>
                    <a:lnTo>
                      <a:pt x="0" y="107"/>
                    </a:lnTo>
                  </a:path>
                </a:pathLst>
              </a:custGeom>
              <a:solidFill>
                <a:srgbClr val="ff9900"/>
              </a:solidFill>
              <a:ln cap="rnd" w="255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" name=""/>
              <p:cNvSpPr/>
              <p:nvPr/>
            </p:nvSpPr>
            <p:spPr>
              <a:xfrm>
                <a:off x="2263680" y="3996360"/>
                <a:ext cx="100080" cy="222480"/>
              </a:xfrm>
              <a:custGeom>
                <a:avLst/>
                <a:gdLst/>
                <a:ahLst/>
                <a:rect l="l" t="t" r="r" b="b"/>
                <a:pathLst>
                  <a:path w="63" h="120">
                    <a:moveTo>
                      <a:pt x="62" y="0"/>
                    </a:moveTo>
                    <a:lnTo>
                      <a:pt x="45" y="30"/>
                    </a:lnTo>
                    <a:lnTo>
                      <a:pt x="31" y="60"/>
                    </a:lnTo>
                    <a:lnTo>
                      <a:pt x="0" y="119"/>
                    </a:lnTo>
                  </a:path>
                </a:pathLst>
              </a:custGeom>
              <a:solidFill>
                <a:srgbClr val="ff9900"/>
              </a:solidFill>
              <a:ln cap="rnd" w="255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62" name=""/>
            <p:cNvGrpSpPr/>
            <p:nvPr/>
          </p:nvGrpSpPr>
          <p:grpSpPr>
            <a:xfrm>
              <a:off x="3152880" y="2233080"/>
              <a:ext cx="885240" cy="548280"/>
              <a:chOff x="3152880" y="2233080"/>
              <a:chExt cx="885240" cy="548280"/>
            </a:xfrm>
          </p:grpSpPr>
          <p:sp>
            <p:nvSpPr>
              <p:cNvPr id="63" name=""/>
              <p:cNvSpPr/>
              <p:nvPr/>
            </p:nvSpPr>
            <p:spPr>
              <a:xfrm>
                <a:off x="3938400" y="2233080"/>
                <a:ext cx="99720" cy="36720"/>
              </a:xfrm>
              <a:custGeom>
                <a:avLst/>
                <a:gdLst/>
                <a:ahLst/>
                <a:rect l="l" t="t" r="r" b="b"/>
                <a:pathLst>
                  <a:path w="63" h="20">
                    <a:moveTo>
                      <a:pt x="62" y="0"/>
                    </a:moveTo>
                    <a:lnTo>
                      <a:pt x="33" y="10"/>
                    </a:lnTo>
                    <a:lnTo>
                      <a:pt x="0" y="19"/>
                    </a:lnTo>
                  </a:path>
                </a:pathLst>
              </a:custGeom>
              <a:solidFill>
                <a:srgbClr val="ff9900"/>
              </a:solidFill>
              <a:ln cap="rnd" w="255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080" bIns="-10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" name=""/>
              <p:cNvSpPr/>
              <p:nvPr/>
            </p:nvSpPr>
            <p:spPr>
              <a:xfrm>
                <a:off x="3844800" y="2264400"/>
                <a:ext cx="99720" cy="42120"/>
              </a:xfrm>
              <a:custGeom>
                <a:avLst/>
                <a:gdLst/>
                <a:ahLst/>
                <a:rect l="l" t="t" r="r" b="b"/>
                <a:pathLst>
                  <a:path w="63" h="23">
                    <a:moveTo>
                      <a:pt x="62" y="0"/>
                    </a:moveTo>
                    <a:lnTo>
                      <a:pt x="33" y="11"/>
                    </a:lnTo>
                    <a:lnTo>
                      <a:pt x="0" y="22"/>
                    </a:lnTo>
                  </a:path>
                </a:pathLst>
              </a:custGeom>
              <a:solidFill>
                <a:srgbClr val="ff9900"/>
              </a:solidFill>
              <a:ln cap="rnd" w="255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" bIns="-46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" name=""/>
              <p:cNvSpPr/>
              <p:nvPr/>
            </p:nvSpPr>
            <p:spPr>
              <a:xfrm>
                <a:off x="3741480" y="2303640"/>
                <a:ext cx="107640" cy="56880"/>
              </a:xfrm>
              <a:custGeom>
                <a:avLst/>
                <a:gdLst/>
                <a:ahLst/>
                <a:rect l="l" t="t" r="r" b="b"/>
                <a:pathLst>
                  <a:path w="68" h="31">
                    <a:moveTo>
                      <a:pt x="67" y="0"/>
                    </a:moveTo>
                    <a:lnTo>
                      <a:pt x="33" y="15"/>
                    </a:lnTo>
                    <a:lnTo>
                      <a:pt x="0" y="30"/>
                    </a:lnTo>
                  </a:path>
                </a:pathLst>
              </a:custGeom>
              <a:solidFill>
                <a:srgbClr val="ff9900"/>
              </a:solidFill>
              <a:ln cap="rnd" w="255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080" bIns="10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" name=""/>
              <p:cNvSpPr/>
              <p:nvPr/>
            </p:nvSpPr>
            <p:spPr>
              <a:xfrm>
                <a:off x="3633840" y="2360520"/>
                <a:ext cx="112320" cy="59040"/>
              </a:xfrm>
              <a:custGeom>
                <a:avLst/>
                <a:gdLst/>
                <a:ahLst/>
                <a:rect l="l" t="t" r="r" b="b"/>
                <a:pathLst>
                  <a:path w="71" h="32">
                    <a:moveTo>
                      <a:pt x="70" y="0"/>
                    </a:moveTo>
                    <a:lnTo>
                      <a:pt x="35" y="15"/>
                    </a:lnTo>
                    <a:lnTo>
                      <a:pt x="0" y="31"/>
                    </a:lnTo>
                  </a:path>
                </a:pathLst>
              </a:custGeom>
              <a:solidFill>
                <a:srgbClr val="ff9900"/>
              </a:solidFill>
              <a:ln cap="rnd" w="255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" name=""/>
              <p:cNvSpPr/>
              <p:nvPr/>
            </p:nvSpPr>
            <p:spPr>
              <a:xfrm>
                <a:off x="3524040" y="2414520"/>
                <a:ext cx="117360" cy="75960"/>
              </a:xfrm>
              <a:custGeom>
                <a:avLst/>
                <a:gdLst/>
                <a:ahLst/>
                <a:rect l="l" t="t" r="r" b="b"/>
                <a:pathLst>
                  <a:path w="74" h="41">
                    <a:moveTo>
                      <a:pt x="73" y="0"/>
                    </a:moveTo>
                    <a:lnTo>
                      <a:pt x="37" y="19"/>
                    </a:lnTo>
                    <a:lnTo>
                      <a:pt x="0" y="40"/>
                    </a:lnTo>
                  </a:path>
                </a:pathLst>
              </a:custGeom>
              <a:solidFill>
                <a:srgbClr val="ff9900"/>
              </a:solidFill>
              <a:ln cap="rnd" w="255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160" bIns="291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" name=""/>
              <p:cNvSpPr/>
              <p:nvPr/>
            </p:nvSpPr>
            <p:spPr>
              <a:xfrm>
                <a:off x="3406680" y="2485080"/>
                <a:ext cx="123480" cy="86760"/>
              </a:xfrm>
              <a:custGeom>
                <a:avLst/>
                <a:gdLst/>
                <a:ahLst/>
                <a:rect l="l" t="t" r="r" b="b"/>
                <a:pathLst>
                  <a:path w="78" h="47">
                    <a:moveTo>
                      <a:pt x="77" y="0"/>
                    </a:moveTo>
                    <a:lnTo>
                      <a:pt x="38" y="23"/>
                    </a:lnTo>
                    <a:lnTo>
                      <a:pt x="0" y="46"/>
                    </a:lnTo>
                  </a:path>
                </a:pathLst>
              </a:custGeom>
              <a:solidFill>
                <a:srgbClr val="ff9900"/>
              </a:solidFill>
              <a:ln cap="rnd" w="255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9960" bIns="399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" name=""/>
              <p:cNvSpPr/>
              <p:nvPr/>
            </p:nvSpPr>
            <p:spPr>
              <a:xfrm>
                <a:off x="3282840" y="2570400"/>
                <a:ext cx="128160" cy="99720"/>
              </a:xfrm>
              <a:custGeom>
                <a:avLst/>
                <a:gdLst/>
                <a:ahLst/>
                <a:rect l="l" t="t" r="r" b="b"/>
                <a:pathLst>
                  <a:path w="81" h="54">
                    <a:moveTo>
                      <a:pt x="80" y="0"/>
                    </a:moveTo>
                    <a:lnTo>
                      <a:pt x="40" y="25"/>
                    </a:lnTo>
                    <a:lnTo>
                      <a:pt x="0" y="53"/>
                    </a:lnTo>
                  </a:path>
                </a:pathLst>
              </a:custGeom>
              <a:solidFill>
                <a:srgbClr val="ff9900"/>
              </a:solidFill>
              <a:ln cap="rnd" w="255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" name=""/>
              <p:cNvSpPr/>
              <p:nvPr/>
            </p:nvSpPr>
            <p:spPr>
              <a:xfrm>
                <a:off x="3152880" y="2666880"/>
                <a:ext cx="136440" cy="114480"/>
              </a:xfrm>
              <a:custGeom>
                <a:avLst/>
                <a:gdLst/>
                <a:ahLst/>
                <a:rect l="l" t="t" r="r" b="b"/>
                <a:pathLst>
                  <a:path w="86" h="62">
                    <a:moveTo>
                      <a:pt x="85" y="0"/>
                    </a:moveTo>
                    <a:lnTo>
                      <a:pt x="43" y="29"/>
                    </a:lnTo>
                    <a:lnTo>
                      <a:pt x="0" y="61"/>
                    </a:lnTo>
                  </a:path>
                </a:pathLst>
              </a:custGeom>
              <a:solidFill>
                <a:srgbClr val="ff9900"/>
              </a:solidFill>
              <a:ln cap="rnd" w="255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71" name=""/>
            <p:cNvSpPr/>
            <p:nvPr/>
          </p:nvSpPr>
          <p:spPr>
            <a:xfrm>
              <a:off x="3995640" y="1873080"/>
              <a:ext cx="1040040" cy="430200"/>
            </a:xfrm>
            <a:custGeom>
              <a:avLst/>
              <a:gdLst/>
              <a:ahLst/>
              <a:rect l="l" t="t" r="r" b="b"/>
              <a:pathLst>
                <a:path w="655" h="232">
                  <a:moveTo>
                    <a:pt x="581" y="0"/>
                  </a:moveTo>
                  <a:lnTo>
                    <a:pt x="654" y="75"/>
                  </a:lnTo>
                  <a:lnTo>
                    <a:pt x="0" y="231"/>
                  </a:lnTo>
                  <a:lnTo>
                    <a:pt x="581" y="0"/>
                  </a:lnTo>
                </a:path>
              </a:pathLst>
            </a:custGeom>
            <a:solidFill>
              <a:srgbClr val="ff9900"/>
            </a:solidFill>
            <a:ln cap="rnd" w="1260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72" name=""/>
            <p:cNvGrpSpPr/>
            <p:nvPr/>
          </p:nvGrpSpPr>
          <p:grpSpPr>
            <a:xfrm>
              <a:off x="595440" y="5442120"/>
              <a:ext cx="889920" cy="544680"/>
              <a:chOff x="595440" y="5442120"/>
              <a:chExt cx="889920" cy="544680"/>
            </a:xfrm>
          </p:grpSpPr>
          <p:sp>
            <p:nvSpPr>
              <p:cNvPr id="73" name=""/>
              <p:cNvSpPr/>
              <p:nvPr/>
            </p:nvSpPr>
            <p:spPr>
              <a:xfrm>
                <a:off x="595440" y="5950080"/>
                <a:ext cx="101520" cy="36720"/>
              </a:xfrm>
              <a:custGeom>
                <a:avLst/>
                <a:gdLst/>
                <a:ahLst/>
                <a:rect l="l" t="t" r="r" b="b"/>
                <a:pathLst>
                  <a:path w="64" h="20">
                    <a:moveTo>
                      <a:pt x="0" y="19"/>
                    </a:moveTo>
                    <a:lnTo>
                      <a:pt x="29" y="9"/>
                    </a:lnTo>
                    <a:lnTo>
                      <a:pt x="63" y="0"/>
                    </a:lnTo>
                  </a:path>
                </a:pathLst>
              </a:custGeom>
              <a:solidFill>
                <a:srgbClr val="ff9900"/>
              </a:solidFill>
              <a:ln cap="rnd" w="255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080" bIns="-10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" name=""/>
              <p:cNvSpPr/>
              <p:nvPr/>
            </p:nvSpPr>
            <p:spPr>
              <a:xfrm>
                <a:off x="690480" y="5911560"/>
                <a:ext cx="99720" cy="42480"/>
              </a:xfrm>
              <a:custGeom>
                <a:avLst/>
                <a:gdLst/>
                <a:ahLst/>
                <a:rect l="l" t="t" r="r" b="b"/>
                <a:pathLst>
                  <a:path w="63" h="23">
                    <a:moveTo>
                      <a:pt x="0" y="22"/>
                    </a:moveTo>
                    <a:lnTo>
                      <a:pt x="29" y="11"/>
                    </a:lnTo>
                    <a:lnTo>
                      <a:pt x="62" y="0"/>
                    </a:lnTo>
                  </a:path>
                </a:pathLst>
              </a:custGeom>
              <a:solidFill>
                <a:srgbClr val="ff9900"/>
              </a:solidFill>
              <a:ln cap="rnd" w="255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20" bIns="-43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" name=""/>
              <p:cNvSpPr/>
              <p:nvPr/>
            </p:nvSpPr>
            <p:spPr>
              <a:xfrm>
                <a:off x="785880" y="5859360"/>
                <a:ext cx="107280" cy="55440"/>
              </a:xfrm>
              <a:custGeom>
                <a:avLst/>
                <a:gdLst/>
                <a:ahLst/>
                <a:rect l="l" t="t" r="r" b="b"/>
                <a:pathLst>
                  <a:path w="68" h="30">
                    <a:moveTo>
                      <a:pt x="0" y="29"/>
                    </a:moveTo>
                    <a:lnTo>
                      <a:pt x="34" y="15"/>
                    </a:lnTo>
                    <a:lnTo>
                      <a:pt x="67" y="0"/>
                    </a:lnTo>
                  </a:path>
                </a:pathLst>
              </a:custGeom>
              <a:solidFill>
                <a:srgbClr val="ff9900"/>
              </a:solidFill>
              <a:ln cap="rnd" w="255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" name=""/>
              <p:cNvSpPr/>
              <p:nvPr/>
            </p:nvSpPr>
            <p:spPr>
              <a:xfrm>
                <a:off x="888840" y="5801760"/>
                <a:ext cx="112320" cy="59040"/>
              </a:xfrm>
              <a:custGeom>
                <a:avLst/>
                <a:gdLst/>
                <a:ahLst/>
                <a:rect l="l" t="t" r="r" b="b"/>
                <a:pathLst>
                  <a:path w="71" h="32">
                    <a:moveTo>
                      <a:pt x="0" y="31"/>
                    </a:moveTo>
                    <a:lnTo>
                      <a:pt x="35" y="16"/>
                    </a:lnTo>
                    <a:lnTo>
                      <a:pt x="70" y="0"/>
                    </a:lnTo>
                  </a:path>
                </a:pathLst>
              </a:custGeom>
              <a:solidFill>
                <a:srgbClr val="ff9900"/>
              </a:solidFill>
              <a:ln cap="rnd" w="255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" name=""/>
              <p:cNvSpPr/>
              <p:nvPr/>
            </p:nvSpPr>
            <p:spPr>
              <a:xfrm>
                <a:off x="995400" y="5731560"/>
                <a:ext cx="117000" cy="75960"/>
              </a:xfrm>
              <a:custGeom>
                <a:avLst/>
                <a:gdLst/>
                <a:ahLst/>
                <a:rect l="l" t="t" r="r" b="b"/>
                <a:pathLst>
                  <a:path w="74" h="41">
                    <a:moveTo>
                      <a:pt x="0" y="40"/>
                    </a:moveTo>
                    <a:lnTo>
                      <a:pt x="36" y="21"/>
                    </a:lnTo>
                    <a:lnTo>
                      <a:pt x="73" y="0"/>
                    </a:lnTo>
                  </a:path>
                </a:pathLst>
              </a:custGeom>
              <a:solidFill>
                <a:srgbClr val="ff9900"/>
              </a:solidFill>
              <a:ln cap="rnd" w="255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160" bIns="291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" name=""/>
              <p:cNvSpPr/>
              <p:nvPr/>
            </p:nvSpPr>
            <p:spPr>
              <a:xfrm>
                <a:off x="1106280" y="5647680"/>
                <a:ext cx="123480" cy="87480"/>
              </a:xfrm>
              <a:custGeom>
                <a:avLst/>
                <a:gdLst/>
                <a:ahLst/>
                <a:rect l="l" t="t" r="r" b="b"/>
                <a:pathLst>
                  <a:path w="78" h="47">
                    <a:moveTo>
                      <a:pt x="0" y="46"/>
                    </a:moveTo>
                    <a:lnTo>
                      <a:pt x="39" y="23"/>
                    </a:lnTo>
                    <a:lnTo>
                      <a:pt x="77" y="0"/>
                    </a:lnTo>
                  </a:path>
                </a:pathLst>
              </a:custGeom>
              <a:solidFill>
                <a:srgbClr val="ff9900"/>
              </a:solidFill>
              <a:ln cap="rnd" w="255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0680" bIns="406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" name=""/>
              <p:cNvSpPr/>
              <p:nvPr/>
            </p:nvSpPr>
            <p:spPr>
              <a:xfrm>
                <a:off x="1224000" y="5553000"/>
                <a:ext cx="128160" cy="100440"/>
              </a:xfrm>
              <a:custGeom>
                <a:avLst/>
                <a:gdLst/>
                <a:ahLst/>
                <a:rect l="l" t="t" r="r" b="b"/>
                <a:pathLst>
                  <a:path w="81" h="54">
                    <a:moveTo>
                      <a:pt x="0" y="53"/>
                    </a:moveTo>
                    <a:lnTo>
                      <a:pt x="40" y="28"/>
                    </a:lnTo>
                    <a:lnTo>
                      <a:pt x="80" y="0"/>
                    </a:lnTo>
                  </a:path>
                </a:pathLst>
              </a:custGeom>
              <a:solidFill>
                <a:srgbClr val="ff9900"/>
              </a:solidFill>
              <a:ln cap="rnd" w="255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" name=""/>
              <p:cNvSpPr/>
              <p:nvPr/>
            </p:nvSpPr>
            <p:spPr>
              <a:xfrm>
                <a:off x="1347840" y="5442120"/>
                <a:ext cx="137520" cy="114840"/>
              </a:xfrm>
              <a:custGeom>
                <a:avLst/>
                <a:gdLst/>
                <a:ahLst/>
                <a:rect l="l" t="t" r="r" b="b"/>
                <a:pathLst>
                  <a:path w="87" h="62">
                    <a:moveTo>
                      <a:pt x="0" y="61"/>
                    </a:moveTo>
                    <a:lnTo>
                      <a:pt x="42" y="32"/>
                    </a:lnTo>
                    <a:lnTo>
                      <a:pt x="86" y="0"/>
                    </a:lnTo>
                  </a:path>
                </a:pathLst>
              </a:custGeom>
              <a:solidFill>
                <a:srgbClr val="ff9900"/>
              </a:solidFill>
              <a:ln cap="rnd" w="255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81" name=""/>
          <p:cNvSpPr/>
          <p:nvPr/>
        </p:nvSpPr>
        <p:spPr>
          <a:xfrm>
            <a:off x="6380280" y="1371600"/>
            <a:ext cx="2574720" cy="123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223920" indent="-223920">
              <a:lnSpc>
                <a:spcPct val="85000"/>
              </a:lnSpc>
              <a:spcBef>
                <a:spcPts val="349"/>
              </a:spcBef>
              <a:buClr>
                <a:srgbClr val="ff0000"/>
              </a:buClr>
              <a:buSzPct val="80000"/>
              <a:buFont typeface="Wingdings" charset="2"/>
              <a:buChar char=""/>
              <a:tabLst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r>
              <a:rPr b="0" lang="en-US" sz="1400" strike="noStrike" u="none">
                <a:solidFill>
                  <a:srgbClr val="0033cc"/>
                </a:solidFill>
                <a:effectLst/>
                <a:uFillTx/>
                <a:latin typeface="Comic Sans MS"/>
              </a:rPr>
              <a:t>Potential NewCo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85000"/>
              </a:lnSpc>
              <a:spcBef>
                <a:spcPts val="349"/>
              </a:spcBef>
              <a:buClr>
                <a:srgbClr val="ff0000"/>
              </a:buClr>
              <a:buSzPct val="80000"/>
              <a:buFont typeface="Wingdings" charset="2"/>
              <a:buChar char=""/>
              <a:tabLst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r>
              <a:rPr b="0" lang="en-US" sz="1400" strike="noStrike" u="none">
                <a:solidFill>
                  <a:srgbClr val="0033cc"/>
                </a:solidFill>
                <a:effectLst/>
                <a:uFillTx/>
                <a:latin typeface="Comic Sans MS"/>
              </a:rPr>
              <a:t>All Counterparties</a:t>
            </a:r>
            <a:r>
              <a:rPr b="0" lang="en-US" sz="1400" strike="noStrike" u="none">
                <a:solidFill>
                  <a:srgbClr val="333399"/>
                </a:solidFill>
                <a:effectLst/>
                <a:uFillTx/>
                <a:latin typeface="Comic Sans MS"/>
              </a:rPr>
              <a:t>              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85000"/>
              </a:lnSpc>
              <a:spcBef>
                <a:spcPts val="349"/>
              </a:spcBef>
              <a:buClr>
                <a:srgbClr val="ff0000"/>
              </a:buClr>
              <a:buSzPct val="80000"/>
              <a:buFont typeface="Wingdings" charset="2"/>
              <a:buChar char=""/>
              <a:tabLst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r>
              <a:rPr b="0" lang="en-US" sz="1400" strike="noStrike" u="none">
                <a:solidFill>
                  <a:srgbClr val="0033cc"/>
                </a:solidFill>
                <a:effectLst/>
                <a:uFillTx/>
                <a:latin typeface="Comic Sans MS"/>
              </a:rPr>
              <a:t>Multiple Services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85000"/>
              </a:lnSpc>
              <a:spcBef>
                <a:spcPts val="349"/>
              </a:spcBef>
              <a:buClr>
                <a:srgbClr val="ff0000"/>
              </a:buClr>
              <a:buSzPct val="80000"/>
              <a:buFont typeface="Wingdings" charset="2"/>
              <a:buChar char=""/>
              <a:tabLst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r>
              <a:rPr b="0" lang="en-US" sz="1400" strike="noStrike" u="none">
                <a:solidFill>
                  <a:srgbClr val="0033cc"/>
                </a:solidFill>
                <a:effectLst/>
                <a:uFillTx/>
                <a:latin typeface="Comic Sans MS"/>
              </a:rPr>
              <a:t>Multiple Offerings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817800" y="1976400"/>
            <a:ext cx="378000" cy="370080"/>
          </a:xfrm>
          <a:prstGeom prst="ellipse">
            <a:avLst/>
          </a:prstGeom>
          <a:solidFill>
            <a:srgbClr val="333399"/>
          </a:solidFill>
          <a:ln w="19080">
            <a:solidFill>
              <a:srgbClr val="6fffb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102280" y="1600200"/>
            <a:ext cx="99720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Think Big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066680" y="5257800"/>
            <a:ext cx="1040040" cy="368280"/>
          </a:xfrm>
          <a:custGeom>
            <a:avLst/>
            <a:gdLst/>
            <a:ahLst/>
            <a:rect l="l" t="t" r="r" b="b"/>
            <a:pathLst>
              <a:path w="655" h="232">
                <a:moveTo>
                  <a:pt x="581" y="0"/>
                </a:moveTo>
                <a:lnTo>
                  <a:pt x="654" y="75"/>
                </a:lnTo>
                <a:lnTo>
                  <a:pt x="0" y="231"/>
                </a:lnTo>
                <a:lnTo>
                  <a:pt x="581" y="0"/>
                </a:lnTo>
              </a:path>
            </a:pathLst>
          </a:custGeom>
          <a:solidFill>
            <a:srgbClr val="ff9900"/>
          </a:solidFill>
          <a:ln cap="rnd" w="12600">
            <a:solidFill>
              <a:srgbClr val="ff99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3164040" y="4724280"/>
            <a:ext cx="172800" cy="1067040"/>
          </a:xfrm>
          <a:custGeom>
            <a:avLst/>
            <a:gdLst/>
            <a:ahLst/>
            <a:rect l="l" t="t" r="r" b="b"/>
            <a:pathLst>
              <a:path w="109" h="586">
                <a:moveTo>
                  <a:pt x="108" y="0"/>
                </a:moveTo>
                <a:lnTo>
                  <a:pt x="86" y="12"/>
                </a:lnTo>
                <a:lnTo>
                  <a:pt x="68" y="35"/>
                </a:lnTo>
                <a:lnTo>
                  <a:pt x="58" y="76"/>
                </a:lnTo>
                <a:lnTo>
                  <a:pt x="54" y="122"/>
                </a:lnTo>
                <a:lnTo>
                  <a:pt x="54" y="174"/>
                </a:lnTo>
                <a:lnTo>
                  <a:pt x="51" y="220"/>
                </a:lnTo>
                <a:lnTo>
                  <a:pt x="40" y="261"/>
                </a:lnTo>
                <a:lnTo>
                  <a:pt x="22" y="284"/>
                </a:lnTo>
                <a:lnTo>
                  <a:pt x="0" y="296"/>
                </a:lnTo>
                <a:lnTo>
                  <a:pt x="22" y="307"/>
                </a:lnTo>
                <a:lnTo>
                  <a:pt x="40" y="330"/>
                </a:lnTo>
                <a:lnTo>
                  <a:pt x="51" y="365"/>
                </a:lnTo>
                <a:lnTo>
                  <a:pt x="54" y="411"/>
                </a:lnTo>
                <a:lnTo>
                  <a:pt x="54" y="463"/>
                </a:lnTo>
                <a:lnTo>
                  <a:pt x="58" y="510"/>
                </a:lnTo>
                <a:lnTo>
                  <a:pt x="68" y="550"/>
                </a:lnTo>
                <a:lnTo>
                  <a:pt x="86" y="573"/>
                </a:lnTo>
                <a:lnTo>
                  <a:pt x="108" y="585"/>
                </a:lnTo>
              </a:path>
            </a:pathLst>
          </a:custGeom>
          <a:noFill/>
          <a:ln cap="rnd" w="19080">
            <a:solidFill>
              <a:srgbClr val="ff99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826920" y="5465880"/>
            <a:ext cx="378000" cy="369720"/>
          </a:xfrm>
          <a:prstGeom prst="ellipse">
            <a:avLst/>
          </a:prstGeom>
          <a:solidFill>
            <a:srgbClr val="333399"/>
          </a:solidFill>
          <a:ln w="19080">
            <a:solidFill>
              <a:srgbClr val="6fffb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392640" y="4757760"/>
            <a:ext cx="5599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223920" indent="-223920">
              <a:lnSpc>
                <a:spcPct val="85000"/>
              </a:lnSpc>
              <a:spcBef>
                <a:spcPts val="349"/>
              </a:spcBef>
              <a:buClr>
                <a:srgbClr val="ff0000"/>
              </a:buClr>
              <a:buSzPct val="80000"/>
              <a:buFont typeface="Wingdings" charset="2"/>
              <a:buChar char=""/>
              <a:tabLst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r>
              <a:rPr b="0" lang="en-US" sz="1400" strike="noStrike" u="none">
                <a:solidFill>
                  <a:srgbClr val="0033cc"/>
                </a:solidFill>
                <a:effectLst/>
                <a:uFillTx/>
                <a:latin typeface="Comic Sans MS"/>
              </a:rPr>
              <a:t>Design and Build Initial Integration Service Offering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85000"/>
              </a:lnSpc>
              <a:spcBef>
                <a:spcPts val="349"/>
              </a:spcBef>
              <a:buClr>
                <a:srgbClr val="ff0000"/>
              </a:buClr>
              <a:buSzPct val="80000"/>
              <a:buFont typeface="Wingdings" charset="2"/>
              <a:buChar char=""/>
              <a:tabLst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r>
              <a:rPr b="0" lang="en-US" sz="1400" strike="noStrike" u="none">
                <a:solidFill>
                  <a:srgbClr val="0033cc"/>
                </a:solidFill>
                <a:effectLst/>
                <a:uFillTx/>
                <a:latin typeface="Comic Sans MS"/>
              </a:rPr>
              <a:t>Market Testing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85000"/>
              </a:lnSpc>
              <a:spcBef>
                <a:spcPts val="349"/>
              </a:spcBef>
              <a:buClr>
                <a:srgbClr val="ff0000"/>
              </a:buClr>
              <a:buSzPct val="80000"/>
              <a:buFont typeface="Wingdings" charset="2"/>
              <a:buChar char=""/>
              <a:tabLst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r>
              <a:rPr b="0" lang="en-US" sz="1400" strike="noStrike" u="none">
                <a:solidFill>
                  <a:srgbClr val="0033cc"/>
                </a:solidFill>
                <a:effectLst/>
                <a:uFillTx/>
                <a:latin typeface="Comic Sans MS"/>
              </a:rPr>
              <a:t>All business transactions and 3 integration standards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85000"/>
              </a:lnSpc>
              <a:spcBef>
                <a:spcPts val="349"/>
              </a:spcBef>
              <a:buClr>
                <a:srgbClr val="ff0000"/>
              </a:buClr>
              <a:buSzPct val="80000"/>
              <a:buFont typeface="Wingdings" charset="2"/>
              <a:buChar char=""/>
              <a:tabLst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r>
              <a:rPr b="0" lang="en-US" sz="1400" strike="noStrike" u="none">
                <a:solidFill>
                  <a:srgbClr val="0033cc"/>
                </a:solidFill>
                <a:effectLst/>
                <a:uFillTx/>
                <a:latin typeface="Comic Sans MS"/>
              </a:rPr>
              <a:t>5 initial Counterparties targeted for service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2463840" y="3409920"/>
            <a:ext cx="1039680" cy="368280"/>
          </a:xfrm>
          <a:custGeom>
            <a:avLst/>
            <a:gdLst/>
            <a:ahLst/>
            <a:rect l="l" t="t" r="r" b="b"/>
            <a:pathLst>
              <a:path w="655" h="232">
                <a:moveTo>
                  <a:pt x="581" y="0"/>
                </a:moveTo>
                <a:lnTo>
                  <a:pt x="654" y="75"/>
                </a:lnTo>
                <a:lnTo>
                  <a:pt x="0" y="231"/>
                </a:lnTo>
                <a:lnTo>
                  <a:pt x="581" y="0"/>
                </a:lnTo>
              </a:path>
            </a:pathLst>
          </a:custGeom>
          <a:solidFill>
            <a:srgbClr val="ff9900"/>
          </a:solidFill>
          <a:ln cap="rnd" w="12600">
            <a:solidFill>
              <a:srgbClr val="ff99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4800600" y="2895480"/>
            <a:ext cx="419112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223920" indent="-223920">
              <a:lnSpc>
                <a:spcPct val="85000"/>
              </a:lnSpc>
              <a:spcBef>
                <a:spcPts val="349"/>
              </a:spcBef>
              <a:buClr>
                <a:srgbClr val="ff0000"/>
              </a:buClr>
              <a:buSzPct val="80000"/>
              <a:buFont typeface="Wingdings" charset="2"/>
              <a:buChar char=""/>
              <a:tabLst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r>
              <a:rPr b="0" lang="en-US" sz="1400" strike="noStrike" u="none">
                <a:solidFill>
                  <a:srgbClr val="0033cc"/>
                </a:solidFill>
                <a:effectLst/>
                <a:uFillTx/>
                <a:latin typeface="Comic Sans MS"/>
              </a:rPr>
              <a:t>Jumpstart assets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85000"/>
              </a:lnSpc>
              <a:spcBef>
                <a:spcPts val="349"/>
              </a:spcBef>
              <a:buClr>
                <a:srgbClr val="ff0000"/>
              </a:buClr>
              <a:buSzPct val="80000"/>
              <a:buFont typeface="Wingdings" charset="2"/>
              <a:buChar char=""/>
              <a:tabLst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r>
              <a:rPr b="0" lang="en-US" sz="1400" strike="noStrike" u="none">
                <a:solidFill>
                  <a:srgbClr val="0033cc"/>
                </a:solidFill>
                <a:effectLst/>
                <a:uFillTx/>
                <a:latin typeface="Comic Sans MS"/>
              </a:rPr>
              <a:t>Scalable MS and TIBCO architecture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85000"/>
              </a:lnSpc>
              <a:spcBef>
                <a:spcPts val="349"/>
              </a:spcBef>
              <a:buClr>
                <a:srgbClr val="ff0000"/>
              </a:buClr>
              <a:buSzPct val="80000"/>
              <a:buFont typeface="Wingdings" charset="2"/>
              <a:buChar char=""/>
              <a:tabLst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r>
              <a:rPr b="0" lang="en-US" sz="1400" strike="noStrike" u="none">
                <a:solidFill>
                  <a:srgbClr val="0033cc"/>
                </a:solidFill>
                <a:effectLst/>
                <a:uFillTx/>
                <a:latin typeface="Comic Sans MS"/>
              </a:rPr>
              <a:t>Robust ISP capabilities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85000"/>
              </a:lnSpc>
              <a:spcBef>
                <a:spcPts val="349"/>
              </a:spcBef>
              <a:buClr>
                <a:srgbClr val="ff0000"/>
              </a:buClr>
              <a:buSzPct val="80000"/>
              <a:buFont typeface="Wingdings" charset="2"/>
              <a:buChar char=""/>
              <a:tabLst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r>
              <a:rPr b="0" lang="en-US" sz="1400" strike="noStrike" u="none">
                <a:solidFill>
                  <a:srgbClr val="0033cc"/>
                </a:solidFill>
                <a:effectLst/>
                <a:uFillTx/>
                <a:latin typeface="Comic Sans MS"/>
              </a:rPr>
              <a:t>Scalable Accenture and TIBCO support staff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85000"/>
              </a:lnSpc>
              <a:spcBef>
                <a:spcPts val="349"/>
              </a:spcBef>
              <a:buClr>
                <a:srgbClr val="ff0000"/>
              </a:buClr>
              <a:buSzPct val="80000"/>
              <a:buFont typeface="Wingdings" charset="2"/>
              <a:buChar char=""/>
              <a:tabLst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r>
              <a:rPr b="0" lang="en-US" sz="1400" strike="noStrike" u="none">
                <a:solidFill>
                  <a:srgbClr val="0033cc"/>
                </a:solidFill>
                <a:effectLst/>
                <a:uFillTx/>
                <a:latin typeface="Comic Sans MS"/>
              </a:rPr>
              <a:t>One Size doesn’t fit all offerings (S, M, L)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4603680" y="2895480"/>
            <a:ext cx="196920" cy="1175040"/>
          </a:xfrm>
          <a:custGeom>
            <a:avLst/>
            <a:gdLst/>
            <a:ahLst/>
            <a:rect l="l" t="t" r="r" b="b"/>
            <a:pathLst>
              <a:path w="112" h="585">
                <a:moveTo>
                  <a:pt x="111" y="0"/>
                </a:moveTo>
                <a:lnTo>
                  <a:pt x="101" y="4"/>
                </a:lnTo>
                <a:lnTo>
                  <a:pt x="91" y="8"/>
                </a:lnTo>
                <a:lnTo>
                  <a:pt x="71" y="37"/>
                </a:lnTo>
                <a:lnTo>
                  <a:pt x="61" y="75"/>
                </a:lnTo>
                <a:lnTo>
                  <a:pt x="56" y="121"/>
                </a:lnTo>
                <a:lnTo>
                  <a:pt x="56" y="172"/>
                </a:lnTo>
                <a:lnTo>
                  <a:pt x="51" y="218"/>
                </a:lnTo>
                <a:lnTo>
                  <a:pt x="40" y="260"/>
                </a:lnTo>
                <a:lnTo>
                  <a:pt x="20" y="285"/>
                </a:lnTo>
                <a:lnTo>
                  <a:pt x="10" y="290"/>
                </a:lnTo>
                <a:lnTo>
                  <a:pt x="0" y="294"/>
                </a:lnTo>
                <a:lnTo>
                  <a:pt x="10" y="298"/>
                </a:lnTo>
                <a:lnTo>
                  <a:pt x="20" y="302"/>
                </a:lnTo>
                <a:lnTo>
                  <a:pt x="40" y="328"/>
                </a:lnTo>
                <a:lnTo>
                  <a:pt x="51" y="365"/>
                </a:lnTo>
                <a:lnTo>
                  <a:pt x="56" y="412"/>
                </a:lnTo>
                <a:lnTo>
                  <a:pt x="56" y="462"/>
                </a:lnTo>
                <a:lnTo>
                  <a:pt x="61" y="508"/>
                </a:lnTo>
                <a:lnTo>
                  <a:pt x="71" y="550"/>
                </a:lnTo>
                <a:lnTo>
                  <a:pt x="91" y="576"/>
                </a:lnTo>
                <a:lnTo>
                  <a:pt x="101" y="580"/>
                </a:lnTo>
                <a:lnTo>
                  <a:pt x="111" y="584"/>
                </a:lnTo>
              </a:path>
            </a:pathLst>
          </a:custGeom>
          <a:noFill/>
          <a:ln cap="rnd" w="19080">
            <a:solidFill>
              <a:srgbClr val="ff99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2260440" y="3637080"/>
            <a:ext cx="378000" cy="369720"/>
          </a:xfrm>
          <a:prstGeom prst="ellipse">
            <a:avLst/>
          </a:prstGeom>
          <a:solidFill>
            <a:srgbClr val="333399"/>
          </a:solidFill>
          <a:ln w="19080">
            <a:solidFill>
              <a:srgbClr val="6fffb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541680" y="3352680"/>
            <a:ext cx="106704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Scale Fast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6095880" y="1447920"/>
            <a:ext cx="179640" cy="928440"/>
          </a:xfrm>
          <a:custGeom>
            <a:avLst/>
            <a:gdLst/>
            <a:ahLst/>
            <a:rect l="l" t="t" r="r" b="b"/>
            <a:pathLst>
              <a:path w="113" h="585">
                <a:moveTo>
                  <a:pt x="112" y="0"/>
                </a:moveTo>
                <a:lnTo>
                  <a:pt x="99" y="3"/>
                </a:lnTo>
                <a:lnTo>
                  <a:pt x="92" y="11"/>
                </a:lnTo>
                <a:lnTo>
                  <a:pt x="79" y="22"/>
                </a:lnTo>
                <a:lnTo>
                  <a:pt x="73" y="36"/>
                </a:lnTo>
                <a:lnTo>
                  <a:pt x="66" y="55"/>
                </a:lnTo>
                <a:lnTo>
                  <a:pt x="66" y="75"/>
                </a:lnTo>
                <a:lnTo>
                  <a:pt x="60" y="122"/>
                </a:lnTo>
                <a:lnTo>
                  <a:pt x="60" y="172"/>
                </a:lnTo>
                <a:lnTo>
                  <a:pt x="53" y="219"/>
                </a:lnTo>
                <a:lnTo>
                  <a:pt x="53" y="241"/>
                </a:lnTo>
                <a:lnTo>
                  <a:pt x="40" y="257"/>
                </a:lnTo>
                <a:lnTo>
                  <a:pt x="33" y="271"/>
                </a:lnTo>
                <a:lnTo>
                  <a:pt x="27" y="285"/>
                </a:lnTo>
                <a:lnTo>
                  <a:pt x="14" y="291"/>
                </a:lnTo>
                <a:lnTo>
                  <a:pt x="0" y="293"/>
                </a:lnTo>
                <a:lnTo>
                  <a:pt x="14" y="296"/>
                </a:lnTo>
                <a:lnTo>
                  <a:pt x="27" y="302"/>
                </a:lnTo>
                <a:lnTo>
                  <a:pt x="33" y="313"/>
                </a:lnTo>
                <a:lnTo>
                  <a:pt x="40" y="329"/>
                </a:lnTo>
                <a:lnTo>
                  <a:pt x="53" y="346"/>
                </a:lnTo>
                <a:lnTo>
                  <a:pt x="53" y="365"/>
                </a:lnTo>
                <a:lnTo>
                  <a:pt x="60" y="412"/>
                </a:lnTo>
                <a:lnTo>
                  <a:pt x="60" y="462"/>
                </a:lnTo>
                <a:lnTo>
                  <a:pt x="66" y="509"/>
                </a:lnTo>
                <a:lnTo>
                  <a:pt x="66" y="531"/>
                </a:lnTo>
                <a:lnTo>
                  <a:pt x="73" y="548"/>
                </a:lnTo>
                <a:lnTo>
                  <a:pt x="79" y="562"/>
                </a:lnTo>
                <a:lnTo>
                  <a:pt x="92" y="576"/>
                </a:lnTo>
                <a:lnTo>
                  <a:pt x="99" y="581"/>
                </a:lnTo>
                <a:lnTo>
                  <a:pt x="112" y="584"/>
                </a:lnTo>
              </a:path>
            </a:pathLst>
          </a:custGeom>
          <a:noFill/>
          <a:ln cap="rnd" w="19080">
            <a:solidFill>
              <a:srgbClr val="ff99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2019600" y="5105520"/>
            <a:ext cx="114624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Start Smart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4459320" y="651024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0" y="565920"/>
            <a:ext cx="6153120" cy="576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Comic Sans MS"/>
              </a:rPr>
              <a:t>Our Response - Start Smart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533520" y="1218960"/>
            <a:ext cx="8076960" cy="6094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92500" lnSpcReduction="19999"/>
          </a:bodyPr>
          <a:p>
            <a:pPr indent="0">
              <a:lnSpc>
                <a:spcPct val="105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We believe this is best achieved with an </a:t>
            </a:r>
            <a:r>
              <a:rPr b="1" i="1" lang="en-US" sz="20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Integration Offering </a:t>
            </a:r>
            <a:r>
              <a:rPr b="0" lang="en-US" sz="20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that is </a:t>
            </a:r>
            <a:r>
              <a:rPr b="1" i="1" lang="en-US" sz="20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Accenture Branded, TIBCO Powered, Enron Inside . . .</a:t>
            </a:r>
            <a:endParaRPr b="0" lang="en-US" sz="20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</p:txBody>
      </p:sp>
      <p:sp>
        <p:nvSpPr>
          <p:cNvPr id="98" name=""/>
          <p:cNvSpPr/>
          <p:nvPr/>
        </p:nvSpPr>
        <p:spPr>
          <a:xfrm>
            <a:off x="533520" y="2133720"/>
            <a:ext cx="52578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marL="223920" indent="-223920">
              <a:lnSpc>
                <a:spcPct val="100000"/>
              </a:lnSpc>
              <a:spcBef>
                <a:spcPts val="374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Establish LLC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spcBef>
                <a:spcPts val="374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Transfer assets below to LLC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684360" indent="-225720">
              <a:lnSpc>
                <a:spcPct val="100000"/>
              </a:lnSpc>
              <a:spcBef>
                <a:spcPts val="300"/>
              </a:spcBef>
              <a:buClr>
                <a:srgbClr val="ff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Exclusive license to EnronOnline transaction data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684360" indent="-225720">
              <a:lnSpc>
                <a:spcPct val="100000"/>
              </a:lnSpc>
              <a:spcBef>
                <a:spcPts val="300"/>
              </a:spcBef>
              <a:buClr>
                <a:srgbClr val="ff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API and connectivity to EnronOnline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684360" indent="-225720">
              <a:lnSpc>
                <a:spcPct val="100000"/>
              </a:lnSpc>
              <a:spcBef>
                <a:spcPts val="300"/>
              </a:spcBef>
              <a:buClr>
                <a:srgbClr val="ff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Utilization of EnronOnline brand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684360" indent="-225720">
              <a:lnSpc>
                <a:spcPct val="100000"/>
              </a:lnSpc>
              <a:spcBef>
                <a:spcPts val="300"/>
              </a:spcBef>
              <a:buClr>
                <a:srgbClr val="ff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Support and Maintenance contract with EnronOnline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spcBef>
                <a:spcPts val="374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Perform comprehensive Market Analysis to determine CP requirements, services, price points, etc.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spcBef>
                <a:spcPts val="374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Target First 5 Counterparties for Service Sign-up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spcBef>
                <a:spcPts val="374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Design Transaction Support Hub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684360" indent="-225720">
              <a:lnSpc>
                <a:spcPct val="100000"/>
              </a:lnSpc>
              <a:spcBef>
                <a:spcPts val="300"/>
              </a:spcBef>
              <a:buClr>
                <a:srgbClr val="ff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Jumpstart with Accenture ‘Sense and Respond’ Architecture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684360" indent="-225720">
              <a:lnSpc>
                <a:spcPct val="100000"/>
              </a:lnSpc>
              <a:spcBef>
                <a:spcPts val="300"/>
              </a:spcBef>
              <a:buClr>
                <a:srgbClr val="ff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Utilize existing EOL standards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684360" indent="-225720">
              <a:lnSpc>
                <a:spcPct val="100000"/>
              </a:lnSpc>
              <a:spcBef>
                <a:spcPts val="300"/>
              </a:spcBef>
              <a:buClr>
                <a:srgbClr val="ff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Utilize TIBCO integration framework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684360" indent="-225720">
              <a:lnSpc>
                <a:spcPct val="100000"/>
              </a:lnSpc>
              <a:spcBef>
                <a:spcPts val="300"/>
              </a:spcBef>
              <a:buClr>
                <a:srgbClr val="ff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Customize for EOL transactions and CP integration standards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6248520" y="2133720"/>
            <a:ext cx="266688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marL="223920" indent="-223920">
              <a:lnSpc>
                <a:spcPct val="125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Enron, 3/15 - 31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25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Enron, 3/15 – 31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25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25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8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25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Accenture, TIBCO, 3/27 – 5/1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1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35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Enron, Accenture, TIBCO, 5/1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25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Accenture, TIBCO, 3/27 – 5/1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25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25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6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25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459320" y="651024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0" y="565920"/>
            <a:ext cx="6153120" cy="576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Comic Sans MS"/>
              </a:rPr>
              <a:t>Our Response - Start Smart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2" name=""/>
          <p:cNvSpPr/>
          <p:nvPr/>
        </p:nvSpPr>
        <p:spPr>
          <a:xfrm>
            <a:off x="533520" y="1351080"/>
            <a:ext cx="52578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marL="223920" indent="-223920">
              <a:lnSpc>
                <a:spcPct val="100000"/>
              </a:lnSpc>
              <a:spcBef>
                <a:spcPts val="374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Go No-Go Decision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spcBef>
                <a:spcPts val="374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Finalize and Complete Deal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spcBef>
                <a:spcPts val="374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Enable Transaction Support Hub Service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684360" indent="-225720">
              <a:lnSpc>
                <a:spcPct val="100000"/>
              </a:lnSpc>
              <a:spcBef>
                <a:spcPts val="300"/>
              </a:spcBef>
              <a:buClr>
                <a:srgbClr val="ff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Build asset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684360" indent="-225720">
              <a:lnSpc>
                <a:spcPct val="100000"/>
              </a:lnSpc>
              <a:spcBef>
                <a:spcPts val="300"/>
              </a:spcBef>
              <a:buClr>
                <a:srgbClr val="ff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Mobilize facilities, infrastructure, ISP, ASP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684360" indent="-225720">
              <a:lnSpc>
                <a:spcPct val="100000"/>
              </a:lnSpc>
              <a:spcBef>
                <a:spcPts val="300"/>
              </a:spcBef>
              <a:buClr>
                <a:srgbClr val="ff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Finalize contracts, service levels, and costs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684360" indent="-225720">
              <a:lnSpc>
                <a:spcPct val="100000"/>
              </a:lnSpc>
              <a:spcBef>
                <a:spcPts val="300"/>
              </a:spcBef>
              <a:buClr>
                <a:srgbClr val="ff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Pilot, Security, and Integration Testing . . . Certification?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spcBef>
                <a:spcPts val="374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Convert CPs and d</a:t>
            </a:r>
            <a:r>
              <a:rPr b="0" lang="en-US" sz="1500" strike="noStrike" u="none">
                <a:solidFill>
                  <a:srgbClr val="0033cc"/>
                </a:solidFill>
                <a:effectLst/>
                <a:uFillTx/>
                <a:latin typeface="Comic Sans MS"/>
              </a:rPr>
              <a:t>eliver</a:t>
            </a:r>
            <a:r>
              <a:rPr b="0" lang="en-US" sz="15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 Service Offerings to Market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684360" indent="-225720">
              <a:lnSpc>
                <a:spcPct val="100000"/>
              </a:lnSpc>
              <a:spcBef>
                <a:spcPts val="326"/>
              </a:spcBef>
              <a:buClr>
                <a:srgbClr val="ff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Service Connection (TSH)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684360" indent="-225720">
              <a:lnSpc>
                <a:spcPct val="100000"/>
              </a:lnSpc>
              <a:spcBef>
                <a:spcPts val="326"/>
              </a:spcBef>
              <a:buClr>
                <a:srgbClr val="ff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Data Routing and Translation – Small, Medium, and Large “flavors” (TSH)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684360" indent="-225720">
              <a:lnSpc>
                <a:spcPct val="100000"/>
              </a:lnSpc>
              <a:spcBef>
                <a:spcPts val="326"/>
              </a:spcBef>
              <a:buClr>
                <a:srgbClr val="ff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Enterprise Integration (CP Specific)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spcBef>
                <a:spcPts val="374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Refine model . . . Go-to-Market full scale . . . Continue adding CPs . . . Evaluate new services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6095880" y="1351080"/>
            <a:ext cx="281952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marL="223920" indent="-223920">
              <a:lnSpc>
                <a:spcPct val="135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Enron, Accenture, TIBCO, 5/1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4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Enron, Accenture, TIBCO, 5/1 – 6/1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25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Accenture, TIBCO, 5/1 – 6/1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1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25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4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75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Accenture, TIBCO, 6/1 – 7/1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25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25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2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35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Enron, Accenture, TIBCO, Ongoing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35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25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25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4459320" y="651024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"/>
          <p:cNvSpPr/>
          <p:nvPr/>
        </p:nvSpPr>
        <p:spPr>
          <a:xfrm>
            <a:off x="0" y="0"/>
            <a:ext cx="9144000" cy="1066680"/>
          </a:xfrm>
          <a:prstGeom prst="rect">
            <a:avLst/>
          </a:prstGeom>
          <a:solidFill>
            <a:srgbClr val="000066"/>
          </a:solidFill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06" name="" descr=""/>
          <p:cNvPicPr/>
          <p:nvPr/>
        </p:nvPicPr>
        <p:blipFill>
          <a:blip r:embed="rId1"/>
          <a:stretch/>
        </p:blipFill>
        <p:spPr>
          <a:xfrm>
            <a:off x="6705720" y="0"/>
            <a:ext cx="2408040" cy="1066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7" name=""/>
          <p:cNvSpPr/>
          <p:nvPr/>
        </p:nvSpPr>
        <p:spPr>
          <a:xfrm>
            <a:off x="2743200" y="5164200"/>
            <a:ext cx="3581280" cy="1447560"/>
          </a:xfrm>
          <a:prstGeom prst="rect">
            <a:avLst/>
          </a:prstGeom>
          <a:gradFill rotWithShape="0">
            <a:gsLst>
              <a:gs pos="0">
                <a:srgbClr val="333399"/>
              </a:gs>
              <a:gs pos="100000">
                <a:srgbClr val="ffffff"/>
              </a:gs>
            </a:gsLst>
            <a:path path="rect">
              <a:fillToRect l="50000" t="50000" r="50000" b="50000"/>
            </a:path>
          </a:gradFill>
          <a:ln cap="rnd" w="3240">
            <a:solidFill>
              <a:srgbClr val="333399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220920" y="1582560"/>
            <a:ext cx="2743200" cy="2743200"/>
          </a:xfrm>
          <a:prstGeom prst="rect">
            <a:avLst/>
          </a:prstGeom>
          <a:gradFill rotWithShape="0">
            <a:gsLst>
              <a:gs pos="0">
                <a:srgbClr val="00ff00"/>
              </a:gs>
              <a:gs pos="100000">
                <a:srgbClr val="b8feb8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838080" y="1800360"/>
            <a:ext cx="1600200" cy="14475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99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533520" y="1419120"/>
            <a:ext cx="1600200" cy="144792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99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Enron Corp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76320" y="532800"/>
            <a:ext cx="6153120" cy="576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Comic Sans MS"/>
              </a:rPr>
              <a:t>Deal Structure - Costs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12" name=""/>
          <p:cNvGrpSpPr/>
          <p:nvPr/>
        </p:nvGrpSpPr>
        <p:grpSpPr>
          <a:xfrm>
            <a:off x="3792600" y="2185920"/>
            <a:ext cx="1599840" cy="1453680"/>
            <a:chOff x="3792600" y="2185920"/>
            <a:chExt cx="1599840" cy="1453680"/>
          </a:xfrm>
        </p:grpSpPr>
        <p:sp>
          <p:nvSpPr>
            <p:cNvPr id="113" name=""/>
            <p:cNvSpPr/>
            <p:nvPr/>
          </p:nvSpPr>
          <p:spPr>
            <a:xfrm>
              <a:off x="4421520" y="3038400"/>
              <a:ext cx="189720" cy="684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960" bIns="-39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3815640" y="2229480"/>
              <a:ext cx="1576800" cy="141012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333399"/>
                </a:gs>
              </a:gsLst>
              <a:path path="rect">
                <a:fillToRect l="50000" t="50000" r="50000" b="50000"/>
              </a:path>
            </a:gradFill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15" name=""/>
            <p:cNvGrpSpPr/>
            <p:nvPr/>
          </p:nvGrpSpPr>
          <p:grpSpPr>
            <a:xfrm>
              <a:off x="3819600" y="2230920"/>
              <a:ext cx="792720" cy="712440"/>
              <a:chOff x="3819600" y="2230920"/>
              <a:chExt cx="792720" cy="712440"/>
            </a:xfrm>
          </p:grpSpPr>
          <p:sp>
            <p:nvSpPr>
              <p:cNvPr id="116" name=""/>
              <p:cNvSpPr/>
              <p:nvPr/>
            </p:nvSpPr>
            <p:spPr>
              <a:xfrm>
                <a:off x="3819600" y="2230920"/>
                <a:ext cx="792720" cy="711720"/>
              </a:xfrm>
              <a:custGeom>
                <a:avLst/>
                <a:gdLst/>
                <a:ahLst/>
                <a:rect l="l" t="t" r="r" b="b"/>
                <a:pathLst>
                  <a:path w="864" h="867">
                    <a:moveTo>
                      <a:pt x="585" y="867"/>
                    </a:moveTo>
                    <a:cubicBezTo>
                      <a:pt x="587" y="856"/>
                      <a:pt x="591" y="818"/>
                      <a:pt x="596" y="798"/>
                    </a:cubicBezTo>
                    <a:cubicBezTo>
                      <a:pt x="601" y="778"/>
                      <a:pt x="606" y="763"/>
                      <a:pt x="615" y="745"/>
                    </a:cubicBezTo>
                    <a:cubicBezTo>
                      <a:pt x="624" y="727"/>
                      <a:pt x="638" y="705"/>
                      <a:pt x="653" y="687"/>
                    </a:cubicBezTo>
                    <a:cubicBezTo>
                      <a:pt x="668" y="669"/>
                      <a:pt x="689" y="651"/>
                      <a:pt x="708" y="637"/>
                    </a:cubicBezTo>
                    <a:cubicBezTo>
                      <a:pt x="727" y="623"/>
                      <a:pt x="750" y="614"/>
                      <a:pt x="768" y="606"/>
                    </a:cubicBezTo>
                    <a:cubicBezTo>
                      <a:pt x="786" y="598"/>
                      <a:pt x="800" y="594"/>
                      <a:pt x="816" y="591"/>
                    </a:cubicBezTo>
                    <a:cubicBezTo>
                      <a:pt x="832" y="588"/>
                      <a:pt x="844" y="587"/>
                      <a:pt x="864" y="587"/>
                    </a:cubicBezTo>
                    <a:cubicBezTo>
                      <a:pt x="864" y="587"/>
                      <a:pt x="864" y="294"/>
                      <a:pt x="864" y="1"/>
                    </a:cubicBezTo>
                    <a:cubicBezTo>
                      <a:pt x="830" y="3"/>
                      <a:pt x="788" y="0"/>
                      <a:pt x="732" y="11"/>
                    </a:cubicBezTo>
                    <a:cubicBezTo>
                      <a:pt x="676" y="22"/>
                      <a:pt x="587" y="45"/>
                      <a:pt x="526" y="69"/>
                    </a:cubicBezTo>
                    <a:cubicBezTo>
                      <a:pt x="465" y="93"/>
                      <a:pt x="415" y="125"/>
                      <a:pt x="368" y="157"/>
                    </a:cubicBezTo>
                    <a:cubicBezTo>
                      <a:pt x="321" y="189"/>
                      <a:pt x="281" y="226"/>
                      <a:pt x="246" y="261"/>
                    </a:cubicBezTo>
                    <a:cubicBezTo>
                      <a:pt x="211" y="296"/>
                      <a:pt x="189" y="323"/>
                      <a:pt x="160" y="365"/>
                    </a:cubicBezTo>
                    <a:cubicBezTo>
                      <a:pt x="131" y="407"/>
                      <a:pt x="97" y="462"/>
                      <a:pt x="74" y="515"/>
                    </a:cubicBezTo>
                    <a:cubicBezTo>
                      <a:pt x="51" y="568"/>
                      <a:pt x="32" y="627"/>
                      <a:pt x="20" y="685"/>
                    </a:cubicBezTo>
                    <a:cubicBezTo>
                      <a:pt x="8" y="743"/>
                      <a:pt x="0" y="851"/>
                      <a:pt x="2" y="865"/>
                    </a:cubicBezTo>
                    <a:lnTo>
                      <a:pt x="586" y="867"/>
                    </a:lnTo>
                    <a:cubicBezTo>
                      <a:pt x="586" y="867"/>
                      <a:pt x="585" y="867"/>
                      <a:pt x="585" y="867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rgbClr val="333399"/>
                  </a:gs>
                </a:gsLst>
                <a:path path="rect">
                  <a:fillToRect l="50000" t="50000" r="50000" b="50000"/>
                </a:path>
              </a:gradFill>
              <a:ln w="9360">
                <a:solidFill>
                  <a:srgbClr val="f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" name=""/>
              <p:cNvSpPr/>
              <p:nvPr/>
            </p:nvSpPr>
            <p:spPr>
              <a:xfrm>
                <a:off x="3951720" y="2349720"/>
                <a:ext cx="660600" cy="593280"/>
              </a:xfrm>
              <a:custGeom>
                <a:avLst/>
                <a:gdLst/>
                <a:ahLst/>
                <a:rect l="l" t="t" r="r" b="b"/>
                <a:pathLst>
                  <a:path w="864" h="867">
                    <a:moveTo>
                      <a:pt x="585" y="867"/>
                    </a:moveTo>
                    <a:cubicBezTo>
                      <a:pt x="587" y="856"/>
                      <a:pt x="591" y="818"/>
                      <a:pt x="596" y="798"/>
                    </a:cubicBezTo>
                    <a:cubicBezTo>
                      <a:pt x="601" y="778"/>
                      <a:pt x="606" y="763"/>
                      <a:pt x="615" y="745"/>
                    </a:cubicBezTo>
                    <a:cubicBezTo>
                      <a:pt x="624" y="727"/>
                      <a:pt x="638" y="705"/>
                      <a:pt x="653" y="687"/>
                    </a:cubicBezTo>
                    <a:cubicBezTo>
                      <a:pt x="668" y="669"/>
                      <a:pt x="689" y="651"/>
                      <a:pt x="708" y="637"/>
                    </a:cubicBezTo>
                    <a:cubicBezTo>
                      <a:pt x="727" y="623"/>
                      <a:pt x="750" y="614"/>
                      <a:pt x="768" y="606"/>
                    </a:cubicBezTo>
                    <a:cubicBezTo>
                      <a:pt x="786" y="598"/>
                      <a:pt x="800" y="594"/>
                      <a:pt x="816" y="591"/>
                    </a:cubicBezTo>
                    <a:cubicBezTo>
                      <a:pt x="832" y="588"/>
                      <a:pt x="844" y="587"/>
                      <a:pt x="864" y="587"/>
                    </a:cubicBezTo>
                    <a:cubicBezTo>
                      <a:pt x="864" y="587"/>
                      <a:pt x="864" y="294"/>
                      <a:pt x="864" y="1"/>
                    </a:cubicBezTo>
                    <a:cubicBezTo>
                      <a:pt x="830" y="3"/>
                      <a:pt x="788" y="0"/>
                      <a:pt x="732" y="11"/>
                    </a:cubicBezTo>
                    <a:cubicBezTo>
                      <a:pt x="676" y="22"/>
                      <a:pt x="587" y="45"/>
                      <a:pt x="526" y="69"/>
                    </a:cubicBezTo>
                    <a:cubicBezTo>
                      <a:pt x="465" y="93"/>
                      <a:pt x="415" y="125"/>
                      <a:pt x="368" y="157"/>
                    </a:cubicBezTo>
                    <a:cubicBezTo>
                      <a:pt x="321" y="189"/>
                      <a:pt x="281" y="226"/>
                      <a:pt x="246" y="261"/>
                    </a:cubicBezTo>
                    <a:cubicBezTo>
                      <a:pt x="211" y="296"/>
                      <a:pt x="189" y="323"/>
                      <a:pt x="160" y="365"/>
                    </a:cubicBezTo>
                    <a:cubicBezTo>
                      <a:pt x="131" y="407"/>
                      <a:pt x="97" y="462"/>
                      <a:pt x="74" y="515"/>
                    </a:cubicBezTo>
                    <a:cubicBezTo>
                      <a:pt x="51" y="568"/>
                      <a:pt x="32" y="627"/>
                      <a:pt x="20" y="685"/>
                    </a:cubicBezTo>
                    <a:cubicBezTo>
                      <a:pt x="8" y="743"/>
                      <a:pt x="0" y="851"/>
                      <a:pt x="2" y="865"/>
                    </a:cubicBezTo>
                    <a:lnTo>
                      <a:pt x="586" y="867"/>
                    </a:lnTo>
                    <a:cubicBezTo>
                      <a:pt x="586" y="867"/>
                      <a:pt x="585" y="867"/>
                      <a:pt x="585" y="867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rgbClr val="333399"/>
                  </a:gs>
                </a:gsLst>
                <a:path path="rect">
                  <a:fillToRect l="50000" t="50000" r="50000" b="50000"/>
                </a:path>
              </a:gradFill>
              <a:ln w="12600">
                <a:solidFill>
                  <a:srgbClr val="f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" name=""/>
              <p:cNvSpPr/>
              <p:nvPr/>
            </p:nvSpPr>
            <p:spPr>
              <a:xfrm>
                <a:off x="4083840" y="2468160"/>
                <a:ext cx="528480" cy="475200"/>
              </a:xfrm>
              <a:custGeom>
                <a:avLst/>
                <a:gdLst/>
                <a:ahLst/>
                <a:rect l="l" t="t" r="r" b="b"/>
                <a:pathLst>
                  <a:path w="864" h="867">
                    <a:moveTo>
                      <a:pt x="585" y="867"/>
                    </a:moveTo>
                    <a:cubicBezTo>
                      <a:pt x="587" y="856"/>
                      <a:pt x="591" y="818"/>
                      <a:pt x="596" y="798"/>
                    </a:cubicBezTo>
                    <a:cubicBezTo>
                      <a:pt x="601" y="778"/>
                      <a:pt x="606" y="763"/>
                      <a:pt x="615" y="745"/>
                    </a:cubicBezTo>
                    <a:cubicBezTo>
                      <a:pt x="624" y="727"/>
                      <a:pt x="638" y="705"/>
                      <a:pt x="653" y="687"/>
                    </a:cubicBezTo>
                    <a:cubicBezTo>
                      <a:pt x="668" y="669"/>
                      <a:pt x="689" y="651"/>
                      <a:pt x="708" y="637"/>
                    </a:cubicBezTo>
                    <a:cubicBezTo>
                      <a:pt x="727" y="623"/>
                      <a:pt x="750" y="614"/>
                      <a:pt x="768" y="606"/>
                    </a:cubicBezTo>
                    <a:cubicBezTo>
                      <a:pt x="786" y="598"/>
                      <a:pt x="800" y="594"/>
                      <a:pt x="816" y="591"/>
                    </a:cubicBezTo>
                    <a:cubicBezTo>
                      <a:pt x="832" y="588"/>
                      <a:pt x="844" y="587"/>
                      <a:pt x="864" y="587"/>
                    </a:cubicBezTo>
                    <a:cubicBezTo>
                      <a:pt x="864" y="587"/>
                      <a:pt x="864" y="294"/>
                      <a:pt x="864" y="1"/>
                    </a:cubicBezTo>
                    <a:cubicBezTo>
                      <a:pt x="830" y="3"/>
                      <a:pt x="788" y="0"/>
                      <a:pt x="732" y="11"/>
                    </a:cubicBezTo>
                    <a:cubicBezTo>
                      <a:pt x="676" y="22"/>
                      <a:pt x="587" y="45"/>
                      <a:pt x="526" y="69"/>
                    </a:cubicBezTo>
                    <a:cubicBezTo>
                      <a:pt x="465" y="93"/>
                      <a:pt x="415" y="125"/>
                      <a:pt x="368" y="157"/>
                    </a:cubicBezTo>
                    <a:cubicBezTo>
                      <a:pt x="321" y="189"/>
                      <a:pt x="281" y="226"/>
                      <a:pt x="246" y="261"/>
                    </a:cubicBezTo>
                    <a:cubicBezTo>
                      <a:pt x="211" y="296"/>
                      <a:pt x="189" y="323"/>
                      <a:pt x="160" y="365"/>
                    </a:cubicBezTo>
                    <a:cubicBezTo>
                      <a:pt x="131" y="407"/>
                      <a:pt x="97" y="462"/>
                      <a:pt x="74" y="515"/>
                    </a:cubicBezTo>
                    <a:cubicBezTo>
                      <a:pt x="51" y="568"/>
                      <a:pt x="32" y="627"/>
                      <a:pt x="20" y="685"/>
                    </a:cubicBezTo>
                    <a:cubicBezTo>
                      <a:pt x="8" y="743"/>
                      <a:pt x="0" y="851"/>
                      <a:pt x="2" y="865"/>
                    </a:cubicBezTo>
                    <a:lnTo>
                      <a:pt x="586" y="867"/>
                    </a:lnTo>
                    <a:cubicBezTo>
                      <a:pt x="586" y="867"/>
                      <a:pt x="585" y="867"/>
                      <a:pt x="585" y="867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rgbClr val="333399"/>
                  </a:gs>
                </a:gsLst>
                <a:path path="rect">
                  <a:fillToRect l="50000" t="50000" r="50000" b="50000"/>
                </a:path>
              </a:gradFill>
              <a:ln w="12600">
                <a:solidFill>
                  <a:srgbClr val="f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" name=""/>
              <p:cNvSpPr/>
              <p:nvPr/>
            </p:nvSpPr>
            <p:spPr>
              <a:xfrm>
                <a:off x="4215960" y="2586240"/>
                <a:ext cx="396360" cy="354600"/>
              </a:xfrm>
              <a:custGeom>
                <a:avLst/>
                <a:gdLst/>
                <a:ahLst/>
                <a:rect l="l" t="t" r="r" b="b"/>
                <a:pathLst>
                  <a:path w="864" h="867">
                    <a:moveTo>
                      <a:pt x="585" y="867"/>
                    </a:moveTo>
                    <a:cubicBezTo>
                      <a:pt x="587" y="856"/>
                      <a:pt x="591" y="818"/>
                      <a:pt x="596" y="798"/>
                    </a:cubicBezTo>
                    <a:cubicBezTo>
                      <a:pt x="601" y="778"/>
                      <a:pt x="606" y="763"/>
                      <a:pt x="615" y="745"/>
                    </a:cubicBezTo>
                    <a:cubicBezTo>
                      <a:pt x="624" y="727"/>
                      <a:pt x="638" y="705"/>
                      <a:pt x="653" y="687"/>
                    </a:cubicBezTo>
                    <a:cubicBezTo>
                      <a:pt x="668" y="669"/>
                      <a:pt x="689" y="651"/>
                      <a:pt x="708" y="637"/>
                    </a:cubicBezTo>
                    <a:cubicBezTo>
                      <a:pt x="727" y="623"/>
                      <a:pt x="750" y="614"/>
                      <a:pt x="768" y="606"/>
                    </a:cubicBezTo>
                    <a:cubicBezTo>
                      <a:pt x="786" y="598"/>
                      <a:pt x="800" y="594"/>
                      <a:pt x="816" y="591"/>
                    </a:cubicBezTo>
                    <a:cubicBezTo>
                      <a:pt x="832" y="588"/>
                      <a:pt x="844" y="587"/>
                      <a:pt x="864" y="587"/>
                    </a:cubicBezTo>
                    <a:cubicBezTo>
                      <a:pt x="864" y="587"/>
                      <a:pt x="864" y="294"/>
                      <a:pt x="864" y="1"/>
                    </a:cubicBezTo>
                    <a:cubicBezTo>
                      <a:pt x="830" y="3"/>
                      <a:pt x="788" y="0"/>
                      <a:pt x="732" y="11"/>
                    </a:cubicBezTo>
                    <a:cubicBezTo>
                      <a:pt x="676" y="22"/>
                      <a:pt x="587" y="45"/>
                      <a:pt x="526" y="69"/>
                    </a:cubicBezTo>
                    <a:cubicBezTo>
                      <a:pt x="465" y="93"/>
                      <a:pt x="415" y="125"/>
                      <a:pt x="368" y="157"/>
                    </a:cubicBezTo>
                    <a:cubicBezTo>
                      <a:pt x="321" y="189"/>
                      <a:pt x="281" y="226"/>
                      <a:pt x="246" y="261"/>
                    </a:cubicBezTo>
                    <a:cubicBezTo>
                      <a:pt x="211" y="296"/>
                      <a:pt x="189" y="323"/>
                      <a:pt x="160" y="365"/>
                    </a:cubicBezTo>
                    <a:cubicBezTo>
                      <a:pt x="131" y="407"/>
                      <a:pt x="97" y="462"/>
                      <a:pt x="74" y="515"/>
                    </a:cubicBezTo>
                    <a:cubicBezTo>
                      <a:pt x="51" y="568"/>
                      <a:pt x="32" y="627"/>
                      <a:pt x="20" y="685"/>
                    </a:cubicBezTo>
                    <a:cubicBezTo>
                      <a:pt x="8" y="743"/>
                      <a:pt x="0" y="851"/>
                      <a:pt x="2" y="865"/>
                    </a:cubicBezTo>
                    <a:lnTo>
                      <a:pt x="586" y="867"/>
                    </a:lnTo>
                    <a:cubicBezTo>
                      <a:pt x="586" y="867"/>
                      <a:pt x="585" y="867"/>
                      <a:pt x="585" y="867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rgbClr val="333399"/>
                  </a:gs>
                </a:gsLst>
                <a:path path="rect">
                  <a:fillToRect l="50000" t="50000" r="50000" b="50000"/>
                </a:path>
              </a:gradFill>
              <a:ln w="12600">
                <a:solidFill>
                  <a:srgbClr val="f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20" name=""/>
            <p:cNvGrpSpPr/>
            <p:nvPr/>
          </p:nvGrpSpPr>
          <p:grpSpPr>
            <a:xfrm>
              <a:off x="3792600" y="2940120"/>
              <a:ext cx="979920" cy="171000"/>
              <a:chOff x="3792600" y="2940120"/>
              <a:chExt cx="979920" cy="171000"/>
            </a:xfrm>
          </p:grpSpPr>
          <p:sp>
            <p:nvSpPr>
              <p:cNvPr id="121" name=""/>
              <p:cNvSpPr/>
              <p:nvPr/>
            </p:nvSpPr>
            <p:spPr>
              <a:xfrm>
                <a:off x="3792600" y="2940840"/>
                <a:ext cx="979920" cy="170280"/>
              </a:xfrm>
              <a:custGeom>
                <a:avLst/>
                <a:gdLst/>
                <a:ahLst/>
                <a:rect l="l" t="t" r="r" b="b"/>
                <a:pathLst>
                  <a:path w="1067" h="208">
                    <a:moveTo>
                      <a:pt x="59" y="24"/>
                    </a:moveTo>
                    <a:cubicBezTo>
                      <a:pt x="103" y="48"/>
                      <a:pt x="289" y="119"/>
                      <a:pt x="405" y="148"/>
                    </a:cubicBezTo>
                    <a:cubicBezTo>
                      <a:pt x="521" y="177"/>
                      <a:pt x="642" y="191"/>
                      <a:pt x="752" y="198"/>
                    </a:cubicBezTo>
                    <a:cubicBezTo>
                      <a:pt x="862" y="205"/>
                      <a:pt x="1023" y="208"/>
                      <a:pt x="1067" y="191"/>
                    </a:cubicBezTo>
                    <a:lnTo>
                      <a:pt x="896" y="4"/>
                    </a:lnTo>
                    <a:lnTo>
                      <a:pt x="139" y="1"/>
                    </a:lnTo>
                    <a:cubicBezTo>
                      <a:pt x="0" y="4"/>
                      <a:pt x="15" y="0"/>
                      <a:pt x="59" y="24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rgbClr val="333399"/>
                  </a:gs>
                </a:gsLst>
                <a:path path="rect">
                  <a:fillToRect l="50000" t="50000" r="50000" b="50000"/>
                </a:path>
              </a:gradFill>
              <a:ln w="12600">
                <a:solidFill>
                  <a:srgbClr val="f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" name=""/>
              <p:cNvSpPr/>
              <p:nvPr/>
            </p:nvSpPr>
            <p:spPr>
              <a:xfrm>
                <a:off x="3931200" y="2943360"/>
                <a:ext cx="801720" cy="126720"/>
              </a:xfrm>
              <a:custGeom>
                <a:avLst/>
                <a:gdLst/>
                <a:ahLst/>
                <a:rect l="l" t="t" r="r" b="b"/>
                <a:pathLst>
                  <a:path w="1067" h="208">
                    <a:moveTo>
                      <a:pt x="59" y="24"/>
                    </a:moveTo>
                    <a:cubicBezTo>
                      <a:pt x="103" y="48"/>
                      <a:pt x="289" y="119"/>
                      <a:pt x="405" y="148"/>
                    </a:cubicBezTo>
                    <a:cubicBezTo>
                      <a:pt x="521" y="177"/>
                      <a:pt x="642" y="191"/>
                      <a:pt x="752" y="198"/>
                    </a:cubicBezTo>
                    <a:cubicBezTo>
                      <a:pt x="862" y="205"/>
                      <a:pt x="1023" y="208"/>
                      <a:pt x="1067" y="191"/>
                    </a:cubicBezTo>
                    <a:lnTo>
                      <a:pt x="896" y="4"/>
                    </a:lnTo>
                    <a:lnTo>
                      <a:pt x="139" y="1"/>
                    </a:lnTo>
                    <a:cubicBezTo>
                      <a:pt x="0" y="4"/>
                      <a:pt x="15" y="0"/>
                      <a:pt x="59" y="24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rgbClr val="333399"/>
                  </a:gs>
                </a:gsLst>
                <a:path path="rect">
                  <a:fillToRect l="50000" t="50000" r="50000" b="50000"/>
                </a:path>
              </a:gradFill>
              <a:ln w="12600">
                <a:solidFill>
                  <a:srgbClr val="f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" name=""/>
              <p:cNvSpPr/>
              <p:nvPr/>
            </p:nvSpPr>
            <p:spPr>
              <a:xfrm>
                <a:off x="4068000" y="2945520"/>
                <a:ext cx="625320" cy="79920"/>
              </a:xfrm>
              <a:custGeom>
                <a:avLst/>
                <a:gdLst/>
                <a:ahLst/>
                <a:rect l="l" t="t" r="r" b="b"/>
                <a:pathLst>
                  <a:path w="1067" h="208">
                    <a:moveTo>
                      <a:pt x="59" y="24"/>
                    </a:moveTo>
                    <a:cubicBezTo>
                      <a:pt x="103" y="48"/>
                      <a:pt x="289" y="119"/>
                      <a:pt x="405" y="148"/>
                    </a:cubicBezTo>
                    <a:cubicBezTo>
                      <a:pt x="521" y="177"/>
                      <a:pt x="642" y="191"/>
                      <a:pt x="752" y="198"/>
                    </a:cubicBezTo>
                    <a:cubicBezTo>
                      <a:pt x="862" y="205"/>
                      <a:pt x="1023" y="208"/>
                      <a:pt x="1067" y="191"/>
                    </a:cubicBezTo>
                    <a:lnTo>
                      <a:pt x="896" y="4"/>
                    </a:lnTo>
                    <a:lnTo>
                      <a:pt x="139" y="1"/>
                    </a:lnTo>
                    <a:cubicBezTo>
                      <a:pt x="0" y="4"/>
                      <a:pt x="15" y="0"/>
                      <a:pt x="59" y="24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rgbClr val="333399"/>
                  </a:gs>
                </a:gsLst>
                <a:path path="rect">
                  <a:fillToRect l="50000" t="50000" r="50000" b="50000"/>
                </a:path>
              </a:gradFill>
              <a:ln w="12600">
                <a:solidFill>
                  <a:srgbClr val="f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tIns="34200" bIns="342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" name=""/>
              <p:cNvSpPr/>
              <p:nvPr/>
            </p:nvSpPr>
            <p:spPr>
              <a:xfrm>
                <a:off x="4196520" y="2940120"/>
                <a:ext cx="459000" cy="52200"/>
              </a:xfrm>
              <a:custGeom>
                <a:avLst/>
                <a:gdLst/>
                <a:ahLst/>
                <a:rect l="l" t="t" r="r" b="b"/>
                <a:pathLst>
                  <a:path w="500" h="64">
                    <a:moveTo>
                      <a:pt x="30" y="10"/>
                    </a:moveTo>
                    <a:cubicBezTo>
                      <a:pt x="51" y="17"/>
                      <a:pt x="138" y="35"/>
                      <a:pt x="192" y="43"/>
                    </a:cubicBezTo>
                    <a:cubicBezTo>
                      <a:pt x="246" y="51"/>
                      <a:pt x="302" y="55"/>
                      <a:pt x="353" y="56"/>
                    </a:cubicBezTo>
                    <a:cubicBezTo>
                      <a:pt x="405" y="58"/>
                      <a:pt x="486" y="64"/>
                      <a:pt x="500" y="55"/>
                    </a:cubicBezTo>
                    <a:lnTo>
                      <a:pt x="438" y="0"/>
                    </a:lnTo>
                    <a:lnTo>
                      <a:pt x="68" y="4"/>
                    </a:lnTo>
                    <a:cubicBezTo>
                      <a:pt x="0" y="6"/>
                      <a:pt x="10" y="4"/>
                      <a:pt x="30" y="10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rgbClr val="333399"/>
                  </a:gs>
                </a:gsLst>
                <a:path path="rect">
                  <a:fillToRect l="50000" t="50000" r="50000" b="50000"/>
                </a:path>
              </a:gradFill>
              <a:ln w="12600">
                <a:solidFill>
                  <a:srgbClr val="f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tIns="6480" bIns="648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25" name=""/>
            <p:cNvGrpSpPr/>
            <p:nvPr/>
          </p:nvGrpSpPr>
          <p:grpSpPr>
            <a:xfrm>
              <a:off x="4606200" y="2185920"/>
              <a:ext cx="172440" cy="910440"/>
              <a:chOff x="4606200" y="2185920"/>
              <a:chExt cx="172440" cy="910440"/>
            </a:xfrm>
          </p:grpSpPr>
          <p:sp>
            <p:nvSpPr>
              <p:cNvPr id="126" name=""/>
              <p:cNvSpPr/>
              <p:nvPr/>
            </p:nvSpPr>
            <p:spPr>
              <a:xfrm>
                <a:off x="4612320" y="2185920"/>
                <a:ext cx="166320" cy="910440"/>
              </a:xfrm>
              <a:custGeom>
                <a:avLst/>
                <a:gdLst/>
                <a:ahLst/>
                <a:rect l="l" t="t" r="r" b="b"/>
                <a:pathLst>
                  <a:path w="181" h="1108">
                    <a:moveTo>
                      <a:pt x="171" y="1108"/>
                    </a:moveTo>
                    <a:lnTo>
                      <a:pt x="0" y="919"/>
                    </a:lnTo>
                    <a:lnTo>
                      <a:pt x="0" y="61"/>
                    </a:lnTo>
                    <a:cubicBezTo>
                      <a:pt x="24" y="0"/>
                      <a:pt x="115" y="406"/>
                      <a:pt x="144" y="555"/>
                    </a:cubicBezTo>
                    <a:cubicBezTo>
                      <a:pt x="173" y="704"/>
                      <a:pt x="173" y="863"/>
                      <a:pt x="177" y="955"/>
                    </a:cubicBezTo>
                    <a:cubicBezTo>
                      <a:pt x="181" y="1047"/>
                      <a:pt x="172" y="1076"/>
                      <a:pt x="171" y="1108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rgbClr val="333399"/>
                  </a:gs>
                </a:gsLst>
                <a:path path="rect">
                  <a:fillToRect l="50000" t="50000" r="50000" b="50000"/>
                </a:path>
              </a:gradFill>
              <a:ln w="12600">
                <a:solidFill>
                  <a:srgbClr val="f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" name=""/>
              <p:cNvSpPr/>
              <p:nvPr/>
            </p:nvSpPr>
            <p:spPr>
              <a:xfrm>
                <a:off x="4610520" y="2315520"/>
                <a:ext cx="126000" cy="747720"/>
              </a:xfrm>
              <a:custGeom>
                <a:avLst/>
                <a:gdLst/>
                <a:ahLst/>
                <a:rect l="l" t="t" r="r" b="b"/>
                <a:pathLst>
                  <a:path w="181" h="1108">
                    <a:moveTo>
                      <a:pt x="171" y="1108"/>
                    </a:moveTo>
                    <a:lnTo>
                      <a:pt x="0" y="919"/>
                    </a:lnTo>
                    <a:lnTo>
                      <a:pt x="0" y="61"/>
                    </a:lnTo>
                    <a:cubicBezTo>
                      <a:pt x="24" y="0"/>
                      <a:pt x="115" y="406"/>
                      <a:pt x="144" y="555"/>
                    </a:cubicBezTo>
                    <a:cubicBezTo>
                      <a:pt x="173" y="704"/>
                      <a:pt x="173" y="863"/>
                      <a:pt x="177" y="955"/>
                    </a:cubicBezTo>
                    <a:cubicBezTo>
                      <a:pt x="181" y="1047"/>
                      <a:pt x="172" y="1076"/>
                      <a:pt x="171" y="1108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rgbClr val="333399"/>
                  </a:gs>
                </a:gsLst>
                <a:path path="rect">
                  <a:fillToRect l="50000" t="50000" r="50000" b="50000"/>
                </a:path>
              </a:gradFill>
              <a:ln w="12600">
                <a:solidFill>
                  <a:srgbClr val="f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" name=""/>
              <p:cNvSpPr/>
              <p:nvPr/>
            </p:nvSpPr>
            <p:spPr>
              <a:xfrm>
                <a:off x="4608720" y="2439000"/>
                <a:ext cx="81720" cy="582480"/>
              </a:xfrm>
              <a:custGeom>
                <a:avLst/>
                <a:gdLst/>
                <a:ahLst/>
                <a:rect l="l" t="t" r="r" b="b"/>
                <a:pathLst>
                  <a:path w="89" h="709">
                    <a:moveTo>
                      <a:pt x="84" y="709"/>
                    </a:moveTo>
                    <a:lnTo>
                      <a:pt x="0" y="605"/>
                    </a:lnTo>
                    <a:lnTo>
                      <a:pt x="2" y="41"/>
                    </a:lnTo>
                    <a:cubicBezTo>
                      <a:pt x="14" y="0"/>
                      <a:pt x="57" y="262"/>
                      <a:pt x="71" y="358"/>
                    </a:cubicBezTo>
                    <a:cubicBezTo>
                      <a:pt x="85" y="453"/>
                      <a:pt x="85" y="556"/>
                      <a:pt x="87" y="614"/>
                    </a:cubicBezTo>
                    <a:cubicBezTo>
                      <a:pt x="89" y="672"/>
                      <a:pt x="85" y="688"/>
                      <a:pt x="84" y="709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rgbClr val="333399"/>
                  </a:gs>
                </a:gsLst>
                <a:path path="rect">
                  <a:fillToRect l="50000" t="50000" r="50000" b="50000"/>
                </a:path>
              </a:gradFill>
              <a:ln w="12600">
                <a:solidFill>
                  <a:srgbClr val="f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" name=""/>
              <p:cNvSpPr/>
              <p:nvPr/>
            </p:nvSpPr>
            <p:spPr>
              <a:xfrm>
                <a:off x="4606200" y="2554920"/>
                <a:ext cx="50400" cy="435240"/>
              </a:xfrm>
              <a:custGeom>
                <a:avLst/>
                <a:gdLst/>
                <a:ahLst/>
                <a:rect l="l" t="t" r="r" b="b"/>
                <a:pathLst>
                  <a:path w="55" h="530">
                    <a:moveTo>
                      <a:pt x="54" y="530"/>
                    </a:moveTo>
                    <a:lnTo>
                      <a:pt x="0" y="466"/>
                    </a:lnTo>
                    <a:lnTo>
                      <a:pt x="4" y="46"/>
                    </a:lnTo>
                    <a:cubicBezTo>
                      <a:pt x="10" y="0"/>
                      <a:pt x="26" y="135"/>
                      <a:pt x="34" y="187"/>
                    </a:cubicBezTo>
                    <a:cubicBezTo>
                      <a:pt x="42" y="239"/>
                      <a:pt x="48" y="310"/>
                      <a:pt x="51" y="356"/>
                    </a:cubicBezTo>
                    <a:cubicBezTo>
                      <a:pt x="54" y="402"/>
                      <a:pt x="53" y="434"/>
                      <a:pt x="54" y="463"/>
                    </a:cubicBezTo>
                    <a:cubicBezTo>
                      <a:pt x="55" y="492"/>
                      <a:pt x="55" y="518"/>
                      <a:pt x="54" y="530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rgbClr val="333399"/>
                  </a:gs>
                </a:gsLst>
                <a:path path="rect">
                  <a:fillToRect l="50000" t="50000" r="50000" b="50000"/>
                </a:path>
              </a:gradFill>
              <a:ln w="12600">
                <a:solidFill>
                  <a:srgbClr val="f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30" name=""/>
            <p:cNvSpPr/>
            <p:nvPr/>
          </p:nvSpPr>
          <p:spPr>
            <a:xfrm>
              <a:off x="4346640" y="2709360"/>
              <a:ext cx="285120" cy="257040"/>
            </a:xfrm>
            <a:custGeom>
              <a:avLst/>
              <a:gdLst/>
              <a:ahLst/>
              <a:rect l="l" t="t" r="r" b="b"/>
              <a:pathLst>
                <a:path w="311" h="314">
                  <a:moveTo>
                    <a:pt x="13" y="287"/>
                  </a:moveTo>
                  <a:cubicBezTo>
                    <a:pt x="10" y="263"/>
                    <a:pt x="21" y="210"/>
                    <a:pt x="35" y="176"/>
                  </a:cubicBezTo>
                  <a:cubicBezTo>
                    <a:pt x="49" y="142"/>
                    <a:pt x="70" y="110"/>
                    <a:pt x="97" y="84"/>
                  </a:cubicBezTo>
                  <a:cubicBezTo>
                    <a:pt x="124" y="58"/>
                    <a:pt x="167" y="34"/>
                    <a:pt x="199" y="21"/>
                  </a:cubicBezTo>
                  <a:cubicBezTo>
                    <a:pt x="231" y="8"/>
                    <a:pt x="270" y="0"/>
                    <a:pt x="287" y="5"/>
                  </a:cubicBezTo>
                  <a:cubicBezTo>
                    <a:pt x="298" y="21"/>
                    <a:pt x="295" y="39"/>
                    <a:pt x="299" y="54"/>
                  </a:cubicBezTo>
                  <a:cubicBezTo>
                    <a:pt x="301" y="70"/>
                    <a:pt x="301" y="86"/>
                    <a:pt x="302" y="102"/>
                  </a:cubicBezTo>
                  <a:cubicBezTo>
                    <a:pt x="303" y="118"/>
                    <a:pt x="306" y="135"/>
                    <a:pt x="307" y="153"/>
                  </a:cubicBezTo>
                  <a:cubicBezTo>
                    <a:pt x="308" y="171"/>
                    <a:pt x="308" y="189"/>
                    <a:pt x="308" y="209"/>
                  </a:cubicBezTo>
                  <a:cubicBezTo>
                    <a:pt x="308" y="229"/>
                    <a:pt x="310" y="258"/>
                    <a:pt x="310" y="275"/>
                  </a:cubicBezTo>
                  <a:cubicBezTo>
                    <a:pt x="310" y="292"/>
                    <a:pt x="311" y="302"/>
                    <a:pt x="308" y="311"/>
                  </a:cubicBezTo>
                  <a:cubicBezTo>
                    <a:pt x="293" y="314"/>
                    <a:pt x="267" y="313"/>
                    <a:pt x="244" y="314"/>
                  </a:cubicBezTo>
                  <a:cubicBezTo>
                    <a:pt x="221" y="314"/>
                    <a:pt x="196" y="313"/>
                    <a:pt x="169" y="311"/>
                  </a:cubicBezTo>
                  <a:cubicBezTo>
                    <a:pt x="142" y="309"/>
                    <a:pt x="105" y="307"/>
                    <a:pt x="79" y="303"/>
                  </a:cubicBezTo>
                  <a:cubicBezTo>
                    <a:pt x="53" y="299"/>
                    <a:pt x="22" y="290"/>
                    <a:pt x="11" y="287"/>
                  </a:cubicBezTo>
                  <a:cubicBezTo>
                    <a:pt x="0" y="284"/>
                    <a:pt x="25" y="293"/>
                    <a:pt x="13" y="287"/>
                  </a:cubicBezTo>
                  <a:close/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333399"/>
                </a:gs>
              </a:gsLst>
              <a:path path="rect">
                <a:fillToRect l="50000" t="50000" r="50000" b="50000"/>
              </a:path>
            </a:gradFill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 txBox="1"/>
            <p:nvPr/>
          </p:nvSpPr>
          <p:spPr>
            <a:xfrm rot="18689400">
              <a:off x="4246560" y="2725560"/>
              <a:ext cx="369360" cy="97920"/>
            </a:xfrm>
            <a:prstGeom prst="rect">
              <a:avLst/>
            </a:prstGeom>
          </p:spPr>
          <p:txBody>
            <a:bodyPr wrap="none" fromWordArt="1" lIns="90000" rIns="90000" tIns="46800" bIns="46800" anchor="t" anchorCtr="1">
              <a:prstTxWarp prst="textArchUp">
                <a:avLst>
                  <a:gd name="adj" fmla="val 10800000"/>
                </a:avLst>
              </a:prstTxWarp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pc="3" strike="noStrike" u="none">
                  <a:ln w="9360">
                    <a:solidFill>
                      <a:srgbClr val="000000"/>
                    </a:solidFill>
                    <a:miter/>
                  </a:ln>
                  <a:gradFill rotWithShape="0">
                    <a:gsLst>
                      <a:gs pos="0">
                        <a:srgbClr val="ffffff"/>
                      </a:gs>
                      <a:gs pos="100000">
                        <a:srgbClr val="333399"/>
                      </a:gs>
                    </a:gsLst>
                    <a:path path="rect">
                      <a:fillToRect l="50000" t="50000" r="50000" b="50000"/>
                    </a:path>
                  </a:gradFill>
                  <a:uFillTx/>
                  <a:latin typeface="Arial"/>
                </a:rPr>
                <a:t>Processes</a:t>
              </a:r>
              <a:endParaRPr b="0" lang="en-US" sz="12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ffffff"/>
                    </a:gs>
                    <a:gs pos="100000">
                      <a:srgbClr val="333399"/>
                    </a:gs>
                  </a:gsLst>
                  <a:path path="rect">
                    <a:fillToRect l="50000" t="50000" r="50000" b="50000"/>
                  </a:path>
                </a:gradFill>
                <a:uFillTx/>
                <a:latin typeface="Arial"/>
                <a:ea typeface="Arial"/>
              </a:endParaRPr>
            </a:p>
          </p:txBody>
        </p:sp>
        <p:sp>
          <p:nvSpPr>
            <p:cNvPr id="132" name=""/>
            <p:cNvSpPr txBox="1"/>
            <p:nvPr/>
          </p:nvSpPr>
          <p:spPr>
            <a:xfrm rot="18730800">
              <a:off x="4115880" y="2635560"/>
              <a:ext cx="442440" cy="120960"/>
            </a:xfrm>
            <a:prstGeom prst="rect">
              <a:avLst/>
            </a:prstGeom>
          </p:spPr>
          <p:txBody>
            <a:bodyPr wrap="none" fromWordArt="1" lIns="90000" rIns="90000" tIns="46800" bIns="46800" anchor="t" anchorCtr="1">
              <a:prstTxWarp prst="textArchUp">
                <a:avLst>
                  <a:gd name="adj" fmla="val 11282835"/>
                </a:avLst>
              </a:prstTxWarp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pc="3" strike="noStrike" u="none">
                  <a:ln w="9360">
                    <a:solidFill>
                      <a:srgbClr val="000000"/>
                    </a:solidFill>
                    <a:miter/>
                  </a:ln>
                  <a:gradFill rotWithShape="0">
                    <a:gsLst>
                      <a:gs pos="0">
                        <a:srgbClr val="ffffff"/>
                      </a:gs>
                      <a:gs pos="100000">
                        <a:srgbClr val="333399"/>
                      </a:gs>
                    </a:gsLst>
                    <a:path path="rect">
                      <a:fillToRect l="50000" t="50000" r="50000" b="50000"/>
                    </a:path>
                  </a:gradFill>
                  <a:uFillTx/>
                  <a:latin typeface="Arial"/>
                </a:rPr>
                <a:t>Translations</a:t>
              </a:r>
              <a:endParaRPr b="0" lang="en-US" sz="12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ffffff"/>
                    </a:gs>
                    <a:gs pos="100000">
                      <a:srgbClr val="333399"/>
                    </a:gs>
                  </a:gsLst>
                  <a:path path="rect">
                    <a:fillToRect l="50000" t="50000" r="50000" b="50000"/>
                  </a:path>
                </a:gradFill>
                <a:uFillTx/>
                <a:latin typeface="Arial"/>
                <a:ea typeface="Arial"/>
              </a:endParaRPr>
            </a:p>
          </p:txBody>
        </p:sp>
        <p:sp>
          <p:nvSpPr>
            <p:cNvPr id="133" name=""/>
            <p:cNvSpPr txBox="1"/>
            <p:nvPr/>
          </p:nvSpPr>
          <p:spPr>
            <a:xfrm rot="18947400">
              <a:off x="4063320" y="2550240"/>
              <a:ext cx="303120" cy="57600"/>
            </a:xfrm>
            <a:prstGeom prst="rect">
              <a:avLst/>
            </a:prstGeom>
          </p:spPr>
          <p:txBody>
            <a:bodyPr wrap="none" fromWordArt="1" lIns="90000" rIns="90000" tIns="11160" bIns="11160" anchor="t" anchorCtr="1">
              <a:prstTxWarp prst="textArchUp">
                <a:avLst>
                  <a:gd name="adj" fmla="val 10800000"/>
                </a:avLst>
              </a:prstTxWarp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pc="3" strike="noStrike" u="none">
                  <a:ln w="9360">
                    <a:solidFill>
                      <a:srgbClr val="000000"/>
                    </a:solidFill>
                    <a:miter/>
                  </a:ln>
                  <a:gradFill rotWithShape="0">
                    <a:gsLst>
                      <a:gs pos="0">
                        <a:srgbClr val="ffffff"/>
                      </a:gs>
                      <a:gs pos="100000">
                        <a:srgbClr val="333399"/>
                      </a:gs>
                    </a:gsLst>
                    <a:path path="rect">
                      <a:fillToRect l="50000" t="50000" r="50000" b="50000"/>
                    </a:path>
                  </a:gradFill>
                  <a:uFillTx/>
                  <a:latin typeface="Arial"/>
                </a:rPr>
                <a:t>Sensors</a:t>
              </a:r>
              <a:endParaRPr b="0" lang="en-US" sz="12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ffffff"/>
                    </a:gs>
                    <a:gs pos="100000">
                      <a:srgbClr val="333399"/>
                    </a:gs>
                  </a:gsLst>
                  <a:path path="rect">
                    <a:fillToRect l="50000" t="50000" r="50000" b="50000"/>
                  </a:path>
                </a:gradFill>
                <a:uFillTx/>
                <a:latin typeface="Arial"/>
                <a:ea typeface="Arial"/>
              </a:endParaRPr>
            </a:p>
          </p:txBody>
        </p:sp>
        <p:sp>
          <p:nvSpPr>
            <p:cNvPr id="134" name=""/>
            <p:cNvSpPr txBox="1"/>
            <p:nvPr/>
          </p:nvSpPr>
          <p:spPr>
            <a:xfrm rot="18612000">
              <a:off x="3962160" y="2482920"/>
              <a:ext cx="271080" cy="63000"/>
            </a:xfrm>
            <a:prstGeom prst="rect">
              <a:avLst/>
            </a:prstGeom>
          </p:spPr>
          <p:txBody>
            <a:bodyPr wrap="none" fromWordArt="1" lIns="90000" rIns="90000" tIns="16200" bIns="16200" anchor="t" anchorCtr="1">
              <a:prstTxWarp prst="textArchUp">
                <a:avLst>
                  <a:gd name="adj" fmla="val 10800000"/>
                </a:avLst>
              </a:prstTxWarp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pc="3" strike="noStrike" u="none">
                  <a:ln w="9360">
                    <a:solidFill>
                      <a:srgbClr val="000000"/>
                    </a:solidFill>
                    <a:miter/>
                  </a:ln>
                  <a:gradFill rotWithShape="0">
                    <a:gsLst>
                      <a:gs pos="0">
                        <a:srgbClr val="ffffff"/>
                      </a:gs>
                      <a:gs pos="100000">
                        <a:srgbClr val="333399"/>
                      </a:gs>
                    </a:gsLst>
                    <a:path path="rect">
                      <a:fillToRect l="50000" t="50000" r="50000" b="50000"/>
                    </a:path>
                  </a:gradFill>
                  <a:uFillTx/>
                  <a:latin typeface="Arial"/>
                </a:rPr>
                <a:t>Security</a:t>
              </a:r>
              <a:endParaRPr b="0" lang="en-US" sz="12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ffffff"/>
                    </a:gs>
                    <a:gs pos="100000">
                      <a:srgbClr val="333399"/>
                    </a:gs>
                  </a:gsLst>
                  <a:path path="rect">
                    <a:fillToRect l="50000" t="50000" r="50000" b="50000"/>
                  </a:path>
                </a:gradFill>
                <a:uFillTx/>
                <a:latin typeface="Arial"/>
                <a:ea typeface="Arial"/>
              </a:endParaRPr>
            </a:p>
          </p:txBody>
        </p:sp>
        <p:sp>
          <p:nvSpPr>
            <p:cNvPr id="135" name=""/>
            <p:cNvSpPr txBox="1"/>
            <p:nvPr/>
          </p:nvSpPr>
          <p:spPr>
            <a:xfrm rot="18612000">
              <a:off x="4440600" y="2824920"/>
              <a:ext cx="158760" cy="42480"/>
            </a:xfrm>
            <a:prstGeom prst="rect">
              <a:avLst/>
            </a:prstGeom>
          </p:spPr>
          <p:txBody>
            <a:bodyPr wrap="none" fromWordArt="1" lIns="90000" rIns="90000" tIns="-4320" bIns="-4320" anchor="t" anchorCtr="1">
              <a:prstTxWarp prst="textArchUp">
                <a:avLst>
                  <a:gd name="adj" fmla="val 10800000"/>
                </a:avLst>
              </a:prstTxWarp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pc="3" strike="noStrike" u="none">
                  <a:ln w="9360">
                    <a:solidFill>
                      <a:srgbClr val="ffffff"/>
                    </a:solidFill>
                    <a:miter/>
                  </a:ln>
                  <a:gradFill rotWithShape="0">
                    <a:gsLst>
                      <a:gs pos="0">
                        <a:srgbClr val="ffffff"/>
                      </a:gs>
                      <a:gs pos="100000">
                        <a:srgbClr val="333399"/>
                      </a:gs>
                    </a:gsLst>
                    <a:path path="rect">
                      <a:fillToRect l="50000" t="50000" r="50000" b="50000"/>
                    </a:path>
                  </a:gradFill>
                  <a:uFillTx/>
                  <a:latin typeface="Arial"/>
                </a:rPr>
                <a:t>Data</a:t>
              </a:r>
              <a:endParaRPr b="0" lang="en-US" sz="1200" spc="3" strike="noStrike" u="none">
                <a:ln w="9360">
                  <a:solidFill>
                    <a:srgbClr val="ffffff"/>
                  </a:solidFill>
                  <a:miter/>
                </a:ln>
                <a:gradFill rotWithShape="0">
                  <a:gsLst>
                    <a:gs pos="0">
                      <a:srgbClr val="ffffff"/>
                    </a:gs>
                    <a:gs pos="100000">
                      <a:srgbClr val="333399"/>
                    </a:gs>
                  </a:gsLst>
                  <a:path path="rect">
                    <a:fillToRect l="50000" t="50000" r="50000" b="50000"/>
                  </a:path>
                </a:gradFill>
                <a:uFillTx/>
                <a:latin typeface="Arial"/>
                <a:ea typeface="Arial"/>
              </a:endParaRPr>
            </a:p>
          </p:txBody>
        </p:sp>
      </p:grpSp>
      <p:sp>
        <p:nvSpPr>
          <p:cNvPr id="136" name=""/>
          <p:cNvSpPr/>
          <p:nvPr/>
        </p:nvSpPr>
        <p:spPr>
          <a:xfrm>
            <a:off x="3448080" y="1658880"/>
            <a:ext cx="2339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Integration Service Offering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37" name="home_header_title" descr=""/>
          <p:cNvPicPr/>
          <p:nvPr/>
        </p:nvPicPr>
        <p:blipFill>
          <a:blip r:embed="rId2"/>
          <a:stretch/>
        </p:blipFill>
        <p:spPr>
          <a:xfrm>
            <a:off x="533520" y="1735200"/>
            <a:ext cx="1600200" cy="169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8" name=""/>
          <p:cNvSpPr/>
          <p:nvPr/>
        </p:nvSpPr>
        <p:spPr>
          <a:xfrm>
            <a:off x="3217680" y="3843360"/>
            <a:ext cx="9334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Accenture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Branded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5258880" y="3843360"/>
            <a:ext cx="656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cc00"/>
                </a:solidFill>
                <a:effectLst/>
                <a:uFillTx/>
                <a:latin typeface="Times New Roman"/>
              </a:rPr>
              <a:t>Enron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cc00"/>
                </a:solidFill>
                <a:effectLst/>
                <a:uFillTx/>
                <a:latin typeface="Times New Roman"/>
              </a:rPr>
              <a:t>Inside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4192560" y="3843360"/>
            <a:ext cx="8146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TIBCO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Powered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1" name=""/>
          <p:cNvGrpSpPr/>
          <p:nvPr/>
        </p:nvGrpSpPr>
        <p:grpSpPr>
          <a:xfrm>
            <a:off x="2895480" y="5240160"/>
            <a:ext cx="1371600" cy="1218960"/>
            <a:chOff x="2895480" y="5240160"/>
            <a:chExt cx="1371600" cy="1218960"/>
          </a:xfrm>
        </p:grpSpPr>
        <p:sp>
          <p:nvSpPr>
            <p:cNvPr id="142" name=""/>
            <p:cNvSpPr/>
            <p:nvPr/>
          </p:nvSpPr>
          <p:spPr>
            <a:xfrm>
              <a:off x="2895480" y="5240160"/>
              <a:ext cx="1371600" cy="121896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333399"/>
                </a:gs>
              </a:gsLst>
              <a:path path="rect">
                <a:fillToRect l="50000" t="50000" r="50000" b="50000"/>
              </a:path>
            </a:gra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aphicFrame>
          <p:nvGraphicFramePr>
            <p:cNvPr id="143" name=""/>
            <p:cNvGraphicFramePr/>
            <p:nvPr/>
          </p:nvGraphicFramePr>
          <p:xfrm>
            <a:off x="3162240" y="5697360"/>
            <a:ext cx="838080" cy="315720"/>
          </p:xfrm>
          <a:graphic>
            <a:graphicData uri="http://schemas.openxmlformats.org/presentationml/2006/ole">
              <p:oleObj r:id="rId3" spid="">
                <p:embed/>
                <p:pic>
                  <p:nvPicPr>
                    <p:cNvPr id="144" name="" descr=""/>
                    <p:cNvPicPr/>
                    <p:nvPr/>
                  </p:nvPicPr>
                  <p:blipFill>
                    <a:blip r:embed="rId4"/>
                    <a:stretch/>
                  </p:blipFill>
                  <p:spPr>
                    <a:xfrm>
                      <a:off x="3162240" y="5697360"/>
                      <a:ext cx="838080" cy="31572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grpSp>
        <p:nvGrpSpPr>
          <p:cNvPr id="145" name=""/>
          <p:cNvGrpSpPr/>
          <p:nvPr/>
        </p:nvGrpSpPr>
        <p:grpSpPr>
          <a:xfrm>
            <a:off x="4800600" y="5240160"/>
            <a:ext cx="1371600" cy="1218960"/>
            <a:chOff x="4800600" y="5240160"/>
            <a:chExt cx="1371600" cy="1218960"/>
          </a:xfrm>
        </p:grpSpPr>
        <p:sp>
          <p:nvSpPr>
            <p:cNvPr id="146" name=""/>
            <p:cNvSpPr/>
            <p:nvPr/>
          </p:nvSpPr>
          <p:spPr>
            <a:xfrm>
              <a:off x="4800600" y="5240160"/>
              <a:ext cx="1371600" cy="121896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333399"/>
                </a:gs>
              </a:gsLst>
              <a:path path="rect">
                <a:fillToRect l="50000" t="50000" r="50000" b="50000"/>
              </a:path>
            </a:gra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147" name="" descr=""/>
            <p:cNvPicPr/>
            <p:nvPr/>
          </p:nvPicPr>
          <p:blipFill>
            <a:blip r:embed="rId5"/>
            <a:stretch/>
          </p:blipFill>
          <p:spPr>
            <a:xfrm>
              <a:off x="5067360" y="5697360"/>
              <a:ext cx="838080" cy="32040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48" name=""/>
          <p:cNvSpPr/>
          <p:nvPr/>
        </p:nvSpPr>
        <p:spPr>
          <a:xfrm>
            <a:off x="7772400" y="1582560"/>
            <a:ext cx="914400" cy="83844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333399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Strategic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CP1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7772400" y="2649600"/>
            <a:ext cx="914400" cy="83808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333399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Emerging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CP2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7772400" y="3716280"/>
            <a:ext cx="914400" cy="83808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333399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Small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CP3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51" name=""/>
          <p:cNvCxnSpPr>
            <a:stCxn id="142" idx="1"/>
            <a:endCxn id="108" idx="2"/>
          </p:cNvCxnSpPr>
          <p:nvPr/>
        </p:nvCxnSpPr>
        <p:spPr>
          <a:xfrm flipH="1" flipV="1" rot="5400000">
            <a:off x="3298320" y="4123800"/>
            <a:ext cx="1092960" cy="1496160"/>
          </a:xfrm>
          <a:prstGeom prst="curvedConnector5">
            <a:avLst>
              <a:gd name="adj1" fmla="val 58121"/>
              <a:gd name="adj2" fmla="val 49987"/>
              <a:gd name="adj3" fmla="val 58121"/>
            </a:avLst>
          </a:prstGeom>
          <a:ln w="50760">
            <a:solidFill>
              <a:srgbClr val="333399"/>
            </a:solidFill>
            <a:miter/>
            <a:tailEnd len="med" type="triangle" w="med"/>
          </a:ln>
        </p:spPr>
      </p:cxnSp>
      <p:cxnSp>
        <p:nvCxnSpPr>
          <p:cNvPr id="152" name=""/>
          <p:cNvCxnSpPr>
            <a:stCxn id="146" idx="7"/>
            <a:endCxn id="108" idx="2"/>
          </p:cNvCxnSpPr>
          <p:nvPr/>
        </p:nvCxnSpPr>
        <p:spPr>
          <a:xfrm flipV="1" rot="16200000">
            <a:off x="4735080" y="4182120"/>
            <a:ext cx="1092960" cy="1378800"/>
          </a:xfrm>
          <a:prstGeom prst="curvedConnector5">
            <a:avLst>
              <a:gd name="adj1" fmla="val 58121"/>
              <a:gd name="adj2" fmla="val 49986"/>
              <a:gd name="adj3" fmla="val 58121"/>
            </a:avLst>
          </a:prstGeom>
          <a:ln w="50760">
            <a:solidFill>
              <a:srgbClr val="333399"/>
            </a:solidFill>
            <a:miter/>
            <a:tailEnd len="med" type="triangle" w="med"/>
          </a:ln>
        </p:spPr>
      </p:cxnSp>
      <p:cxnSp>
        <p:nvCxnSpPr>
          <p:cNvPr id="153" name=""/>
          <p:cNvCxnSpPr>
            <a:stCxn id="108" idx="1"/>
            <a:endCxn id="109" idx="3"/>
          </p:cNvCxnSpPr>
          <p:nvPr/>
        </p:nvCxnSpPr>
        <p:spPr>
          <a:xfrm rot="10800000">
            <a:off x="2437560" y="2523240"/>
            <a:ext cx="783360" cy="430920"/>
          </a:xfrm>
          <a:prstGeom prst="curvedConnector5">
            <a:avLst>
              <a:gd name="adj1" fmla="val 49885"/>
              <a:gd name="adj2" fmla="val 50000"/>
              <a:gd name="adj3" fmla="val 49885"/>
            </a:avLst>
          </a:prstGeom>
          <a:ln w="50760">
            <a:solidFill>
              <a:srgbClr val="333399"/>
            </a:solidFill>
            <a:miter/>
            <a:headEnd len="med" type="triangle" w="med"/>
          </a:ln>
        </p:spPr>
      </p:cxnSp>
      <p:sp>
        <p:nvSpPr>
          <p:cNvPr id="154" name=""/>
          <p:cNvSpPr/>
          <p:nvPr/>
        </p:nvSpPr>
        <p:spPr>
          <a:xfrm>
            <a:off x="5943600" y="1887480"/>
            <a:ext cx="1905120" cy="0"/>
          </a:xfrm>
          <a:prstGeom prst="line">
            <a:avLst/>
          </a:prstGeom>
          <a:ln w="25560">
            <a:solidFill>
              <a:srgbClr val="3333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 flipH="1">
            <a:off x="5943600" y="2039760"/>
            <a:ext cx="1905120" cy="0"/>
          </a:xfrm>
          <a:prstGeom prst="line">
            <a:avLst/>
          </a:prstGeom>
          <a:ln w="25560">
            <a:solidFill>
              <a:srgbClr val="3333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 flipH="1">
            <a:off x="5943600" y="3106800"/>
            <a:ext cx="1905120" cy="0"/>
          </a:xfrm>
          <a:prstGeom prst="line">
            <a:avLst/>
          </a:prstGeom>
          <a:ln w="25560">
            <a:solidFill>
              <a:srgbClr val="3333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5943600" y="2954160"/>
            <a:ext cx="1905120" cy="0"/>
          </a:xfrm>
          <a:prstGeom prst="line">
            <a:avLst/>
          </a:prstGeom>
          <a:ln w="25560">
            <a:solidFill>
              <a:srgbClr val="3333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5943600" y="4097160"/>
            <a:ext cx="1905120" cy="0"/>
          </a:xfrm>
          <a:prstGeom prst="line">
            <a:avLst/>
          </a:prstGeom>
          <a:ln w="25560">
            <a:solidFill>
              <a:srgbClr val="3333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 flipH="1">
            <a:off x="5943600" y="4249800"/>
            <a:ext cx="1905120" cy="0"/>
          </a:xfrm>
          <a:prstGeom prst="line">
            <a:avLst/>
          </a:prstGeom>
          <a:ln w="25560">
            <a:solidFill>
              <a:srgbClr val="3333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1228680" y="3409920"/>
            <a:ext cx="96084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Data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API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EOL Brand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EOL Support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1221120" y="2954160"/>
            <a:ext cx="547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LLC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2570040" y="2114640"/>
            <a:ext cx="5749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Data License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6447240" y="1657440"/>
            <a:ext cx="1164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Integration Feed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6447240" y="2708280"/>
            <a:ext cx="1164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Integration Feed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6447240" y="3851280"/>
            <a:ext cx="1164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Integration Feed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6590880" y="2022480"/>
            <a:ext cx="883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Service Fee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6592320" y="3105000"/>
            <a:ext cx="883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Service Fee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6592320" y="4248000"/>
            <a:ext cx="883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Service Fee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4643280" y="4324320"/>
            <a:ext cx="1087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People &amp; Skills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3413160" y="4324320"/>
            <a:ext cx="1087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People &amp; Skills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2844000" y="4460760"/>
            <a:ext cx="1629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Processes and Methods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4783320" y="4460760"/>
            <a:ext cx="1002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Infrastructure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2984040" y="4621320"/>
            <a:ext cx="722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Facilities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5364720" y="4621320"/>
            <a:ext cx="714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Software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2193120" y="4757760"/>
            <a:ext cx="1256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Sense &amp; Respond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5508720" y="4757760"/>
            <a:ext cx="2465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Marketing and Business Development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941400" y="4935600"/>
            <a:ext cx="2465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Marketing and Business Development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5800680" y="4937040"/>
            <a:ext cx="974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TIBCO Brand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1974600" y="5110200"/>
            <a:ext cx="1111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Accenture Brand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80" name=""/>
          <p:cNvGrpSpPr/>
          <p:nvPr/>
        </p:nvGrpSpPr>
        <p:grpSpPr>
          <a:xfrm>
            <a:off x="499680" y="2688840"/>
            <a:ext cx="1122480" cy="1254240"/>
            <a:chOff x="499680" y="2688840"/>
            <a:chExt cx="1122480" cy="1254240"/>
          </a:xfrm>
        </p:grpSpPr>
        <p:sp>
          <p:nvSpPr>
            <p:cNvPr id="181" name=""/>
            <p:cNvSpPr/>
            <p:nvPr/>
          </p:nvSpPr>
          <p:spPr>
            <a:xfrm flipH="1" flipV="1" rot="17712000">
              <a:off x="515160" y="2957400"/>
              <a:ext cx="1033560" cy="691200"/>
            </a:xfrm>
            <a:custGeom>
              <a:avLst/>
              <a:gdLst/>
              <a:ahLst/>
              <a:rect l="l" t="t" r="r" b="b"/>
              <a:pathLst>
                <a:path w="635" h="484">
                  <a:moveTo>
                    <a:pt x="2" y="482"/>
                  </a:moveTo>
                  <a:lnTo>
                    <a:pt x="39" y="483"/>
                  </a:lnTo>
                  <a:lnTo>
                    <a:pt x="55" y="479"/>
                  </a:lnTo>
                  <a:lnTo>
                    <a:pt x="77" y="479"/>
                  </a:lnTo>
                  <a:lnTo>
                    <a:pt x="96" y="475"/>
                  </a:lnTo>
                  <a:lnTo>
                    <a:pt x="117" y="471"/>
                  </a:lnTo>
                  <a:lnTo>
                    <a:pt x="136" y="466"/>
                  </a:lnTo>
                  <a:lnTo>
                    <a:pt x="153" y="460"/>
                  </a:lnTo>
                  <a:lnTo>
                    <a:pt x="173" y="452"/>
                  </a:lnTo>
                  <a:lnTo>
                    <a:pt x="196" y="443"/>
                  </a:lnTo>
                  <a:lnTo>
                    <a:pt x="217" y="431"/>
                  </a:lnTo>
                  <a:lnTo>
                    <a:pt x="236" y="420"/>
                  </a:lnTo>
                  <a:lnTo>
                    <a:pt x="259" y="406"/>
                  </a:lnTo>
                  <a:lnTo>
                    <a:pt x="279" y="391"/>
                  </a:lnTo>
                  <a:lnTo>
                    <a:pt x="299" y="376"/>
                  </a:lnTo>
                  <a:lnTo>
                    <a:pt x="316" y="362"/>
                  </a:lnTo>
                  <a:lnTo>
                    <a:pt x="337" y="347"/>
                  </a:lnTo>
                  <a:lnTo>
                    <a:pt x="351" y="335"/>
                  </a:lnTo>
                  <a:lnTo>
                    <a:pt x="370" y="317"/>
                  </a:lnTo>
                  <a:lnTo>
                    <a:pt x="387" y="301"/>
                  </a:lnTo>
                  <a:lnTo>
                    <a:pt x="405" y="281"/>
                  </a:lnTo>
                  <a:lnTo>
                    <a:pt x="422" y="264"/>
                  </a:lnTo>
                  <a:lnTo>
                    <a:pt x="438" y="243"/>
                  </a:lnTo>
                  <a:lnTo>
                    <a:pt x="453" y="224"/>
                  </a:lnTo>
                  <a:lnTo>
                    <a:pt x="468" y="205"/>
                  </a:lnTo>
                  <a:lnTo>
                    <a:pt x="480" y="184"/>
                  </a:lnTo>
                  <a:lnTo>
                    <a:pt x="489" y="168"/>
                  </a:lnTo>
                  <a:lnTo>
                    <a:pt x="496" y="147"/>
                  </a:lnTo>
                  <a:lnTo>
                    <a:pt x="634" y="159"/>
                  </a:lnTo>
                  <a:lnTo>
                    <a:pt x="611" y="147"/>
                  </a:lnTo>
                  <a:lnTo>
                    <a:pt x="595" y="138"/>
                  </a:lnTo>
                  <a:lnTo>
                    <a:pt x="573" y="129"/>
                  </a:lnTo>
                  <a:lnTo>
                    <a:pt x="560" y="118"/>
                  </a:lnTo>
                  <a:lnTo>
                    <a:pt x="545" y="110"/>
                  </a:lnTo>
                  <a:lnTo>
                    <a:pt x="533" y="101"/>
                  </a:lnTo>
                  <a:lnTo>
                    <a:pt x="520" y="92"/>
                  </a:lnTo>
                  <a:lnTo>
                    <a:pt x="509" y="81"/>
                  </a:lnTo>
                  <a:lnTo>
                    <a:pt x="495" y="71"/>
                  </a:lnTo>
                  <a:lnTo>
                    <a:pt x="480" y="57"/>
                  </a:lnTo>
                  <a:lnTo>
                    <a:pt x="466" y="43"/>
                  </a:lnTo>
                  <a:lnTo>
                    <a:pt x="453" y="29"/>
                  </a:lnTo>
                  <a:lnTo>
                    <a:pt x="440" y="12"/>
                  </a:lnTo>
                  <a:lnTo>
                    <a:pt x="429" y="0"/>
                  </a:lnTo>
                  <a:lnTo>
                    <a:pt x="420" y="6"/>
                  </a:lnTo>
                  <a:lnTo>
                    <a:pt x="409" y="15"/>
                  </a:lnTo>
                  <a:lnTo>
                    <a:pt x="397" y="22"/>
                  </a:lnTo>
                  <a:lnTo>
                    <a:pt x="385" y="31"/>
                  </a:lnTo>
                  <a:lnTo>
                    <a:pt x="372" y="41"/>
                  </a:lnTo>
                  <a:lnTo>
                    <a:pt x="359" y="48"/>
                  </a:lnTo>
                  <a:lnTo>
                    <a:pt x="348" y="53"/>
                  </a:lnTo>
                  <a:lnTo>
                    <a:pt x="334" y="61"/>
                  </a:lnTo>
                  <a:lnTo>
                    <a:pt x="320" y="67"/>
                  </a:lnTo>
                  <a:lnTo>
                    <a:pt x="305" y="74"/>
                  </a:lnTo>
                  <a:lnTo>
                    <a:pt x="291" y="81"/>
                  </a:lnTo>
                  <a:lnTo>
                    <a:pt x="279" y="86"/>
                  </a:lnTo>
                  <a:lnTo>
                    <a:pt x="264" y="91"/>
                  </a:lnTo>
                  <a:lnTo>
                    <a:pt x="252" y="96"/>
                  </a:lnTo>
                  <a:lnTo>
                    <a:pt x="239" y="102"/>
                  </a:lnTo>
                  <a:lnTo>
                    <a:pt x="224" y="108"/>
                  </a:lnTo>
                  <a:lnTo>
                    <a:pt x="203" y="113"/>
                  </a:lnTo>
                  <a:lnTo>
                    <a:pt x="346" y="133"/>
                  </a:lnTo>
                  <a:lnTo>
                    <a:pt x="338" y="159"/>
                  </a:lnTo>
                  <a:lnTo>
                    <a:pt x="328" y="179"/>
                  </a:lnTo>
                  <a:lnTo>
                    <a:pt x="310" y="218"/>
                  </a:lnTo>
                  <a:lnTo>
                    <a:pt x="300" y="235"/>
                  </a:lnTo>
                  <a:lnTo>
                    <a:pt x="289" y="252"/>
                  </a:lnTo>
                  <a:lnTo>
                    <a:pt x="269" y="283"/>
                  </a:lnTo>
                  <a:lnTo>
                    <a:pt x="255" y="299"/>
                  </a:lnTo>
                  <a:lnTo>
                    <a:pt x="243" y="316"/>
                  </a:lnTo>
                  <a:lnTo>
                    <a:pt x="230" y="331"/>
                  </a:lnTo>
                  <a:lnTo>
                    <a:pt x="217" y="341"/>
                  </a:lnTo>
                  <a:lnTo>
                    <a:pt x="207" y="354"/>
                  </a:lnTo>
                  <a:lnTo>
                    <a:pt x="193" y="367"/>
                  </a:lnTo>
                  <a:lnTo>
                    <a:pt x="176" y="382"/>
                  </a:lnTo>
                  <a:lnTo>
                    <a:pt x="165" y="394"/>
                  </a:lnTo>
                  <a:lnTo>
                    <a:pt x="153" y="403"/>
                  </a:lnTo>
                  <a:lnTo>
                    <a:pt x="131" y="414"/>
                  </a:lnTo>
                  <a:lnTo>
                    <a:pt x="116" y="421"/>
                  </a:lnTo>
                  <a:lnTo>
                    <a:pt x="95" y="429"/>
                  </a:lnTo>
                  <a:lnTo>
                    <a:pt x="77" y="439"/>
                  </a:lnTo>
                  <a:lnTo>
                    <a:pt x="56" y="443"/>
                  </a:lnTo>
                  <a:lnTo>
                    <a:pt x="0" y="451"/>
                  </a:lnTo>
                  <a:lnTo>
                    <a:pt x="2" y="482"/>
                  </a:lnTo>
                </a:path>
              </a:pathLst>
            </a:custGeom>
            <a:solidFill>
              <a:srgbClr val="00cc00"/>
            </a:solidFill>
            <a:ln cap="rnd" w="9360">
              <a:solidFill>
                <a:srgbClr val="3333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 flipH="1" flipV="1" rot="17712000">
              <a:off x="1127160" y="3279960"/>
              <a:ext cx="233280" cy="88560"/>
            </a:xfrm>
            <a:custGeom>
              <a:avLst/>
              <a:gdLst/>
              <a:ahLst/>
              <a:rect l="l" t="t" r="r" b="b"/>
              <a:pathLst>
                <a:path w="143" h="62">
                  <a:moveTo>
                    <a:pt x="3" y="44"/>
                  </a:moveTo>
                  <a:lnTo>
                    <a:pt x="0" y="0"/>
                  </a:lnTo>
                  <a:lnTo>
                    <a:pt x="142" y="19"/>
                  </a:lnTo>
                  <a:lnTo>
                    <a:pt x="140" y="40"/>
                  </a:lnTo>
                  <a:lnTo>
                    <a:pt x="132" y="61"/>
                  </a:lnTo>
                  <a:lnTo>
                    <a:pt x="3" y="44"/>
                  </a:lnTo>
                </a:path>
              </a:pathLst>
            </a:custGeom>
            <a:solidFill>
              <a:srgbClr val="009ae5"/>
            </a:solidFill>
            <a:ln cap="rnd" w="9360">
              <a:solidFill>
                <a:srgbClr val="3333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760" bIns="41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 flipH="1" flipV="1" rot="17712000">
              <a:off x="889200" y="3692880"/>
              <a:ext cx="230040" cy="82440"/>
            </a:xfrm>
            <a:custGeom>
              <a:avLst/>
              <a:gdLst/>
              <a:ahLst/>
              <a:rect l="l" t="t" r="r" b="b"/>
              <a:pathLst>
                <a:path w="141" h="58">
                  <a:moveTo>
                    <a:pt x="140" y="57"/>
                  </a:moveTo>
                  <a:lnTo>
                    <a:pt x="136" y="17"/>
                  </a:lnTo>
                  <a:lnTo>
                    <a:pt x="0" y="0"/>
                  </a:lnTo>
                  <a:lnTo>
                    <a:pt x="3" y="50"/>
                  </a:lnTo>
                  <a:lnTo>
                    <a:pt x="140" y="57"/>
                  </a:lnTo>
                </a:path>
              </a:pathLst>
            </a:custGeom>
            <a:solidFill>
              <a:srgbClr val="009ae5"/>
            </a:solidFill>
            <a:ln cap="rnd" w="9360">
              <a:solidFill>
                <a:srgbClr val="3333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 flipH="1" flipV="1" rot="17712000">
              <a:off x="568440" y="2972160"/>
              <a:ext cx="1028520" cy="708120"/>
            </a:xfrm>
            <a:custGeom>
              <a:avLst/>
              <a:gdLst/>
              <a:ahLst/>
              <a:rect l="l" t="t" r="r" b="b"/>
              <a:pathLst>
                <a:path w="632" h="497">
                  <a:moveTo>
                    <a:pt x="0" y="496"/>
                  </a:moveTo>
                  <a:lnTo>
                    <a:pt x="36" y="495"/>
                  </a:lnTo>
                  <a:lnTo>
                    <a:pt x="54" y="493"/>
                  </a:lnTo>
                  <a:lnTo>
                    <a:pt x="75" y="492"/>
                  </a:lnTo>
                  <a:lnTo>
                    <a:pt x="95" y="488"/>
                  </a:lnTo>
                  <a:lnTo>
                    <a:pt x="113" y="484"/>
                  </a:lnTo>
                  <a:lnTo>
                    <a:pt x="133" y="480"/>
                  </a:lnTo>
                  <a:lnTo>
                    <a:pt x="151" y="472"/>
                  </a:lnTo>
                  <a:lnTo>
                    <a:pt x="171" y="465"/>
                  </a:lnTo>
                  <a:lnTo>
                    <a:pt x="193" y="455"/>
                  </a:lnTo>
                  <a:lnTo>
                    <a:pt x="215" y="443"/>
                  </a:lnTo>
                  <a:lnTo>
                    <a:pt x="234" y="432"/>
                  </a:lnTo>
                  <a:lnTo>
                    <a:pt x="256" y="419"/>
                  </a:lnTo>
                  <a:lnTo>
                    <a:pt x="276" y="404"/>
                  </a:lnTo>
                  <a:lnTo>
                    <a:pt x="297" y="387"/>
                  </a:lnTo>
                  <a:lnTo>
                    <a:pt x="314" y="374"/>
                  </a:lnTo>
                  <a:lnTo>
                    <a:pt x="334" y="358"/>
                  </a:lnTo>
                  <a:lnTo>
                    <a:pt x="348" y="344"/>
                  </a:lnTo>
                  <a:lnTo>
                    <a:pt x="368" y="327"/>
                  </a:lnTo>
                  <a:lnTo>
                    <a:pt x="385" y="310"/>
                  </a:lnTo>
                  <a:lnTo>
                    <a:pt x="402" y="289"/>
                  </a:lnTo>
                  <a:lnTo>
                    <a:pt x="420" y="274"/>
                  </a:lnTo>
                  <a:lnTo>
                    <a:pt x="435" y="251"/>
                  </a:lnTo>
                  <a:lnTo>
                    <a:pt x="451" y="232"/>
                  </a:lnTo>
                  <a:lnTo>
                    <a:pt x="465" y="211"/>
                  </a:lnTo>
                  <a:lnTo>
                    <a:pt x="476" y="190"/>
                  </a:lnTo>
                  <a:lnTo>
                    <a:pt x="485" y="172"/>
                  </a:lnTo>
                  <a:lnTo>
                    <a:pt x="494" y="153"/>
                  </a:lnTo>
                  <a:lnTo>
                    <a:pt x="631" y="164"/>
                  </a:lnTo>
                  <a:lnTo>
                    <a:pt x="609" y="153"/>
                  </a:lnTo>
                  <a:lnTo>
                    <a:pt x="592" y="143"/>
                  </a:lnTo>
                  <a:lnTo>
                    <a:pt x="572" y="133"/>
                  </a:lnTo>
                  <a:lnTo>
                    <a:pt x="555" y="123"/>
                  </a:lnTo>
                  <a:lnTo>
                    <a:pt x="542" y="114"/>
                  </a:lnTo>
                  <a:lnTo>
                    <a:pt x="529" y="106"/>
                  </a:lnTo>
                  <a:lnTo>
                    <a:pt x="517" y="96"/>
                  </a:lnTo>
                  <a:lnTo>
                    <a:pt x="505" y="85"/>
                  </a:lnTo>
                  <a:lnTo>
                    <a:pt x="492" y="73"/>
                  </a:lnTo>
                  <a:lnTo>
                    <a:pt x="478" y="59"/>
                  </a:lnTo>
                  <a:lnTo>
                    <a:pt x="463" y="44"/>
                  </a:lnTo>
                  <a:lnTo>
                    <a:pt x="451" y="30"/>
                  </a:lnTo>
                  <a:lnTo>
                    <a:pt x="436" y="14"/>
                  </a:lnTo>
                  <a:lnTo>
                    <a:pt x="427" y="0"/>
                  </a:lnTo>
                  <a:lnTo>
                    <a:pt x="416" y="7"/>
                  </a:lnTo>
                  <a:lnTo>
                    <a:pt x="407" y="17"/>
                  </a:lnTo>
                  <a:lnTo>
                    <a:pt x="395" y="25"/>
                  </a:lnTo>
                  <a:lnTo>
                    <a:pt x="382" y="33"/>
                  </a:lnTo>
                  <a:lnTo>
                    <a:pt x="369" y="41"/>
                  </a:lnTo>
                  <a:lnTo>
                    <a:pt x="357" y="51"/>
                  </a:lnTo>
                  <a:lnTo>
                    <a:pt x="344" y="56"/>
                  </a:lnTo>
                  <a:lnTo>
                    <a:pt x="331" y="63"/>
                  </a:lnTo>
                  <a:lnTo>
                    <a:pt x="317" y="69"/>
                  </a:lnTo>
                  <a:lnTo>
                    <a:pt x="303" y="78"/>
                  </a:lnTo>
                  <a:lnTo>
                    <a:pt x="289" y="82"/>
                  </a:lnTo>
                  <a:lnTo>
                    <a:pt x="275" y="89"/>
                  </a:lnTo>
                  <a:lnTo>
                    <a:pt x="261" y="94"/>
                  </a:lnTo>
                  <a:lnTo>
                    <a:pt x="248" y="99"/>
                  </a:lnTo>
                  <a:lnTo>
                    <a:pt x="235" y="105"/>
                  </a:lnTo>
                  <a:lnTo>
                    <a:pt x="219" y="112"/>
                  </a:lnTo>
                  <a:lnTo>
                    <a:pt x="200" y="117"/>
                  </a:lnTo>
                  <a:lnTo>
                    <a:pt x="343" y="137"/>
                  </a:lnTo>
                  <a:lnTo>
                    <a:pt x="336" y="165"/>
                  </a:lnTo>
                  <a:lnTo>
                    <a:pt x="325" y="185"/>
                  </a:lnTo>
                  <a:lnTo>
                    <a:pt x="307" y="223"/>
                  </a:lnTo>
                  <a:lnTo>
                    <a:pt x="297" y="242"/>
                  </a:lnTo>
                  <a:lnTo>
                    <a:pt x="286" y="259"/>
                  </a:lnTo>
                  <a:lnTo>
                    <a:pt x="267" y="290"/>
                  </a:lnTo>
                  <a:lnTo>
                    <a:pt x="253" y="307"/>
                  </a:lnTo>
                  <a:lnTo>
                    <a:pt x="240" y="330"/>
                  </a:lnTo>
                  <a:lnTo>
                    <a:pt x="228" y="345"/>
                  </a:lnTo>
                  <a:lnTo>
                    <a:pt x="216" y="359"/>
                  </a:lnTo>
                  <a:lnTo>
                    <a:pt x="205" y="374"/>
                  </a:lnTo>
                  <a:lnTo>
                    <a:pt x="191" y="389"/>
                  </a:lnTo>
                  <a:lnTo>
                    <a:pt x="177" y="405"/>
                  </a:lnTo>
                  <a:lnTo>
                    <a:pt x="163" y="415"/>
                  </a:lnTo>
                  <a:lnTo>
                    <a:pt x="148" y="427"/>
                  </a:lnTo>
                  <a:lnTo>
                    <a:pt x="130" y="439"/>
                  </a:lnTo>
                  <a:lnTo>
                    <a:pt x="112" y="449"/>
                  </a:lnTo>
                  <a:lnTo>
                    <a:pt x="93" y="459"/>
                  </a:lnTo>
                  <a:lnTo>
                    <a:pt x="74" y="467"/>
                  </a:lnTo>
                  <a:lnTo>
                    <a:pt x="55" y="474"/>
                  </a:lnTo>
                  <a:lnTo>
                    <a:pt x="34" y="483"/>
                  </a:lnTo>
                  <a:lnTo>
                    <a:pt x="0" y="496"/>
                  </a:lnTo>
                </a:path>
              </a:pathLst>
            </a:custGeom>
            <a:solidFill>
              <a:srgbClr val="ff0000"/>
            </a:solidFill>
            <a:ln cap="rnd" w="9360">
              <a:solidFill>
                <a:srgbClr val="3333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5" name=""/>
          <p:cNvGrpSpPr/>
          <p:nvPr/>
        </p:nvGrpSpPr>
        <p:grpSpPr>
          <a:xfrm>
            <a:off x="1576800" y="3014640"/>
            <a:ext cx="950400" cy="944640"/>
            <a:chOff x="1576800" y="3014640"/>
            <a:chExt cx="950400" cy="944640"/>
          </a:xfrm>
        </p:grpSpPr>
        <p:sp>
          <p:nvSpPr>
            <p:cNvPr id="186" name=""/>
            <p:cNvSpPr/>
            <p:nvPr/>
          </p:nvSpPr>
          <p:spPr>
            <a:xfrm rot="19050600">
              <a:off x="1778040" y="3158640"/>
              <a:ext cx="593640" cy="690840"/>
            </a:xfrm>
            <a:custGeom>
              <a:avLst/>
              <a:gdLst/>
              <a:ahLst/>
              <a:rect l="l" t="t" r="r" b="b"/>
              <a:pathLst>
                <a:path w="635" h="484">
                  <a:moveTo>
                    <a:pt x="2" y="482"/>
                  </a:moveTo>
                  <a:lnTo>
                    <a:pt x="39" y="483"/>
                  </a:lnTo>
                  <a:lnTo>
                    <a:pt x="55" y="479"/>
                  </a:lnTo>
                  <a:lnTo>
                    <a:pt x="77" y="479"/>
                  </a:lnTo>
                  <a:lnTo>
                    <a:pt x="96" y="475"/>
                  </a:lnTo>
                  <a:lnTo>
                    <a:pt x="117" y="471"/>
                  </a:lnTo>
                  <a:lnTo>
                    <a:pt x="136" y="466"/>
                  </a:lnTo>
                  <a:lnTo>
                    <a:pt x="153" y="460"/>
                  </a:lnTo>
                  <a:lnTo>
                    <a:pt x="173" y="452"/>
                  </a:lnTo>
                  <a:lnTo>
                    <a:pt x="196" y="443"/>
                  </a:lnTo>
                  <a:lnTo>
                    <a:pt x="217" y="431"/>
                  </a:lnTo>
                  <a:lnTo>
                    <a:pt x="236" y="420"/>
                  </a:lnTo>
                  <a:lnTo>
                    <a:pt x="259" y="406"/>
                  </a:lnTo>
                  <a:lnTo>
                    <a:pt x="279" y="391"/>
                  </a:lnTo>
                  <a:lnTo>
                    <a:pt x="299" y="376"/>
                  </a:lnTo>
                  <a:lnTo>
                    <a:pt x="316" y="362"/>
                  </a:lnTo>
                  <a:lnTo>
                    <a:pt x="337" y="347"/>
                  </a:lnTo>
                  <a:lnTo>
                    <a:pt x="351" y="335"/>
                  </a:lnTo>
                  <a:lnTo>
                    <a:pt x="370" y="317"/>
                  </a:lnTo>
                  <a:lnTo>
                    <a:pt x="387" y="301"/>
                  </a:lnTo>
                  <a:lnTo>
                    <a:pt x="405" y="281"/>
                  </a:lnTo>
                  <a:lnTo>
                    <a:pt x="422" y="264"/>
                  </a:lnTo>
                  <a:lnTo>
                    <a:pt x="438" y="243"/>
                  </a:lnTo>
                  <a:lnTo>
                    <a:pt x="453" y="224"/>
                  </a:lnTo>
                  <a:lnTo>
                    <a:pt x="468" y="205"/>
                  </a:lnTo>
                  <a:lnTo>
                    <a:pt x="480" y="184"/>
                  </a:lnTo>
                  <a:lnTo>
                    <a:pt x="489" y="168"/>
                  </a:lnTo>
                  <a:lnTo>
                    <a:pt x="496" y="147"/>
                  </a:lnTo>
                  <a:lnTo>
                    <a:pt x="634" y="159"/>
                  </a:lnTo>
                  <a:lnTo>
                    <a:pt x="611" y="147"/>
                  </a:lnTo>
                  <a:lnTo>
                    <a:pt x="595" y="138"/>
                  </a:lnTo>
                  <a:lnTo>
                    <a:pt x="573" y="129"/>
                  </a:lnTo>
                  <a:lnTo>
                    <a:pt x="560" y="118"/>
                  </a:lnTo>
                  <a:lnTo>
                    <a:pt x="545" y="110"/>
                  </a:lnTo>
                  <a:lnTo>
                    <a:pt x="533" y="101"/>
                  </a:lnTo>
                  <a:lnTo>
                    <a:pt x="520" y="92"/>
                  </a:lnTo>
                  <a:lnTo>
                    <a:pt x="509" y="81"/>
                  </a:lnTo>
                  <a:lnTo>
                    <a:pt x="495" y="71"/>
                  </a:lnTo>
                  <a:lnTo>
                    <a:pt x="480" y="57"/>
                  </a:lnTo>
                  <a:lnTo>
                    <a:pt x="466" y="43"/>
                  </a:lnTo>
                  <a:lnTo>
                    <a:pt x="453" y="29"/>
                  </a:lnTo>
                  <a:lnTo>
                    <a:pt x="440" y="12"/>
                  </a:lnTo>
                  <a:lnTo>
                    <a:pt x="429" y="0"/>
                  </a:lnTo>
                  <a:lnTo>
                    <a:pt x="420" y="6"/>
                  </a:lnTo>
                  <a:lnTo>
                    <a:pt x="409" y="15"/>
                  </a:lnTo>
                  <a:lnTo>
                    <a:pt x="397" y="22"/>
                  </a:lnTo>
                  <a:lnTo>
                    <a:pt x="385" y="31"/>
                  </a:lnTo>
                  <a:lnTo>
                    <a:pt x="372" y="41"/>
                  </a:lnTo>
                  <a:lnTo>
                    <a:pt x="359" y="48"/>
                  </a:lnTo>
                  <a:lnTo>
                    <a:pt x="348" y="53"/>
                  </a:lnTo>
                  <a:lnTo>
                    <a:pt x="334" y="61"/>
                  </a:lnTo>
                  <a:lnTo>
                    <a:pt x="320" y="67"/>
                  </a:lnTo>
                  <a:lnTo>
                    <a:pt x="305" y="74"/>
                  </a:lnTo>
                  <a:lnTo>
                    <a:pt x="291" y="81"/>
                  </a:lnTo>
                  <a:lnTo>
                    <a:pt x="279" y="86"/>
                  </a:lnTo>
                  <a:lnTo>
                    <a:pt x="264" y="91"/>
                  </a:lnTo>
                  <a:lnTo>
                    <a:pt x="252" y="96"/>
                  </a:lnTo>
                  <a:lnTo>
                    <a:pt x="239" y="102"/>
                  </a:lnTo>
                  <a:lnTo>
                    <a:pt x="224" y="108"/>
                  </a:lnTo>
                  <a:lnTo>
                    <a:pt x="203" y="113"/>
                  </a:lnTo>
                  <a:lnTo>
                    <a:pt x="346" y="133"/>
                  </a:lnTo>
                  <a:lnTo>
                    <a:pt x="338" y="159"/>
                  </a:lnTo>
                  <a:lnTo>
                    <a:pt x="328" y="179"/>
                  </a:lnTo>
                  <a:lnTo>
                    <a:pt x="310" y="218"/>
                  </a:lnTo>
                  <a:lnTo>
                    <a:pt x="300" y="235"/>
                  </a:lnTo>
                  <a:lnTo>
                    <a:pt x="289" y="252"/>
                  </a:lnTo>
                  <a:lnTo>
                    <a:pt x="269" y="283"/>
                  </a:lnTo>
                  <a:lnTo>
                    <a:pt x="255" y="299"/>
                  </a:lnTo>
                  <a:lnTo>
                    <a:pt x="243" y="316"/>
                  </a:lnTo>
                  <a:lnTo>
                    <a:pt x="230" y="331"/>
                  </a:lnTo>
                  <a:lnTo>
                    <a:pt x="217" y="341"/>
                  </a:lnTo>
                  <a:lnTo>
                    <a:pt x="207" y="354"/>
                  </a:lnTo>
                  <a:lnTo>
                    <a:pt x="193" y="367"/>
                  </a:lnTo>
                  <a:lnTo>
                    <a:pt x="176" y="382"/>
                  </a:lnTo>
                  <a:lnTo>
                    <a:pt x="165" y="394"/>
                  </a:lnTo>
                  <a:lnTo>
                    <a:pt x="153" y="403"/>
                  </a:lnTo>
                  <a:lnTo>
                    <a:pt x="131" y="414"/>
                  </a:lnTo>
                  <a:lnTo>
                    <a:pt x="116" y="421"/>
                  </a:lnTo>
                  <a:lnTo>
                    <a:pt x="95" y="429"/>
                  </a:lnTo>
                  <a:lnTo>
                    <a:pt x="77" y="439"/>
                  </a:lnTo>
                  <a:lnTo>
                    <a:pt x="56" y="443"/>
                  </a:lnTo>
                  <a:lnTo>
                    <a:pt x="0" y="451"/>
                  </a:lnTo>
                  <a:lnTo>
                    <a:pt x="2" y="482"/>
                  </a:lnTo>
                </a:path>
              </a:pathLst>
            </a:custGeom>
            <a:solidFill>
              <a:srgbClr val="00cc00"/>
            </a:solidFill>
            <a:ln cap="rnd" w="9360">
              <a:solidFill>
                <a:srgbClr val="3333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 rot="19050600">
              <a:off x="1827360" y="3358800"/>
              <a:ext cx="133200" cy="88920"/>
            </a:xfrm>
            <a:custGeom>
              <a:avLst/>
              <a:gdLst/>
              <a:ahLst/>
              <a:rect l="l" t="t" r="r" b="b"/>
              <a:pathLst>
                <a:path w="143" h="62">
                  <a:moveTo>
                    <a:pt x="3" y="44"/>
                  </a:moveTo>
                  <a:lnTo>
                    <a:pt x="0" y="0"/>
                  </a:lnTo>
                  <a:lnTo>
                    <a:pt x="142" y="19"/>
                  </a:lnTo>
                  <a:lnTo>
                    <a:pt x="140" y="40"/>
                  </a:lnTo>
                  <a:lnTo>
                    <a:pt x="132" y="61"/>
                  </a:lnTo>
                  <a:lnTo>
                    <a:pt x="3" y="44"/>
                  </a:lnTo>
                </a:path>
              </a:pathLst>
            </a:custGeom>
            <a:solidFill>
              <a:srgbClr val="009ae5"/>
            </a:solidFill>
            <a:ln cap="rnd" w="9360">
              <a:solidFill>
                <a:srgbClr val="3333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 rot="19050600">
              <a:off x="2071440" y="3213000"/>
              <a:ext cx="131760" cy="82800"/>
            </a:xfrm>
            <a:custGeom>
              <a:avLst/>
              <a:gdLst/>
              <a:ahLst/>
              <a:rect l="l" t="t" r="r" b="b"/>
              <a:pathLst>
                <a:path w="141" h="58">
                  <a:moveTo>
                    <a:pt x="140" y="57"/>
                  </a:moveTo>
                  <a:lnTo>
                    <a:pt x="136" y="17"/>
                  </a:lnTo>
                  <a:lnTo>
                    <a:pt x="0" y="0"/>
                  </a:lnTo>
                  <a:lnTo>
                    <a:pt x="3" y="50"/>
                  </a:lnTo>
                  <a:lnTo>
                    <a:pt x="140" y="57"/>
                  </a:lnTo>
                </a:path>
              </a:pathLst>
            </a:custGeom>
            <a:solidFill>
              <a:srgbClr val="009ae5"/>
            </a:solidFill>
            <a:ln cap="rnd" w="9360">
              <a:solidFill>
                <a:srgbClr val="3333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 rot="19050600">
              <a:off x="1738080" y="3120840"/>
              <a:ext cx="590400" cy="707760"/>
            </a:xfrm>
            <a:custGeom>
              <a:avLst/>
              <a:gdLst/>
              <a:ahLst/>
              <a:rect l="l" t="t" r="r" b="b"/>
              <a:pathLst>
                <a:path w="632" h="497">
                  <a:moveTo>
                    <a:pt x="0" y="496"/>
                  </a:moveTo>
                  <a:lnTo>
                    <a:pt x="36" y="495"/>
                  </a:lnTo>
                  <a:lnTo>
                    <a:pt x="54" y="493"/>
                  </a:lnTo>
                  <a:lnTo>
                    <a:pt x="75" y="492"/>
                  </a:lnTo>
                  <a:lnTo>
                    <a:pt x="95" y="488"/>
                  </a:lnTo>
                  <a:lnTo>
                    <a:pt x="113" y="484"/>
                  </a:lnTo>
                  <a:lnTo>
                    <a:pt x="133" y="480"/>
                  </a:lnTo>
                  <a:lnTo>
                    <a:pt x="151" y="472"/>
                  </a:lnTo>
                  <a:lnTo>
                    <a:pt x="171" y="465"/>
                  </a:lnTo>
                  <a:lnTo>
                    <a:pt x="193" y="455"/>
                  </a:lnTo>
                  <a:lnTo>
                    <a:pt x="215" y="443"/>
                  </a:lnTo>
                  <a:lnTo>
                    <a:pt x="234" y="432"/>
                  </a:lnTo>
                  <a:lnTo>
                    <a:pt x="256" y="419"/>
                  </a:lnTo>
                  <a:lnTo>
                    <a:pt x="276" y="404"/>
                  </a:lnTo>
                  <a:lnTo>
                    <a:pt x="297" y="387"/>
                  </a:lnTo>
                  <a:lnTo>
                    <a:pt x="314" y="374"/>
                  </a:lnTo>
                  <a:lnTo>
                    <a:pt x="334" y="358"/>
                  </a:lnTo>
                  <a:lnTo>
                    <a:pt x="348" y="344"/>
                  </a:lnTo>
                  <a:lnTo>
                    <a:pt x="368" y="327"/>
                  </a:lnTo>
                  <a:lnTo>
                    <a:pt x="385" y="310"/>
                  </a:lnTo>
                  <a:lnTo>
                    <a:pt x="402" y="289"/>
                  </a:lnTo>
                  <a:lnTo>
                    <a:pt x="420" y="274"/>
                  </a:lnTo>
                  <a:lnTo>
                    <a:pt x="435" y="251"/>
                  </a:lnTo>
                  <a:lnTo>
                    <a:pt x="451" y="232"/>
                  </a:lnTo>
                  <a:lnTo>
                    <a:pt x="465" y="211"/>
                  </a:lnTo>
                  <a:lnTo>
                    <a:pt x="476" y="190"/>
                  </a:lnTo>
                  <a:lnTo>
                    <a:pt x="485" y="172"/>
                  </a:lnTo>
                  <a:lnTo>
                    <a:pt x="494" y="153"/>
                  </a:lnTo>
                  <a:lnTo>
                    <a:pt x="631" y="164"/>
                  </a:lnTo>
                  <a:lnTo>
                    <a:pt x="609" y="153"/>
                  </a:lnTo>
                  <a:lnTo>
                    <a:pt x="592" y="143"/>
                  </a:lnTo>
                  <a:lnTo>
                    <a:pt x="572" y="133"/>
                  </a:lnTo>
                  <a:lnTo>
                    <a:pt x="555" y="123"/>
                  </a:lnTo>
                  <a:lnTo>
                    <a:pt x="542" y="114"/>
                  </a:lnTo>
                  <a:lnTo>
                    <a:pt x="529" y="106"/>
                  </a:lnTo>
                  <a:lnTo>
                    <a:pt x="517" y="96"/>
                  </a:lnTo>
                  <a:lnTo>
                    <a:pt x="505" y="85"/>
                  </a:lnTo>
                  <a:lnTo>
                    <a:pt x="492" y="73"/>
                  </a:lnTo>
                  <a:lnTo>
                    <a:pt x="478" y="59"/>
                  </a:lnTo>
                  <a:lnTo>
                    <a:pt x="463" y="44"/>
                  </a:lnTo>
                  <a:lnTo>
                    <a:pt x="451" y="30"/>
                  </a:lnTo>
                  <a:lnTo>
                    <a:pt x="436" y="14"/>
                  </a:lnTo>
                  <a:lnTo>
                    <a:pt x="427" y="0"/>
                  </a:lnTo>
                  <a:lnTo>
                    <a:pt x="416" y="7"/>
                  </a:lnTo>
                  <a:lnTo>
                    <a:pt x="407" y="17"/>
                  </a:lnTo>
                  <a:lnTo>
                    <a:pt x="395" y="25"/>
                  </a:lnTo>
                  <a:lnTo>
                    <a:pt x="382" y="33"/>
                  </a:lnTo>
                  <a:lnTo>
                    <a:pt x="369" y="41"/>
                  </a:lnTo>
                  <a:lnTo>
                    <a:pt x="357" y="51"/>
                  </a:lnTo>
                  <a:lnTo>
                    <a:pt x="344" y="56"/>
                  </a:lnTo>
                  <a:lnTo>
                    <a:pt x="331" y="63"/>
                  </a:lnTo>
                  <a:lnTo>
                    <a:pt x="317" y="69"/>
                  </a:lnTo>
                  <a:lnTo>
                    <a:pt x="303" y="78"/>
                  </a:lnTo>
                  <a:lnTo>
                    <a:pt x="289" y="82"/>
                  </a:lnTo>
                  <a:lnTo>
                    <a:pt x="275" y="89"/>
                  </a:lnTo>
                  <a:lnTo>
                    <a:pt x="261" y="94"/>
                  </a:lnTo>
                  <a:lnTo>
                    <a:pt x="248" y="99"/>
                  </a:lnTo>
                  <a:lnTo>
                    <a:pt x="235" y="105"/>
                  </a:lnTo>
                  <a:lnTo>
                    <a:pt x="219" y="112"/>
                  </a:lnTo>
                  <a:lnTo>
                    <a:pt x="200" y="117"/>
                  </a:lnTo>
                  <a:lnTo>
                    <a:pt x="343" y="137"/>
                  </a:lnTo>
                  <a:lnTo>
                    <a:pt x="336" y="165"/>
                  </a:lnTo>
                  <a:lnTo>
                    <a:pt x="325" y="185"/>
                  </a:lnTo>
                  <a:lnTo>
                    <a:pt x="307" y="223"/>
                  </a:lnTo>
                  <a:lnTo>
                    <a:pt x="297" y="242"/>
                  </a:lnTo>
                  <a:lnTo>
                    <a:pt x="286" y="259"/>
                  </a:lnTo>
                  <a:lnTo>
                    <a:pt x="267" y="290"/>
                  </a:lnTo>
                  <a:lnTo>
                    <a:pt x="253" y="307"/>
                  </a:lnTo>
                  <a:lnTo>
                    <a:pt x="240" y="330"/>
                  </a:lnTo>
                  <a:lnTo>
                    <a:pt x="228" y="345"/>
                  </a:lnTo>
                  <a:lnTo>
                    <a:pt x="216" y="359"/>
                  </a:lnTo>
                  <a:lnTo>
                    <a:pt x="205" y="374"/>
                  </a:lnTo>
                  <a:lnTo>
                    <a:pt x="191" y="389"/>
                  </a:lnTo>
                  <a:lnTo>
                    <a:pt x="177" y="405"/>
                  </a:lnTo>
                  <a:lnTo>
                    <a:pt x="163" y="415"/>
                  </a:lnTo>
                  <a:lnTo>
                    <a:pt x="148" y="427"/>
                  </a:lnTo>
                  <a:lnTo>
                    <a:pt x="130" y="439"/>
                  </a:lnTo>
                  <a:lnTo>
                    <a:pt x="112" y="449"/>
                  </a:lnTo>
                  <a:lnTo>
                    <a:pt x="93" y="459"/>
                  </a:lnTo>
                  <a:lnTo>
                    <a:pt x="74" y="467"/>
                  </a:lnTo>
                  <a:lnTo>
                    <a:pt x="55" y="474"/>
                  </a:lnTo>
                  <a:lnTo>
                    <a:pt x="34" y="483"/>
                  </a:lnTo>
                  <a:lnTo>
                    <a:pt x="0" y="496"/>
                  </a:lnTo>
                </a:path>
              </a:pathLst>
            </a:custGeom>
            <a:solidFill>
              <a:srgbClr val="ff0000"/>
            </a:solidFill>
            <a:ln cap="rnd" w="9360">
              <a:solidFill>
                <a:srgbClr val="3333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90" name=""/>
          <p:cNvSpPr/>
          <p:nvPr/>
        </p:nvSpPr>
        <p:spPr>
          <a:xfrm>
            <a:off x="4459320" y="658800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"/>
          <p:cNvSpPr/>
          <p:nvPr/>
        </p:nvSpPr>
        <p:spPr>
          <a:xfrm>
            <a:off x="77760" y="566280"/>
            <a:ext cx="6153120" cy="57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b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Comic Sans MS"/>
              </a:rPr>
              <a:t>Deal Structure – Costs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92" name=""/>
          <p:cNvGraphicFramePr/>
          <p:nvPr/>
        </p:nvGraphicFramePr>
        <p:xfrm>
          <a:off x="1546200" y="2487600"/>
          <a:ext cx="6029280" cy="2890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9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46200" y="2487600"/>
                    <a:ext cx="6029280" cy="2890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94" name=""/>
          <p:cNvSpPr/>
          <p:nvPr/>
        </p:nvSpPr>
        <p:spPr>
          <a:xfrm>
            <a:off x="533520" y="1352520"/>
            <a:ext cx="807696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>
              <a:lnSpc>
                <a:spcPct val="105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We estimate the Design and Build costs for the TSH to consist of the following . . .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4459320" y="651024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/>
          </p:nvPr>
        </p:nvSpPr>
        <p:spPr>
          <a:xfrm>
            <a:off x="306360" y="1315800"/>
            <a:ext cx="8431200" cy="477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. . . With the following assumptions . . .</a:t>
            </a:r>
            <a:endParaRPr b="0" lang="en-US" sz="18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</p:txBody>
      </p:sp>
      <p:sp>
        <p:nvSpPr>
          <p:cNvPr id="197" name=""/>
          <p:cNvSpPr/>
          <p:nvPr/>
        </p:nvSpPr>
        <p:spPr>
          <a:xfrm>
            <a:off x="880920" y="1996920"/>
            <a:ext cx="7102440" cy="362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7760" indent="-347760">
              <a:lnSpc>
                <a:spcPct val="12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TSH Integration Technical Architecture: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7760" indent="-347760">
              <a:lnSpc>
                <a:spcPct val="120000"/>
              </a:lnSpc>
              <a:spcBef>
                <a:spcPts val="1125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cc"/>
                </a:solidFill>
                <a:effectLst/>
                <a:uFillTx/>
                <a:latin typeface="Comic Sans MS"/>
                <a:ea typeface="Arial"/>
              </a:rPr>
              <a:t>EOL will manage the data to the doorstep of TSH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7760" indent="-347760">
              <a:lnSpc>
                <a:spcPct val="120000"/>
              </a:lnSpc>
              <a:spcBef>
                <a:spcPts val="1125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cc"/>
                </a:solidFill>
                <a:effectLst/>
                <a:uFillTx/>
                <a:latin typeface="Comic Sans MS"/>
                <a:ea typeface="Arial"/>
              </a:rPr>
              <a:t>TSH will manage the counterparty-specific data to the doorstep of the counterparty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7760" indent="-347760">
              <a:lnSpc>
                <a:spcPct val="120000"/>
              </a:lnSpc>
              <a:spcBef>
                <a:spcPts val="1125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cc"/>
                </a:solidFill>
                <a:effectLst/>
                <a:uFillTx/>
                <a:latin typeface="Comic Sans MS"/>
                <a:ea typeface="Arial"/>
              </a:rPr>
              <a:t>TSH is initially connected to only one marketplace, EOL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7760" indent="-347760">
              <a:lnSpc>
                <a:spcPct val="120000"/>
              </a:lnSpc>
              <a:spcBef>
                <a:spcPts val="1125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cc"/>
                </a:solidFill>
                <a:effectLst/>
                <a:uFillTx/>
                <a:latin typeface="Comic Sans MS"/>
                <a:ea typeface="Arial"/>
              </a:rPr>
              <a:t>TSH initially processes post-transaction data only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7760" indent="-347760">
              <a:lnSpc>
                <a:spcPct val="120000"/>
              </a:lnSpc>
              <a:spcBef>
                <a:spcPts val="1125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cc"/>
                </a:solidFill>
                <a:effectLst/>
                <a:uFillTx/>
                <a:latin typeface="Comic Sans MS"/>
                <a:ea typeface="Arial"/>
              </a:rPr>
              <a:t>TSH initially designed to handle 5 counterparties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7760" indent="-347760">
              <a:lnSpc>
                <a:spcPct val="120000"/>
              </a:lnSpc>
              <a:spcBef>
                <a:spcPts val="1125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77760" y="566280"/>
            <a:ext cx="6153120" cy="57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b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Comic Sans MS"/>
              </a:rPr>
              <a:t>Deal Structure – Costs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4459320" y="6510240"/>
            <a:ext cx="333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2001-03-13T15:23:22Z</dcterms:created>
  <dc:creator>lin.s.franks</dc:creator>
  <dc:description/>
  <dc:language>en-US</dc:language>
  <cp:lastModifiedBy>Peggy A. Kostial</cp:lastModifiedBy>
  <dcterms:modified xsi:type="dcterms:W3CDTF">2001-03-19T18:53:01Z</dcterms:modified>
  <cp:revision>51</cp:revision>
  <dc:subject/>
  <dc:title>PowerPoint Presentation</dc:title>
</cp:coreProperties>
</file>