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_rels/presentation.xml.rels" ContentType="application/vnd.openxmlformats-package.relationships+xml"/>
  <Override PartName="/ppt/media/image14.jpeg" ContentType="image/jpeg"/>
  <Override PartName="/ppt/media/image1.png" ContentType="image/png"/>
  <Override PartName="/ppt/media/image2.png" ContentType="image/png"/>
  <Override PartName="/ppt/media/image3.wmf" ContentType="image/x-wmf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2.png" ContentType="image/png"/>
  <Override PartName="/ppt/media/image11.jpeg" ContentType="image/jpeg"/>
  <Override PartName="/ppt/media/image4.png" ContentType="image/png"/>
  <Override PartName="/ppt/media/image13.png" ContentType="image/png"/>
  <Override PartName="/ppt/media/image10.jpeg" ContentType="image/jpeg"/>
  <Override PartName="/ppt/media/image9.png" ContentType="image/png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/>
  <p:notesSz cx="6994525" cy="92805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0" y="759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200" strike="noStrike" u="none">
                <a:solidFill>
                  <a:srgbClr val="ffff00"/>
                </a:solidFill>
                <a:effectLst/>
                <a:uFillTx/>
                <a:latin typeface="Jolt Wide"/>
              </a:rPr>
              <a:t>Click to edit the title text format</a:t>
            </a:r>
            <a:endParaRPr b="1" lang="en-US" sz="4200" strike="noStrike" u="none">
              <a:solidFill>
                <a:srgbClr val="ffff00"/>
              </a:solidFill>
              <a:effectLst/>
              <a:uFillTx/>
              <a:latin typeface="Jolt Wide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57160" y="216684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404640" indent="-404640">
              <a:lnSpc>
                <a:spcPct val="95000"/>
              </a:lnSpc>
              <a:spcBef>
                <a:spcPts val="700"/>
              </a:spcBef>
              <a:spcAft>
                <a:spcPts val="1225"/>
              </a:spcAft>
              <a:buClr>
                <a:srgbClr val="ffff00"/>
              </a:buClr>
              <a:buSzPct val="80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Click to edit the outline text format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Jolt Wide"/>
            </a:endParaRPr>
          </a:p>
          <a:p>
            <a:pPr lvl="1" marL="804960" indent="-285840">
              <a:lnSpc>
                <a:spcPct val="95000"/>
              </a:lnSpc>
              <a:spcBef>
                <a:spcPts val="700"/>
              </a:spcBef>
              <a:spcAft>
                <a:spcPts val="1225"/>
              </a:spcAft>
              <a:buClr>
                <a:srgbClr val="ffffff"/>
              </a:buClr>
              <a:buSzPct val="145000"/>
              <a:buFont typeface="Jolt Wide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Second Outline Level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Jolt Wide"/>
            </a:endParaRPr>
          </a:p>
          <a:p>
            <a:pPr lvl="2" marL="1147680" indent="-228600">
              <a:lnSpc>
                <a:spcPct val="95000"/>
              </a:lnSpc>
              <a:spcBef>
                <a:spcPts val="700"/>
              </a:spcBef>
              <a:spcAft>
                <a:spcPts val="1225"/>
              </a:spcAft>
              <a:buClr>
                <a:srgbClr val="00ffcc"/>
              </a:buClr>
              <a:buFont typeface="Jolt Wide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Third Outline Level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Jolt Wide"/>
            </a:endParaRPr>
          </a:p>
          <a:p>
            <a:pPr lvl="3" marL="1600200" indent="-228600">
              <a:lnSpc>
                <a:spcPct val="95000"/>
              </a:lnSpc>
              <a:spcBef>
                <a:spcPts val="700"/>
              </a:spcBef>
              <a:spcAft>
                <a:spcPts val="1225"/>
              </a:spcAft>
              <a:buClr>
                <a:srgbClr val="ffffff"/>
              </a:buClr>
              <a:buFont typeface="Jolt Wide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Fourth Outline Level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Jolt Wide"/>
            </a:endParaRPr>
          </a:p>
          <a:p>
            <a:pPr lvl="4" marL="2057400" indent="-228600">
              <a:lnSpc>
                <a:spcPct val="95000"/>
              </a:lnSpc>
              <a:spcBef>
                <a:spcPts val="700"/>
              </a:spcBef>
              <a:spcAft>
                <a:spcPts val="1225"/>
              </a:spcAft>
              <a:buClr>
                <a:srgbClr val="00ffcc"/>
              </a:buClr>
              <a:buFont typeface="Jolt Wide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Fifth Outline Level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Jolt Wide"/>
            </a:endParaRPr>
          </a:p>
          <a:p>
            <a:pPr lvl="5" marL="2057400" indent="-228600">
              <a:lnSpc>
                <a:spcPct val="95000"/>
              </a:lnSpc>
              <a:spcBef>
                <a:spcPts val="700"/>
              </a:spcBef>
              <a:spcAft>
                <a:spcPts val="1225"/>
              </a:spcAft>
              <a:buClr>
                <a:srgbClr val="ffffff"/>
              </a:buClr>
              <a:buFont typeface="Jolt Wide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Sixth Outline Level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Jolt Wide"/>
            </a:endParaRPr>
          </a:p>
          <a:p>
            <a:pPr lvl="6" marL="2057400" indent="-228600">
              <a:lnSpc>
                <a:spcPct val="95000"/>
              </a:lnSpc>
              <a:spcBef>
                <a:spcPts val="700"/>
              </a:spcBef>
              <a:spcAft>
                <a:spcPts val="1225"/>
              </a:spcAft>
              <a:buClr>
                <a:srgbClr val="ffffff"/>
              </a:buClr>
              <a:buFont typeface="Jolt Wide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Seventh Outline Level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Jolt Wide"/>
            </a:endParaRPr>
          </a:p>
        </p:txBody>
      </p:sp>
      <p:pic>
        <p:nvPicPr>
          <p:cNvPr id="2" name="Testlogo" descr=""/>
          <p:cNvPicPr/>
          <p:nvPr/>
        </p:nvPicPr>
        <p:blipFill>
          <a:blip r:embed="rId3"/>
          <a:srcRect l="9016" t="9016" r="12992" b="10000"/>
          <a:stretch/>
        </p:blipFill>
        <p:spPr>
          <a:xfrm>
            <a:off x="8435880" y="6149880"/>
            <a:ext cx="639720" cy="66384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0" y="759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200" strike="noStrike" u="none">
                <a:solidFill>
                  <a:srgbClr val="ffff00"/>
                </a:solidFill>
                <a:effectLst/>
                <a:uFillTx/>
                <a:latin typeface="Jolt Wide"/>
              </a:rPr>
              <a:t>Click to edit the title text format</a:t>
            </a:r>
            <a:endParaRPr b="1" lang="en-US" sz="4200" strike="noStrike" u="none">
              <a:solidFill>
                <a:srgbClr val="ffff00"/>
              </a:solidFill>
              <a:effectLst/>
              <a:uFillTx/>
              <a:latin typeface="Jolt Wide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857160" y="216684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404640" indent="-404640">
              <a:lnSpc>
                <a:spcPct val="95000"/>
              </a:lnSpc>
              <a:spcBef>
                <a:spcPts val="700"/>
              </a:spcBef>
              <a:spcAft>
                <a:spcPts val="1225"/>
              </a:spcAft>
              <a:buClr>
                <a:srgbClr val="ffff00"/>
              </a:buClr>
              <a:buSzPct val="80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Click to edit the outline text format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Jolt Wide"/>
            </a:endParaRPr>
          </a:p>
          <a:p>
            <a:pPr lvl="1" marL="804960" indent="-285840">
              <a:lnSpc>
                <a:spcPct val="95000"/>
              </a:lnSpc>
              <a:spcBef>
                <a:spcPts val="700"/>
              </a:spcBef>
              <a:spcAft>
                <a:spcPts val="1225"/>
              </a:spcAft>
              <a:buClr>
                <a:srgbClr val="ffffff"/>
              </a:buClr>
              <a:buSzPct val="145000"/>
              <a:buFont typeface="Jolt Wide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Second Outline Level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Jolt Wide"/>
            </a:endParaRPr>
          </a:p>
          <a:p>
            <a:pPr lvl="2" marL="1147680" indent="-228600">
              <a:lnSpc>
                <a:spcPct val="95000"/>
              </a:lnSpc>
              <a:spcBef>
                <a:spcPts val="700"/>
              </a:spcBef>
              <a:spcAft>
                <a:spcPts val="1225"/>
              </a:spcAft>
              <a:buClr>
                <a:srgbClr val="00ffcc"/>
              </a:buClr>
              <a:buFont typeface="Jolt Wide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Third Outline Level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Jolt Wide"/>
            </a:endParaRPr>
          </a:p>
          <a:p>
            <a:pPr lvl="3" marL="1600200" indent="-228600">
              <a:lnSpc>
                <a:spcPct val="95000"/>
              </a:lnSpc>
              <a:spcBef>
                <a:spcPts val="700"/>
              </a:spcBef>
              <a:spcAft>
                <a:spcPts val="1225"/>
              </a:spcAft>
              <a:buClr>
                <a:srgbClr val="ffffff"/>
              </a:buClr>
              <a:buFont typeface="Jolt Wide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Fourth Outline Level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Jolt Wide"/>
            </a:endParaRPr>
          </a:p>
          <a:p>
            <a:pPr lvl="4" marL="2057400" indent="-228600">
              <a:lnSpc>
                <a:spcPct val="95000"/>
              </a:lnSpc>
              <a:spcBef>
                <a:spcPts val="700"/>
              </a:spcBef>
              <a:spcAft>
                <a:spcPts val="1225"/>
              </a:spcAft>
              <a:buClr>
                <a:srgbClr val="00ffcc"/>
              </a:buClr>
              <a:buFont typeface="Jolt Wide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Fifth Outline Level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Jolt Wide"/>
            </a:endParaRPr>
          </a:p>
          <a:p>
            <a:pPr lvl="5" marL="2057400" indent="-228600">
              <a:lnSpc>
                <a:spcPct val="95000"/>
              </a:lnSpc>
              <a:spcBef>
                <a:spcPts val="700"/>
              </a:spcBef>
              <a:spcAft>
                <a:spcPts val="1225"/>
              </a:spcAft>
              <a:buClr>
                <a:srgbClr val="ffffff"/>
              </a:buClr>
              <a:buFont typeface="Jolt Wide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Sixth Outline Level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Jolt Wide"/>
            </a:endParaRPr>
          </a:p>
          <a:p>
            <a:pPr lvl="6" marL="2057400" indent="-228600">
              <a:lnSpc>
                <a:spcPct val="95000"/>
              </a:lnSpc>
              <a:spcBef>
                <a:spcPts val="700"/>
              </a:spcBef>
              <a:spcAft>
                <a:spcPts val="1225"/>
              </a:spcAft>
              <a:buClr>
                <a:srgbClr val="ffffff"/>
              </a:buClr>
              <a:buFont typeface="Jolt Wide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Seventh Outline Level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Jolt Wide"/>
            </a:endParaRPr>
          </a:p>
        </p:txBody>
      </p:sp>
      <p:pic>
        <p:nvPicPr>
          <p:cNvPr id="5" name="Testlogo" descr=""/>
          <p:cNvPicPr/>
          <p:nvPr/>
        </p:nvPicPr>
        <p:blipFill>
          <a:blip r:embed="rId3"/>
          <a:srcRect l="9016" t="9016" r="12992" b="10000"/>
          <a:stretch/>
        </p:blipFill>
        <p:spPr>
          <a:xfrm>
            <a:off x="8435880" y="6149880"/>
            <a:ext cx="639720" cy="66384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jpeg"/><Relationship Id="rId1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0" y="5056200"/>
            <a:ext cx="9144000" cy="998640"/>
          </a:xfrm>
          <a:prstGeom prst="rect">
            <a:avLst/>
          </a:prstGeom>
          <a:noFill/>
          <a:ln w="0">
            <a:noFill/>
          </a:ln>
          <a:effectLst>
            <a:outerShdw dist="28496" dir="1574480" blurRad="0" rotWithShape="0">
              <a:srgbClr val="000000"/>
            </a:outerShdw>
          </a:effectLst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Jeffrey A. Shankman</a:t>
            </a:r>
            <a:br>
              <a:rPr sz="3200"/>
            </a:b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Chief Operating Officer</a:t>
            </a:r>
            <a:endParaRPr b="1" lang="en-US" sz="3200" strike="noStrike" u="none">
              <a:solidFill>
                <a:srgbClr val="ffff00"/>
              </a:solidFill>
              <a:effectLst/>
              <a:uFillTx/>
              <a:latin typeface="Jolt Wide"/>
            </a:endParaRPr>
          </a:p>
        </p:txBody>
      </p:sp>
      <p:sp>
        <p:nvSpPr>
          <p:cNvPr id="7" name=""/>
          <p:cNvSpPr/>
          <p:nvPr/>
        </p:nvSpPr>
        <p:spPr>
          <a:xfrm>
            <a:off x="0" y="3244680"/>
            <a:ext cx="9144000" cy="1297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algn="ctr"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500" strike="noStrike" u="none">
                <a:solidFill>
                  <a:srgbClr val="ffff00"/>
                </a:solidFill>
                <a:effectLst/>
                <a:uFillTx/>
                <a:latin typeface="Jolt Wide"/>
              </a:rPr>
              <a:t>Enron Global Markets</a:t>
            </a:r>
            <a:endParaRPr b="0" lang="en-US" sz="5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8" name="Testlogo" descr=""/>
          <p:cNvPicPr/>
          <p:nvPr/>
        </p:nvPicPr>
        <p:blipFill>
          <a:blip r:embed="rId2"/>
          <a:srcRect l="0" t="9213" r="0" b="0"/>
          <a:stretch/>
        </p:blipFill>
        <p:spPr>
          <a:xfrm>
            <a:off x="2933640" y="266760"/>
            <a:ext cx="3314880" cy="300996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0" y="25380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200" strike="noStrike" u="none">
                <a:solidFill>
                  <a:srgbClr val="ffff00"/>
                </a:solidFill>
                <a:effectLst/>
                <a:uFillTx/>
                <a:latin typeface="Jolt Wide"/>
              </a:rPr>
              <a:t>Ask Why?</a:t>
            </a:r>
            <a:endParaRPr b="1" lang="en-US" sz="4200" strike="noStrike" u="none">
              <a:solidFill>
                <a:srgbClr val="ffff00"/>
              </a:solidFill>
              <a:effectLst/>
              <a:uFillTx/>
              <a:latin typeface="Jolt Wide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56800" y="1811160"/>
            <a:ext cx="7945560" cy="44071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fontScale="92500" lnSpcReduction="9999"/>
          </a:bodyPr>
          <a:p>
            <a:pPr marL="404640" indent="-404640">
              <a:lnSpc>
                <a:spcPct val="90000"/>
              </a:lnSpc>
              <a:spcBef>
                <a:spcPts val="799"/>
              </a:spcBef>
              <a:spcAft>
                <a:spcPts val="2599"/>
              </a:spcAft>
              <a:buClr>
                <a:srgbClr val="ffff00"/>
              </a:buClr>
              <a:buSzPct val="80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To bring management focus to complimentary market segments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Jolt Wide"/>
            </a:endParaRPr>
          </a:p>
          <a:p>
            <a:pPr marL="404640" indent="-404640">
              <a:lnSpc>
                <a:spcPct val="90000"/>
              </a:lnSpc>
              <a:spcBef>
                <a:spcPts val="799"/>
              </a:spcBef>
              <a:spcAft>
                <a:spcPts val="2599"/>
              </a:spcAft>
              <a:buClr>
                <a:srgbClr val="ffff00"/>
              </a:buClr>
              <a:buSzPct val="80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To take geography out of the equation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Jolt Wide"/>
            </a:endParaRPr>
          </a:p>
          <a:p>
            <a:pPr marL="404640" indent="-404640">
              <a:lnSpc>
                <a:spcPct val="90000"/>
              </a:lnSpc>
              <a:spcBef>
                <a:spcPts val="799"/>
              </a:spcBef>
              <a:spcAft>
                <a:spcPts val="2599"/>
              </a:spcAft>
              <a:buClr>
                <a:srgbClr val="ffff00"/>
              </a:buClr>
              <a:buSzPct val="80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To exploit more cross commodity optionality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Jolt Wide"/>
            </a:endParaRPr>
          </a:p>
          <a:p>
            <a:pPr marL="404640" indent="-404640">
              <a:lnSpc>
                <a:spcPct val="90000"/>
              </a:lnSpc>
              <a:spcBef>
                <a:spcPts val="799"/>
              </a:spcBef>
              <a:spcAft>
                <a:spcPts val="2599"/>
              </a:spcAft>
              <a:buClr>
                <a:srgbClr val="ffff00"/>
              </a:buClr>
              <a:buSzPct val="80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To expand Enron’s network to new businesses</a:t>
            </a:r>
            <a:endParaRPr b="1" lang="en-US" sz="3200" strike="noStrike" u="none">
              <a:solidFill>
                <a:srgbClr val="ffffff"/>
              </a:solidFill>
              <a:effectLst/>
              <a:uFillTx/>
              <a:latin typeface="Jolt Wide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/>
          <p:nvPr/>
        </p:nvSpPr>
        <p:spPr>
          <a:xfrm flipV="1">
            <a:off x="2260440" y="3768480"/>
            <a:ext cx="4186440" cy="1116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" name=""/>
          <p:cNvSpPr/>
          <p:nvPr/>
        </p:nvSpPr>
        <p:spPr>
          <a:xfrm>
            <a:off x="2687760" y="2475000"/>
            <a:ext cx="3759120" cy="282420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" name=""/>
          <p:cNvSpPr/>
          <p:nvPr/>
        </p:nvSpPr>
        <p:spPr>
          <a:xfrm>
            <a:off x="6380280" y="3143160"/>
            <a:ext cx="1778040" cy="1206720"/>
          </a:xfrm>
          <a:prstGeom prst="ellipse">
            <a:avLst/>
          </a:prstGeom>
          <a:solidFill>
            <a:srgbClr val="ffffff"/>
          </a:solidFill>
          <a:ln cap="sq"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" name=""/>
          <p:cNvSpPr/>
          <p:nvPr/>
        </p:nvSpPr>
        <p:spPr>
          <a:xfrm>
            <a:off x="6062760" y="1687680"/>
            <a:ext cx="1778040" cy="1206360"/>
          </a:xfrm>
          <a:prstGeom prst="ellipse">
            <a:avLst/>
          </a:prstGeom>
          <a:solidFill>
            <a:srgbClr val="ffffff"/>
          </a:solidFill>
          <a:ln cap="sq"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" name=""/>
          <p:cNvSpPr/>
          <p:nvPr/>
        </p:nvSpPr>
        <p:spPr>
          <a:xfrm>
            <a:off x="849240" y="3159000"/>
            <a:ext cx="1778040" cy="1206720"/>
          </a:xfrm>
          <a:prstGeom prst="ellipse">
            <a:avLst/>
          </a:prstGeom>
          <a:solidFill>
            <a:srgbClr val="ffffff"/>
          </a:solidFill>
          <a:ln cap="sq"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" name=""/>
          <p:cNvSpPr/>
          <p:nvPr/>
        </p:nvSpPr>
        <p:spPr>
          <a:xfrm>
            <a:off x="1392120" y="4867200"/>
            <a:ext cx="1778040" cy="1206720"/>
          </a:xfrm>
          <a:prstGeom prst="ellipse">
            <a:avLst/>
          </a:prstGeom>
          <a:solidFill>
            <a:srgbClr val="ffffff"/>
          </a:solidFill>
          <a:ln cap="sq"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" name=""/>
          <p:cNvSpPr/>
          <p:nvPr/>
        </p:nvSpPr>
        <p:spPr>
          <a:xfrm>
            <a:off x="3665520" y="5487840"/>
            <a:ext cx="1778040" cy="1206720"/>
          </a:xfrm>
          <a:prstGeom prst="ellipse">
            <a:avLst/>
          </a:prstGeom>
          <a:solidFill>
            <a:srgbClr val="ffffff"/>
          </a:solidFill>
          <a:ln cap="sq"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5969160" y="4824360"/>
            <a:ext cx="1777680" cy="1206720"/>
          </a:xfrm>
          <a:prstGeom prst="ellipse">
            <a:avLst/>
          </a:prstGeom>
          <a:solidFill>
            <a:srgbClr val="ffffff"/>
          </a:solidFill>
          <a:ln cap="sq"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" name=""/>
          <p:cNvSpPr/>
          <p:nvPr/>
        </p:nvSpPr>
        <p:spPr>
          <a:xfrm>
            <a:off x="1327320" y="1701720"/>
            <a:ext cx="1739880" cy="1181160"/>
          </a:xfrm>
          <a:prstGeom prst="ellipse">
            <a:avLst/>
          </a:prstGeom>
          <a:solidFill>
            <a:srgbClr val="ffffff"/>
          </a:solidFill>
          <a:ln cap="sq"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" name=""/>
          <p:cNvSpPr/>
          <p:nvPr/>
        </p:nvSpPr>
        <p:spPr>
          <a:xfrm>
            <a:off x="3678120" y="1015920"/>
            <a:ext cx="1778040" cy="1206720"/>
          </a:xfrm>
          <a:prstGeom prst="ellipse">
            <a:avLst/>
          </a:prstGeom>
          <a:solidFill>
            <a:srgbClr val="ffffff"/>
          </a:solidFill>
          <a:ln cap="sq"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" name=""/>
          <p:cNvSpPr/>
          <p:nvPr/>
        </p:nvSpPr>
        <p:spPr>
          <a:xfrm flipV="1">
            <a:off x="2841480" y="2473200"/>
            <a:ext cx="3652920" cy="274320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" name=""/>
          <p:cNvSpPr/>
          <p:nvPr/>
        </p:nvSpPr>
        <p:spPr>
          <a:xfrm>
            <a:off x="4554360" y="2117880"/>
            <a:ext cx="0" cy="402732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" name=""/>
          <p:cNvSpPr/>
          <p:nvPr/>
        </p:nvSpPr>
        <p:spPr>
          <a:xfrm>
            <a:off x="3714840" y="1320840"/>
            <a:ext cx="1662120" cy="60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Jolt Wide"/>
              </a:rPr>
              <a:t>Coal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Jolt Wide"/>
              </a:rPr>
              <a:t>(60 Billion)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" name=""/>
          <p:cNvSpPr/>
          <p:nvPr/>
        </p:nvSpPr>
        <p:spPr>
          <a:xfrm>
            <a:off x="1357200" y="1984320"/>
            <a:ext cx="1640160" cy="63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Jolt Wide"/>
              </a:rPr>
              <a:t>Weather 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Jolt Wide"/>
              </a:rPr>
              <a:t>(Trillion +)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" name=""/>
          <p:cNvSpPr/>
          <p:nvPr/>
        </p:nvSpPr>
        <p:spPr>
          <a:xfrm>
            <a:off x="757080" y="3402000"/>
            <a:ext cx="1979640" cy="70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spcAft>
                <a:spcPts val="3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Jolt Wide"/>
              </a:rPr>
              <a:t>Insurance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Jolt Wide"/>
              </a:rPr>
              <a:t>(Non Life 900 Billion)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Jolt Wide"/>
              </a:rPr>
              <a:t>(Life 1.</a:t>
            </a: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Jolt Wide"/>
              </a:rPr>
              <a:t> 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Jolt Wide"/>
              </a:rPr>
              <a:t>2 Trillion)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" name=""/>
          <p:cNvSpPr/>
          <p:nvPr/>
        </p:nvSpPr>
        <p:spPr>
          <a:xfrm>
            <a:off x="1449360" y="5261040"/>
            <a:ext cx="1614600" cy="59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spcAft>
                <a:spcPts val="67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Jolt Wide"/>
              </a:rPr>
              <a:t>New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Jolt Wide"/>
              </a:rPr>
              <a:t>( ? )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" name=""/>
          <p:cNvSpPr/>
          <p:nvPr/>
        </p:nvSpPr>
        <p:spPr>
          <a:xfrm>
            <a:off x="6137280" y="1747800"/>
            <a:ext cx="1638360" cy="109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Jolt Wide"/>
              </a:rPr>
              <a:t>Crude Products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Jolt Wide"/>
              </a:rPr>
              <a:t>LNG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Jolt Wide"/>
              </a:rPr>
              <a:t>Other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Jolt Wide"/>
              </a:rPr>
              <a:t>(15 Trillion)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" name=""/>
          <p:cNvSpPr/>
          <p:nvPr/>
        </p:nvSpPr>
        <p:spPr>
          <a:xfrm>
            <a:off x="6372360" y="3421080"/>
            <a:ext cx="1787400" cy="11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3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Jolt Wide"/>
              </a:rPr>
              <a:t>Transportation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3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Jolt Wide"/>
              </a:rPr>
              <a:t>(850 Billion)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" name=""/>
          <p:cNvSpPr/>
          <p:nvPr/>
        </p:nvSpPr>
        <p:spPr>
          <a:xfrm>
            <a:off x="5981760" y="5046840"/>
            <a:ext cx="174924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spcAft>
                <a:spcPts val="56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Jolt Wide"/>
              </a:rPr>
              <a:t>Agribusiness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Jolt Wide"/>
              </a:rPr>
              <a:t>(Meats 300 Billion)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Jolt Wide"/>
              </a:rPr>
              <a:t>(Grains 200 Billion)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" name=""/>
          <p:cNvSpPr/>
          <p:nvPr/>
        </p:nvSpPr>
        <p:spPr>
          <a:xfrm>
            <a:off x="3708360" y="5857920"/>
            <a:ext cx="1681200" cy="56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Jolt Wide"/>
              </a:rPr>
              <a:t>FX / Rates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spcAft>
                <a:spcPts val="34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Jolt Wide"/>
              </a:rPr>
              <a:t>(Trillion +)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0" y="-6552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200" strike="noStrike" u="none">
                <a:solidFill>
                  <a:srgbClr val="ffff00"/>
                </a:solidFill>
                <a:effectLst/>
                <a:uFillTx/>
                <a:latin typeface="Jolt Wide"/>
              </a:rPr>
              <a:t>Ask What?</a:t>
            </a:r>
            <a:endParaRPr b="1" lang="en-US" sz="4200" strike="noStrike" u="none">
              <a:solidFill>
                <a:srgbClr val="ffff00"/>
              </a:solidFill>
              <a:effectLst/>
              <a:uFillTx/>
              <a:latin typeface="Jolt Wide"/>
            </a:endParaRPr>
          </a:p>
        </p:txBody>
      </p:sp>
      <p:sp>
        <p:nvSpPr>
          <p:cNvPr id="32" name=""/>
          <p:cNvSpPr/>
          <p:nvPr/>
        </p:nvSpPr>
        <p:spPr>
          <a:xfrm>
            <a:off x="3454560" y="3022560"/>
            <a:ext cx="2244600" cy="1523880"/>
          </a:xfrm>
          <a:prstGeom prst="ellipse">
            <a:avLst/>
          </a:prstGeom>
          <a:solidFill>
            <a:srgbClr val="ffff00"/>
          </a:soli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" name=""/>
          <p:cNvSpPr/>
          <p:nvPr/>
        </p:nvSpPr>
        <p:spPr>
          <a:xfrm>
            <a:off x="3554280" y="3486240"/>
            <a:ext cx="203544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500" strike="noStrike" u="none">
                <a:solidFill>
                  <a:srgbClr val="000000"/>
                </a:solidFill>
                <a:effectLst/>
                <a:uFillTx/>
                <a:latin typeface="Jolt Wide"/>
              </a:rPr>
              <a:t>EGM</a:t>
            </a:r>
            <a:endParaRPr b="0" lang="en-US" sz="4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"/>
          <p:cNvSpPr/>
          <p:nvPr/>
        </p:nvSpPr>
        <p:spPr>
          <a:xfrm rot="19683600">
            <a:off x="1762200" y="4465440"/>
            <a:ext cx="415800" cy="247320"/>
          </a:xfrm>
          <a:prstGeom prst="ellipse">
            <a:avLst/>
          </a:prstGeom>
          <a:noFill/>
          <a:ln w="76320">
            <a:solidFill>
              <a:srgbClr val="ffffff"/>
            </a:solidFill>
            <a:miter/>
          </a:ln>
          <a:effectLst>
            <a:outerShdw dist="40186" dir="1096358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" name=""/>
          <p:cNvSpPr/>
          <p:nvPr/>
        </p:nvSpPr>
        <p:spPr>
          <a:xfrm rot="19683600">
            <a:off x="2033280" y="4290480"/>
            <a:ext cx="415800" cy="247680"/>
          </a:xfrm>
          <a:prstGeom prst="ellipse">
            <a:avLst/>
          </a:prstGeom>
          <a:noFill/>
          <a:ln w="76320">
            <a:solidFill>
              <a:srgbClr val="ffffff"/>
            </a:solidFill>
            <a:miter/>
          </a:ln>
          <a:effectLst>
            <a:outerShdw dist="40186" dir="1096358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" name=""/>
          <p:cNvSpPr/>
          <p:nvPr/>
        </p:nvSpPr>
        <p:spPr>
          <a:xfrm rot="19683600">
            <a:off x="2328480" y="4114440"/>
            <a:ext cx="415800" cy="247680"/>
          </a:xfrm>
          <a:prstGeom prst="ellipse">
            <a:avLst/>
          </a:prstGeom>
          <a:noFill/>
          <a:ln w="76320">
            <a:solidFill>
              <a:srgbClr val="ffffff"/>
            </a:solidFill>
            <a:miter/>
          </a:ln>
          <a:effectLst>
            <a:outerShdw dist="40186" dir="1096358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" name=""/>
          <p:cNvSpPr/>
          <p:nvPr/>
        </p:nvSpPr>
        <p:spPr>
          <a:xfrm rot="19086600">
            <a:off x="2568600" y="3939840"/>
            <a:ext cx="415800" cy="247680"/>
          </a:xfrm>
          <a:prstGeom prst="ellipse">
            <a:avLst/>
          </a:prstGeom>
          <a:noFill/>
          <a:ln w="76320">
            <a:solidFill>
              <a:srgbClr val="ffffff"/>
            </a:solidFill>
            <a:miter/>
          </a:ln>
          <a:effectLst>
            <a:outerShdw dist="40186" dir="1096358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38" name=""/>
          <p:cNvGrpSpPr/>
          <p:nvPr/>
        </p:nvGrpSpPr>
        <p:grpSpPr>
          <a:xfrm>
            <a:off x="2766960" y="3119040"/>
            <a:ext cx="1266840" cy="1002960"/>
            <a:chOff x="2766960" y="3119040"/>
            <a:chExt cx="1266840" cy="1002960"/>
          </a:xfrm>
        </p:grpSpPr>
        <p:sp>
          <p:nvSpPr>
            <p:cNvPr id="39" name=""/>
            <p:cNvSpPr/>
            <p:nvPr/>
          </p:nvSpPr>
          <p:spPr>
            <a:xfrm rot="19575600">
              <a:off x="2800440" y="3780000"/>
              <a:ext cx="416160" cy="247320"/>
            </a:xfrm>
            <a:prstGeom prst="ellipse">
              <a:avLst/>
            </a:prstGeom>
            <a:noFill/>
            <a:ln w="76320">
              <a:solidFill>
                <a:srgbClr val="ffffff"/>
              </a:solidFill>
              <a:miter/>
            </a:ln>
            <a:effectLst>
              <a:outerShdw dist="40186" dir="1096358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" name=""/>
            <p:cNvSpPr/>
            <p:nvPr/>
          </p:nvSpPr>
          <p:spPr>
            <a:xfrm rot="19575600">
              <a:off x="3066480" y="3596040"/>
              <a:ext cx="415800" cy="247320"/>
            </a:xfrm>
            <a:prstGeom prst="ellipse">
              <a:avLst/>
            </a:prstGeom>
            <a:noFill/>
            <a:ln w="76320">
              <a:solidFill>
                <a:srgbClr val="ffffff"/>
              </a:solidFill>
              <a:miter/>
            </a:ln>
            <a:effectLst>
              <a:outerShdw dist="40186" dir="1096358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" name=""/>
            <p:cNvSpPr/>
            <p:nvPr/>
          </p:nvSpPr>
          <p:spPr>
            <a:xfrm rot="19575600">
              <a:off x="3355560" y="3410640"/>
              <a:ext cx="415800" cy="247320"/>
            </a:xfrm>
            <a:prstGeom prst="ellipse">
              <a:avLst/>
            </a:prstGeom>
            <a:noFill/>
            <a:ln w="76320">
              <a:solidFill>
                <a:srgbClr val="ffffff"/>
              </a:solidFill>
              <a:miter/>
            </a:ln>
            <a:effectLst>
              <a:outerShdw dist="40186" dir="1096358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" name=""/>
            <p:cNvSpPr/>
            <p:nvPr/>
          </p:nvSpPr>
          <p:spPr>
            <a:xfrm rot="18979200">
              <a:off x="3589920" y="3228480"/>
              <a:ext cx="416160" cy="247320"/>
            </a:xfrm>
            <a:prstGeom prst="ellipse">
              <a:avLst/>
            </a:prstGeom>
            <a:noFill/>
            <a:ln w="76320">
              <a:solidFill>
                <a:srgbClr val="ffffff"/>
              </a:solidFill>
              <a:miter/>
            </a:ln>
            <a:effectLst>
              <a:outerShdw dist="40186" dir="1096358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3" name=""/>
          <p:cNvSpPr/>
          <p:nvPr/>
        </p:nvSpPr>
        <p:spPr>
          <a:xfrm>
            <a:off x="-62280" y="2922480"/>
            <a:ext cx="1518840" cy="459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Jolt Wide"/>
              </a:rPr>
              <a:t>Producer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>
            <a:off x="7880400" y="3103560"/>
            <a:ext cx="1593720" cy="6058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Jolt Wide"/>
              </a:rPr>
              <a:t>End</a:t>
            </a:r>
            <a:br>
              <a:rPr sz="2400"/>
            </a:b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Jolt Wide"/>
              </a:rPr>
              <a:t>User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5" name=""/>
          <p:cNvSpPr/>
          <p:nvPr/>
        </p:nvSpPr>
        <p:spPr>
          <a:xfrm>
            <a:off x="1417320" y="4802040"/>
            <a:ext cx="840960" cy="459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Jolt Wide"/>
              </a:rPr>
              <a:t>Ship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1779480" y="3379680"/>
            <a:ext cx="1349640" cy="459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Jolt Wide"/>
              </a:rPr>
              <a:t>Pipeline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" name=""/>
          <p:cNvSpPr/>
          <p:nvPr/>
        </p:nvSpPr>
        <p:spPr>
          <a:xfrm>
            <a:off x="4742640" y="4446720"/>
            <a:ext cx="1230840" cy="459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Jolt Wide"/>
              </a:rPr>
              <a:t>Refiner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8" name=""/>
          <p:cNvSpPr/>
          <p:nvPr/>
        </p:nvSpPr>
        <p:spPr>
          <a:xfrm>
            <a:off x="3597480" y="2770200"/>
            <a:ext cx="807120" cy="459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Jolt Wide"/>
              </a:rPr>
              <a:t>LDC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9" name=""/>
          <p:cNvSpPr/>
          <p:nvPr/>
        </p:nvSpPr>
        <p:spPr>
          <a:xfrm>
            <a:off x="6875640" y="4002120"/>
            <a:ext cx="1738440" cy="459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Jolt Wide"/>
              </a:rPr>
              <a:t>Distributor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0" name=""/>
          <p:cNvSpPr/>
          <p:nvPr/>
        </p:nvSpPr>
        <p:spPr>
          <a:xfrm>
            <a:off x="6427440" y="2795760"/>
            <a:ext cx="840960" cy="459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Jolt Wide"/>
              </a:rPr>
              <a:t>Ship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1" name=""/>
          <p:cNvSpPr/>
          <p:nvPr/>
        </p:nvSpPr>
        <p:spPr>
          <a:xfrm rot="2389800">
            <a:off x="353520" y="3401640"/>
            <a:ext cx="428760" cy="268200"/>
          </a:xfrm>
          <a:prstGeom prst="ellipse">
            <a:avLst/>
          </a:prstGeom>
          <a:noFill/>
          <a:ln w="76320">
            <a:solidFill>
              <a:srgbClr val="ffffff"/>
            </a:solidFill>
            <a:miter/>
          </a:ln>
          <a:effectLst>
            <a:outerShdw dist="40186" dir="1096358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2" name=""/>
          <p:cNvSpPr/>
          <p:nvPr/>
        </p:nvSpPr>
        <p:spPr>
          <a:xfrm rot="2500200">
            <a:off x="547560" y="3633840"/>
            <a:ext cx="416160" cy="247680"/>
          </a:xfrm>
          <a:prstGeom prst="ellipse">
            <a:avLst/>
          </a:prstGeom>
          <a:noFill/>
          <a:ln w="76320">
            <a:solidFill>
              <a:srgbClr val="ffffff"/>
            </a:solidFill>
            <a:miter/>
          </a:ln>
          <a:effectLst>
            <a:outerShdw dist="40186" dir="1096358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3" name=""/>
          <p:cNvSpPr/>
          <p:nvPr/>
        </p:nvSpPr>
        <p:spPr>
          <a:xfrm rot="2500200">
            <a:off x="771480" y="3852360"/>
            <a:ext cx="415800" cy="247680"/>
          </a:xfrm>
          <a:prstGeom prst="ellipse">
            <a:avLst/>
          </a:prstGeom>
          <a:noFill/>
          <a:ln w="76320">
            <a:solidFill>
              <a:srgbClr val="ffffff"/>
            </a:solidFill>
            <a:miter/>
          </a:ln>
          <a:effectLst>
            <a:outerShdw dist="40186" dir="1096358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4" name=""/>
          <p:cNvSpPr/>
          <p:nvPr/>
        </p:nvSpPr>
        <p:spPr>
          <a:xfrm rot="2500200">
            <a:off x="1015920" y="4064040"/>
            <a:ext cx="416160" cy="247680"/>
          </a:xfrm>
          <a:prstGeom prst="ellipse">
            <a:avLst/>
          </a:prstGeom>
          <a:noFill/>
          <a:ln w="76320">
            <a:solidFill>
              <a:srgbClr val="ffffff"/>
            </a:solidFill>
            <a:miter/>
          </a:ln>
          <a:effectLst>
            <a:outerShdw dist="40186" dir="1096358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 rot="2500200">
            <a:off x="1268280" y="4297320"/>
            <a:ext cx="416160" cy="247680"/>
          </a:xfrm>
          <a:prstGeom prst="ellipse">
            <a:avLst/>
          </a:prstGeom>
          <a:noFill/>
          <a:ln w="76320">
            <a:solidFill>
              <a:srgbClr val="ffffff"/>
            </a:solidFill>
            <a:miter/>
          </a:ln>
          <a:effectLst>
            <a:outerShdw dist="40186" dir="1096358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6" name=""/>
          <p:cNvSpPr/>
          <p:nvPr/>
        </p:nvSpPr>
        <p:spPr>
          <a:xfrm rot="1903200">
            <a:off x="1503000" y="4478400"/>
            <a:ext cx="415800" cy="247680"/>
          </a:xfrm>
          <a:prstGeom prst="ellipse">
            <a:avLst/>
          </a:prstGeom>
          <a:noFill/>
          <a:ln w="76320">
            <a:solidFill>
              <a:srgbClr val="ffffff"/>
            </a:solidFill>
            <a:miter/>
          </a:ln>
          <a:effectLst>
            <a:outerShdw dist="40186" dir="1096358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 rot="2500200">
            <a:off x="3807000" y="3230280"/>
            <a:ext cx="415800" cy="247680"/>
          </a:xfrm>
          <a:prstGeom prst="ellipse">
            <a:avLst/>
          </a:prstGeom>
          <a:noFill/>
          <a:ln w="76320">
            <a:solidFill>
              <a:srgbClr val="ffffff"/>
            </a:solidFill>
            <a:miter/>
          </a:ln>
          <a:effectLst>
            <a:outerShdw dist="40186" dir="1096358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 rot="2500200">
            <a:off x="4051440" y="3441240"/>
            <a:ext cx="415800" cy="247680"/>
          </a:xfrm>
          <a:prstGeom prst="ellipse">
            <a:avLst/>
          </a:prstGeom>
          <a:noFill/>
          <a:ln w="76320">
            <a:solidFill>
              <a:srgbClr val="ffffff"/>
            </a:solidFill>
            <a:miter/>
          </a:ln>
          <a:effectLst>
            <a:outerShdw dist="40186" dir="1096358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9" name=""/>
          <p:cNvSpPr/>
          <p:nvPr/>
        </p:nvSpPr>
        <p:spPr>
          <a:xfrm rot="2500200">
            <a:off x="4303440" y="3675240"/>
            <a:ext cx="415800" cy="247320"/>
          </a:xfrm>
          <a:prstGeom prst="ellipse">
            <a:avLst/>
          </a:prstGeom>
          <a:noFill/>
          <a:ln w="76320">
            <a:solidFill>
              <a:srgbClr val="ffffff"/>
            </a:solidFill>
            <a:miter/>
          </a:ln>
          <a:effectLst>
            <a:outerShdw dist="40186" dir="1096358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0" name=""/>
          <p:cNvSpPr/>
          <p:nvPr/>
        </p:nvSpPr>
        <p:spPr>
          <a:xfrm rot="1903200">
            <a:off x="4538160" y="3855600"/>
            <a:ext cx="416160" cy="247680"/>
          </a:xfrm>
          <a:prstGeom prst="ellipse">
            <a:avLst/>
          </a:prstGeom>
          <a:noFill/>
          <a:ln w="76320">
            <a:solidFill>
              <a:srgbClr val="ffffff"/>
            </a:solidFill>
            <a:miter/>
          </a:ln>
          <a:effectLst>
            <a:outerShdw dist="40186" dir="1096358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1" name=""/>
          <p:cNvSpPr/>
          <p:nvPr/>
        </p:nvSpPr>
        <p:spPr>
          <a:xfrm rot="2500200">
            <a:off x="4772160" y="4030200"/>
            <a:ext cx="415800" cy="247680"/>
          </a:xfrm>
          <a:prstGeom prst="ellipse">
            <a:avLst/>
          </a:prstGeom>
          <a:noFill/>
          <a:ln w="76320">
            <a:solidFill>
              <a:srgbClr val="ffffff"/>
            </a:solidFill>
            <a:miter/>
          </a:ln>
          <a:effectLst>
            <a:outerShdw dist="40186" dir="1096358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62" name=""/>
          <p:cNvGrpSpPr/>
          <p:nvPr/>
        </p:nvGrpSpPr>
        <p:grpSpPr>
          <a:xfrm>
            <a:off x="4987440" y="3189960"/>
            <a:ext cx="1932480" cy="1310760"/>
            <a:chOff x="4987440" y="3189960"/>
            <a:chExt cx="1932480" cy="1310760"/>
          </a:xfrm>
        </p:grpSpPr>
        <p:sp>
          <p:nvSpPr>
            <p:cNvPr id="63" name=""/>
            <p:cNvSpPr/>
            <p:nvPr/>
          </p:nvSpPr>
          <p:spPr>
            <a:xfrm rot="2014200">
              <a:off x="5020920" y="4159080"/>
              <a:ext cx="415800" cy="247320"/>
            </a:xfrm>
            <a:prstGeom prst="ellipse">
              <a:avLst/>
            </a:prstGeom>
            <a:noFill/>
            <a:ln w="76320">
              <a:solidFill>
                <a:srgbClr val="ffffff"/>
              </a:solidFill>
              <a:miter/>
            </a:ln>
            <a:effectLst>
              <a:outerShdw dist="40186" dir="1096358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64" name=""/>
            <p:cNvGrpSpPr/>
            <p:nvPr/>
          </p:nvGrpSpPr>
          <p:grpSpPr>
            <a:xfrm>
              <a:off x="5240880" y="3538800"/>
              <a:ext cx="1238040" cy="936000"/>
              <a:chOff x="5240880" y="3538800"/>
              <a:chExt cx="1238040" cy="936000"/>
            </a:xfrm>
          </p:grpSpPr>
          <p:sp>
            <p:nvSpPr>
              <p:cNvPr id="65" name=""/>
              <p:cNvSpPr/>
              <p:nvPr/>
            </p:nvSpPr>
            <p:spPr>
              <a:xfrm rot="19746600">
                <a:off x="5274720" y="4138200"/>
                <a:ext cx="415800" cy="247320"/>
              </a:xfrm>
              <a:prstGeom prst="ellipse">
                <a:avLst/>
              </a:prstGeom>
              <a:noFill/>
              <a:ln w="76320">
                <a:solidFill>
                  <a:srgbClr val="ffffff"/>
                </a:solidFill>
                <a:miter/>
              </a:ln>
              <a:effectLst>
                <a:outerShdw dist="40186" dir="1096358" blurRad="0" rotWithShape="0">
                  <a:srgbClr val="00000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6" name=""/>
              <p:cNvSpPr/>
              <p:nvPr/>
            </p:nvSpPr>
            <p:spPr>
              <a:xfrm rot="19149600">
                <a:off x="5518080" y="3967920"/>
                <a:ext cx="415800" cy="247680"/>
              </a:xfrm>
              <a:prstGeom prst="ellipse">
                <a:avLst/>
              </a:prstGeom>
              <a:noFill/>
              <a:ln w="76320">
                <a:solidFill>
                  <a:srgbClr val="ffffff"/>
                </a:solidFill>
                <a:miter/>
              </a:ln>
              <a:effectLst>
                <a:outerShdw dist="40186" dir="1096358" blurRad="0" rotWithShape="0">
                  <a:srgbClr val="00000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7" name=""/>
              <p:cNvSpPr/>
              <p:nvPr/>
            </p:nvSpPr>
            <p:spPr>
              <a:xfrm rot="19746600">
                <a:off x="5754240" y="3797640"/>
                <a:ext cx="415800" cy="247680"/>
              </a:xfrm>
              <a:prstGeom prst="ellipse">
                <a:avLst/>
              </a:prstGeom>
              <a:noFill/>
              <a:ln w="76320">
                <a:solidFill>
                  <a:srgbClr val="ffffff"/>
                </a:solidFill>
                <a:miter/>
              </a:ln>
              <a:effectLst>
                <a:outerShdw dist="40186" dir="1096358" blurRad="0" rotWithShape="0">
                  <a:srgbClr val="00000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" name=""/>
              <p:cNvSpPr/>
              <p:nvPr/>
            </p:nvSpPr>
            <p:spPr>
              <a:xfrm rot="19746600">
                <a:off x="6028920" y="3627720"/>
                <a:ext cx="415800" cy="247680"/>
              </a:xfrm>
              <a:prstGeom prst="ellipse">
                <a:avLst/>
              </a:prstGeom>
              <a:noFill/>
              <a:ln w="76320">
                <a:solidFill>
                  <a:srgbClr val="ffffff"/>
                </a:solidFill>
                <a:miter/>
              </a:ln>
              <a:effectLst>
                <a:outerShdw dist="40186" dir="1096358" blurRad="0" rotWithShape="0">
                  <a:srgbClr val="00000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69" name=""/>
            <p:cNvSpPr/>
            <p:nvPr/>
          </p:nvSpPr>
          <p:spPr>
            <a:xfrm rot="19746000">
              <a:off x="6230880" y="3463920"/>
              <a:ext cx="416160" cy="247320"/>
            </a:xfrm>
            <a:prstGeom prst="ellipse">
              <a:avLst/>
            </a:prstGeom>
            <a:noFill/>
            <a:ln w="76320">
              <a:solidFill>
                <a:srgbClr val="ffffff"/>
              </a:solidFill>
              <a:miter/>
            </a:ln>
            <a:effectLst>
              <a:outerShdw dist="40186" dir="1096358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" name=""/>
            <p:cNvSpPr/>
            <p:nvPr/>
          </p:nvSpPr>
          <p:spPr>
            <a:xfrm rot="19149000">
              <a:off x="6473880" y="3295440"/>
              <a:ext cx="415800" cy="247320"/>
            </a:xfrm>
            <a:prstGeom prst="ellipse">
              <a:avLst/>
            </a:prstGeom>
            <a:noFill/>
            <a:ln w="76320">
              <a:solidFill>
                <a:srgbClr val="ffffff"/>
              </a:solidFill>
              <a:miter/>
            </a:ln>
            <a:effectLst>
              <a:outerShdw dist="40186" dir="1096358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1" name=""/>
          <p:cNvSpPr/>
          <p:nvPr/>
        </p:nvSpPr>
        <p:spPr>
          <a:xfrm rot="2500200">
            <a:off x="6727680" y="3332160"/>
            <a:ext cx="416160" cy="247680"/>
          </a:xfrm>
          <a:prstGeom prst="ellipse">
            <a:avLst/>
          </a:prstGeom>
          <a:noFill/>
          <a:ln w="76320">
            <a:solidFill>
              <a:srgbClr val="ffffff"/>
            </a:solidFill>
            <a:miter/>
          </a:ln>
          <a:effectLst>
            <a:outerShdw dist="40186" dir="1096358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 rot="2500200">
            <a:off x="6959520" y="3517920"/>
            <a:ext cx="416160" cy="247680"/>
          </a:xfrm>
          <a:prstGeom prst="ellipse">
            <a:avLst/>
          </a:prstGeom>
          <a:noFill/>
          <a:ln w="76320">
            <a:solidFill>
              <a:srgbClr val="ffffff"/>
            </a:solidFill>
            <a:miter/>
          </a:ln>
          <a:effectLst>
            <a:outerShdw dist="40186" dir="1096358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 rot="879600">
            <a:off x="7188120" y="3657600"/>
            <a:ext cx="416160" cy="247680"/>
          </a:xfrm>
          <a:prstGeom prst="ellipse">
            <a:avLst/>
          </a:prstGeom>
          <a:noFill/>
          <a:ln w="76320">
            <a:solidFill>
              <a:srgbClr val="ffffff"/>
            </a:solidFill>
            <a:miter/>
          </a:ln>
          <a:effectLst>
            <a:outerShdw dist="40186" dir="1096358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4" name=""/>
          <p:cNvSpPr/>
          <p:nvPr/>
        </p:nvSpPr>
        <p:spPr>
          <a:xfrm rot="526200">
            <a:off x="7454520" y="3720960"/>
            <a:ext cx="415800" cy="247680"/>
          </a:xfrm>
          <a:prstGeom prst="ellipse">
            <a:avLst/>
          </a:prstGeom>
          <a:noFill/>
          <a:ln w="76320">
            <a:solidFill>
              <a:srgbClr val="ffffff"/>
            </a:solidFill>
            <a:miter/>
          </a:ln>
          <a:effectLst>
            <a:outerShdw dist="40186" dir="1096358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" name=""/>
          <p:cNvSpPr/>
          <p:nvPr/>
        </p:nvSpPr>
        <p:spPr>
          <a:xfrm rot="101400">
            <a:off x="7733880" y="3733560"/>
            <a:ext cx="416160" cy="247680"/>
          </a:xfrm>
          <a:prstGeom prst="ellipse">
            <a:avLst/>
          </a:prstGeom>
          <a:noFill/>
          <a:ln w="76320">
            <a:solidFill>
              <a:srgbClr val="ffffff"/>
            </a:solidFill>
            <a:miter/>
          </a:ln>
          <a:effectLst>
            <a:outerShdw dist="40186" dir="1096358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" name=""/>
          <p:cNvSpPr/>
          <p:nvPr/>
        </p:nvSpPr>
        <p:spPr>
          <a:xfrm rot="101400">
            <a:off x="8026200" y="3733560"/>
            <a:ext cx="415800" cy="247680"/>
          </a:xfrm>
          <a:prstGeom prst="ellipse">
            <a:avLst/>
          </a:prstGeom>
          <a:noFill/>
          <a:ln w="76320">
            <a:solidFill>
              <a:srgbClr val="ffffff"/>
            </a:solidFill>
            <a:miter/>
          </a:ln>
          <a:effectLst>
            <a:outerShdw dist="40186" dir="1096358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 rot="20446200">
            <a:off x="8292600" y="3683160"/>
            <a:ext cx="416160" cy="247320"/>
          </a:xfrm>
          <a:prstGeom prst="ellipse">
            <a:avLst/>
          </a:prstGeom>
          <a:noFill/>
          <a:ln w="76320">
            <a:solidFill>
              <a:srgbClr val="ffffff"/>
            </a:solidFill>
            <a:miter/>
          </a:ln>
          <a:effectLst>
            <a:outerShdw dist="40186" dir="1096358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0" y="35532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200" strike="noStrike" u="none">
                <a:solidFill>
                  <a:srgbClr val="ffff00"/>
                </a:solidFill>
                <a:effectLst/>
                <a:uFillTx/>
                <a:latin typeface="Jolt Wide"/>
              </a:rPr>
              <a:t>Where Do We Want To Be Along</a:t>
            </a:r>
            <a:br>
              <a:rPr sz="4200"/>
            </a:br>
            <a:r>
              <a:rPr b="1" lang="en-US" sz="4200" strike="noStrike" u="none">
                <a:solidFill>
                  <a:srgbClr val="ffff00"/>
                </a:solidFill>
                <a:effectLst/>
                <a:uFillTx/>
                <a:latin typeface="Jolt Wide"/>
              </a:rPr>
              <a:t>The Value Chain?</a:t>
            </a:r>
            <a:endParaRPr b="1" lang="en-US" sz="4200" strike="noStrike" u="none">
              <a:solidFill>
                <a:srgbClr val="ffff00"/>
              </a:solidFill>
              <a:effectLst/>
              <a:uFillTx/>
              <a:latin typeface="Jolt Wide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/>
          </p:nvPr>
        </p:nvSpPr>
        <p:spPr>
          <a:xfrm>
            <a:off x="1123560" y="6205320"/>
            <a:ext cx="7010280" cy="609480"/>
          </a:xfrm>
          <a:prstGeom prst="rect">
            <a:avLst/>
          </a:prstGeom>
          <a:noFill/>
          <a:ln w="0">
            <a:noFill/>
          </a:ln>
          <a:effectLst>
            <a:outerShdw dist="40186" dir="1096358" blurRad="0" rotWithShape="0">
              <a:srgbClr val="000000"/>
            </a:outerShdw>
          </a:effectLst>
        </p:spPr>
        <p:txBody>
          <a:bodyPr lIns="92160" rIns="92160" tIns="46080" bIns="46080" anchor="t">
            <a:normAutofit/>
          </a:bodyPr>
          <a:p>
            <a:pPr marL="404640" indent="-404640">
              <a:lnSpc>
                <a:spcPct val="95000"/>
              </a:lnSpc>
              <a:spcAft>
                <a:spcPts val="1225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Customer  </a:t>
            </a:r>
            <a:r>
              <a:rPr b="1" lang="en-US" sz="2200" strike="noStrike" u="non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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  Market  </a:t>
            </a:r>
            <a:r>
              <a:rPr b="1" lang="en-US" sz="2200" strike="noStrike" u="non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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  Asset  </a:t>
            </a:r>
            <a:r>
              <a:rPr b="1" lang="en-US" sz="2200" strike="noStrike" u="non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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  EOL</a:t>
            </a:r>
            <a:endParaRPr b="1" lang="en-US" sz="2800" strike="noStrike" u="none">
              <a:solidFill>
                <a:srgbClr val="ffffff"/>
              </a:solidFill>
              <a:effectLst/>
              <a:uFillTx/>
              <a:latin typeface="Jolt Wide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0" y="26640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200" strike="noStrike" u="none">
                <a:solidFill>
                  <a:srgbClr val="ffff00"/>
                </a:solidFill>
                <a:effectLst/>
                <a:uFillTx/>
                <a:latin typeface="Jolt Wide"/>
              </a:rPr>
              <a:t>EBusiness &amp; New Economy  vs. </a:t>
            </a:r>
            <a:br>
              <a:rPr sz="4200"/>
            </a:br>
            <a:r>
              <a:rPr b="1" lang="en-US" sz="4200" strike="noStrike" u="none">
                <a:solidFill>
                  <a:srgbClr val="ffff00"/>
                </a:solidFill>
                <a:effectLst/>
                <a:uFillTx/>
                <a:latin typeface="Jolt Wide"/>
              </a:rPr>
              <a:t>Physical Business &amp; Old Economy</a:t>
            </a:r>
            <a:endParaRPr b="1" lang="en-US" sz="4200" strike="noStrike" u="none">
              <a:solidFill>
                <a:srgbClr val="ffff00"/>
              </a:solidFill>
              <a:effectLst/>
              <a:uFillTx/>
              <a:latin typeface="Jolt Wide"/>
            </a:endParaRPr>
          </a:p>
        </p:txBody>
      </p:sp>
      <p:sp>
        <p:nvSpPr>
          <p:cNvPr id="81" name=""/>
          <p:cNvSpPr/>
          <p:nvPr/>
        </p:nvSpPr>
        <p:spPr>
          <a:xfrm>
            <a:off x="1015920" y="5359320"/>
            <a:ext cx="7061400" cy="62244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ap="sq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1060560" y="5423040"/>
            <a:ext cx="694980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Jolt Wide"/>
              </a:rPr>
              <a:t>Value of Information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83" name="DCZ00034" descr=""/>
          <p:cNvPicPr/>
          <p:nvPr/>
        </p:nvPicPr>
        <p:blipFill>
          <a:blip r:embed="rId2"/>
          <a:stretch/>
        </p:blipFill>
        <p:spPr>
          <a:xfrm>
            <a:off x="2070000" y="1758960"/>
            <a:ext cx="4245120" cy="323856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Coal" descr=""/>
          <p:cNvPicPr/>
          <p:nvPr/>
        </p:nvPicPr>
        <p:blipFill>
          <a:blip r:embed="rId2"/>
          <a:stretch/>
        </p:blipFill>
        <p:spPr>
          <a:xfrm>
            <a:off x="2576520" y="2905200"/>
            <a:ext cx="1281240" cy="200160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</p:pic>
      <p:sp>
        <p:nvSpPr>
          <p:cNvPr id="85" name=""/>
          <p:cNvSpPr/>
          <p:nvPr/>
        </p:nvSpPr>
        <p:spPr>
          <a:xfrm>
            <a:off x="2888280" y="4543560"/>
            <a:ext cx="702360" cy="3834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Coal</a:t>
            </a:r>
            <a:endParaRPr b="0" lang="en-US" sz="19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86" name="solar_plant" descr=""/>
          <p:cNvPicPr/>
          <p:nvPr/>
        </p:nvPicPr>
        <p:blipFill>
          <a:blip r:embed="rId3"/>
          <a:stretch/>
        </p:blipFill>
        <p:spPr>
          <a:xfrm>
            <a:off x="4967280" y="1312920"/>
            <a:ext cx="1763640" cy="109224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</p:pic>
      <p:sp>
        <p:nvSpPr>
          <p:cNvPr id="87" name=""/>
          <p:cNvSpPr/>
          <p:nvPr/>
        </p:nvSpPr>
        <p:spPr>
          <a:xfrm>
            <a:off x="4999680" y="2055960"/>
            <a:ext cx="997200" cy="3834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Energy</a:t>
            </a:r>
            <a:endParaRPr b="0" lang="en-US" sz="19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88" name="Petrochemical_plant" descr=""/>
          <p:cNvPicPr/>
          <p:nvPr/>
        </p:nvPicPr>
        <p:blipFill>
          <a:blip r:embed="rId4"/>
          <a:stretch/>
        </p:blipFill>
        <p:spPr>
          <a:xfrm>
            <a:off x="7083360" y="1498680"/>
            <a:ext cx="1700280" cy="122868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</p:pic>
      <p:sp>
        <p:nvSpPr>
          <p:cNvPr id="89" name=""/>
          <p:cNvSpPr/>
          <p:nvPr/>
        </p:nvSpPr>
        <p:spPr>
          <a:xfrm>
            <a:off x="6970680" y="1469880"/>
            <a:ext cx="1960920" cy="3834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Petrochemicals</a:t>
            </a:r>
            <a:endParaRPr b="0" lang="en-US" sz="19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90" name="steel_factory" descr=""/>
          <p:cNvPicPr/>
          <p:nvPr/>
        </p:nvPicPr>
        <p:blipFill>
          <a:blip r:embed="rId5"/>
          <a:stretch/>
        </p:blipFill>
        <p:spPr>
          <a:xfrm>
            <a:off x="7381800" y="3135240"/>
            <a:ext cx="1508040" cy="151452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</p:pic>
      <p:sp>
        <p:nvSpPr>
          <p:cNvPr id="91" name=""/>
          <p:cNvSpPr/>
          <p:nvPr/>
        </p:nvSpPr>
        <p:spPr>
          <a:xfrm>
            <a:off x="7400880" y="4259160"/>
            <a:ext cx="930240" cy="3834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Metals</a:t>
            </a:r>
            <a:endParaRPr b="0" lang="en-US" sz="19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92" name="papermill" descr=""/>
          <p:cNvPicPr/>
          <p:nvPr/>
        </p:nvPicPr>
        <p:blipFill>
          <a:blip r:embed="rId6"/>
          <a:stretch/>
        </p:blipFill>
        <p:spPr>
          <a:xfrm>
            <a:off x="5064120" y="4716360"/>
            <a:ext cx="1641600" cy="122256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</p:pic>
      <p:sp>
        <p:nvSpPr>
          <p:cNvPr id="93" name=""/>
          <p:cNvSpPr/>
          <p:nvPr/>
        </p:nvSpPr>
        <p:spPr>
          <a:xfrm>
            <a:off x="5484600" y="5581800"/>
            <a:ext cx="849960" cy="3834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Paper</a:t>
            </a:r>
            <a:endParaRPr b="0" lang="en-US" sz="19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94" name="Data_Storage" descr=""/>
          <p:cNvPicPr/>
          <p:nvPr/>
        </p:nvPicPr>
        <p:blipFill>
          <a:blip r:embed="rId7"/>
          <a:stretch/>
        </p:blipFill>
        <p:spPr>
          <a:xfrm>
            <a:off x="7159680" y="5043600"/>
            <a:ext cx="1647720" cy="106344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</p:pic>
      <p:sp>
        <p:nvSpPr>
          <p:cNvPr id="95" name=""/>
          <p:cNvSpPr/>
          <p:nvPr/>
        </p:nvSpPr>
        <p:spPr>
          <a:xfrm>
            <a:off x="7165800" y="5729400"/>
            <a:ext cx="1666080" cy="3834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Data Storage</a:t>
            </a:r>
            <a:endParaRPr b="0" lang="en-US" sz="19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96" name="serverroom" descr=""/>
          <p:cNvPicPr/>
          <p:nvPr/>
        </p:nvPicPr>
        <p:blipFill>
          <a:blip r:embed="rId8"/>
          <a:srcRect l="0" t="9498" r="3405" b="22296"/>
          <a:stretch/>
        </p:blipFill>
        <p:spPr>
          <a:xfrm>
            <a:off x="4676760" y="2687760"/>
            <a:ext cx="1716120" cy="169848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</p:pic>
      <p:sp>
        <p:nvSpPr>
          <p:cNvPr id="97" name=""/>
          <p:cNvSpPr/>
          <p:nvPr/>
        </p:nvSpPr>
        <p:spPr>
          <a:xfrm>
            <a:off x="4462200" y="3967200"/>
            <a:ext cx="2075760" cy="3225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Telecommunications</a:t>
            </a:r>
            <a:endParaRPr b="0" lang="en-US" sz="1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98" name="sutton_bridge_04_Sutton_BridgeR192X128" descr=""/>
          <p:cNvPicPr/>
          <p:nvPr/>
        </p:nvPicPr>
        <p:blipFill>
          <a:blip r:embed="rId9"/>
          <a:srcRect l="0" t="18822" r="0" b="0"/>
          <a:stretch/>
        </p:blipFill>
        <p:spPr>
          <a:xfrm>
            <a:off x="549360" y="1544760"/>
            <a:ext cx="1546200" cy="104112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</p:pic>
      <p:sp>
        <p:nvSpPr>
          <p:cNvPr id="99" name=""/>
          <p:cNvSpPr/>
          <p:nvPr/>
        </p:nvSpPr>
        <p:spPr>
          <a:xfrm>
            <a:off x="515520" y="1533600"/>
            <a:ext cx="1532520" cy="3834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Natural Gas</a:t>
            </a:r>
            <a:endParaRPr b="0" lang="en-US" sz="19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00" name="fiber" descr=""/>
          <p:cNvPicPr/>
          <p:nvPr/>
        </p:nvPicPr>
        <p:blipFill>
          <a:blip r:embed="rId10"/>
          <a:stretch/>
        </p:blipFill>
        <p:spPr>
          <a:xfrm>
            <a:off x="2631960" y="1268280"/>
            <a:ext cx="1381320" cy="109548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</p:pic>
      <p:sp>
        <p:nvSpPr>
          <p:cNvPr id="101" name=""/>
          <p:cNvSpPr/>
          <p:nvPr/>
        </p:nvSpPr>
        <p:spPr>
          <a:xfrm>
            <a:off x="2613600" y="2030400"/>
            <a:ext cx="1451520" cy="3834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Broadband</a:t>
            </a:r>
            <a:endParaRPr b="0" lang="en-US" sz="19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02" name="weather" descr=""/>
          <p:cNvPicPr/>
          <p:nvPr/>
        </p:nvPicPr>
        <p:blipFill>
          <a:blip r:embed="rId11"/>
          <a:srcRect l="1824" t="0" r="18719" b="0"/>
          <a:stretch/>
        </p:blipFill>
        <p:spPr>
          <a:xfrm>
            <a:off x="1393920" y="5516640"/>
            <a:ext cx="1660320" cy="117468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</p:pic>
      <p:sp>
        <p:nvSpPr>
          <p:cNvPr id="103" name=""/>
          <p:cNvSpPr/>
          <p:nvPr/>
        </p:nvSpPr>
        <p:spPr>
          <a:xfrm>
            <a:off x="1939680" y="6359400"/>
            <a:ext cx="1130760" cy="3834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Weather</a:t>
            </a:r>
            <a:endParaRPr b="0" lang="en-US" sz="19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04" name="powerlines" descr=""/>
          <p:cNvPicPr/>
          <p:nvPr/>
        </p:nvPicPr>
        <p:blipFill>
          <a:blip r:embed="rId12"/>
          <a:stretch/>
        </p:blipFill>
        <p:spPr>
          <a:xfrm>
            <a:off x="452520" y="3154320"/>
            <a:ext cx="1301760" cy="207504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</p:pic>
      <p:sp>
        <p:nvSpPr>
          <p:cNvPr id="105" name=""/>
          <p:cNvSpPr/>
          <p:nvPr/>
        </p:nvSpPr>
        <p:spPr>
          <a:xfrm>
            <a:off x="434520" y="4876920"/>
            <a:ext cx="1331640" cy="3834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Jolt Wide"/>
              </a:rPr>
              <a:t>Electricity</a:t>
            </a:r>
            <a:endParaRPr b="0" lang="en-US" sz="19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 flipV="1">
            <a:off x="4457880" y="1193400"/>
            <a:ext cx="0" cy="555012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0" y="759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200" strike="noStrike" u="none">
                <a:solidFill>
                  <a:srgbClr val="ffff00"/>
                </a:solidFill>
                <a:effectLst/>
                <a:uFillTx/>
                <a:latin typeface="Jolt Wide"/>
              </a:rPr>
              <a:t>Enron Today  vs.  Enron Tomorrow</a:t>
            </a:r>
            <a:endParaRPr b="1" lang="en-US" sz="4200" strike="noStrike" u="none">
              <a:solidFill>
                <a:srgbClr val="ffff00"/>
              </a:solidFill>
              <a:effectLst/>
              <a:uFillTx/>
              <a:latin typeface="Jolt Wide"/>
            </a:endParaRPr>
          </a:p>
        </p:txBody>
      </p:sp>
      <p:sp>
        <p:nvSpPr>
          <p:cNvPr id="108" name=""/>
          <p:cNvSpPr/>
          <p:nvPr/>
        </p:nvSpPr>
        <p:spPr>
          <a:xfrm>
            <a:off x="6393600" y="3300480"/>
            <a:ext cx="956160" cy="14659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90000"/>
              </a:lnSpc>
              <a:spcBef>
                <a:spcPts val="6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0" strike="noStrike" u="none">
                <a:solidFill>
                  <a:srgbClr val="ffff00"/>
                </a:solidFill>
                <a:effectLst/>
                <a:uFillTx/>
                <a:latin typeface="Jolt Wide"/>
              </a:rPr>
              <a:t>?</a:t>
            </a:r>
            <a:endParaRPr b="0" lang="en-US" sz="10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3970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1997-10-13T11:33:39Z</dcterms:created>
  <dc:creator> </dc:creator>
  <dc:description/>
  <dc:language>en-US</dc:language>
  <cp:lastModifiedBy>Enron</cp:lastModifiedBy>
  <cp:lastPrinted>2000-09-07T19:30:59Z</cp:lastPrinted>
  <dcterms:modified xsi:type="dcterms:W3CDTF">2000-09-07T19:31:24Z</dcterms:modified>
  <cp:revision>917</cp:revision>
  <dc:subject/>
  <dc:title>Enron Capital &amp; Trade Resources</dc:title>
</cp:coreProperties>
</file>