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7.wmf" ContentType="image/x-wmf"/>
  <Override PartName="/ppt/media/image11.wmf" ContentType="image/x-wmf"/>
  <Override PartName="/ppt/media/image8.wmf" ContentType="image/x-wmf"/>
  <Override PartName="/ppt/media/image9.png" ContentType="image/png"/>
  <Override PartName="/ppt/media/image12.wmf" ContentType="image/x-wmf"/>
  <Override PartName="/ppt/media/image10.wmf" ContentType="image/x-wmf"/>
  <Override PartName="/ppt/embeddings/oleObject1.xlsx" ContentType="application/vnd.openxmlformats-officedocument.spreadsheetml.shee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85800" y="110952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68480" y="110952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109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109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49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4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4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4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709800" y="6076800"/>
            <a:ext cx="53924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Risk Management Seminar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  April 5,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file:///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file:///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file:///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file:///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package" Target="../embeddings/oleObject1.xlsx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633240" y="4137120"/>
            <a:ext cx="7872480" cy="11016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"/>
          <p:cNvSpPr/>
          <p:nvPr/>
        </p:nvSpPr>
        <p:spPr>
          <a:xfrm>
            <a:off x="684360" y="4192560"/>
            <a:ext cx="7772400" cy="10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Risk Management Seminar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  April 5,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277920" y="104760"/>
            <a:ext cx="8729280" cy="2052360"/>
            <a:chOff x="277920" y="104760"/>
            <a:chExt cx="8729280" cy="2052360"/>
          </a:xfrm>
        </p:grpSpPr>
        <p:sp>
          <p:nvSpPr>
            <p:cNvPr id="13" name=""/>
            <p:cNvSpPr/>
            <p:nvPr/>
          </p:nvSpPr>
          <p:spPr>
            <a:xfrm>
              <a:off x="1410120" y="199440"/>
              <a:ext cx="1517400" cy="175680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6288480" y="104760"/>
              <a:ext cx="1430640" cy="1689480"/>
            </a:xfrm>
            <a:custGeom>
              <a:avLst/>
              <a:gdLst>
                <a:gd name="textAreaLeft" fmla="*/ 69840 w 1430640"/>
                <a:gd name="textAreaRight" fmla="*/ 1360800 w 1430640"/>
                <a:gd name="textAreaTop" fmla="*/ 69840 h 1689480"/>
                <a:gd name="textAreaBottom" fmla="*/ 1619640 h 1689480"/>
              </a:gdLst>
              <a:ahLst/>
              <a:cxnLst/>
              <a:rect l="textAreaLeft" t="textAreaTop" r="textAreaRight" b="textAreaBottom"/>
              <a:pathLst>
                <a:path w="21600" h="25507">
                  <a:moveTo>
                    <a:pt x="3600" y="0"/>
                  </a:moveTo>
                  <a:arcTo wR="3600" hR="3600" stAng="16200000" swAng="-5400000"/>
                  <a:lnTo>
                    <a:pt x="0" y="21907"/>
                  </a:lnTo>
                  <a:arcTo wR="3600" hR="3600" stAng="10800000" swAng="-5400000"/>
                  <a:lnTo>
                    <a:pt x="18000" y="2550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77920" y="636480"/>
              <a:ext cx="1430280" cy="1520640"/>
            </a:xfrm>
            <a:custGeom>
              <a:avLst/>
              <a:gdLst>
                <a:gd name="textAreaLeft" fmla="*/ 69480 w 1430280"/>
                <a:gd name="textAreaRight" fmla="*/ 1360800 w 1430280"/>
                <a:gd name="textAreaTop" fmla="*/ 69480 h 1520640"/>
                <a:gd name="textAreaBottom" fmla="*/ 1451160 h 1520640"/>
              </a:gdLst>
              <a:ahLst/>
              <a:cxnLst/>
              <a:rect l="textAreaLeft" t="textAreaTop" r="textAreaRight" b="textAreaBottom"/>
              <a:pathLst>
                <a:path w="21600" h="22964">
                  <a:moveTo>
                    <a:pt x="3600" y="0"/>
                  </a:moveTo>
                  <a:arcTo wR="3600" hR="3600" stAng="16200000" swAng="-5400000"/>
                  <a:lnTo>
                    <a:pt x="0" y="19364"/>
                  </a:lnTo>
                  <a:arcTo wR="3600" hR="3600" stAng="10800000" swAng="-5400000"/>
                  <a:lnTo>
                    <a:pt x="18000" y="2296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284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7495920" y="369000"/>
              <a:ext cx="1511280" cy="178812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381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7" name="Collage%20-%20White" descr=""/>
          <p:cNvPicPr/>
          <p:nvPr/>
        </p:nvPicPr>
        <p:blipFill>
          <a:blip r:embed="rId6"/>
          <a:stretch/>
        </p:blipFill>
        <p:spPr>
          <a:xfrm>
            <a:off x="2257560" y="-42840"/>
            <a:ext cx="4572000" cy="455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76440" y="950760"/>
            <a:ext cx="8635680" cy="505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Determine Objectives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Lock in margins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Meet budget and earnings expectations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financial flexibility/ lower cost of capital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growth strategy with price certainty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 on Core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financial health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Disaster Insurance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Equalize cash flows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rate payer exposure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stock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existing imbedded optionality in contract to maximize value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Secure requirements at better than 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685440" y="938160"/>
            <a:ext cx="84582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99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Quantify Exposure</a:t>
            </a:r>
            <a:endParaRPr b="0" lang="en-US" sz="20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Analyze existing portfolio: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Gas: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Load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•  Volume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Generation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•  Gas in Storage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IPP/supply contracts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•  Supply 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Financial hedges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•  Financial hedges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Other hedges (pump storage, TCCs, Fuel Adjustment Clause)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 Other risks (Unit outage exposures, sensitivity to weather)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Analyze exposure characteristics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Price exposure passed through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Political risk threshold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Shape of exposed profile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• Elasticity:  impacts of a price increase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676080" y="950760"/>
            <a:ext cx="8404200" cy="457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Assess Management’s Risk Tolerance and Style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Percentage to hedge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Risks to hold to keep prices low (basis, ICAP, shape)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Threshold levels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appetite/view of selling optionality to reduce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Importance of maintaining benefit in a low price environment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Sophistication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Pricing Strategies (Imbed Options)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cost structures (budget limitations)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676440" y="950760"/>
            <a:ext cx="8596080" cy="457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Determine Implied view of market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Up, down, or neutral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Understand Available Instruments–</a:t>
            </a:r>
            <a:r>
              <a:rPr b="1" lang="en-US" sz="22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(See product descriptions)</a:t>
            </a:r>
            <a:endParaRPr b="0" lang="en-US" sz="20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– fixed price, basis, spreads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 – calls, puts, collars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Combinations/ Exotics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Swaptions, Double-Ups/Downs, Extendables,                   Digitals, Three Way Collar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br>
              <a:rPr sz="3000"/>
            </a:b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Swap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0" y="950760"/>
            <a:ext cx="784872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>
            <a:off x="676440" y="4219560"/>
            <a:ext cx="6735600" cy="180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cc0000"/>
                </a:solidFill>
                <a:effectLst/>
                <a:uFillTx/>
                <a:latin typeface="Frutiger 45 Light"/>
              </a:rPr>
              <a:t>Characteristics: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Provides 100% protection against price risk exposure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Known future price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No benefit if price moves in your favor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20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Can maintain existing physical arrangements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7" name=""/>
          <p:cNvSpPr/>
          <p:nvPr/>
        </p:nvSpPr>
        <p:spPr>
          <a:xfrm>
            <a:off x="4068720" y="2243160"/>
            <a:ext cx="124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>
            <a:off x="4000680" y="1166760"/>
            <a:ext cx="1206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2938320" y="2489040"/>
            <a:ext cx="698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(Index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" name=""/>
          <p:cNvSpPr/>
          <p:nvPr/>
        </p:nvSpPr>
        <p:spPr>
          <a:xfrm>
            <a:off x="1444680" y="263520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1668600" y="1444680"/>
            <a:ext cx="1755720" cy="71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1638360" y="3371760"/>
            <a:ext cx="1755720" cy="668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03" name="fullcolorlogo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6188040" y="1444680"/>
            <a:ext cx="628560" cy="663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"/>
          <p:cNvSpPr/>
          <p:nvPr/>
        </p:nvSpPr>
        <p:spPr>
          <a:xfrm>
            <a:off x="5635800" y="1444680"/>
            <a:ext cx="1717560" cy="741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 rot="16200000">
            <a:off x="1768320" y="2541240"/>
            <a:ext cx="957240" cy="414360"/>
          </a:xfrm>
          <a:custGeom>
            <a:avLst/>
            <a:gdLst>
              <a:gd name="textAreaLeft" fmla="*/ 149400 w 957240"/>
              <a:gd name="textAreaRight" fmla="*/ 837720 w 957240"/>
              <a:gd name="textAreaTop" fmla="*/ 103680 h 414360"/>
              <a:gd name="textAreaBottom" fmla="*/ 311040 h 414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 rot="5400000">
            <a:off x="2246760" y="2574000"/>
            <a:ext cx="1039680" cy="406440"/>
          </a:xfrm>
          <a:custGeom>
            <a:avLst/>
            <a:gdLst>
              <a:gd name="textAreaLeft" fmla="*/ 162360 w 1039680"/>
              <a:gd name="textAreaRight" fmla="*/ 909720 w 1039680"/>
              <a:gd name="textAreaTop" fmla="*/ 101520 h 406440"/>
              <a:gd name="textAreaBottom" fmla="*/ 304920 h 406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 flipH="1">
            <a:off x="3726000" y="1881360"/>
            <a:ext cx="1503360" cy="39528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98640 h 395280"/>
              <a:gd name="textAreaBottom" fmla="*/ 296640 h 395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 flipH="1" rot="10800000">
            <a:off x="3808440" y="1442880"/>
            <a:ext cx="1503360" cy="43992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109800 h 439920"/>
              <a:gd name="textAreaBottom" fmla="*/ 330120 h 439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0" y="517680"/>
            <a:ext cx="9144000" cy="707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br>
              <a:rPr sz="3000"/>
            </a:br>
            <a:br>
              <a:rPr sz="1400"/>
            </a:br>
            <a:r>
              <a:rPr b="1" lang="en-US" sz="3000" strike="noStrike" u="sng">
                <a:solidFill>
                  <a:srgbClr val="b60000"/>
                </a:solidFill>
                <a:effectLst/>
                <a:uFillTx/>
                <a:latin typeface="Arial"/>
              </a:rPr>
              <a:t>Swap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5638680" y="2330280"/>
            <a:ext cx="320040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5638680" y="351648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5638680" y="395928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5638680" y="435456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>
            <a:off x="5638680" y="5230800"/>
            <a:ext cx="320040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5638680" y="2330280"/>
            <a:ext cx="0" cy="290052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8839080" y="2330280"/>
            <a:ext cx="0" cy="290052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5638680" y="479268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8" name=""/>
          <p:cNvGrpSpPr/>
          <p:nvPr/>
        </p:nvGrpSpPr>
        <p:grpSpPr>
          <a:xfrm>
            <a:off x="5624640" y="2330280"/>
            <a:ext cx="3314520" cy="2900520"/>
            <a:chOff x="5624640" y="2330280"/>
            <a:chExt cx="3314520" cy="2900520"/>
          </a:xfrm>
        </p:grpSpPr>
        <p:grpSp>
          <p:nvGrpSpPr>
            <p:cNvPr id="119" name=""/>
            <p:cNvGrpSpPr/>
            <p:nvPr/>
          </p:nvGrpSpPr>
          <p:grpSpPr>
            <a:xfrm>
              <a:off x="5638680" y="2330280"/>
              <a:ext cx="3300480" cy="2900520"/>
              <a:chOff x="5638680" y="2330280"/>
              <a:chExt cx="3300480" cy="2900520"/>
            </a:xfrm>
          </p:grpSpPr>
          <p:sp>
            <p:nvSpPr>
              <p:cNvPr id="120" name=""/>
              <p:cNvSpPr/>
              <p:nvPr/>
            </p:nvSpPr>
            <p:spPr>
              <a:xfrm>
                <a:off x="7315200" y="2330280"/>
                <a:ext cx="162396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275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Inferior        Superior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" name=""/>
              <p:cNvSpPr/>
              <p:nvPr/>
            </p:nvSpPr>
            <p:spPr>
              <a:xfrm>
                <a:off x="5638680" y="2330280"/>
                <a:ext cx="167652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Market View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" name=""/>
              <p:cNvSpPr/>
              <p:nvPr/>
            </p:nvSpPr>
            <p:spPr>
              <a:xfrm>
                <a:off x="5638680" y="4792680"/>
                <a:ext cx="167652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Volatile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3" name=""/>
              <p:cNvSpPr/>
              <p:nvPr/>
            </p:nvSpPr>
            <p:spPr>
              <a:xfrm>
                <a:off x="5638680" y="4354560"/>
                <a:ext cx="167652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Very Bearish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4" name=""/>
              <p:cNvSpPr/>
              <p:nvPr/>
            </p:nvSpPr>
            <p:spPr>
              <a:xfrm>
                <a:off x="5638680" y="3959280"/>
                <a:ext cx="167652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Bearish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5" name=""/>
              <p:cNvSpPr/>
              <p:nvPr/>
            </p:nvSpPr>
            <p:spPr>
              <a:xfrm>
                <a:off x="5638680" y="3516120"/>
                <a:ext cx="1676520" cy="443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Neutral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5638680" y="3120840"/>
                <a:ext cx="167652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Bullish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" name=""/>
              <p:cNvSpPr/>
              <p:nvPr/>
            </p:nvSpPr>
            <p:spPr>
              <a:xfrm>
                <a:off x="5638680" y="2725560"/>
                <a:ext cx="167652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Very Bullish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" name=""/>
              <p:cNvSpPr/>
              <p:nvPr/>
            </p:nvSpPr>
            <p:spPr>
              <a:xfrm>
                <a:off x="8534520" y="2725560"/>
                <a:ext cx="304560" cy="395280"/>
              </a:xfrm>
              <a:prstGeom prst="rect">
                <a:avLst/>
              </a:pr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" name=""/>
              <p:cNvSpPr/>
              <p:nvPr/>
            </p:nvSpPr>
            <p:spPr>
              <a:xfrm>
                <a:off x="8229600" y="2725560"/>
                <a:ext cx="304920" cy="395280"/>
              </a:xfrm>
              <a:prstGeom prst="rect">
                <a:avLst/>
              </a:pr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" name=""/>
              <p:cNvSpPr/>
              <p:nvPr/>
            </p:nvSpPr>
            <p:spPr>
              <a:xfrm>
                <a:off x="7924680" y="2725560"/>
                <a:ext cx="304920" cy="395280"/>
              </a:xfrm>
              <a:prstGeom prst="rect">
                <a:avLst/>
              </a:pr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" name=""/>
              <p:cNvSpPr/>
              <p:nvPr/>
            </p:nvSpPr>
            <p:spPr>
              <a:xfrm>
                <a:off x="7620120" y="2725560"/>
                <a:ext cx="304560" cy="395280"/>
              </a:xfrm>
              <a:prstGeom prst="rect">
                <a:avLst/>
              </a:pr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7315200" y="2725560"/>
                <a:ext cx="304920" cy="395280"/>
              </a:xfrm>
              <a:prstGeom prst="rect">
                <a:avLst/>
              </a:pr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" name=""/>
              <p:cNvSpPr/>
              <p:nvPr/>
            </p:nvSpPr>
            <p:spPr>
              <a:xfrm>
                <a:off x="8534520" y="4354560"/>
                <a:ext cx="30456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8229600" y="4354560"/>
                <a:ext cx="30492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" name=""/>
              <p:cNvSpPr/>
              <p:nvPr/>
            </p:nvSpPr>
            <p:spPr>
              <a:xfrm>
                <a:off x="7924680" y="4354560"/>
                <a:ext cx="30492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7620120" y="4354560"/>
                <a:ext cx="30456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7315200" y="4354560"/>
                <a:ext cx="304920" cy="438120"/>
              </a:xfrm>
              <a:prstGeom prst="rect">
                <a:avLst/>
              </a:prstGeom>
              <a:solidFill>
                <a:srgbClr val="ffcc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8" name=""/>
              <p:cNvSpPr/>
              <p:nvPr/>
            </p:nvSpPr>
            <p:spPr>
              <a:xfrm>
                <a:off x="8534520" y="4792680"/>
                <a:ext cx="30456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9" name=""/>
              <p:cNvSpPr/>
              <p:nvPr/>
            </p:nvSpPr>
            <p:spPr>
              <a:xfrm>
                <a:off x="8229600" y="4792680"/>
                <a:ext cx="304920" cy="438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7924680" y="4792680"/>
                <a:ext cx="304920" cy="438120"/>
              </a:xfrm>
              <a:prstGeom prst="rect">
                <a:avLst/>
              </a:prstGeom>
              <a:solidFill>
                <a:srgbClr val="ff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7620120" y="4792680"/>
                <a:ext cx="304560" cy="438120"/>
              </a:xfrm>
              <a:prstGeom prst="rect">
                <a:avLst/>
              </a:prstGeom>
              <a:solidFill>
                <a:srgbClr val="ff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7315200" y="4792680"/>
                <a:ext cx="304920" cy="438120"/>
              </a:xfrm>
              <a:prstGeom prst="rect">
                <a:avLst/>
              </a:prstGeom>
              <a:solidFill>
                <a:srgbClr val="ff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8534520" y="3959280"/>
                <a:ext cx="30456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4" name=""/>
              <p:cNvSpPr/>
              <p:nvPr/>
            </p:nvSpPr>
            <p:spPr>
              <a:xfrm>
                <a:off x="8229600" y="3959280"/>
                <a:ext cx="30492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5" name=""/>
              <p:cNvSpPr/>
              <p:nvPr/>
            </p:nvSpPr>
            <p:spPr>
              <a:xfrm>
                <a:off x="7924680" y="3959280"/>
                <a:ext cx="30492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7620120" y="3959280"/>
                <a:ext cx="304560" cy="395280"/>
              </a:xfrm>
              <a:prstGeom prst="rect">
                <a:avLst/>
              </a:prstGeom>
              <a:solidFill>
                <a:srgbClr val="ff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>
                <a:off x="7315200" y="3959280"/>
                <a:ext cx="304920" cy="395280"/>
              </a:xfrm>
              <a:prstGeom prst="rect">
                <a:avLst/>
              </a:prstGeom>
              <a:solidFill>
                <a:srgbClr val="ff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8" name=""/>
              <p:cNvSpPr/>
              <p:nvPr/>
            </p:nvSpPr>
            <p:spPr>
              <a:xfrm>
                <a:off x="8534520" y="3516120"/>
                <a:ext cx="304560" cy="443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8229600" y="3516120"/>
                <a:ext cx="304920" cy="4431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7924680" y="3516120"/>
                <a:ext cx="304920" cy="44316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7620120" y="3516120"/>
                <a:ext cx="304560" cy="44316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7315200" y="3516120"/>
                <a:ext cx="304920" cy="44316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8534520" y="3120840"/>
                <a:ext cx="304560" cy="395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8229600" y="3120840"/>
                <a:ext cx="304920" cy="39528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7924680" y="3120840"/>
                <a:ext cx="304920" cy="39528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7620120" y="3120840"/>
                <a:ext cx="304560" cy="39528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7" name=""/>
              <p:cNvSpPr/>
              <p:nvPr/>
            </p:nvSpPr>
            <p:spPr>
              <a:xfrm>
                <a:off x="7315200" y="3120840"/>
                <a:ext cx="304920" cy="39528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rmAutofit fontScale="85000" lnSpcReduction="9999"/>
              </a:bodyPr>
              <a:p>
                <a:pPr>
                  <a:lnSpc>
                    <a:spcPct val="100000"/>
                  </a:lnSpc>
                  <a:spcBef>
                    <a:spcPts val="550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158" name=""/>
            <p:cNvSpPr/>
            <p:nvPr/>
          </p:nvSpPr>
          <p:spPr>
            <a:xfrm>
              <a:off x="5624640" y="3106800"/>
              <a:ext cx="32004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59" name=""/>
          <p:cNvSpPr/>
          <p:nvPr/>
        </p:nvSpPr>
        <p:spPr>
          <a:xfrm>
            <a:off x="7315200" y="2330280"/>
            <a:ext cx="0" cy="29005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0" name=""/>
          <p:cNvSpPr/>
          <p:nvPr/>
        </p:nvSpPr>
        <p:spPr>
          <a:xfrm>
            <a:off x="5638680" y="272556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1" name=""/>
          <p:cNvSpPr/>
          <p:nvPr/>
        </p:nvSpPr>
        <p:spPr>
          <a:xfrm>
            <a:off x="762012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2" name=""/>
          <p:cNvSpPr/>
          <p:nvPr/>
        </p:nvSpPr>
        <p:spPr>
          <a:xfrm>
            <a:off x="792468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3" name=""/>
          <p:cNvSpPr/>
          <p:nvPr/>
        </p:nvSpPr>
        <p:spPr>
          <a:xfrm>
            <a:off x="822960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4" name=""/>
          <p:cNvSpPr/>
          <p:nvPr/>
        </p:nvSpPr>
        <p:spPr>
          <a:xfrm>
            <a:off x="853452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" name=""/>
          <p:cNvSpPr/>
          <p:nvPr/>
        </p:nvSpPr>
        <p:spPr>
          <a:xfrm>
            <a:off x="3076560" y="1030320"/>
            <a:ext cx="2838600" cy="12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66" name=""/>
          <p:cNvGraphicFramePr/>
          <p:nvPr/>
        </p:nvGraphicFramePr>
        <p:xfrm>
          <a:off x="609480" y="2301840"/>
          <a:ext cx="4572000" cy="30621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6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09480" y="2301840"/>
                    <a:ext cx="4572000" cy="30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" name=""/>
          <p:cNvSpPr/>
          <p:nvPr/>
        </p:nvSpPr>
        <p:spPr>
          <a:xfrm>
            <a:off x="1930320" y="4913280"/>
            <a:ext cx="2443320" cy="30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Market             Swap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2021040" y="5079960"/>
            <a:ext cx="30456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0" name=""/>
          <p:cNvSpPr/>
          <p:nvPr/>
        </p:nvSpPr>
        <p:spPr>
          <a:xfrm>
            <a:off x="3174840" y="5079960"/>
            <a:ext cx="30492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1" name=""/>
          <p:cNvSpPr/>
          <p:nvPr/>
        </p:nvSpPr>
        <p:spPr>
          <a:xfrm>
            <a:off x="2690640" y="287964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End user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2" name=""/>
          <p:cNvSpPr/>
          <p:nvPr/>
        </p:nvSpPr>
        <p:spPr>
          <a:xfrm>
            <a:off x="2227320" y="4287960"/>
            <a:ext cx="1913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 pays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3" name=""/>
          <p:cNvSpPr/>
          <p:nvPr/>
        </p:nvSpPr>
        <p:spPr>
          <a:xfrm>
            <a:off x="1131840" y="3817800"/>
            <a:ext cx="3889440" cy="0"/>
          </a:xfrm>
          <a:prstGeom prst="line">
            <a:avLst/>
          </a:prstGeom>
          <a:ln w="38160">
            <a:solidFill>
              <a:srgbClr val="b6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" name=""/>
          <p:cNvSpPr/>
          <p:nvPr/>
        </p:nvSpPr>
        <p:spPr>
          <a:xfrm flipH="1" flipV="1">
            <a:off x="1755720" y="3976200"/>
            <a:ext cx="479520" cy="37620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" name=""/>
          <p:cNvSpPr/>
          <p:nvPr/>
        </p:nvSpPr>
        <p:spPr>
          <a:xfrm>
            <a:off x="3773520" y="3121200"/>
            <a:ext cx="581040" cy="50796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6" name=""/>
          <p:cNvSpPr/>
          <p:nvPr/>
        </p:nvSpPr>
        <p:spPr>
          <a:xfrm>
            <a:off x="7912080" y="2462040"/>
            <a:ext cx="246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2235240" y="1217520"/>
            <a:ext cx="987480" cy="463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" name=""/>
          <p:cNvSpPr/>
          <p:nvPr/>
        </p:nvSpPr>
        <p:spPr>
          <a:xfrm>
            <a:off x="2252520" y="120960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Upfront Fee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" name=""/>
          <p:cNvSpPr/>
          <p:nvPr/>
        </p:nvSpPr>
        <p:spPr>
          <a:xfrm>
            <a:off x="5508720" y="2835360"/>
            <a:ext cx="2816280" cy="1076400"/>
          </a:xfrm>
          <a:prstGeom prst="wedgeRoundRectCallout">
            <a:avLst>
              <a:gd name="adj1" fmla="val -82865"/>
              <a:gd name="adj2" fmla="val -75662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market price &gt; strike,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customer exercises option.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customer the difference between market and strike (financial)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80" name="fullcolorlogo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5533920" y="1881360"/>
            <a:ext cx="628920" cy="663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1735200" y="2854440"/>
            <a:ext cx="1314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" name=""/>
          <p:cNvSpPr/>
          <p:nvPr/>
        </p:nvSpPr>
        <p:spPr>
          <a:xfrm>
            <a:off x="3094200" y="2682720"/>
            <a:ext cx="1676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Floating Market Price (NYISO DAM Index or L3D)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" name=""/>
          <p:cNvSpPr/>
          <p:nvPr/>
        </p:nvSpPr>
        <p:spPr>
          <a:xfrm>
            <a:off x="2971800" y="1171440"/>
            <a:ext cx="3303720" cy="611280"/>
          </a:xfrm>
          <a:custGeom>
            <a:avLst/>
            <a:gdLst>
              <a:gd name="textAreaLeft" fmla="*/ 631800 w 3303720"/>
              <a:gd name="textAreaRight" fmla="*/ 2263320 w 3303720"/>
              <a:gd name="textAreaTop" fmla="*/ 81720 h 611280"/>
              <a:gd name="textAreaBottom" fmla="*/ 529560 h 611280"/>
              <a:gd name="GluePoint1X" fmla="*/ 17 w 21600"/>
              <a:gd name="GluePoint1Y" fmla="*/ 0 h 21600"/>
              <a:gd name="GluePoint2X" fmla="*/ 16 w 21600"/>
              <a:gd name="GluePoint2Y" fmla="*/ 22 h 21600"/>
              <a:gd name="GluePoint3X" fmla="*/ 12 w 21600"/>
              <a:gd name="GluePoint3Y" fmla="*/ 2 h 21600"/>
              <a:gd name="GluePoint4X" fmla="*/ 8 w 21600"/>
              <a:gd name="GluePoint4Y" fmla="*/ 22 h 21600"/>
              <a:gd name="GluePoint5X" fmla="*/ 14 w 21600"/>
              <a:gd name="GluePoint5Y" fmla="*/ 2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21600"/>
                </a:moveTo>
                <a:arcTo wR="8264" hR="21600" stAng="10800000" swAng="5400000"/>
                <a:lnTo>
                  <a:pt x="10666" y="0"/>
                </a:lnTo>
                <a:arcTo wR="8264" hR="21600" stAng="-5400000" swAng="2835437"/>
                <a:lnTo>
                  <a:pt x="21127" y="14400"/>
                </a:lnTo>
                <a:lnTo>
                  <a:pt x="17728" y="21600"/>
                </a:lnTo>
                <a:lnTo>
                  <a:pt x="13383" y="14400"/>
                </a:lnTo>
                <a:lnTo>
                  <a:pt x="16054" y="14400"/>
                </a:lnTo>
                <a:arcTo wR="8264" hR="21600" stAng="-2564563" swAng="-2642444"/>
                <a:lnTo>
                  <a:pt x="9465" y="229"/>
                </a:lnTo>
                <a:arcTo wR="8264" hR="21600" stAng="-5592993" swAng="-5207007"/>
                <a:close/>
              </a:path>
              <a:path fill="darkenLess" w="21600" h="21600">
                <a:moveTo>
                  <a:pt x="0" y="21600"/>
                </a:moveTo>
                <a:arcTo wR="8264" hR="21600" stAng="10800000" swAng="5400000"/>
                <a:lnTo>
                  <a:pt x="8264" y="0"/>
                </a:lnTo>
                <a:arcTo wR="8264" hR="21600" stAng="-5400000" swAng="192993"/>
                <a:lnTo>
                  <a:pt x="9465" y="229"/>
                </a:lnTo>
                <a:arcTo wR="8264" hR="21600" stAng="-5592993" swAng="-5207007"/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06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Cap--To hedge energy requirements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2171880" y="1795320"/>
            <a:ext cx="1398240" cy="711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" name=""/>
          <p:cNvSpPr/>
          <p:nvPr/>
        </p:nvSpPr>
        <p:spPr>
          <a:xfrm>
            <a:off x="2154240" y="3386160"/>
            <a:ext cx="1471680" cy="668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17480" y="4143240"/>
            <a:ext cx="9144000" cy="381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4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sng">
                <a:solidFill>
                  <a:srgbClr val="cc0000"/>
                </a:solidFill>
                <a:effectLst/>
                <a:uFillTx/>
                <a:latin typeface="Arial"/>
                <a:ea typeface="Times New Roman"/>
              </a:rPr>
              <a:t>Characteristics:</a:t>
            </a:r>
            <a:endParaRPr b="0" lang="en-US" sz="17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Provides 100% protection from a rise in prices above the strike.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Guarantees worst case scenario and still maintain potential to benefit from low price environments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Can be tailored as “disaster insurance” (high strike and low upfront premium)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Option can be customized, i.e., daily ahead, monthly, automatic exercise, averaging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Can be structured physically or financially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88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 flipH="1">
            <a:off x="3611520" y="2192400"/>
            <a:ext cx="1503360" cy="35244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88200 h 352440"/>
              <a:gd name="textAreaBottom" fmla="*/ 264600 h 352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" name=""/>
          <p:cNvSpPr/>
          <p:nvPr/>
        </p:nvSpPr>
        <p:spPr>
          <a:xfrm rot="16200000">
            <a:off x="2178720" y="2778840"/>
            <a:ext cx="812880" cy="316080"/>
          </a:xfrm>
          <a:custGeom>
            <a:avLst/>
            <a:gdLst>
              <a:gd name="textAreaLeft" fmla="*/ 126720 w 812880"/>
              <a:gd name="textAreaRight" fmla="*/ 711360 w 812880"/>
              <a:gd name="textAreaTop" fmla="*/ 78840 h 316080"/>
              <a:gd name="textAreaBottom" fmla="*/ 237240 h 3160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" name=""/>
          <p:cNvSpPr/>
          <p:nvPr/>
        </p:nvSpPr>
        <p:spPr>
          <a:xfrm rot="5400000">
            <a:off x="2594520" y="2820240"/>
            <a:ext cx="765000" cy="274680"/>
          </a:xfrm>
          <a:custGeom>
            <a:avLst/>
            <a:gdLst>
              <a:gd name="textAreaLeft" fmla="*/ 119520 w 765000"/>
              <a:gd name="textAreaRight" fmla="*/ 669600 w 765000"/>
              <a:gd name="textAreaTop" fmla="*/ 68760 h 274680"/>
              <a:gd name="textAreaBottom" fmla="*/ 206280 h 274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" name=""/>
          <p:cNvSpPr/>
          <p:nvPr/>
        </p:nvSpPr>
        <p:spPr>
          <a:xfrm>
            <a:off x="5154480" y="1746360"/>
            <a:ext cx="1398600" cy="900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0" y="429840"/>
            <a:ext cx="9144000" cy="94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br>
              <a:rPr sz="3000"/>
            </a:br>
            <a:br>
              <a:rPr sz="1400"/>
            </a:br>
            <a:r>
              <a:rPr b="1" lang="en-US" sz="3000" strike="noStrike" u="sng">
                <a:solidFill>
                  <a:srgbClr val="b60000"/>
                </a:solidFill>
                <a:effectLst/>
                <a:uFillTx/>
                <a:latin typeface="Arial"/>
              </a:rPr>
              <a:t>Cap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7254720" y="2359080"/>
            <a:ext cx="16862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Inferior         Superior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" name=""/>
          <p:cNvSpPr/>
          <p:nvPr/>
        </p:nvSpPr>
        <p:spPr>
          <a:xfrm>
            <a:off x="5562720" y="2359080"/>
            <a:ext cx="16761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" name=""/>
          <p:cNvSpPr/>
          <p:nvPr/>
        </p:nvSpPr>
        <p:spPr>
          <a:xfrm>
            <a:off x="5592600" y="4821120"/>
            <a:ext cx="16765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" name=""/>
          <p:cNvSpPr/>
          <p:nvPr/>
        </p:nvSpPr>
        <p:spPr>
          <a:xfrm>
            <a:off x="5592600" y="4383000"/>
            <a:ext cx="16765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Bearish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7" name=""/>
          <p:cNvSpPr/>
          <p:nvPr/>
        </p:nvSpPr>
        <p:spPr>
          <a:xfrm>
            <a:off x="5592600" y="3987720"/>
            <a:ext cx="1676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Bearish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8" name=""/>
          <p:cNvSpPr/>
          <p:nvPr/>
        </p:nvSpPr>
        <p:spPr>
          <a:xfrm>
            <a:off x="5592600" y="3544920"/>
            <a:ext cx="16765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Neutral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5592600" y="3149640"/>
            <a:ext cx="1676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Bullish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" name=""/>
          <p:cNvSpPr/>
          <p:nvPr/>
        </p:nvSpPr>
        <p:spPr>
          <a:xfrm>
            <a:off x="5592600" y="2754360"/>
            <a:ext cx="1676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Bullish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" name=""/>
          <p:cNvSpPr/>
          <p:nvPr/>
        </p:nvSpPr>
        <p:spPr>
          <a:xfrm>
            <a:off x="8488440" y="2754360"/>
            <a:ext cx="306360" cy="395280"/>
          </a:xfrm>
          <a:prstGeom prst="rect">
            <a:avLst/>
          </a:prstGeom>
          <a:solidFill>
            <a:srgbClr val="cc0000"/>
          </a:solidFill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" name=""/>
          <p:cNvSpPr/>
          <p:nvPr/>
        </p:nvSpPr>
        <p:spPr>
          <a:xfrm>
            <a:off x="8183520" y="2754360"/>
            <a:ext cx="304920" cy="395280"/>
          </a:xfrm>
          <a:prstGeom prst="rect">
            <a:avLst/>
          </a:prstGeom>
          <a:solidFill>
            <a:srgbClr val="cc0000"/>
          </a:solidFill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" name=""/>
          <p:cNvSpPr/>
          <p:nvPr/>
        </p:nvSpPr>
        <p:spPr>
          <a:xfrm>
            <a:off x="7878600" y="2754360"/>
            <a:ext cx="304920" cy="395280"/>
          </a:xfrm>
          <a:prstGeom prst="rect">
            <a:avLst/>
          </a:prstGeom>
          <a:solidFill>
            <a:srgbClr val="cc0000"/>
          </a:solidFill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" name=""/>
          <p:cNvSpPr/>
          <p:nvPr/>
        </p:nvSpPr>
        <p:spPr>
          <a:xfrm>
            <a:off x="7574040" y="2754360"/>
            <a:ext cx="304560" cy="395280"/>
          </a:xfrm>
          <a:prstGeom prst="rect">
            <a:avLst/>
          </a:prstGeom>
          <a:solidFill>
            <a:srgbClr val="cc0000"/>
          </a:solidFill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" name=""/>
          <p:cNvSpPr/>
          <p:nvPr/>
        </p:nvSpPr>
        <p:spPr>
          <a:xfrm>
            <a:off x="7269120" y="2754360"/>
            <a:ext cx="304920" cy="395280"/>
          </a:xfrm>
          <a:prstGeom prst="rect">
            <a:avLst/>
          </a:prstGeom>
          <a:solidFill>
            <a:srgbClr val="cc0000"/>
          </a:solidFill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" name=""/>
          <p:cNvSpPr/>
          <p:nvPr/>
        </p:nvSpPr>
        <p:spPr>
          <a:xfrm>
            <a:off x="8488440" y="4383000"/>
            <a:ext cx="3063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7" name=""/>
          <p:cNvSpPr/>
          <p:nvPr/>
        </p:nvSpPr>
        <p:spPr>
          <a:xfrm>
            <a:off x="8183520" y="4383000"/>
            <a:ext cx="30492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8" name=""/>
          <p:cNvSpPr/>
          <p:nvPr/>
        </p:nvSpPr>
        <p:spPr>
          <a:xfrm>
            <a:off x="7878600" y="4383000"/>
            <a:ext cx="30492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9" name=""/>
          <p:cNvSpPr/>
          <p:nvPr/>
        </p:nvSpPr>
        <p:spPr>
          <a:xfrm>
            <a:off x="7574040" y="4383000"/>
            <a:ext cx="30456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0" name=""/>
          <p:cNvSpPr/>
          <p:nvPr/>
        </p:nvSpPr>
        <p:spPr>
          <a:xfrm>
            <a:off x="7269120" y="4383000"/>
            <a:ext cx="30492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1" name=""/>
          <p:cNvSpPr/>
          <p:nvPr/>
        </p:nvSpPr>
        <p:spPr>
          <a:xfrm>
            <a:off x="8488440" y="4821120"/>
            <a:ext cx="30636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2" name=""/>
          <p:cNvSpPr/>
          <p:nvPr/>
        </p:nvSpPr>
        <p:spPr>
          <a:xfrm>
            <a:off x="8183520" y="4821120"/>
            <a:ext cx="30492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" name=""/>
          <p:cNvSpPr/>
          <p:nvPr/>
        </p:nvSpPr>
        <p:spPr>
          <a:xfrm>
            <a:off x="7878600" y="4821120"/>
            <a:ext cx="30492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" name=""/>
          <p:cNvSpPr/>
          <p:nvPr/>
        </p:nvSpPr>
        <p:spPr>
          <a:xfrm>
            <a:off x="7574040" y="4821120"/>
            <a:ext cx="30456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" name=""/>
          <p:cNvSpPr/>
          <p:nvPr/>
        </p:nvSpPr>
        <p:spPr>
          <a:xfrm>
            <a:off x="7269120" y="4821120"/>
            <a:ext cx="30492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" name=""/>
          <p:cNvSpPr/>
          <p:nvPr/>
        </p:nvSpPr>
        <p:spPr>
          <a:xfrm>
            <a:off x="8488440" y="3987720"/>
            <a:ext cx="3063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" name=""/>
          <p:cNvSpPr/>
          <p:nvPr/>
        </p:nvSpPr>
        <p:spPr>
          <a:xfrm>
            <a:off x="8183520" y="398772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" name=""/>
          <p:cNvSpPr/>
          <p:nvPr/>
        </p:nvSpPr>
        <p:spPr>
          <a:xfrm>
            <a:off x="7878600" y="3987720"/>
            <a:ext cx="30492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" name=""/>
          <p:cNvSpPr/>
          <p:nvPr/>
        </p:nvSpPr>
        <p:spPr>
          <a:xfrm>
            <a:off x="7574040" y="3987720"/>
            <a:ext cx="30456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" name=""/>
          <p:cNvSpPr/>
          <p:nvPr/>
        </p:nvSpPr>
        <p:spPr>
          <a:xfrm>
            <a:off x="7269120" y="3987720"/>
            <a:ext cx="30492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" name=""/>
          <p:cNvSpPr/>
          <p:nvPr/>
        </p:nvSpPr>
        <p:spPr>
          <a:xfrm>
            <a:off x="8488440" y="3544920"/>
            <a:ext cx="30636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" name=""/>
          <p:cNvSpPr/>
          <p:nvPr/>
        </p:nvSpPr>
        <p:spPr>
          <a:xfrm>
            <a:off x="8183520" y="3544920"/>
            <a:ext cx="3049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" name=""/>
          <p:cNvSpPr/>
          <p:nvPr/>
        </p:nvSpPr>
        <p:spPr>
          <a:xfrm>
            <a:off x="7878600" y="3544920"/>
            <a:ext cx="3049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" name=""/>
          <p:cNvSpPr/>
          <p:nvPr/>
        </p:nvSpPr>
        <p:spPr>
          <a:xfrm>
            <a:off x="7574040" y="3544920"/>
            <a:ext cx="30456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" name=""/>
          <p:cNvSpPr/>
          <p:nvPr/>
        </p:nvSpPr>
        <p:spPr>
          <a:xfrm>
            <a:off x="7269120" y="3544920"/>
            <a:ext cx="304920" cy="442800"/>
          </a:xfrm>
          <a:prstGeom prst="rect">
            <a:avLst/>
          </a:pr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" name=""/>
          <p:cNvSpPr/>
          <p:nvPr/>
        </p:nvSpPr>
        <p:spPr>
          <a:xfrm>
            <a:off x="8488440" y="3149640"/>
            <a:ext cx="3063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" name=""/>
          <p:cNvSpPr/>
          <p:nvPr/>
        </p:nvSpPr>
        <p:spPr>
          <a:xfrm>
            <a:off x="8183520" y="314964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" name=""/>
          <p:cNvSpPr/>
          <p:nvPr/>
        </p:nvSpPr>
        <p:spPr>
          <a:xfrm>
            <a:off x="7878600" y="314964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" name=""/>
          <p:cNvSpPr/>
          <p:nvPr/>
        </p:nvSpPr>
        <p:spPr>
          <a:xfrm>
            <a:off x="7574040" y="3149640"/>
            <a:ext cx="30456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" name=""/>
          <p:cNvSpPr/>
          <p:nvPr/>
        </p:nvSpPr>
        <p:spPr>
          <a:xfrm>
            <a:off x="7269120" y="314964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" name=""/>
          <p:cNvSpPr/>
          <p:nvPr/>
        </p:nvSpPr>
        <p:spPr>
          <a:xfrm>
            <a:off x="5592600" y="2359080"/>
            <a:ext cx="320220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5592600" y="3544920"/>
            <a:ext cx="320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" name=""/>
          <p:cNvSpPr/>
          <p:nvPr/>
        </p:nvSpPr>
        <p:spPr>
          <a:xfrm>
            <a:off x="5592600" y="3987720"/>
            <a:ext cx="320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" name=""/>
          <p:cNvSpPr/>
          <p:nvPr/>
        </p:nvSpPr>
        <p:spPr>
          <a:xfrm>
            <a:off x="5592600" y="4383000"/>
            <a:ext cx="320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" name=""/>
          <p:cNvSpPr/>
          <p:nvPr/>
        </p:nvSpPr>
        <p:spPr>
          <a:xfrm>
            <a:off x="5592600" y="5259240"/>
            <a:ext cx="320220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" name=""/>
          <p:cNvSpPr/>
          <p:nvPr/>
        </p:nvSpPr>
        <p:spPr>
          <a:xfrm>
            <a:off x="5592600" y="2359080"/>
            <a:ext cx="0" cy="290016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" name=""/>
          <p:cNvSpPr/>
          <p:nvPr/>
        </p:nvSpPr>
        <p:spPr>
          <a:xfrm>
            <a:off x="8794800" y="2359080"/>
            <a:ext cx="0" cy="290016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8" name=""/>
          <p:cNvSpPr/>
          <p:nvPr/>
        </p:nvSpPr>
        <p:spPr>
          <a:xfrm>
            <a:off x="5592600" y="4821120"/>
            <a:ext cx="320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9" name=""/>
          <p:cNvSpPr/>
          <p:nvPr/>
        </p:nvSpPr>
        <p:spPr>
          <a:xfrm>
            <a:off x="5592600" y="3149640"/>
            <a:ext cx="320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" name=""/>
          <p:cNvSpPr/>
          <p:nvPr/>
        </p:nvSpPr>
        <p:spPr>
          <a:xfrm>
            <a:off x="7269120" y="2359080"/>
            <a:ext cx="0" cy="2900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" name=""/>
          <p:cNvSpPr/>
          <p:nvPr/>
        </p:nvSpPr>
        <p:spPr>
          <a:xfrm>
            <a:off x="5592600" y="2754360"/>
            <a:ext cx="32022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2" name=""/>
          <p:cNvSpPr/>
          <p:nvPr/>
        </p:nvSpPr>
        <p:spPr>
          <a:xfrm>
            <a:off x="7574040" y="275436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3" name=""/>
          <p:cNvSpPr/>
          <p:nvPr/>
        </p:nvSpPr>
        <p:spPr>
          <a:xfrm>
            <a:off x="7878600" y="275436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4" name=""/>
          <p:cNvSpPr/>
          <p:nvPr/>
        </p:nvSpPr>
        <p:spPr>
          <a:xfrm>
            <a:off x="8183520" y="275436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5" name=""/>
          <p:cNvSpPr/>
          <p:nvPr/>
        </p:nvSpPr>
        <p:spPr>
          <a:xfrm>
            <a:off x="8488440" y="275436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6" name=""/>
          <p:cNvSpPr/>
          <p:nvPr/>
        </p:nvSpPr>
        <p:spPr>
          <a:xfrm>
            <a:off x="7897680" y="2490840"/>
            <a:ext cx="246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609480" y="2301840"/>
          <a:ext cx="4572000" cy="30621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09480" y="2301840"/>
                    <a:ext cx="4572000" cy="30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9" name=""/>
          <p:cNvSpPr/>
          <p:nvPr/>
        </p:nvSpPr>
        <p:spPr>
          <a:xfrm>
            <a:off x="2371680" y="3984480"/>
            <a:ext cx="270036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0" name=""/>
          <p:cNvSpPr/>
          <p:nvPr/>
        </p:nvSpPr>
        <p:spPr>
          <a:xfrm flipV="1">
            <a:off x="1127160" y="3984120"/>
            <a:ext cx="1246320" cy="47628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1" name=""/>
          <p:cNvSpPr/>
          <p:nvPr/>
        </p:nvSpPr>
        <p:spPr>
          <a:xfrm>
            <a:off x="1930320" y="4913280"/>
            <a:ext cx="2210040" cy="3074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Market           Cap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" name=""/>
          <p:cNvSpPr/>
          <p:nvPr/>
        </p:nvSpPr>
        <p:spPr>
          <a:xfrm>
            <a:off x="2021040" y="5079960"/>
            <a:ext cx="30456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" name=""/>
          <p:cNvSpPr/>
          <p:nvPr/>
        </p:nvSpPr>
        <p:spPr>
          <a:xfrm>
            <a:off x="3174840" y="5079960"/>
            <a:ext cx="30492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4" name=""/>
          <p:cNvSpPr/>
          <p:nvPr/>
        </p:nvSpPr>
        <p:spPr>
          <a:xfrm>
            <a:off x="2414520" y="273528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End user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5" name=""/>
          <p:cNvSpPr/>
          <p:nvPr/>
        </p:nvSpPr>
        <p:spPr>
          <a:xfrm>
            <a:off x="2357280" y="4460760"/>
            <a:ext cx="1913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 pays Market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" name=""/>
          <p:cNvSpPr/>
          <p:nvPr/>
        </p:nvSpPr>
        <p:spPr>
          <a:xfrm flipH="1" flipV="1">
            <a:off x="1924200" y="4241520"/>
            <a:ext cx="38088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" name=""/>
          <p:cNvSpPr/>
          <p:nvPr/>
        </p:nvSpPr>
        <p:spPr>
          <a:xfrm>
            <a:off x="3519360" y="3068640"/>
            <a:ext cx="533520" cy="762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" name=""/>
          <p:cNvSpPr/>
          <p:nvPr/>
        </p:nvSpPr>
        <p:spPr>
          <a:xfrm>
            <a:off x="1530360" y="1978200"/>
            <a:ext cx="7188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-233280" y="204480"/>
            <a:ext cx="9144000" cy="83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Collar: To hedge load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>
            <a:off x="3594240" y="1035000"/>
            <a:ext cx="1927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in          Excess of Upper Band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" name=""/>
          <p:cNvSpPr/>
          <p:nvPr/>
        </p:nvSpPr>
        <p:spPr>
          <a:xfrm>
            <a:off x="1658880" y="2575080"/>
            <a:ext cx="762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" name=""/>
          <p:cNvSpPr/>
          <p:nvPr/>
        </p:nvSpPr>
        <p:spPr>
          <a:xfrm>
            <a:off x="2913120" y="2540160"/>
            <a:ext cx="114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(Index)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263" name="fullcolorlogo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5983200" y="1235160"/>
            <a:ext cx="708120" cy="74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4" name=""/>
          <p:cNvSpPr/>
          <p:nvPr/>
        </p:nvSpPr>
        <p:spPr>
          <a:xfrm>
            <a:off x="3859200" y="2184480"/>
            <a:ext cx="194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shortfall      of  Lower Band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717480" y="4100040"/>
            <a:ext cx="9144000" cy="18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cc0000"/>
                </a:solidFill>
                <a:effectLst/>
                <a:uFillTx/>
                <a:latin typeface="Arial"/>
                <a:ea typeface="Times New Roman"/>
              </a:rPr>
              <a:t>Characteristics</a:t>
            </a:r>
            <a:r>
              <a:rPr b="1" lang="en-US" sz="1600" strike="noStrike" u="none">
                <a:solidFill>
                  <a:srgbClr val="cc0000"/>
                </a:solidFill>
                <a:effectLst/>
                <a:uFillTx/>
                <a:latin typeface="Arial"/>
                <a:ea typeface="Times New Roman"/>
              </a:rPr>
              <a:t>:</a:t>
            </a:r>
            <a:endParaRPr b="0" lang="en-US" sz="1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Provides a hedge against adverse price move at the upper band.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Receives 100% of a price dip to the lower band..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Can be structured with no upfront fee.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Guarantees worst case scenario and limited upside potential.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Can be customized: physical, financial, daily, monthly, average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1676520" y="3274920"/>
            <a:ext cx="1877760" cy="784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" name=""/>
          <p:cNvSpPr/>
          <p:nvPr/>
        </p:nvSpPr>
        <p:spPr>
          <a:xfrm>
            <a:off x="1720800" y="1320840"/>
            <a:ext cx="1890720" cy="857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" name=""/>
          <p:cNvSpPr/>
          <p:nvPr/>
        </p:nvSpPr>
        <p:spPr>
          <a:xfrm>
            <a:off x="5359320" y="1243080"/>
            <a:ext cx="1992240" cy="9349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" name=""/>
          <p:cNvSpPr/>
          <p:nvPr/>
        </p:nvSpPr>
        <p:spPr>
          <a:xfrm flipH="1">
            <a:off x="3757680" y="1527120"/>
            <a:ext cx="1503360" cy="35244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88200 h 352440"/>
              <a:gd name="textAreaBottom" fmla="*/ 264600 h 352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" name=""/>
          <p:cNvSpPr/>
          <p:nvPr/>
        </p:nvSpPr>
        <p:spPr>
          <a:xfrm flipH="1" rot="10800000">
            <a:off x="3792600" y="1831680"/>
            <a:ext cx="1503360" cy="35244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88200 h 352440"/>
              <a:gd name="textAreaBottom" fmla="*/ 264600 h 352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" name=""/>
          <p:cNvSpPr/>
          <p:nvPr/>
        </p:nvSpPr>
        <p:spPr>
          <a:xfrm rot="16200000">
            <a:off x="1968480" y="2557080"/>
            <a:ext cx="871560" cy="331560"/>
          </a:xfrm>
          <a:custGeom>
            <a:avLst/>
            <a:gdLst>
              <a:gd name="textAreaLeft" fmla="*/ 136080 w 871560"/>
              <a:gd name="textAreaRight" fmla="*/ 762840 w 871560"/>
              <a:gd name="textAreaTop" fmla="*/ 82800 h 331560"/>
              <a:gd name="textAreaBottom" fmla="*/ 248760 h 3315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" name=""/>
          <p:cNvSpPr/>
          <p:nvPr/>
        </p:nvSpPr>
        <p:spPr>
          <a:xfrm rot="5400000">
            <a:off x="2295360" y="2611440"/>
            <a:ext cx="996840" cy="374400"/>
          </a:xfrm>
          <a:custGeom>
            <a:avLst/>
            <a:gdLst>
              <a:gd name="textAreaLeft" fmla="*/ 155520 w 996840"/>
              <a:gd name="textAreaRight" fmla="*/ 872280 w 996840"/>
              <a:gd name="textAreaTop" fmla="*/ 93600 h 374400"/>
              <a:gd name="textAreaBottom" fmla="*/ 280800 h 3744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8896320" cy="14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br>
              <a:rPr sz="3000"/>
            </a:br>
            <a:br>
              <a:rPr sz="1400"/>
            </a:br>
            <a:r>
              <a:rPr b="1" lang="en-US" sz="3000" strike="noStrike" u="sng">
                <a:solidFill>
                  <a:srgbClr val="b60000"/>
                </a:solidFill>
                <a:effectLst/>
                <a:uFillTx/>
                <a:latin typeface="Arial"/>
              </a:rPr>
              <a:t>Collar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74" name=""/>
          <p:cNvGraphicFramePr/>
          <p:nvPr/>
        </p:nvGraphicFramePr>
        <p:xfrm>
          <a:off x="419040" y="2271600"/>
          <a:ext cx="4595760" cy="306072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7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19040" y="2271600"/>
                    <a:ext cx="4595760" cy="306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6" name=""/>
          <p:cNvSpPr/>
          <p:nvPr/>
        </p:nvSpPr>
        <p:spPr>
          <a:xfrm>
            <a:off x="923760" y="4013280"/>
            <a:ext cx="108432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" name=""/>
          <p:cNvSpPr/>
          <p:nvPr/>
        </p:nvSpPr>
        <p:spPr>
          <a:xfrm>
            <a:off x="3241800" y="3595680"/>
            <a:ext cx="165564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" name=""/>
          <p:cNvSpPr/>
          <p:nvPr/>
        </p:nvSpPr>
        <p:spPr>
          <a:xfrm flipV="1">
            <a:off x="1968480" y="3597120"/>
            <a:ext cx="1235160" cy="44784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" name=""/>
          <p:cNvSpPr/>
          <p:nvPr/>
        </p:nvSpPr>
        <p:spPr>
          <a:xfrm>
            <a:off x="1687680" y="4946760"/>
            <a:ext cx="2209680" cy="520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Market           Collar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" name=""/>
          <p:cNvSpPr/>
          <p:nvPr/>
        </p:nvSpPr>
        <p:spPr>
          <a:xfrm>
            <a:off x="1787400" y="5108400"/>
            <a:ext cx="30492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" name=""/>
          <p:cNvSpPr/>
          <p:nvPr/>
        </p:nvSpPr>
        <p:spPr>
          <a:xfrm>
            <a:off x="2859120" y="5102280"/>
            <a:ext cx="30492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" name=""/>
          <p:cNvSpPr/>
          <p:nvPr/>
        </p:nvSpPr>
        <p:spPr>
          <a:xfrm>
            <a:off x="2598840" y="2822400"/>
            <a:ext cx="1981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End user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" name=""/>
          <p:cNvSpPr/>
          <p:nvPr/>
        </p:nvSpPr>
        <p:spPr>
          <a:xfrm>
            <a:off x="939960" y="4614840"/>
            <a:ext cx="208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  pays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" name=""/>
          <p:cNvSpPr/>
          <p:nvPr/>
        </p:nvSpPr>
        <p:spPr>
          <a:xfrm>
            <a:off x="2911320" y="4340160"/>
            <a:ext cx="1668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 pays Market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" name=""/>
          <p:cNvSpPr/>
          <p:nvPr/>
        </p:nvSpPr>
        <p:spPr>
          <a:xfrm flipH="1" flipV="1">
            <a:off x="1346040" y="4350960"/>
            <a:ext cx="487440" cy="336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" name=""/>
          <p:cNvSpPr/>
          <p:nvPr/>
        </p:nvSpPr>
        <p:spPr>
          <a:xfrm flipH="1" flipV="1">
            <a:off x="2844720" y="3824280"/>
            <a:ext cx="501840" cy="457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" name=""/>
          <p:cNvSpPr/>
          <p:nvPr/>
        </p:nvSpPr>
        <p:spPr>
          <a:xfrm>
            <a:off x="3741840" y="3181320"/>
            <a:ext cx="838080" cy="304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" name=""/>
          <p:cNvSpPr/>
          <p:nvPr/>
        </p:nvSpPr>
        <p:spPr>
          <a:xfrm>
            <a:off x="1530360" y="1963800"/>
            <a:ext cx="7188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" name=""/>
          <p:cNvSpPr/>
          <p:nvPr/>
        </p:nvSpPr>
        <p:spPr>
          <a:xfrm>
            <a:off x="7238880" y="2330280"/>
            <a:ext cx="16844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Inferior         Superior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" name=""/>
          <p:cNvSpPr/>
          <p:nvPr/>
        </p:nvSpPr>
        <p:spPr>
          <a:xfrm>
            <a:off x="5486400" y="2330280"/>
            <a:ext cx="17524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" name=""/>
          <p:cNvSpPr/>
          <p:nvPr/>
        </p:nvSpPr>
        <p:spPr>
          <a:xfrm>
            <a:off x="5486400" y="4792680"/>
            <a:ext cx="175248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" name=""/>
          <p:cNvSpPr/>
          <p:nvPr/>
        </p:nvSpPr>
        <p:spPr>
          <a:xfrm>
            <a:off x="5486400" y="4354560"/>
            <a:ext cx="175248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Bearish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" name=""/>
          <p:cNvSpPr/>
          <p:nvPr/>
        </p:nvSpPr>
        <p:spPr>
          <a:xfrm>
            <a:off x="5486400" y="3959280"/>
            <a:ext cx="17524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Bearish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" name=""/>
          <p:cNvSpPr/>
          <p:nvPr/>
        </p:nvSpPr>
        <p:spPr>
          <a:xfrm>
            <a:off x="5486400" y="3516480"/>
            <a:ext cx="175248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Neutral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5" name=""/>
          <p:cNvSpPr/>
          <p:nvPr/>
        </p:nvSpPr>
        <p:spPr>
          <a:xfrm>
            <a:off x="5486400" y="3121200"/>
            <a:ext cx="17524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Bullish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6" name=""/>
          <p:cNvSpPr/>
          <p:nvPr/>
        </p:nvSpPr>
        <p:spPr>
          <a:xfrm>
            <a:off x="5486400" y="2725560"/>
            <a:ext cx="175248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Bullish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" name=""/>
          <p:cNvSpPr/>
          <p:nvPr/>
        </p:nvSpPr>
        <p:spPr>
          <a:xfrm>
            <a:off x="8458200" y="2725560"/>
            <a:ext cx="30492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" name=""/>
          <p:cNvSpPr/>
          <p:nvPr/>
        </p:nvSpPr>
        <p:spPr>
          <a:xfrm>
            <a:off x="8153280" y="2725560"/>
            <a:ext cx="30492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9" name=""/>
          <p:cNvSpPr/>
          <p:nvPr/>
        </p:nvSpPr>
        <p:spPr>
          <a:xfrm>
            <a:off x="7848720" y="2725560"/>
            <a:ext cx="304560" cy="39564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0" name=""/>
          <p:cNvSpPr/>
          <p:nvPr/>
        </p:nvSpPr>
        <p:spPr>
          <a:xfrm>
            <a:off x="7543800" y="2725560"/>
            <a:ext cx="304920" cy="39564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" name=""/>
          <p:cNvSpPr/>
          <p:nvPr/>
        </p:nvSpPr>
        <p:spPr>
          <a:xfrm>
            <a:off x="7238880" y="2725560"/>
            <a:ext cx="304920" cy="39564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" name=""/>
          <p:cNvSpPr/>
          <p:nvPr/>
        </p:nvSpPr>
        <p:spPr>
          <a:xfrm>
            <a:off x="8458200" y="4354560"/>
            <a:ext cx="3049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" name=""/>
          <p:cNvSpPr/>
          <p:nvPr/>
        </p:nvSpPr>
        <p:spPr>
          <a:xfrm>
            <a:off x="8153280" y="4354560"/>
            <a:ext cx="3049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" name=""/>
          <p:cNvSpPr/>
          <p:nvPr/>
        </p:nvSpPr>
        <p:spPr>
          <a:xfrm>
            <a:off x="7848720" y="4354560"/>
            <a:ext cx="30456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" name=""/>
          <p:cNvSpPr/>
          <p:nvPr/>
        </p:nvSpPr>
        <p:spPr>
          <a:xfrm>
            <a:off x="7543800" y="4354560"/>
            <a:ext cx="30492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" name=""/>
          <p:cNvSpPr/>
          <p:nvPr/>
        </p:nvSpPr>
        <p:spPr>
          <a:xfrm>
            <a:off x="7238880" y="4354560"/>
            <a:ext cx="30492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" name=""/>
          <p:cNvSpPr/>
          <p:nvPr/>
        </p:nvSpPr>
        <p:spPr>
          <a:xfrm>
            <a:off x="8458200" y="4792680"/>
            <a:ext cx="3049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" name=""/>
          <p:cNvSpPr/>
          <p:nvPr/>
        </p:nvSpPr>
        <p:spPr>
          <a:xfrm>
            <a:off x="8153280" y="4792680"/>
            <a:ext cx="3049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" name=""/>
          <p:cNvSpPr/>
          <p:nvPr/>
        </p:nvSpPr>
        <p:spPr>
          <a:xfrm>
            <a:off x="7848720" y="4792680"/>
            <a:ext cx="30456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" name=""/>
          <p:cNvSpPr/>
          <p:nvPr/>
        </p:nvSpPr>
        <p:spPr>
          <a:xfrm>
            <a:off x="7543800" y="4792680"/>
            <a:ext cx="30492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" name=""/>
          <p:cNvSpPr/>
          <p:nvPr/>
        </p:nvSpPr>
        <p:spPr>
          <a:xfrm>
            <a:off x="7238880" y="4792680"/>
            <a:ext cx="30492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" name=""/>
          <p:cNvSpPr/>
          <p:nvPr/>
        </p:nvSpPr>
        <p:spPr>
          <a:xfrm>
            <a:off x="8458200" y="395928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" name=""/>
          <p:cNvSpPr/>
          <p:nvPr/>
        </p:nvSpPr>
        <p:spPr>
          <a:xfrm>
            <a:off x="8153280" y="395928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" name=""/>
          <p:cNvSpPr/>
          <p:nvPr/>
        </p:nvSpPr>
        <p:spPr>
          <a:xfrm>
            <a:off x="7848720" y="3959280"/>
            <a:ext cx="3045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" name=""/>
          <p:cNvSpPr/>
          <p:nvPr/>
        </p:nvSpPr>
        <p:spPr>
          <a:xfrm>
            <a:off x="7543800" y="395928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" name=""/>
          <p:cNvSpPr/>
          <p:nvPr/>
        </p:nvSpPr>
        <p:spPr>
          <a:xfrm>
            <a:off x="7238880" y="3959280"/>
            <a:ext cx="30492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" name=""/>
          <p:cNvSpPr/>
          <p:nvPr/>
        </p:nvSpPr>
        <p:spPr>
          <a:xfrm>
            <a:off x="8458200" y="3516480"/>
            <a:ext cx="3049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" name=""/>
          <p:cNvSpPr/>
          <p:nvPr/>
        </p:nvSpPr>
        <p:spPr>
          <a:xfrm>
            <a:off x="8153280" y="3516480"/>
            <a:ext cx="3049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" name=""/>
          <p:cNvSpPr/>
          <p:nvPr/>
        </p:nvSpPr>
        <p:spPr>
          <a:xfrm>
            <a:off x="7848720" y="3516480"/>
            <a:ext cx="304560" cy="442800"/>
          </a:xfrm>
          <a:prstGeom prst="rect">
            <a:avLst/>
          </a:pr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" name=""/>
          <p:cNvSpPr/>
          <p:nvPr/>
        </p:nvSpPr>
        <p:spPr>
          <a:xfrm>
            <a:off x="7543800" y="3516480"/>
            <a:ext cx="304920" cy="442800"/>
          </a:xfrm>
          <a:prstGeom prst="rect">
            <a:avLst/>
          </a:pr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" name=""/>
          <p:cNvSpPr/>
          <p:nvPr/>
        </p:nvSpPr>
        <p:spPr>
          <a:xfrm>
            <a:off x="7238880" y="3516480"/>
            <a:ext cx="304920" cy="442800"/>
          </a:xfrm>
          <a:prstGeom prst="rect">
            <a:avLst/>
          </a:pr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" name=""/>
          <p:cNvSpPr/>
          <p:nvPr/>
        </p:nvSpPr>
        <p:spPr>
          <a:xfrm>
            <a:off x="8458200" y="312120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" name=""/>
          <p:cNvSpPr/>
          <p:nvPr/>
        </p:nvSpPr>
        <p:spPr>
          <a:xfrm>
            <a:off x="8153280" y="312120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" name=""/>
          <p:cNvSpPr/>
          <p:nvPr/>
        </p:nvSpPr>
        <p:spPr>
          <a:xfrm>
            <a:off x="7848720" y="3121200"/>
            <a:ext cx="30456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" name=""/>
          <p:cNvSpPr/>
          <p:nvPr/>
        </p:nvSpPr>
        <p:spPr>
          <a:xfrm>
            <a:off x="7543800" y="312120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" name=""/>
          <p:cNvSpPr/>
          <p:nvPr/>
        </p:nvSpPr>
        <p:spPr>
          <a:xfrm>
            <a:off x="7238880" y="3121200"/>
            <a:ext cx="30492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" name=""/>
          <p:cNvSpPr/>
          <p:nvPr/>
        </p:nvSpPr>
        <p:spPr>
          <a:xfrm>
            <a:off x="5486400" y="2330280"/>
            <a:ext cx="327672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" name=""/>
          <p:cNvSpPr/>
          <p:nvPr/>
        </p:nvSpPr>
        <p:spPr>
          <a:xfrm>
            <a:off x="5486400" y="3516480"/>
            <a:ext cx="327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" name=""/>
          <p:cNvSpPr/>
          <p:nvPr/>
        </p:nvSpPr>
        <p:spPr>
          <a:xfrm>
            <a:off x="5486400" y="3959280"/>
            <a:ext cx="327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" name=""/>
          <p:cNvSpPr/>
          <p:nvPr/>
        </p:nvSpPr>
        <p:spPr>
          <a:xfrm>
            <a:off x="5486400" y="4354560"/>
            <a:ext cx="327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" name=""/>
          <p:cNvSpPr/>
          <p:nvPr/>
        </p:nvSpPr>
        <p:spPr>
          <a:xfrm>
            <a:off x="5486400" y="5230800"/>
            <a:ext cx="327672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" name=""/>
          <p:cNvSpPr/>
          <p:nvPr/>
        </p:nvSpPr>
        <p:spPr>
          <a:xfrm>
            <a:off x="5486400" y="2330280"/>
            <a:ext cx="0" cy="290052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" name=""/>
          <p:cNvSpPr/>
          <p:nvPr/>
        </p:nvSpPr>
        <p:spPr>
          <a:xfrm>
            <a:off x="8763120" y="2330280"/>
            <a:ext cx="0" cy="290052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" name=""/>
          <p:cNvSpPr/>
          <p:nvPr/>
        </p:nvSpPr>
        <p:spPr>
          <a:xfrm>
            <a:off x="5486400" y="4792680"/>
            <a:ext cx="327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" name=""/>
          <p:cNvSpPr/>
          <p:nvPr/>
        </p:nvSpPr>
        <p:spPr>
          <a:xfrm>
            <a:off x="5486400" y="3121200"/>
            <a:ext cx="327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7238880" y="2330280"/>
            <a:ext cx="0" cy="29005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5486400" y="2725560"/>
            <a:ext cx="32767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" name=""/>
          <p:cNvSpPr/>
          <p:nvPr/>
        </p:nvSpPr>
        <p:spPr>
          <a:xfrm>
            <a:off x="754380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" name=""/>
          <p:cNvSpPr/>
          <p:nvPr/>
        </p:nvSpPr>
        <p:spPr>
          <a:xfrm>
            <a:off x="784872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815328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8458200" y="2725560"/>
            <a:ext cx="0" cy="2505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7869240" y="2459160"/>
            <a:ext cx="246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 Highlights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13381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Recent Influential Events -- California Crisis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Volatility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Execution Strategy</a:t>
            </a: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/>
          </p:nvPr>
        </p:nvSpPr>
        <p:spPr>
          <a:xfrm>
            <a:off x="717480" y="4309920"/>
            <a:ext cx="9042480" cy="157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cc0000"/>
                </a:solidFill>
                <a:effectLst/>
                <a:uFillTx/>
                <a:latin typeface="Arial"/>
                <a:ea typeface="Times New Roman"/>
              </a:rPr>
              <a:t>Characteristics</a:t>
            </a:r>
            <a:r>
              <a:rPr b="1" lang="en-US" sz="1600" strike="noStrike" u="none">
                <a:solidFill>
                  <a:srgbClr val="cc0000"/>
                </a:solidFill>
                <a:effectLst/>
                <a:uFillTx/>
                <a:latin typeface="Arial"/>
                <a:ea typeface="Times New Roman"/>
              </a:rPr>
              <a:t>:</a:t>
            </a:r>
            <a:endParaRPr b="0" lang="en-US" sz="16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No upfront fee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Provides 100% protection at the strike price.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Guarantees worst-case scenario but still maintains ability to participate in favorable price move.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Customize percent participation by </a:t>
            </a:r>
            <a:r>
              <a:rPr b="0" lang="en-US" sz="1400" strike="noStrike" u="none">
                <a:solidFill>
                  <a:srgbClr val="cc0000"/>
                </a:solidFill>
                <a:effectLst/>
                <a:uFillTx/>
                <a:latin typeface="Arial"/>
                <a:ea typeface="Times New Roman"/>
              </a:rPr>
              <a:t>adjusting strike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0000"/>
              </a:lnSpc>
              <a:spcBef>
                <a:spcPts val="8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Participating Swap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4241880" y="2330280"/>
            <a:ext cx="1143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Adjustable Fixed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" name=""/>
          <p:cNvSpPr/>
          <p:nvPr/>
        </p:nvSpPr>
        <p:spPr>
          <a:xfrm>
            <a:off x="4313160" y="113184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" name=""/>
          <p:cNvSpPr/>
          <p:nvPr/>
        </p:nvSpPr>
        <p:spPr>
          <a:xfrm>
            <a:off x="1555920" y="2887560"/>
            <a:ext cx="761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" name=""/>
          <p:cNvSpPr/>
          <p:nvPr/>
        </p:nvSpPr>
        <p:spPr>
          <a:xfrm>
            <a:off x="3070080" y="2604960"/>
            <a:ext cx="914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(Index)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" name=""/>
          <p:cNvSpPr/>
          <p:nvPr/>
        </p:nvSpPr>
        <p:spPr>
          <a:xfrm>
            <a:off x="1779480" y="1473120"/>
            <a:ext cx="2006640" cy="857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600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" name=""/>
          <p:cNvSpPr/>
          <p:nvPr/>
        </p:nvSpPr>
        <p:spPr>
          <a:xfrm>
            <a:off x="1762200" y="3478320"/>
            <a:ext cx="2097000" cy="784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51" name="fullcolorlogo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6068880" y="1521000"/>
            <a:ext cx="628920" cy="663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2" name=""/>
          <p:cNvSpPr/>
          <p:nvPr/>
        </p:nvSpPr>
        <p:spPr>
          <a:xfrm>
            <a:off x="5388120" y="1460520"/>
            <a:ext cx="1877760" cy="869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" name=""/>
          <p:cNvSpPr/>
          <p:nvPr/>
        </p:nvSpPr>
        <p:spPr>
          <a:xfrm flipH="1">
            <a:off x="3814920" y="1557360"/>
            <a:ext cx="1503360" cy="35244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88200 h 352440"/>
              <a:gd name="textAreaBottom" fmla="*/ 264600 h 352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" name=""/>
          <p:cNvSpPr/>
          <p:nvPr/>
        </p:nvSpPr>
        <p:spPr>
          <a:xfrm flipH="1" rot="10800000">
            <a:off x="3881520" y="2006280"/>
            <a:ext cx="1503360" cy="352440"/>
          </a:xfrm>
          <a:custGeom>
            <a:avLst/>
            <a:gdLst>
              <a:gd name="textAreaLeft" fmla="*/ 234720 w 1503360"/>
              <a:gd name="textAreaRight" fmla="*/ 1315440 w 1503360"/>
              <a:gd name="textAreaTop" fmla="*/ 88200 h 352440"/>
              <a:gd name="textAreaBottom" fmla="*/ 264600 h 352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" name=""/>
          <p:cNvSpPr/>
          <p:nvPr/>
        </p:nvSpPr>
        <p:spPr>
          <a:xfrm rot="16200000">
            <a:off x="1829520" y="2737080"/>
            <a:ext cx="1060200" cy="331920"/>
          </a:xfrm>
          <a:custGeom>
            <a:avLst/>
            <a:gdLst>
              <a:gd name="textAreaLeft" fmla="*/ 165600 w 1060200"/>
              <a:gd name="textAreaRight" fmla="*/ 927720 w 1060200"/>
              <a:gd name="textAreaTop" fmla="*/ 82800 h 331920"/>
              <a:gd name="textAreaBottom" fmla="*/ 249120 h 331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" name=""/>
          <p:cNvSpPr/>
          <p:nvPr/>
        </p:nvSpPr>
        <p:spPr>
          <a:xfrm rot="5400000">
            <a:off x="2265840" y="2743920"/>
            <a:ext cx="1112760" cy="374760"/>
          </a:xfrm>
          <a:custGeom>
            <a:avLst/>
            <a:gdLst>
              <a:gd name="textAreaLeft" fmla="*/ 173880 w 1112760"/>
              <a:gd name="textAreaRight" fmla="*/ 973800 w 1112760"/>
              <a:gd name="textAreaTop" fmla="*/ 93600 h 374760"/>
              <a:gd name="textAreaBottom" fmla="*/ 281160 h 374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3375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3375" y="16200"/>
                </a:lnTo>
                <a:close/>
              </a:path>
              <a:path w="21600" h="21600">
                <a:moveTo>
                  <a:pt x="0" y="5400"/>
                </a:moveTo>
                <a:lnTo>
                  <a:pt x="675" y="5400"/>
                </a:lnTo>
                <a:lnTo>
                  <a:pt x="675" y="16200"/>
                </a:lnTo>
                <a:lnTo>
                  <a:pt x="0" y="16200"/>
                </a:lnTo>
                <a:close/>
              </a:path>
              <a:path w="21600" h="21600">
                <a:moveTo>
                  <a:pt x="1350" y="5400"/>
                </a:moveTo>
                <a:lnTo>
                  <a:pt x="2700" y="5400"/>
                </a:lnTo>
                <a:lnTo>
                  <a:pt x="2700" y="16200"/>
                </a:lnTo>
                <a:lnTo>
                  <a:pt x="1350" y="162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"/>
          <p:cNvSpPr/>
          <p:nvPr/>
        </p:nvSpPr>
        <p:spPr>
          <a:xfrm>
            <a:off x="7155000" y="2462040"/>
            <a:ext cx="168588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Inferior       Superior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0" y="425520"/>
            <a:ext cx="9144000" cy="861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br>
              <a:rPr sz="3000"/>
            </a:br>
            <a:br>
              <a:rPr sz="1400"/>
            </a:br>
            <a:r>
              <a:rPr b="1" lang="en-US" sz="3000" strike="noStrike" u="none">
                <a:solidFill>
                  <a:srgbClr val="b60000"/>
                </a:solidFill>
                <a:effectLst/>
                <a:uFillTx/>
                <a:latin typeface="Arial"/>
              </a:rPr>
              <a:t>50% Participating Swap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9" name=""/>
          <p:cNvGraphicFramePr/>
          <p:nvPr/>
        </p:nvGraphicFramePr>
        <p:xfrm>
          <a:off x="741240" y="2289240"/>
          <a:ext cx="4410360" cy="30956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6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41240" y="2289240"/>
                    <a:ext cx="4410360" cy="3095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1" name=""/>
          <p:cNvSpPr/>
          <p:nvPr/>
        </p:nvSpPr>
        <p:spPr>
          <a:xfrm>
            <a:off x="3038400" y="3768840"/>
            <a:ext cx="194940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" name=""/>
          <p:cNvSpPr/>
          <p:nvPr/>
        </p:nvSpPr>
        <p:spPr>
          <a:xfrm flipH="1">
            <a:off x="1213920" y="3784680"/>
            <a:ext cx="1806840" cy="37944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" name=""/>
          <p:cNvSpPr/>
          <p:nvPr/>
        </p:nvSpPr>
        <p:spPr>
          <a:xfrm>
            <a:off x="1469880" y="4932360"/>
            <a:ext cx="3168720" cy="520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Market          50%Participating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" name=""/>
          <p:cNvSpPr/>
          <p:nvPr/>
        </p:nvSpPr>
        <p:spPr>
          <a:xfrm>
            <a:off x="1596960" y="5078520"/>
            <a:ext cx="304920" cy="0"/>
          </a:xfrm>
          <a:prstGeom prst="line">
            <a:avLst/>
          </a:prstGeom>
          <a:ln w="38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" name=""/>
          <p:cNvSpPr/>
          <p:nvPr/>
        </p:nvSpPr>
        <p:spPr>
          <a:xfrm>
            <a:off x="2635200" y="5100480"/>
            <a:ext cx="304920" cy="0"/>
          </a:xfrm>
          <a:prstGeom prst="line">
            <a:avLst/>
          </a:prstGeom>
          <a:ln w="381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" name=""/>
          <p:cNvSpPr/>
          <p:nvPr/>
        </p:nvSpPr>
        <p:spPr>
          <a:xfrm>
            <a:off x="3218040" y="4081320"/>
            <a:ext cx="183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End user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" name=""/>
          <p:cNvSpPr/>
          <p:nvPr/>
        </p:nvSpPr>
        <p:spPr>
          <a:xfrm>
            <a:off x="1220760" y="3041640"/>
            <a:ext cx="2271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 pays Enron  (effectively shares in 50% of benefit below strike)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" name=""/>
          <p:cNvSpPr/>
          <p:nvPr/>
        </p:nvSpPr>
        <p:spPr>
          <a:xfrm>
            <a:off x="1471680" y="3776760"/>
            <a:ext cx="154080" cy="4460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" name=""/>
          <p:cNvSpPr/>
          <p:nvPr/>
        </p:nvSpPr>
        <p:spPr>
          <a:xfrm flipV="1">
            <a:off x="4121280" y="3511440"/>
            <a:ext cx="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" name=""/>
          <p:cNvSpPr/>
          <p:nvPr/>
        </p:nvSpPr>
        <p:spPr>
          <a:xfrm>
            <a:off x="5494320" y="2462040"/>
            <a:ext cx="167652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" name=""/>
          <p:cNvSpPr/>
          <p:nvPr/>
        </p:nvSpPr>
        <p:spPr>
          <a:xfrm>
            <a:off x="5494320" y="4924440"/>
            <a:ext cx="16765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" name=""/>
          <p:cNvSpPr/>
          <p:nvPr/>
        </p:nvSpPr>
        <p:spPr>
          <a:xfrm>
            <a:off x="5494320" y="4486320"/>
            <a:ext cx="16765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Bearish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" name=""/>
          <p:cNvSpPr/>
          <p:nvPr/>
        </p:nvSpPr>
        <p:spPr>
          <a:xfrm>
            <a:off x="5494320" y="4091040"/>
            <a:ext cx="1676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Bearish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" name=""/>
          <p:cNvSpPr/>
          <p:nvPr/>
        </p:nvSpPr>
        <p:spPr>
          <a:xfrm>
            <a:off x="5494320" y="3648240"/>
            <a:ext cx="16765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Neutral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" name=""/>
          <p:cNvSpPr/>
          <p:nvPr/>
        </p:nvSpPr>
        <p:spPr>
          <a:xfrm>
            <a:off x="5494320" y="3252960"/>
            <a:ext cx="1676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Bullish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" name=""/>
          <p:cNvSpPr/>
          <p:nvPr/>
        </p:nvSpPr>
        <p:spPr>
          <a:xfrm>
            <a:off x="5494320" y="2857680"/>
            <a:ext cx="1676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Very Bullish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>
            <a:off x="8389800" y="285768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>
            <a:off x="8085240" y="2857680"/>
            <a:ext cx="3045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>
            <a:off x="7775640" y="2857680"/>
            <a:ext cx="309600" cy="39528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>
            <a:off x="7475400" y="2857680"/>
            <a:ext cx="300240" cy="39528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>
            <a:off x="7170840" y="2857680"/>
            <a:ext cx="304560" cy="395280"/>
          </a:xfrm>
          <a:prstGeom prst="rect">
            <a:avLst/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>
            <a:off x="8389800" y="4486320"/>
            <a:ext cx="3049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>
            <a:off x="8085240" y="4486320"/>
            <a:ext cx="30456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" name=""/>
          <p:cNvSpPr/>
          <p:nvPr/>
        </p:nvSpPr>
        <p:spPr>
          <a:xfrm>
            <a:off x="7775640" y="4486320"/>
            <a:ext cx="30960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" name=""/>
          <p:cNvSpPr/>
          <p:nvPr/>
        </p:nvSpPr>
        <p:spPr>
          <a:xfrm>
            <a:off x="7475400" y="4486320"/>
            <a:ext cx="30024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" name=""/>
          <p:cNvSpPr/>
          <p:nvPr/>
        </p:nvSpPr>
        <p:spPr>
          <a:xfrm>
            <a:off x="7170840" y="4486320"/>
            <a:ext cx="304560" cy="43812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" name=""/>
          <p:cNvSpPr/>
          <p:nvPr/>
        </p:nvSpPr>
        <p:spPr>
          <a:xfrm>
            <a:off x="8389800" y="4924440"/>
            <a:ext cx="3049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" name=""/>
          <p:cNvSpPr/>
          <p:nvPr/>
        </p:nvSpPr>
        <p:spPr>
          <a:xfrm>
            <a:off x="8085240" y="4924440"/>
            <a:ext cx="30456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" name=""/>
          <p:cNvSpPr/>
          <p:nvPr/>
        </p:nvSpPr>
        <p:spPr>
          <a:xfrm>
            <a:off x="7775640" y="4924440"/>
            <a:ext cx="30960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" name=""/>
          <p:cNvSpPr/>
          <p:nvPr/>
        </p:nvSpPr>
        <p:spPr>
          <a:xfrm>
            <a:off x="7475400" y="4924440"/>
            <a:ext cx="30024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" name=""/>
          <p:cNvSpPr/>
          <p:nvPr/>
        </p:nvSpPr>
        <p:spPr>
          <a:xfrm>
            <a:off x="7170840" y="4924440"/>
            <a:ext cx="304560" cy="438120"/>
          </a:xfrm>
          <a:prstGeom prst="rect">
            <a:avLst/>
          </a:prstGeom>
          <a:solidFill>
            <a:srgbClr val="ff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" name=""/>
          <p:cNvSpPr/>
          <p:nvPr/>
        </p:nvSpPr>
        <p:spPr>
          <a:xfrm>
            <a:off x="8389800" y="409104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" name=""/>
          <p:cNvSpPr/>
          <p:nvPr/>
        </p:nvSpPr>
        <p:spPr>
          <a:xfrm>
            <a:off x="8085240" y="4091040"/>
            <a:ext cx="3045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" name=""/>
          <p:cNvSpPr/>
          <p:nvPr/>
        </p:nvSpPr>
        <p:spPr>
          <a:xfrm>
            <a:off x="7775640" y="4091040"/>
            <a:ext cx="3096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7475400" y="4091040"/>
            <a:ext cx="30024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>
            <a:off x="7170840" y="4091040"/>
            <a:ext cx="304560" cy="395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>
            <a:off x="8389800" y="3648240"/>
            <a:ext cx="30492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>
            <a:off x="8085240" y="3648240"/>
            <a:ext cx="30456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>
            <a:off x="7775640" y="3648240"/>
            <a:ext cx="309600" cy="44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>
            <a:off x="7475400" y="3648240"/>
            <a:ext cx="300240" cy="442800"/>
          </a:xfrm>
          <a:prstGeom prst="rect">
            <a:avLst/>
          </a:pr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" name=""/>
          <p:cNvSpPr/>
          <p:nvPr/>
        </p:nvSpPr>
        <p:spPr>
          <a:xfrm>
            <a:off x="7170840" y="3648240"/>
            <a:ext cx="304560" cy="442800"/>
          </a:xfrm>
          <a:prstGeom prst="rect">
            <a:avLst/>
          </a:pr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" name=""/>
          <p:cNvSpPr/>
          <p:nvPr/>
        </p:nvSpPr>
        <p:spPr>
          <a:xfrm>
            <a:off x="8389800" y="3252960"/>
            <a:ext cx="304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" name=""/>
          <p:cNvSpPr/>
          <p:nvPr/>
        </p:nvSpPr>
        <p:spPr>
          <a:xfrm>
            <a:off x="8085240" y="3252960"/>
            <a:ext cx="3045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" name=""/>
          <p:cNvSpPr/>
          <p:nvPr/>
        </p:nvSpPr>
        <p:spPr>
          <a:xfrm>
            <a:off x="7775640" y="3252960"/>
            <a:ext cx="30960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" name=""/>
          <p:cNvSpPr/>
          <p:nvPr/>
        </p:nvSpPr>
        <p:spPr>
          <a:xfrm>
            <a:off x="7475400" y="3252960"/>
            <a:ext cx="30024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" name=""/>
          <p:cNvSpPr/>
          <p:nvPr/>
        </p:nvSpPr>
        <p:spPr>
          <a:xfrm>
            <a:off x="7170840" y="3252960"/>
            <a:ext cx="304560" cy="395280"/>
          </a:xfrm>
          <a:prstGeom prst="rect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" name=""/>
          <p:cNvSpPr/>
          <p:nvPr/>
        </p:nvSpPr>
        <p:spPr>
          <a:xfrm>
            <a:off x="5508720" y="2330280"/>
            <a:ext cx="320040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" name=""/>
          <p:cNvSpPr/>
          <p:nvPr/>
        </p:nvSpPr>
        <p:spPr>
          <a:xfrm>
            <a:off x="5494320" y="364824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" name=""/>
          <p:cNvSpPr/>
          <p:nvPr/>
        </p:nvSpPr>
        <p:spPr>
          <a:xfrm>
            <a:off x="5494320" y="409104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" name=""/>
          <p:cNvSpPr/>
          <p:nvPr/>
        </p:nvSpPr>
        <p:spPr>
          <a:xfrm>
            <a:off x="5494320" y="448632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" name=""/>
          <p:cNvSpPr/>
          <p:nvPr/>
        </p:nvSpPr>
        <p:spPr>
          <a:xfrm>
            <a:off x="5494320" y="5362560"/>
            <a:ext cx="3200400" cy="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" name=""/>
          <p:cNvSpPr/>
          <p:nvPr/>
        </p:nvSpPr>
        <p:spPr>
          <a:xfrm>
            <a:off x="5494320" y="2330280"/>
            <a:ext cx="0" cy="303228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" name=""/>
          <p:cNvSpPr/>
          <p:nvPr/>
        </p:nvSpPr>
        <p:spPr>
          <a:xfrm>
            <a:off x="8680320" y="2330280"/>
            <a:ext cx="14400" cy="3032280"/>
          </a:xfrm>
          <a:prstGeom prst="line">
            <a:avLst/>
          </a:prstGeom>
          <a:ln cap="sq"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" name=""/>
          <p:cNvSpPr/>
          <p:nvPr/>
        </p:nvSpPr>
        <p:spPr>
          <a:xfrm>
            <a:off x="5494320" y="492444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" name=""/>
          <p:cNvSpPr/>
          <p:nvPr/>
        </p:nvSpPr>
        <p:spPr>
          <a:xfrm>
            <a:off x="5494320" y="325296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" name=""/>
          <p:cNvSpPr/>
          <p:nvPr/>
        </p:nvSpPr>
        <p:spPr>
          <a:xfrm>
            <a:off x="7170840" y="2330280"/>
            <a:ext cx="0" cy="30322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" name=""/>
          <p:cNvSpPr/>
          <p:nvPr/>
        </p:nvSpPr>
        <p:spPr>
          <a:xfrm>
            <a:off x="5494320" y="2857680"/>
            <a:ext cx="32004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" name=""/>
          <p:cNvSpPr/>
          <p:nvPr/>
        </p:nvSpPr>
        <p:spPr>
          <a:xfrm>
            <a:off x="7475400" y="285768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" name=""/>
          <p:cNvSpPr/>
          <p:nvPr/>
        </p:nvSpPr>
        <p:spPr>
          <a:xfrm>
            <a:off x="7775640" y="285768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" name=""/>
          <p:cNvSpPr/>
          <p:nvPr/>
        </p:nvSpPr>
        <p:spPr>
          <a:xfrm>
            <a:off x="8085240" y="285768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" name=""/>
          <p:cNvSpPr/>
          <p:nvPr/>
        </p:nvSpPr>
        <p:spPr>
          <a:xfrm>
            <a:off x="8389800" y="2857680"/>
            <a:ext cx="0" cy="2504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" name=""/>
          <p:cNvSpPr/>
          <p:nvPr/>
        </p:nvSpPr>
        <p:spPr>
          <a:xfrm>
            <a:off x="1531440" y="1963800"/>
            <a:ext cx="6633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Hedge Payout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Hedge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" name=""/>
          <p:cNvSpPr/>
          <p:nvPr/>
        </p:nvSpPr>
        <p:spPr>
          <a:xfrm>
            <a:off x="7792920" y="2612880"/>
            <a:ext cx="24624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/>
          </p:nvPr>
        </p:nvSpPr>
        <p:spPr>
          <a:xfrm>
            <a:off x="676440" y="9507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Determine Customized Strategy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 Program:  exclusively use swaps, increasing lock in commodity price as it falls (with upper threshold)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Options Program:  exclusively employ options, maintain upside potential, pay upfront fee as in insurance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Portfolio Program:  i.e. diversify products in strategy to obtain optimal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 Hedging Program:  monitor market and make continuous adjustments to maximize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"/>
          <p:cNvSpPr/>
          <p:nvPr/>
        </p:nvSpPr>
        <p:spPr>
          <a:xfrm>
            <a:off x="725400" y="1959120"/>
            <a:ext cx="7882200" cy="3352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eeca8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76440" y="950760"/>
            <a:ext cx="4829040" cy="61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Match objectives to strategy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"/>
          <p:cNvSpPr/>
          <p:nvPr/>
        </p:nvSpPr>
        <p:spPr>
          <a:xfrm>
            <a:off x="1160640" y="2176560"/>
            <a:ext cx="7650000" cy="360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3940200"/>
                <a:tab algn="l" pos="41133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b60000"/>
                </a:solidFill>
                <a:effectLst/>
                <a:uFillTx/>
                <a:latin typeface="Frutiger 45 Light"/>
              </a:rPr>
              <a:t>Hedging Objective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b60000"/>
                </a:solidFill>
                <a:effectLst/>
                <a:uFillTx/>
                <a:latin typeface="Frutiger 45 Light"/>
              </a:rPr>
              <a:t>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3940200"/>
                <a:tab algn="l" pos="41133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Disaster Protection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Buy Calls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3940200"/>
                <a:tab algn="l" pos="41133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Cash Flow Smoothing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Buy Collar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3940200"/>
                <a:tab algn="l" pos="41133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Strategic/ Project Hedge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Buy Long Term Swap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3940200"/>
                <a:tab algn="l" pos="41133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Hedge Gain Maximization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Various Combinations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 Derivatives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3940200"/>
                <a:tab algn="l" pos="41133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" name=""/>
          <p:cNvSpPr/>
          <p:nvPr/>
        </p:nvSpPr>
        <p:spPr>
          <a:xfrm>
            <a:off x="739800" y="2641680"/>
            <a:ext cx="77803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" name=""/>
          <p:cNvSpPr/>
          <p:nvPr/>
        </p:nvSpPr>
        <p:spPr>
          <a:xfrm>
            <a:off x="5094360" y="1954080"/>
            <a:ext cx="0" cy="33386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"/>
          <p:cNvSpPr/>
          <p:nvPr/>
        </p:nvSpPr>
        <p:spPr>
          <a:xfrm>
            <a:off x="6851520" y="1857240"/>
            <a:ext cx="2292480" cy="2352960"/>
          </a:xfrm>
          <a:custGeom>
            <a:avLst/>
            <a:gdLst>
              <a:gd name="textAreaLeft" fmla="*/ 0 w 2292480"/>
              <a:gd name="textAreaRight" fmla="*/ 2292840 w 2292480"/>
              <a:gd name="textAreaTop" fmla="*/ 0 h 2352960"/>
              <a:gd name="textAreaBottom" fmla="*/ 2353320 h 2352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 Risk Management Program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76440" y="9507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Match strategy to exposure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146160" y="4402080"/>
            <a:ext cx="870732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Least expensive 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Most expensive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Highest Risk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Lowest 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" name=""/>
          <p:cNvSpPr/>
          <p:nvPr/>
        </p:nvSpPr>
        <p:spPr>
          <a:xfrm>
            <a:off x="3774960" y="4648320"/>
            <a:ext cx="1371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" name=""/>
          <p:cNvSpPr/>
          <p:nvPr/>
        </p:nvSpPr>
        <p:spPr>
          <a:xfrm>
            <a:off x="3786120" y="5199120"/>
            <a:ext cx="1371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" name=""/>
          <p:cNvSpPr/>
          <p:nvPr/>
        </p:nvSpPr>
        <p:spPr>
          <a:xfrm>
            <a:off x="3635280" y="1863720"/>
            <a:ext cx="2292480" cy="2352600"/>
          </a:xfrm>
          <a:custGeom>
            <a:avLst/>
            <a:gdLst>
              <a:gd name="textAreaLeft" fmla="*/ 0 w 2292480"/>
              <a:gd name="textAreaRight" fmla="*/ 2292840 w 2292480"/>
              <a:gd name="textAreaTop" fmla="*/ 0 h 2352600"/>
              <a:gd name="textAreaBottom" fmla="*/ 2352960 h 23526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" name=""/>
          <p:cNvSpPr/>
          <p:nvPr/>
        </p:nvSpPr>
        <p:spPr>
          <a:xfrm>
            <a:off x="5318280" y="1863720"/>
            <a:ext cx="2219040" cy="2352600"/>
          </a:xfrm>
          <a:custGeom>
            <a:avLst/>
            <a:gdLst>
              <a:gd name="textAreaLeft" fmla="*/ 0 w 2219040"/>
              <a:gd name="textAreaRight" fmla="*/ 2219400 w 2219040"/>
              <a:gd name="textAreaTop" fmla="*/ 0 h 2352600"/>
              <a:gd name="textAreaBottom" fmla="*/ 2352960 h 23526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6b0c2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" name=""/>
          <p:cNvSpPr/>
          <p:nvPr/>
        </p:nvSpPr>
        <p:spPr>
          <a:xfrm>
            <a:off x="5135400" y="2017800"/>
            <a:ext cx="243864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230040"/>
                <a:tab algn="l" pos="289080"/>
                <a:tab algn="l" pos="345960"/>
                <a:tab algn="l" pos="577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Flexible Shape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Profile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:  Swap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based upon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self-shaping,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with minimum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percentage of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peak applied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" name=""/>
          <p:cNvSpPr/>
          <p:nvPr/>
        </p:nvSpPr>
        <p:spPr>
          <a:xfrm>
            <a:off x="3851280" y="1967040"/>
            <a:ext cx="2368440" cy="22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5920"/>
                <a:tab algn="l" pos="230040"/>
                <a:tab algn="l" pos="345960"/>
                <a:tab algn="l" pos="519120"/>
                <a:tab algn="l" pos="692280"/>
                <a:tab algn="l" pos="865080"/>
                <a:tab algn="l" pos="1038240"/>
                <a:tab algn="l" pos="1211400"/>
                <a:tab algn="l" pos="1384200"/>
                <a:tab algn="l" pos="1557360"/>
                <a:tab algn="l" pos="1730520"/>
                <a:tab algn="l" pos="1903320"/>
                <a:tab algn="l" pos="2076480"/>
                <a:tab algn="l" pos="2249640"/>
                <a:tab algn="l" pos="2422440"/>
                <a:tab algn="l" pos="2595600"/>
                <a:tab algn="l" pos="2768760"/>
                <a:tab algn="l" pos="2941560"/>
                <a:tab algn="l" pos="3114720"/>
                <a:tab algn="l" pos="3287880"/>
                <a:tab algn="l" pos="3460680"/>
                <a:tab algn="l" pos="3633840"/>
                <a:tab algn="l" pos="38070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Fixed Profile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Coverage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:    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Swap 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based on fixed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profiles for on-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peak and off-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peak days and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various temp. categories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" name=""/>
          <p:cNvSpPr/>
          <p:nvPr/>
        </p:nvSpPr>
        <p:spPr>
          <a:xfrm>
            <a:off x="6956280" y="2023920"/>
            <a:ext cx="194652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57240"/>
                <a:tab algn="l" pos="173160"/>
                <a:tab algn="l" pos="230040"/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Full Load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Following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: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Swap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based on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actual usage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" name=""/>
          <p:cNvSpPr/>
          <p:nvPr/>
        </p:nvSpPr>
        <p:spPr>
          <a:xfrm>
            <a:off x="0" y="1859040"/>
            <a:ext cx="2584440" cy="2351160"/>
          </a:xfrm>
          <a:custGeom>
            <a:avLst/>
            <a:gdLst>
              <a:gd name="textAreaLeft" fmla="*/ 0 w 2584440"/>
              <a:gd name="textAreaRight" fmla="*/ 2584800 w 2584440"/>
              <a:gd name="textAreaTop" fmla="*/ 0 h 2351160"/>
              <a:gd name="textAreaBottom" fmla="*/ 2351520 h 2351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" name=""/>
          <p:cNvSpPr/>
          <p:nvPr/>
        </p:nvSpPr>
        <p:spPr>
          <a:xfrm>
            <a:off x="187200" y="1959120"/>
            <a:ext cx="2222640" cy="20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7240" indent="-57240">
              <a:spcBef>
                <a:spcPts val="1001"/>
              </a:spcBef>
              <a:tabLst>
                <a:tab algn="l" pos="0"/>
                <a:tab algn="l" pos="230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Blocks of Energy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: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Go long or short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“fringe” areas.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Swap coverage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based on fixed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quantity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throughout coverage period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" name=""/>
          <p:cNvSpPr/>
          <p:nvPr/>
        </p:nvSpPr>
        <p:spPr>
          <a:xfrm>
            <a:off x="1908000" y="1863720"/>
            <a:ext cx="2322720" cy="2352600"/>
          </a:xfrm>
          <a:custGeom>
            <a:avLst/>
            <a:gdLst>
              <a:gd name="textAreaLeft" fmla="*/ 0 w 2322720"/>
              <a:gd name="textAreaRight" fmla="*/ 2323080 w 2322720"/>
              <a:gd name="textAreaTop" fmla="*/ 0 h 2352600"/>
              <a:gd name="textAreaBottom" fmla="*/ 2352960 h 23526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" name=""/>
          <p:cNvSpPr/>
          <p:nvPr/>
        </p:nvSpPr>
        <p:spPr>
          <a:xfrm>
            <a:off x="1762200" y="1879560"/>
            <a:ext cx="2701800" cy="22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14480">
              <a:spcBef>
                <a:spcPts val="1001"/>
              </a:spcBef>
              <a:tabLst>
                <a:tab algn="l" pos="0"/>
                <a:tab algn="l" pos="345960"/>
                <a:tab algn="l" pos="461880"/>
                <a:tab algn="l" pos="57780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Load Growth     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Option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:  Fix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costs for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given volumes.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End user can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increase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coverage at any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time, according              to contract terms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8" name=""/>
          <p:cNvGrpSpPr/>
          <p:nvPr/>
        </p:nvGrpSpPr>
        <p:grpSpPr>
          <a:xfrm>
            <a:off x="633240" y="2741760"/>
            <a:ext cx="7872480" cy="1116000"/>
            <a:chOff x="633240" y="2741760"/>
            <a:chExt cx="7872480" cy="1116000"/>
          </a:xfrm>
        </p:grpSpPr>
        <p:sp>
          <p:nvSpPr>
            <p:cNvPr id="449" name=""/>
            <p:cNvSpPr/>
            <p:nvPr/>
          </p:nvSpPr>
          <p:spPr>
            <a:xfrm>
              <a:off x="633240" y="2741760"/>
              <a:ext cx="7872480" cy="11016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684360" y="2811600"/>
              <a:ext cx="7772400" cy="104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Developing an Execution Strategy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1" name=""/>
          <p:cNvGrpSpPr/>
          <p:nvPr/>
        </p:nvGrpSpPr>
        <p:grpSpPr>
          <a:xfrm>
            <a:off x="277920" y="104760"/>
            <a:ext cx="8729280" cy="2052360"/>
            <a:chOff x="277920" y="104760"/>
            <a:chExt cx="8729280" cy="2052360"/>
          </a:xfrm>
        </p:grpSpPr>
        <p:sp>
          <p:nvSpPr>
            <p:cNvPr id="452" name=""/>
            <p:cNvSpPr/>
            <p:nvPr/>
          </p:nvSpPr>
          <p:spPr>
            <a:xfrm>
              <a:off x="1410120" y="199440"/>
              <a:ext cx="1517400" cy="175680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6288480" y="104760"/>
              <a:ext cx="1430640" cy="1689480"/>
            </a:xfrm>
            <a:custGeom>
              <a:avLst/>
              <a:gdLst>
                <a:gd name="textAreaLeft" fmla="*/ 69840 w 1430640"/>
                <a:gd name="textAreaRight" fmla="*/ 1360800 w 1430640"/>
                <a:gd name="textAreaTop" fmla="*/ 69840 h 1689480"/>
                <a:gd name="textAreaBottom" fmla="*/ 1619640 h 1689480"/>
              </a:gdLst>
              <a:ahLst/>
              <a:cxnLst/>
              <a:rect l="textAreaLeft" t="textAreaTop" r="textAreaRight" b="textAreaBottom"/>
              <a:pathLst>
                <a:path w="21600" h="25507">
                  <a:moveTo>
                    <a:pt x="3600" y="0"/>
                  </a:moveTo>
                  <a:arcTo wR="3600" hR="3600" stAng="16200000" swAng="-5400000"/>
                  <a:lnTo>
                    <a:pt x="0" y="21907"/>
                  </a:lnTo>
                  <a:arcTo wR="3600" hR="3600" stAng="10800000" swAng="-5400000"/>
                  <a:lnTo>
                    <a:pt x="18000" y="2550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277920" y="636480"/>
              <a:ext cx="1430280" cy="1520640"/>
            </a:xfrm>
            <a:custGeom>
              <a:avLst/>
              <a:gdLst>
                <a:gd name="textAreaLeft" fmla="*/ 69480 w 1430280"/>
                <a:gd name="textAreaRight" fmla="*/ 1360800 w 1430280"/>
                <a:gd name="textAreaTop" fmla="*/ 69480 h 1520640"/>
                <a:gd name="textAreaBottom" fmla="*/ 1451160 h 1520640"/>
              </a:gdLst>
              <a:ahLst/>
              <a:cxnLst/>
              <a:rect l="textAreaLeft" t="textAreaTop" r="textAreaRight" b="textAreaBottom"/>
              <a:pathLst>
                <a:path w="21600" h="22964">
                  <a:moveTo>
                    <a:pt x="3600" y="0"/>
                  </a:moveTo>
                  <a:arcTo wR="3600" hR="3600" stAng="16200000" swAng="-5400000"/>
                  <a:lnTo>
                    <a:pt x="0" y="19364"/>
                  </a:lnTo>
                  <a:arcTo wR="3600" hR="3600" stAng="10800000" swAng="-5400000"/>
                  <a:lnTo>
                    <a:pt x="18000" y="2296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284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7495920" y="369000"/>
              <a:ext cx="1511280" cy="178812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381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Execution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76440" y="9507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Identify Market Difficulties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Illiquidity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Cannot execute large size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Cannot deal (even moderately) without moving market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NYISO price revisions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Limited financial products actively traded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Operational Risk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trips not within control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spcBef>
                <a:spcPts val="55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/>
          </p:nvPr>
        </p:nvSpPr>
        <p:spPr>
          <a:xfrm>
            <a:off x="676440" y="9507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Outline method of Price Discovery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 group of counterparties (confidentiality)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Enron-on-Line (EOL)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Select a reliable counterparty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Understand that risk management is a dynamic, iterative process that requires a certain level of expertise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with Enron to gain market 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Newsletters           •  EOL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time to execute transaction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flows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outages      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conditions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90000"/>
              </a:lnSpc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Execution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/>
          </p:nvPr>
        </p:nvSpPr>
        <p:spPr>
          <a:xfrm>
            <a:off x="676440" y="950760"/>
            <a:ext cx="8532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Determine Execution Strategies Given Market Limitations</a:t>
            </a:r>
            <a:endParaRPr b="0" lang="en-US" sz="24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Quiet execution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Enron-on-Line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with Enron to develop parameters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Understand market conditions and product availability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Lay out buying program – dollar cost averaging.  Set up targets to execute and thresholds as stop loss targets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who has authority to transact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Obtain necessary approvals, so as not to miss market opportunities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Ensure documents are complete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Include alternate hedging products in portfolio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hedges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swaps/ Btu swaps (link to gas price)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contingent outage option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90000"/>
              </a:lnSpc>
              <a:spcBef>
                <a:spcPts val="451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Execution Strategy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"/>
          <p:cNvSpPr/>
          <p:nvPr/>
        </p:nvSpPr>
        <p:spPr>
          <a:xfrm>
            <a:off x="633240" y="4137120"/>
            <a:ext cx="7872480" cy="11016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" name=""/>
          <p:cNvSpPr/>
          <p:nvPr/>
        </p:nvSpPr>
        <p:spPr>
          <a:xfrm>
            <a:off x="684360" y="4192560"/>
            <a:ext cx="7772400" cy="10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Questions?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4" name=""/>
          <p:cNvGrpSpPr/>
          <p:nvPr/>
        </p:nvGrpSpPr>
        <p:grpSpPr>
          <a:xfrm>
            <a:off x="277920" y="104760"/>
            <a:ext cx="8729280" cy="2052360"/>
            <a:chOff x="277920" y="104760"/>
            <a:chExt cx="8729280" cy="2052360"/>
          </a:xfrm>
        </p:grpSpPr>
        <p:sp>
          <p:nvSpPr>
            <p:cNvPr id="465" name=""/>
            <p:cNvSpPr/>
            <p:nvPr/>
          </p:nvSpPr>
          <p:spPr>
            <a:xfrm>
              <a:off x="1410120" y="199440"/>
              <a:ext cx="1517400" cy="175680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6288480" y="104760"/>
              <a:ext cx="1430640" cy="1689480"/>
            </a:xfrm>
            <a:custGeom>
              <a:avLst/>
              <a:gdLst>
                <a:gd name="textAreaLeft" fmla="*/ 69840 w 1430640"/>
                <a:gd name="textAreaRight" fmla="*/ 1360800 w 1430640"/>
                <a:gd name="textAreaTop" fmla="*/ 69840 h 1689480"/>
                <a:gd name="textAreaBottom" fmla="*/ 1619640 h 1689480"/>
              </a:gdLst>
              <a:ahLst/>
              <a:cxnLst/>
              <a:rect l="textAreaLeft" t="textAreaTop" r="textAreaRight" b="textAreaBottom"/>
              <a:pathLst>
                <a:path w="21600" h="25507">
                  <a:moveTo>
                    <a:pt x="3600" y="0"/>
                  </a:moveTo>
                  <a:arcTo wR="3600" hR="3600" stAng="16200000" swAng="-5400000"/>
                  <a:lnTo>
                    <a:pt x="0" y="21907"/>
                  </a:lnTo>
                  <a:arcTo wR="3600" hR="3600" stAng="10800000" swAng="-5400000"/>
                  <a:lnTo>
                    <a:pt x="18000" y="2550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277920" y="636480"/>
              <a:ext cx="1430280" cy="1520640"/>
            </a:xfrm>
            <a:custGeom>
              <a:avLst/>
              <a:gdLst>
                <a:gd name="textAreaLeft" fmla="*/ 69480 w 1430280"/>
                <a:gd name="textAreaRight" fmla="*/ 1360800 w 1430280"/>
                <a:gd name="textAreaTop" fmla="*/ 69480 h 1520640"/>
                <a:gd name="textAreaBottom" fmla="*/ 1451160 h 1520640"/>
              </a:gdLst>
              <a:ahLst/>
              <a:cxnLst/>
              <a:rect l="textAreaLeft" t="textAreaTop" r="textAreaRight" b="textAreaBottom"/>
              <a:pathLst>
                <a:path w="21600" h="22964">
                  <a:moveTo>
                    <a:pt x="3600" y="0"/>
                  </a:moveTo>
                  <a:arcTo wR="3600" hR="3600" stAng="16200000" swAng="-5400000"/>
                  <a:lnTo>
                    <a:pt x="0" y="19364"/>
                  </a:lnTo>
                  <a:arcTo wR="3600" hR="3600" stAng="10800000" swAng="-5400000"/>
                  <a:lnTo>
                    <a:pt x="18000" y="2296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284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7495920" y="369000"/>
              <a:ext cx="1511280" cy="178812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381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469" name="Collage%20-%20White" descr=""/>
          <p:cNvPicPr/>
          <p:nvPr/>
        </p:nvPicPr>
        <p:blipFill>
          <a:blip r:embed="rId6"/>
          <a:stretch/>
        </p:blipFill>
        <p:spPr>
          <a:xfrm>
            <a:off x="2257560" y="-42840"/>
            <a:ext cx="4572000" cy="455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633240" y="2741760"/>
            <a:ext cx="7872480" cy="1116000"/>
            <a:chOff x="633240" y="2741760"/>
            <a:chExt cx="7872480" cy="1116000"/>
          </a:xfrm>
        </p:grpSpPr>
        <p:sp>
          <p:nvSpPr>
            <p:cNvPr id="22" name=""/>
            <p:cNvSpPr/>
            <p:nvPr/>
          </p:nvSpPr>
          <p:spPr>
            <a:xfrm>
              <a:off x="633240" y="2741760"/>
              <a:ext cx="7872480" cy="11016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684360" y="2811600"/>
              <a:ext cx="7772400" cy="104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Recent Influential Events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The California Crisis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" name=""/>
          <p:cNvGrpSpPr/>
          <p:nvPr/>
        </p:nvGrpSpPr>
        <p:grpSpPr>
          <a:xfrm>
            <a:off x="277920" y="104760"/>
            <a:ext cx="8729280" cy="2052360"/>
            <a:chOff x="277920" y="104760"/>
            <a:chExt cx="8729280" cy="2052360"/>
          </a:xfrm>
        </p:grpSpPr>
        <p:sp>
          <p:nvSpPr>
            <p:cNvPr id="25" name=""/>
            <p:cNvSpPr/>
            <p:nvPr/>
          </p:nvSpPr>
          <p:spPr>
            <a:xfrm>
              <a:off x="1410120" y="199440"/>
              <a:ext cx="1517400" cy="175680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6288480" y="104760"/>
              <a:ext cx="1430640" cy="1689480"/>
            </a:xfrm>
            <a:custGeom>
              <a:avLst/>
              <a:gdLst>
                <a:gd name="textAreaLeft" fmla="*/ 69840 w 1430640"/>
                <a:gd name="textAreaRight" fmla="*/ 1360800 w 1430640"/>
                <a:gd name="textAreaTop" fmla="*/ 69840 h 1689480"/>
                <a:gd name="textAreaBottom" fmla="*/ 1619640 h 1689480"/>
              </a:gdLst>
              <a:ahLst/>
              <a:cxnLst/>
              <a:rect l="textAreaLeft" t="textAreaTop" r="textAreaRight" b="textAreaBottom"/>
              <a:pathLst>
                <a:path w="21600" h="25507">
                  <a:moveTo>
                    <a:pt x="3600" y="0"/>
                  </a:moveTo>
                  <a:arcTo wR="3600" hR="3600" stAng="16200000" swAng="-5400000"/>
                  <a:lnTo>
                    <a:pt x="0" y="21907"/>
                  </a:lnTo>
                  <a:arcTo wR="3600" hR="3600" stAng="10800000" swAng="-5400000"/>
                  <a:lnTo>
                    <a:pt x="18000" y="2550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277920" y="636480"/>
              <a:ext cx="1430280" cy="1520640"/>
            </a:xfrm>
            <a:custGeom>
              <a:avLst/>
              <a:gdLst>
                <a:gd name="textAreaLeft" fmla="*/ 69480 w 1430280"/>
                <a:gd name="textAreaRight" fmla="*/ 1360800 w 1430280"/>
                <a:gd name="textAreaTop" fmla="*/ 69480 h 1520640"/>
                <a:gd name="textAreaBottom" fmla="*/ 1451160 h 1520640"/>
              </a:gdLst>
              <a:ahLst/>
              <a:cxnLst/>
              <a:rect l="textAreaLeft" t="textAreaTop" r="textAreaRight" b="textAreaBottom"/>
              <a:pathLst>
                <a:path w="21600" h="22964">
                  <a:moveTo>
                    <a:pt x="3600" y="0"/>
                  </a:moveTo>
                  <a:arcTo wR="3600" hR="3600" stAng="16200000" swAng="-5400000"/>
                  <a:lnTo>
                    <a:pt x="0" y="19364"/>
                  </a:lnTo>
                  <a:arcTo wR="3600" hR="3600" stAng="10800000" swAng="-5400000"/>
                  <a:lnTo>
                    <a:pt x="18000" y="2296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284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7495920" y="369000"/>
              <a:ext cx="1511280" cy="178812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381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647640" y="393840"/>
            <a:ext cx="4194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Crisis Conditions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5937120" y="374760"/>
            <a:ext cx="2805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NYISO Conditions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" name=""/>
          <p:cNvGrpSpPr/>
          <p:nvPr/>
        </p:nvGrpSpPr>
        <p:grpSpPr>
          <a:xfrm>
            <a:off x="792000" y="871560"/>
            <a:ext cx="7921440" cy="4895640"/>
            <a:chOff x="792000" y="871560"/>
            <a:chExt cx="7921440" cy="4895640"/>
          </a:xfrm>
        </p:grpSpPr>
        <p:sp>
          <p:nvSpPr>
            <p:cNvPr id="32" name=""/>
            <p:cNvSpPr/>
            <p:nvPr/>
          </p:nvSpPr>
          <p:spPr>
            <a:xfrm>
              <a:off x="796680" y="92376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  Demand increasing faster than supply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796680" y="135504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  Forward price not supportive of new build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792000" y="1808640"/>
              <a:ext cx="781812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  No recent power plant development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792000" y="2240280"/>
              <a:ext cx="781812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4.  Limited new development expected in short term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801360" y="267912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5.  Long lead time to develop large generating facilities (3-5 years)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801360" y="311040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6.  Excessively restrictive environmental rules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796680" y="356400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7.  Price caps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796680" y="399528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8.  Utility objective to beat index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801360" y="441036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9.  Illiquid market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796680" y="486432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10. Threats to take over generators by state authority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796680" y="5295600"/>
              <a:ext cx="7817760" cy="339840"/>
            </a:xfrm>
            <a:prstGeom prst="flowChartAlternateProcess">
              <a:avLst/>
            </a:prstGeom>
            <a:noFill/>
            <a:ln w="936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11. Majority of load primarily </a:t>
              </a:r>
              <a:r>
                <a:rPr b="1" lang="en-US" sz="18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unhedged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953120" y="87156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7971480" y="130716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985520" y="174888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7962480" y="219960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981200" y="262224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7993440" y="3066840"/>
              <a:ext cx="7045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957440" y="350568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7976160" y="394164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7990200" y="4356360"/>
              <a:ext cx="7030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8010360" y="5247720"/>
              <a:ext cx="703080" cy="51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buClr>
                  <a:srgbClr val="000000"/>
                </a:buClr>
                <a:buSzPct val="120000"/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3" name=""/>
          <p:cNvSpPr/>
          <p:nvPr/>
        </p:nvSpPr>
        <p:spPr>
          <a:xfrm>
            <a:off x="8012160" y="5253120"/>
            <a:ext cx="558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b60000"/>
              </a:buClr>
              <a:buSzPct val="120000"/>
              <a:buFont typeface="Monotype Sorts" charset="2"/>
              <a:buChar char="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b60000"/>
                </a:solidFill>
                <a:effectLst/>
                <a:uFillTx/>
                <a:latin typeface="Frutiger 45 Light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" name=""/>
          <p:cNvGrpSpPr/>
          <p:nvPr/>
        </p:nvGrpSpPr>
        <p:grpSpPr>
          <a:xfrm>
            <a:off x="633240" y="2741760"/>
            <a:ext cx="7872480" cy="1116000"/>
            <a:chOff x="633240" y="2741760"/>
            <a:chExt cx="7872480" cy="1116000"/>
          </a:xfrm>
        </p:grpSpPr>
        <p:sp>
          <p:nvSpPr>
            <p:cNvPr id="56" name=""/>
            <p:cNvSpPr/>
            <p:nvPr/>
          </p:nvSpPr>
          <p:spPr>
            <a:xfrm>
              <a:off x="633240" y="2741760"/>
              <a:ext cx="7872480" cy="11016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684360" y="2811600"/>
              <a:ext cx="7772400" cy="104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Hedging Volatility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" name=""/>
          <p:cNvGrpSpPr/>
          <p:nvPr/>
        </p:nvGrpSpPr>
        <p:grpSpPr>
          <a:xfrm>
            <a:off x="277920" y="104760"/>
            <a:ext cx="8729280" cy="2052360"/>
            <a:chOff x="277920" y="104760"/>
            <a:chExt cx="8729280" cy="2052360"/>
          </a:xfrm>
        </p:grpSpPr>
        <p:sp>
          <p:nvSpPr>
            <p:cNvPr id="59" name=""/>
            <p:cNvSpPr/>
            <p:nvPr/>
          </p:nvSpPr>
          <p:spPr>
            <a:xfrm>
              <a:off x="1410120" y="199440"/>
              <a:ext cx="1517400" cy="175680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6288480" y="104760"/>
              <a:ext cx="1430640" cy="1689480"/>
            </a:xfrm>
            <a:custGeom>
              <a:avLst/>
              <a:gdLst>
                <a:gd name="textAreaLeft" fmla="*/ 69840 w 1430640"/>
                <a:gd name="textAreaRight" fmla="*/ 1360800 w 1430640"/>
                <a:gd name="textAreaTop" fmla="*/ 69840 h 1689480"/>
                <a:gd name="textAreaBottom" fmla="*/ 1619640 h 1689480"/>
              </a:gdLst>
              <a:ahLst/>
              <a:cxnLst/>
              <a:rect l="textAreaLeft" t="textAreaTop" r="textAreaRight" b="textAreaBottom"/>
              <a:pathLst>
                <a:path w="21600" h="25507">
                  <a:moveTo>
                    <a:pt x="3600" y="0"/>
                  </a:moveTo>
                  <a:arcTo wR="3600" hR="3600" stAng="16200000" swAng="-5400000"/>
                  <a:lnTo>
                    <a:pt x="0" y="21907"/>
                  </a:lnTo>
                  <a:arcTo wR="3600" hR="3600" stAng="10800000" swAng="-5400000"/>
                  <a:lnTo>
                    <a:pt x="18000" y="2550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77920" y="636480"/>
              <a:ext cx="1430280" cy="1520640"/>
            </a:xfrm>
            <a:custGeom>
              <a:avLst/>
              <a:gdLst>
                <a:gd name="textAreaLeft" fmla="*/ 69480 w 1430280"/>
                <a:gd name="textAreaRight" fmla="*/ 1360800 w 1430280"/>
                <a:gd name="textAreaTop" fmla="*/ 69480 h 1520640"/>
                <a:gd name="textAreaBottom" fmla="*/ 1451160 h 1520640"/>
              </a:gdLst>
              <a:ahLst/>
              <a:cxnLst/>
              <a:rect l="textAreaLeft" t="textAreaTop" r="textAreaRight" b="textAreaBottom"/>
              <a:pathLst>
                <a:path w="21600" h="22964">
                  <a:moveTo>
                    <a:pt x="3600" y="0"/>
                  </a:moveTo>
                  <a:arcTo wR="3600" hR="3600" stAng="16200000" swAng="-5400000"/>
                  <a:lnTo>
                    <a:pt x="0" y="19364"/>
                  </a:lnTo>
                  <a:arcTo wR="3600" hR="3600" stAng="10800000" swAng="-5400000"/>
                  <a:lnTo>
                    <a:pt x="18000" y="2296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284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495920" y="369000"/>
              <a:ext cx="1511280" cy="178812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381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Volatility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85440" y="110952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Hedging</a:t>
            </a:r>
            <a:endParaRPr b="0" lang="en-US" sz="22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Specific objective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Offset by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volatility exposure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Reduces likelihood of large losses/gains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Stable expenses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47960" y="1109520"/>
            <a:ext cx="3809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Speculating</a:t>
            </a:r>
            <a:endParaRPr b="0" lang="en-US" sz="2200" strike="noStrike" u="none">
              <a:solidFill>
                <a:srgbClr val="cc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Profit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offsetting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Volatility driven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likelihood of large losses/gains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spectrum-- from home run to bankruptcy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1371600" y="4832280"/>
            <a:ext cx="62485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cc0000"/>
                </a:solidFill>
                <a:effectLst/>
                <a:uFillTx/>
                <a:latin typeface="Verdana"/>
              </a:rPr>
              <a:t>Doing nothing is a decision - you are choosing to speculate on the direction of energy prices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"/>
          <p:cNvGraphicFramePr/>
          <p:nvPr/>
        </p:nvGraphicFramePr>
        <p:xfrm>
          <a:off x="0" y="1109520"/>
          <a:ext cx="8886960" cy="46767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6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1109520"/>
                    <a:ext cx="8886960" cy="4676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0" y="536040"/>
            <a:ext cx="9144000" cy="606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PJM On-Peak Energy Clearing Price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April 1, 1998- April 1, 2001 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 rot="16200000">
            <a:off x="7770240" y="4513320"/>
            <a:ext cx="1220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4-1-01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0" y="189000"/>
            <a:ext cx="9144000" cy="95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 Natural Gas– Daily Settlement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0" y="735120"/>
          <a:ext cx="8840880" cy="48974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35120"/>
                    <a:ext cx="8840880" cy="4897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" name=""/>
          <p:cNvSpPr/>
          <p:nvPr/>
        </p:nvSpPr>
        <p:spPr>
          <a:xfrm flipV="1">
            <a:off x="8570880" y="2461680"/>
            <a:ext cx="304920" cy="381240"/>
          </a:xfrm>
          <a:prstGeom prst="line">
            <a:avLst/>
          </a:prstGeom>
          <a:ln w="6336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8528040" y="2998800"/>
            <a:ext cx="392040" cy="285840"/>
          </a:xfrm>
          <a:prstGeom prst="line">
            <a:avLst/>
          </a:prstGeom>
          <a:ln w="63360">
            <a:solidFill>
              <a:srgbClr val="000000"/>
            </a:solidFill>
            <a:miter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8656560" y="2685960"/>
            <a:ext cx="4874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ff0000"/>
                </a:solidFill>
                <a:effectLst/>
                <a:uFillTx/>
                <a:latin typeface="Times New Roman"/>
              </a:rPr>
              <a:t>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533520" y="2666880"/>
            <a:ext cx="81532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" name=""/>
          <p:cNvGrpSpPr/>
          <p:nvPr/>
        </p:nvGrpSpPr>
        <p:grpSpPr>
          <a:xfrm>
            <a:off x="633240" y="2741760"/>
            <a:ext cx="7872480" cy="1116000"/>
            <a:chOff x="633240" y="2741760"/>
            <a:chExt cx="7872480" cy="1116000"/>
          </a:xfrm>
        </p:grpSpPr>
        <p:sp>
          <p:nvSpPr>
            <p:cNvPr id="79" name=""/>
            <p:cNvSpPr/>
            <p:nvPr/>
          </p:nvSpPr>
          <p:spPr>
            <a:xfrm>
              <a:off x="633240" y="2741760"/>
              <a:ext cx="7872480" cy="110160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0091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84360" y="2811600"/>
              <a:ext cx="7772400" cy="104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Developing a Risk Management Program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1" name=""/>
          <p:cNvGrpSpPr/>
          <p:nvPr/>
        </p:nvGrpSpPr>
        <p:grpSpPr>
          <a:xfrm>
            <a:off x="277920" y="104760"/>
            <a:ext cx="8729280" cy="2052360"/>
            <a:chOff x="277920" y="104760"/>
            <a:chExt cx="8729280" cy="2052360"/>
          </a:xfrm>
        </p:grpSpPr>
        <p:sp>
          <p:nvSpPr>
            <p:cNvPr id="82" name=""/>
            <p:cNvSpPr/>
            <p:nvPr/>
          </p:nvSpPr>
          <p:spPr>
            <a:xfrm>
              <a:off x="1410120" y="199440"/>
              <a:ext cx="1517400" cy="175680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 w="3816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288480" y="104760"/>
              <a:ext cx="1430640" cy="1689480"/>
            </a:xfrm>
            <a:custGeom>
              <a:avLst/>
              <a:gdLst>
                <a:gd name="textAreaLeft" fmla="*/ 69840 w 1430640"/>
                <a:gd name="textAreaRight" fmla="*/ 1360800 w 1430640"/>
                <a:gd name="textAreaTop" fmla="*/ 69840 h 1689480"/>
                <a:gd name="textAreaBottom" fmla="*/ 1619640 h 1689480"/>
              </a:gdLst>
              <a:ahLst/>
              <a:cxnLst/>
              <a:rect l="textAreaLeft" t="textAreaTop" r="textAreaRight" b="textAreaBottom"/>
              <a:pathLst>
                <a:path w="21600" h="25507">
                  <a:moveTo>
                    <a:pt x="3600" y="0"/>
                  </a:moveTo>
                  <a:arcTo wR="3600" hR="3600" stAng="16200000" swAng="-5400000"/>
                  <a:lnTo>
                    <a:pt x="0" y="21907"/>
                  </a:lnTo>
                  <a:arcTo wR="3600" hR="3600" stAng="10800000" swAng="-5400000"/>
                  <a:lnTo>
                    <a:pt x="18000" y="2550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77920" y="636480"/>
              <a:ext cx="1430280" cy="1520640"/>
            </a:xfrm>
            <a:custGeom>
              <a:avLst/>
              <a:gdLst>
                <a:gd name="textAreaLeft" fmla="*/ 69480 w 1430280"/>
                <a:gd name="textAreaRight" fmla="*/ 1360800 w 1430280"/>
                <a:gd name="textAreaTop" fmla="*/ 69480 h 1520640"/>
                <a:gd name="textAreaBottom" fmla="*/ 1451160 h 1520640"/>
              </a:gdLst>
              <a:ahLst/>
              <a:cxnLst/>
              <a:rect l="textAreaLeft" t="textAreaTop" r="textAreaRight" b="textAreaBottom"/>
              <a:pathLst>
                <a:path w="21600" h="22964">
                  <a:moveTo>
                    <a:pt x="3600" y="0"/>
                  </a:moveTo>
                  <a:arcTo wR="3600" hR="3600" stAng="16200000" swAng="-5400000"/>
                  <a:lnTo>
                    <a:pt x="0" y="19364"/>
                  </a:lnTo>
                  <a:arcTo wR="3600" hR="3600" stAng="10800000" swAng="-5400000"/>
                  <a:lnTo>
                    <a:pt x="18000" y="2296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2844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7495920" y="369000"/>
              <a:ext cx="1511280" cy="178812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38160">
              <a:solidFill>
                <a:srgbClr val="cc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2001-03-19T15:08:14Z</dcterms:created>
  <dc:creator>terrie_james</dc:creator>
  <dc:description/>
  <dc:language>en-US</dc:language>
  <cp:lastModifiedBy>jstewart</cp:lastModifiedBy>
  <cp:lastPrinted>2001-03-29T12:21:15Z</cp:lastPrinted>
  <dcterms:modified xsi:type="dcterms:W3CDTF">2001-05-02T16:02:11Z</dcterms:modified>
  <cp:revision>114</cp:revision>
  <dc:subject/>
  <dc:title>No Slide Title</dc:title>
</cp:coreProperties>
</file>