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11.png" ContentType="image/png"/>
  <Override PartName="/ppt/media/image7.wmf" ContentType="image/x-wmf"/>
  <Override PartName="/ppt/media/image12.png" ContentType="image/png"/>
  <Override PartName="/ppt/media/image8.wmf" ContentType="image/x-wmf"/>
  <Override PartName="/ppt/media/image9.wmf" ContentType="image/x-wmf"/>
  <Override PartName="/ppt/media/image10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81080" y="122040"/>
            <a:ext cx="9936000" cy="80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7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1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2.png"/><Relationship Id="rId7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/>
          <p:nvPr/>
        </p:nvSpPr>
        <p:spPr>
          <a:xfrm>
            <a:off x="4089240" y="399960"/>
            <a:ext cx="2963880" cy="1554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60">
            <a:solidFill>
              <a:srgbClr val="e9ad1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343080" y="3284640"/>
            <a:ext cx="368424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U.S. Energy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Trends Analysis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ronlogo_CMYK" descr=""/>
          <p:cNvPicPr/>
          <p:nvPr/>
        </p:nvPicPr>
        <p:blipFill>
          <a:blip r:embed="rId1"/>
          <a:stretch/>
        </p:blipFill>
        <p:spPr>
          <a:xfrm>
            <a:off x="255600" y="5381640"/>
            <a:ext cx="1168560" cy="1168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" name="Petroleum" descr=""/>
          <p:cNvPicPr/>
          <p:nvPr/>
        </p:nvPicPr>
        <p:blipFill>
          <a:blip r:embed="rId2"/>
          <a:srcRect l="30541" t="14525" r="16768" b="3531"/>
          <a:stretch/>
        </p:blipFill>
        <p:spPr>
          <a:xfrm>
            <a:off x="316080" y="357120"/>
            <a:ext cx="1596960" cy="1621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" name="Barrels" descr=""/>
          <p:cNvPicPr/>
          <p:nvPr/>
        </p:nvPicPr>
        <p:blipFill>
          <a:blip r:embed="rId3"/>
          <a:srcRect l="47246" t="0" r="0" b="18726"/>
          <a:stretch/>
        </p:blipFill>
        <p:spPr>
          <a:xfrm>
            <a:off x="8010360" y="3119400"/>
            <a:ext cx="1621080" cy="1666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" name="Electricity" descr=""/>
          <p:cNvPicPr/>
          <p:nvPr/>
        </p:nvPicPr>
        <p:blipFill>
          <a:blip r:embed="rId4"/>
          <a:srcRect l="5654" t="0" r="0" b="2122"/>
          <a:stretch/>
        </p:blipFill>
        <p:spPr>
          <a:xfrm>
            <a:off x="2187720" y="371520"/>
            <a:ext cx="1616040" cy="161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NaturalGas" descr=""/>
          <p:cNvPicPr/>
          <p:nvPr/>
        </p:nvPicPr>
        <p:blipFill>
          <a:blip r:embed="rId5"/>
          <a:srcRect l="26068" t="19617" r="0" b="29824"/>
          <a:stretch/>
        </p:blipFill>
        <p:spPr>
          <a:xfrm>
            <a:off x="8016840" y="5040360"/>
            <a:ext cx="1589040" cy="164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794240" y="5619600"/>
            <a:ext cx="3182400" cy="91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Government Affairs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22,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U.S. Energy Trends Analysis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/>
          <p:nvPr/>
        </p:nvSpPr>
        <p:spPr>
          <a:xfrm>
            <a:off x="2087640" y="200664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2347920" y="1914480"/>
            <a:ext cx="6068880" cy="339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Electricity Generation Trends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Supply/Demand Trends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Petroleum Products Use vs. Imports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 Expenditures and Effects of Higher Oil and Gas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2087640" y="292248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2087640" y="384012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087640" y="4740120"/>
            <a:ext cx="108000" cy="1080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254160" y="2147760"/>
            <a:ext cx="1608120" cy="86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246240" y="0"/>
            <a:ext cx="9794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Electricity Generation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Generation in BKWH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1420920" y="1144440"/>
            <a:ext cx="7448400" cy="5490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electricity generation increased 17% since 1994, and non-utilities generation nearly doubled, driven by deregulation trends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1555920" y="1847880"/>
          <a:ext cx="7173720" cy="425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5920" y="1847880"/>
                    <a:ext cx="7173720" cy="425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2593440" y="232884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3254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3388680" y="225108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3358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4236480" y="217188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3447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4982400" y="212580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3494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>
            <a:off x="5838120" y="205596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3618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6641280" y="198612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3691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7362360" y="1860480"/>
            <a:ext cx="661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3820E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2383920" y="523080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343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3196800" y="522144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4019040" y="522144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811400" y="520056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624280" y="521028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6446520" y="510696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517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7259400" y="501156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Monthly Energy Review, Table 7.1, August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47520" y="618660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Includes UTILITY and NON-UTILITY 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6833880" y="5950440"/>
            <a:ext cx="118296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(annualized)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216000" y="2228760"/>
          <a:ext cx="761760" cy="733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16000" y="2228760"/>
                    <a:ext cx="761760" cy="7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852120" y="2355120"/>
            <a:ext cx="90216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Non-Utility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479520" y="1860480"/>
            <a:ext cx="2009520" cy="86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46240" y="0"/>
            <a:ext cx="9794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Natural Gas Supply/Demand Trends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Trillion Cubic Feet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397160" y="1143000"/>
            <a:ext cx="7495920" cy="5490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Lagging U.S. gas production, down 1% since 1994, has not kept pace with demand, which is up 4.5%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1060560" y="2103480"/>
          <a:ext cx="8164440" cy="4116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0560" y="2103480"/>
                    <a:ext cx="8164440" cy="411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DOE, Natural Gas Monthly, Dry Gas Delivered to Consumers, Tables 2 and 3.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7057800" y="6107400"/>
            <a:ext cx="118296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(annualized)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7" name=""/>
          <p:cNvGraphicFramePr/>
          <p:nvPr/>
        </p:nvGraphicFramePr>
        <p:xfrm>
          <a:off x="441360" y="1941480"/>
          <a:ext cx="762120" cy="733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1360" y="1941480"/>
                    <a:ext cx="762120" cy="73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" name=""/>
          <p:cNvSpPr/>
          <p:nvPr/>
        </p:nvSpPr>
        <p:spPr>
          <a:xfrm>
            <a:off x="1041480" y="2070720"/>
            <a:ext cx="13381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Production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701720" y="3508920"/>
            <a:ext cx="44316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2139840" y="347148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2685960" y="391608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078000" y="247608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3657240" y="35683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059000" y="203940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4641480" y="348876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065560" y="20300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014880" y="273492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5628960" y="375084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18.71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021440" y="270000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573600" y="381276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7557840" y="3828600"/>
            <a:ext cx="446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7923960" y="2282400"/>
            <a:ext cx="5461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19.795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8487720" y="3166920"/>
            <a:ext cx="641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 4.5%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8298000" y="2535120"/>
            <a:ext cx="91800" cy="1474920"/>
          </a:xfrm>
          <a:custGeom>
            <a:avLst/>
            <a:gdLst>
              <a:gd name="textAreaLeft" fmla="*/ 0 w 91800"/>
              <a:gd name="textAreaRight" fmla="*/ 33120 w 91800"/>
              <a:gd name="textAreaTop" fmla="*/ 38160 h 1474920"/>
              <a:gd name="textAreaBottom" fmla="*/ 1436760 h 147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7315560" y="4137120"/>
            <a:ext cx="44856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 rot="10800000">
            <a:off x="7753320" y="4117680"/>
            <a:ext cx="92160" cy="452520"/>
          </a:xfrm>
          <a:custGeom>
            <a:avLst/>
            <a:gdLst>
              <a:gd name="textAreaLeft" fmla="*/ 0 w 92160"/>
              <a:gd name="textAreaRight" fmla="*/ 33120 w 92160"/>
              <a:gd name="textAreaTop" fmla="*/ 11520 h 452520"/>
              <a:gd name="textAreaBottom" fmla="*/ 441000 h 4525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16200" y="10800"/>
                  <a:pt x="21600" y="10800"/>
                </a:cubicBezTo>
                <a:cubicBezTo>
                  <a:pt x="162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235080" y="2368440"/>
            <a:ext cx="1679400" cy="863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246240" y="0"/>
            <a:ext cx="9794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Petroleum Products Use vs Net Oil Imports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Quadrillion BTU’s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1884240" y="1008360"/>
            <a:ext cx="7446960" cy="8233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petroleum products use increased 9.5% since 1994,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oil imports, up 20%--oil import share today is 48% of oil use vs 43% in 1994. The U.S. is increasingly oil import dependent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1569960" y="1866960"/>
          <a:ext cx="7145280" cy="422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9960" y="1866960"/>
                    <a:ext cx="7145280" cy="422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2595600" y="220032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34.67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390840" y="217980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34.55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238640" y="210024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35.75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984920" y="205416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36.26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5840280" y="198432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36.93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6643800" y="191448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37.96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7440480" y="191124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37.95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340000" y="429588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15.13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193920" y="426708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15.43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4032360" y="423864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16.07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4807080" y="407844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17.65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5629320" y="401004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18.68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6442200" y="3994200"/>
            <a:ext cx="507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18.68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7255080" y="4048200"/>
            <a:ext cx="64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18.20E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Monthly Energy Review, Table 1.4 and 1.5, August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6833880" y="5950440"/>
            <a:ext cx="118296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(annualized)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8469360" y="4021560"/>
            <a:ext cx="14572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imports share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196920" y="2449440"/>
          <a:ext cx="761760" cy="7333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6920" y="2449440"/>
                    <a:ext cx="761760" cy="73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2" name=""/>
          <p:cNvSpPr/>
          <p:nvPr/>
        </p:nvSpPr>
        <p:spPr>
          <a:xfrm>
            <a:off x="808920" y="2575800"/>
            <a:ext cx="105084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oil 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imports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85920" y="4520160"/>
            <a:ext cx="14572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imports share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1371600" y="4517640"/>
            <a:ext cx="892080" cy="157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 flipH="1" flipV="1">
            <a:off x="8038800" y="4088880"/>
            <a:ext cx="857160" cy="87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 Expenditures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EIA, Monthly Energy Review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1884240" y="1009800"/>
            <a:ext cx="6521400" cy="82332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 spending of $468 Billion in 1999 could increase 13% or more with higher oil prices in 2000. Higher natural gas prices could add another 6% to 12 %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2952720" y="1954080"/>
          <a:ext cx="4422960" cy="4470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52720" y="1954080"/>
                    <a:ext cx="4422960" cy="447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3736080" y="3024000"/>
            <a:ext cx="141516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$217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3886200" y="5094000"/>
            <a:ext cx="142920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$85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582160" y="3900240"/>
            <a:ext cx="141516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Petroleum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$166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299480" y="6395760"/>
            <a:ext cx="16945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$468 Billion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5567400" y="2087640"/>
            <a:ext cx="3276720" cy="3583080"/>
          </a:xfrm>
          <a:custGeom>
            <a:avLst/>
            <a:gdLst/>
            <a:ahLst/>
            <a:rect l="l" t="t" r="r" b="b"/>
            <a:pathLst>
              <a:path w="2064" h="2257">
                <a:moveTo>
                  <a:pt x="495" y="0"/>
                </a:moveTo>
                <a:lnTo>
                  <a:pt x="2064" y="33"/>
                </a:lnTo>
                <a:lnTo>
                  <a:pt x="1530" y="2257"/>
                </a:lnTo>
                <a:lnTo>
                  <a:pt x="1541" y="2252"/>
                </a:lnTo>
                <a:lnTo>
                  <a:pt x="0" y="2147"/>
                </a:lnTo>
                <a:lnTo>
                  <a:pt x="495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0000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271600" y="2882880"/>
            <a:ext cx="2490840" cy="2657520"/>
          </a:xfrm>
          <a:custGeom>
            <a:avLst/>
            <a:gdLst/>
            <a:ahLst/>
            <a:rect l="l" t="t" r="r" b="b"/>
            <a:pathLst>
              <a:path w="1569" h="1674">
                <a:moveTo>
                  <a:pt x="0" y="0"/>
                </a:moveTo>
                <a:lnTo>
                  <a:pt x="798" y="1184"/>
                </a:lnTo>
                <a:lnTo>
                  <a:pt x="1569" y="1674"/>
                </a:lnTo>
                <a:lnTo>
                  <a:pt x="259" y="142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000000"/>
              </a:gs>
            </a:gsLst>
            <a:lin ang="135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3084480" y="1484280"/>
          <a:ext cx="4159440" cy="4203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84480" y="1484280"/>
                    <a:ext cx="4159440" cy="420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9" name=""/>
          <p:cNvSpPr/>
          <p:nvPr/>
        </p:nvSpPr>
        <p:spPr>
          <a:xfrm>
            <a:off x="246240" y="0"/>
            <a:ext cx="97945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1999-2000 U.S. Energy Expenditures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47520" y="661356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U.S. DOE EIA, Monthly Energy Review and U.S. DOE Natural Gas Monthly.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717480" y="876240"/>
            <a:ext cx="8855280" cy="54900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 energy spending of $468 Billion in 1999 could increase 13% or more with higher oil prices in 2000. Higher natural gas prices could add another 6% to 12 %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2" name=""/>
          <p:cNvGraphicFramePr/>
          <p:nvPr/>
        </p:nvGraphicFramePr>
        <p:xfrm>
          <a:off x="7388280" y="1994040"/>
          <a:ext cx="2346120" cy="3851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388280" y="1994040"/>
                    <a:ext cx="2346120" cy="3851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14" name=""/>
          <p:cNvGraphicFramePr/>
          <p:nvPr/>
        </p:nvGraphicFramePr>
        <p:xfrm>
          <a:off x="366840" y="2719440"/>
          <a:ext cx="2552400" cy="26193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66840" y="2719440"/>
                    <a:ext cx="2552400" cy="26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1152000" y="2887560"/>
            <a:ext cx="649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310040" y="3941640"/>
            <a:ext cx="79308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$90-95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7651440" y="3349440"/>
            <a:ext cx="182484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$227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(up $61 Billion)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9183240" y="1812960"/>
            <a:ext cx="649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736080" y="2420640"/>
            <a:ext cx="141516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$217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886200" y="4490640"/>
            <a:ext cx="142920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$85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433120" y="3306240"/>
            <a:ext cx="141516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Petroleum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$166 Billion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707560" y="5687280"/>
            <a:ext cx="491292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$468 Billion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$539 Billion in 2000?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Shant Donabedian</dc:creator>
  <dc:description/>
  <dc:language>en-US</dc:language>
  <cp:lastModifiedBy>Simon Shih</cp:lastModifiedBy>
  <cp:lastPrinted>2000-09-22T18:06:12Z</cp:lastPrinted>
  <dcterms:modified xsi:type="dcterms:W3CDTF">2000-09-22T18:10:37Z</dcterms:modified>
  <cp:revision>575</cp:revision>
  <dc:subject/>
  <dc:title>Andrew Miles</dc:title>
</cp:coreProperties>
</file>