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9907588" cy="6858000"/>
  <p:notesSz cx="6818313" cy="99583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0" y="0"/>
            <a:ext cx="6818400" cy="9957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55960" cy="49680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720" bIns="4572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7640"/>
                <a:tab algn="l" pos="1835280"/>
                <a:tab algn="l" pos="2752560"/>
                <a:tab algn="l" pos="3670200"/>
                <a:tab algn="l" pos="4587840"/>
                <a:tab algn="l" pos="5505480"/>
                <a:tab algn="l" pos="6423120"/>
                <a:tab algn="l" pos="7340760"/>
                <a:tab algn="l" pos="8258040"/>
                <a:tab algn="l" pos="9175680"/>
                <a:tab algn="l" pos="1009332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Akzidenz Grotesk Light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dt" idx="1"/>
          </p:nvPr>
        </p:nvSpPr>
        <p:spPr>
          <a:xfrm>
            <a:off x="3863520" y="0"/>
            <a:ext cx="2955960" cy="49680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720" bIns="4572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7640"/>
                <a:tab algn="l" pos="1835280"/>
                <a:tab algn="l" pos="2752560"/>
                <a:tab algn="l" pos="3670200"/>
                <a:tab algn="l" pos="4587840"/>
                <a:tab algn="l" pos="5505480"/>
                <a:tab algn="l" pos="6423120"/>
                <a:tab algn="l" pos="7340760"/>
                <a:tab algn="l" pos="8258040"/>
                <a:tab algn="l" pos="9175680"/>
                <a:tab algn="l" pos="10093320"/>
              </a:tabLst>
              <a:defRPr b="0" lang="en-GB" sz="1200" strike="noStrike" u="none">
                <a:solidFill>
                  <a:srgbClr val="000000"/>
                </a:solidFill>
                <a:effectLst/>
                <a:uFillTx/>
                <a:latin typeface="Akzidenz Grotesk Light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7640"/>
                <a:tab algn="l" pos="1835280"/>
                <a:tab algn="l" pos="2752560"/>
                <a:tab algn="l" pos="3670200"/>
                <a:tab algn="l" pos="4587840"/>
                <a:tab algn="l" pos="5505480"/>
                <a:tab algn="l" pos="6423120"/>
                <a:tab algn="l" pos="7340760"/>
                <a:tab algn="l" pos="8258040"/>
                <a:tab algn="l" pos="9175680"/>
                <a:tab algn="l" pos="1009332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Akzidenz Grotesk Light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sldImg"/>
          </p:nvPr>
        </p:nvSpPr>
        <p:spPr>
          <a:xfrm>
            <a:off x="716040" y="745920"/>
            <a:ext cx="5392800" cy="3733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move the slide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body"/>
          </p:nvPr>
        </p:nvSpPr>
        <p:spPr>
          <a:xfrm>
            <a:off x="909720" y="4728960"/>
            <a:ext cx="5000400" cy="44830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720" bIns="4572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5"/>
          <p:cNvSpPr>
            <a:spLocks noGrp="1"/>
          </p:cNvSpPr>
          <p:nvPr>
            <p:ph type="ftr" idx="2"/>
          </p:nvPr>
        </p:nvSpPr>
        <p:spPr>
          <a:xfrm>
            <a:off x="-360" y="9461520"/>
            <a:ext cx="2955960" cy="49680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720" bIns="4572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7640"/>
                <a:tab algn="l" pos="1835280"/>
                <a:tab algn="l" pos="2752560"/>
                <a:tab algn="l" pos="3670200"/>
                <a:tab algn="l" pos="4587840"/>
                <a:tab algn="l" pos="5505480"/>
                <a:tab algn="l" pos="6423120"/>
                <a:tab algn="l" pos="7340760"/>
                <a:tab algn="l" pos="8258040"/>
                <a:tab algn="l" pos="9175680"/>
                <a:tab algn="l" pos="10093320"/>
              </a:tabLst>
              <a:defRPr b="0" lang="en-GB" sz="1200" strike="noStrike" u="none">
                <a:solidFill>
                  <a:srgbClr val="000000"/>
                </a:solidFill>
                <a:effectLst/>
                <a:uFillTx/>
                <a:latin typeface="Akzidenz Grotesk Light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7640"/>
                <a:tab algn="l" pos="1835280"/>
                <a:tab algn="l" pos="2752560"/>
                <a:tab algn="l" pos="3670200"/>
                <a:tab algn="l" pos="4587840"/>
                <a:tab algn="l" pos="5505480"/>
                <a:tab algn="l" pos="6423120"/>
                <a:tab algn="l" pos="7340760"/>
                <a:tab algn="l" pos="8258040"/>
                <a:tab algn="l" pos="9175680"/>
                <a:tab algn="l" pos="1009332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Akzidenz Grotesk Light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6"/>
          <p:cNvSpPr>
            <a:spLocks noGrp="1"/>
          </p:cNvSpPr>
          <p:nvPr>
            <p:ph type="sldNum" idx="3"/>
          </p:nvPr>
        </p:nvSpPr>
        <p:spPr>
          <a:xfrm>
            <a:off x="3863520" y="9461520"/>
            <a:ext cx="2955960" cy="49680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720" bIns="4572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7640"/>
                <a:tab algn="l" pos="1835280"/>
                <a:tab algn="l" pos="2752560"/>
                <a:tab algn="l" pos="3670200"/>
                <a:tab algn="l" pos="4587840"/>
                <a:tab algn="l" pos="5505480"/>
                <a:tab algn="l" pos="6423120"/>
                <a:tab algn="l" pos="7340760"/>
                <a:tab algn="l" pos="8258040"/>
                <a:tab algn="l" pos="9175680"/>
                <a:tab algn="l" pos="10093320"/>
              </a:tabLst>
              <a:defRPr b="0" lang="en-GB" sz="1200" strike="noStrike" u="none">
                <a:solidFill>
                  <a:srgbClr val="000000"/>
                </a:solidFill>
                <a:effectLst/>
                <a:uFillTx/>
                <a:latin typeface="Akzidenz Grotesk Light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7640"/>
                <a:tab algn="l" pos="1835280"/>
                <a:tab algn="l" pos="2752560"/>
                <a:tab algn="l" pos="3670200"/>
                <a:tab algn="l" pos="4587840"/>
                <a:tab algn="l" pos="5505480"/>
                <a:tab algn="l" pos="6423120"/>
                <a:tab algn="l" pos="7340760"/>
                <a:tab algn="l" pos="8258040"/>
                <a:tab algn="l" pos="9175680"/>
                <a:tab algn="l" pos="10093320"/>
              </a:tabLst>
            </a:pPr>
            <a:fld id="{9935B6FD-E363-4852-B21F-CD1DD0DEF60D}" type="slidenum"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Akzidenz Grotesk Light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"/>
          <p:cNvSpPr/>
          <p:nvPr/>
        </p:nvSpPr>
        <p:spPr>
          <a:xfrm>
            <a:off x="3863880" y="7920"/>
            <a:ext cx="2955960" cy="46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3863880" y="9478800"/>
            <a:ext cx="2955960" cy="46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765000"/>
                <a:tab algn="l" pos="1530360"/>
                <a:tab algn="l" pos="2295360"/>
                <a:tab algn="l" pos="3060720"/>
                <a:tab algn="l" pos="3825720"/>
                <a:tab algn="l" pos="4591080"/>
                <a:tab algn="l" pos="5356080"/>
                <a:tab algn="l" pos="6121440"/>
                <a:tab algn="l" pos="6886440"/>
                <a:tab algn="l" pos="7651800"/>
                <a:tab algn="l" pos="8416800"/>
                <a:tab algn="l" pos="9182160"/>
                <a:tab algn="l" pos="9947160"/>
                <a:tab algn="l" pos="107125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-1440" y="9478800"/>
            <a:ext cx="2955600" cy="46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-1440" y="7920"/>
            <a:ext cx="2955600" cy="46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3863880" y="7920"/>
            <a:ext cx="2955960" cy="46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863880" y="9477360"/>
            <a:ext cx="295596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17640"/>
                <a:tab algn="l" pos="1835280"/>
                <a:tab algn="l" pos="2752560"/>
                <a:tab algn="l" pos="3670200"/>
                <a:tab algn="l" pos="4587840"/>
                <a:tab algn="l" pos="5505480"/>
                <a:tab algn="l" pos="6423120"/>
                <a:tab algn="l" pos="7340760"/>
                <a:tab algn="l" pos="8258040"/>
                <a:tab algn="l" pos="9175680"/>
                <a:tab algn="l" pos="100933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-1440" y="9477360"/>
            <a:ext cx="295560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-1440" y="7920"/>
            <a:ext cx="2955600" cy="46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3863880" y="4680"/>
            <a:ext cx="2955960" cy="46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3863880" y="9475920"/>
            <a:ext cx="295596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17640"/>
                <a:tab algn="l" pos="1835280"/>
                <a:tab algn="l" pos="2752560"/>
                <a:tab algn="l" pos="3670200"/>
                <a:tab algn="l" pos="4587840"/>
                <a:tab algn="l" pos="5505480"/>
                <a:tab algn="l" pos="6423120"/>
                <a:tab algn="l" pos="7340760"/>
                <a:tab algn="l" pos="8258040"/>
                <a:tab algn="l" pos="9175680"/>
                <a:tab algn="l" pos="100933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-1440" y="9475920"/>
            <a:ext cx="295560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-1440" y="4680"/>
            <a:ext cx="2955600" cy="46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PlaceHolder 1"/>
          <p:cNvSpPr>
            <a:spLocks noGrp="1"/>
          </p:cNvSpPr>
          <p:nvPr>
            <p:ph type="sldImg"/>
          </p:nvPr>
        </p:nvSpPr>
        <p:spPr>
          <a:xfrm>
            <a:off x="722160" y="750960"/>
            <a:ext cx="5375520" cy="3720960"/>
          </a:xfrm>
          <a:prstGeom prst="rect">
            <a:avLst/>
          </a:prstGeom>
          <a:ln w="0">
            <a:noFill/>
          </a:ln>
        </p:spPr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907560" y="4730760"/>
            <a:ext cx="4992840" cy="300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266400" y="228240"/>
            <a:ext cx="9448920" cy="228600"/>
          </a:xfrm>
          <a:prstGeom prst="rect">
            <a:avLst/>
          </a:prstGeom>
          <a:noFill/>
          <a:ln w="0">
            <a:noFill/>
          </a:ln>
        </p:spPr>
        <p:txBody>
          <a:bodyPr lIns="0" rIns="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259920" y="457200"/>
            <a:ext cx="9340920" cy="6019920"/>
          </a:xfrm>
          <a:prstGeom prst="rect">
            <a:avLst/>
          </a:prstGeom>
          <a:noFill/>
          <a:ln w="0">
            <a:noFill/>
          </a:ln>
        </p:spPr>
        <p:txBody>
          <a:bodyPr lIns="0" rIns="0" tIns="46080" bIns="46080" anchor="t">
            <a:normAutofit/>
          </a:bodyPr>
          <a:p>
            <a:pPr indent="0">
              <a:spcBef>
                <a:spcPts val="751"/>
              </a:spcBef>
              <a:spcAft>
                <a:spcPts val="751"/>
              </a:spcAft>
              <a:tabLst>
                <a:tab algn="l" pos="0"/>
                <a:tab algn="l" pos="380880"/>
                <a:tab algn="l" pos="762120"/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26960" indent="-230040">
              <a:spcBef>
                <a:spcPts val="751"/>
              </a:spcBef>
              <a:spcAft>
                <a:spcPts val="751"/>
              </a:spcAft>
              <a:buClr>
                <a:srgbClr val="000000"/>
              </a:buClr>
              <a:buFont typeface="Symbol" charset="2"/>
              <a:buChar char=""/>
              <a:tabLst>
                <a:tab algn="l" pos="0"/>
                <a:tab algn="l" pos="380880"/>
                <a:tab algn="l" pos="762120"/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751"/>
              </a:spcBef>
              <a:spcAft>
                <a:spcPts val="751"/>
              </a:spcAft>
              <a:buClr>
                <a:srgbClr val="000000"/>
              </a:buClr>
              <a:buFont typeface="Arial"/>
              <a:buChar char="–"/>
              <a:tabLst>
                <a:tab algn="l" pos="0"/>
                <a:tab algn="l" pos="380880"/>
                <a:tab algn="l" pos="762120"/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62160" indent="-223920">
              <a:spcBef>
                <a:spcPts val="751"/>
              </a:spcBef>
              <a:spcAft>
                <a:spcPts val="751"/>
              </a:spcAft>
              <a:buClr>
                <a:srgbClr val="000000"/>
              </a:buClr>
              <a:buFont typeface="Symbol" charset="2"/>
              <a:buChar char=""/>
              <a:tabLst>
                <a:tab algn="l" pos="0"/>
                <a:tab algn="l" pos="380880"/>
                <a:tab algn="l" pos="762120"/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682640" indent="-230040">
              <a:spcBef>
                <a:spcPts val="751"/>
              </a:spcBef>
              <a:spcAft>
                <a:spcPts val="751"/>
              </a:spcAft>
              <a:buClr>
                <a:srgbClr val="000000"/>
              </a:buClr>
              <a:buFont typeface="Arial"/>
              <a:buChar char="–"/>
              <a:tabLst>
                <a:tab algn="l" pos="0"/>
                <a:tab algn="l" pos="380880"/>
                <a:tab algn="l" pos="762120"/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682640" indent="-230040">
              <a:spcBef>
                <a:spcPts val="751"/>
              </a:spcBef>
              <a:spcAft>
                <a:spcPts val="751"/>
              </a:spcAft>
              <a:buClr>
                <a:srgbClr val="000000"/>
              </a:buClr>
              <a:buFont typeface="Arial"/>
              <a:buChar char="–"/>
              <a:tabLst>
                <a:tab algn="l" pos="0"/>
                <a:tab algn="l" pos="380880"/>
                <a:tab algn="l" pos="762120"/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682640" indent="-230040">
              <a:spcBef>
                <a:spcPts val="751"/>
              </a:spcBef>
              <a:spcAft>
                <a:spcPts val="751"/>
              </a:spcAft>
              <a:buClr>
                <a:srgbClr val="000000"/>
              </a:buClr>
              <a:buFont typeface="Arial"/>
              <a:buChar char="–"/>
              <a:tabLst>
                <a:tab algn="l" pos="0"/>
                <a:tab algn="l" pos="380880"/>
                <a:tab algn="l" pos="762120"/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272880" y="455760"/>
            <a:ext cx="9360000" cy="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7772400" y="14400"/>
            <a:ext cx="182736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080" bIns="46080" anchor="t">
            <a:spAutoFit/>
          </a:bodyPr>
          <a:p>
            <a:pPr algn="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DRAFT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"/>
          <p:cNvSpPr/>
          <p:nvPr/>
        </p:nvSpPr>
        <p:spPr>
          <a:xfrm>
            <a:off x="272880" y="455760"/>
            <a:ext cx="9360000" cy="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697520" y="182520"/>
            <a:ext cx="205632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DRAFT FOR DISCUSSION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1600200" y="2133720"/>
            <a:ext cx="6934320" cy="220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080" bIns="46080" anchor="t">
            <a:noAutofit/>
          </a:bodyPr>
          <a:p>
            <a:pPr marL="6480" algn="ctr">
              <a:lnSpc>
                <a:spcPct val="100000"/>
              </a:lnSpc>
              <a:tabLst>
                <a:tab algn="l" pos="0"/>
                <a:tab algn="l" pos="380880"/>
                <a:tab algn="l" pos="762120"/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</a:tabLst>
            </a:pPr>
            <a:br>
              <a:rPr sz="2000"/>
            </a:b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95360" y="273600"/>
            <a:ext cx="891612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95360" y="1604520"/>
            <a:ext cx="891612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6480" indent="0" algn="ctr">
              <a:tabLst>
                <a:tab algn="l" pos="0"/>
                <a:tab algn="l" pos="380880"/>
                <a:tab algn="l" pos="762120"/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96920" indent="0" algn="ctr">
              <a:spcBef>
                <a:spcPts val="751"/>
              </a:spcBef>
              <a:tabLst>
                <a:tab algn="l" pos="0"/>
                <a:tab algn="l" pos="380880"/>
                <a:tab algn="l" pos="762120"/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617400" algn="ctr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762120"/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038240" algn="ctr">
              <a:spcBef>
                <a:spcPts val="150"/>
              </a:spcBef>
              <a:buClr>
                <a:srgbClr val="000000"/>
              </a:buClr>
              <a:buFont typeface="Symbol" charset="2"/>
              <a:buChar char=""/>
              <a:tabLst>
                <a:tab algn="l" pos="0"/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452600" algn="ctr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  <a:tab algn="l" pos="87631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452600">
              <a:spcBef>
                <a:spcPts val="3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452600">
              <a:spcBef>
                <a:spcPts val="3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743040" y="6248520"/>
            <a:ext cx="20635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3384720" y="6248520"/>
            <a:ext cx="31366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60240" y="2730240"/>
            <a:ext cx="8420400" cy="1143000"/>
          </a:xfrm>
          <a:prstGeom prst="rect">
            <a:avLst/>
          </a:prstGeom>
          <a:noFill/>
          <a:ln w="0">
            <a:noFill/>
          </a:ln>
        </p:spPr>
        <p:txBody>
          <a:bodyPr lIns="0" rIns="0" tIns="44280" bIns="44280" anchor="ctr">
            <a:noAutofit/>
          </a:bodyPr>
          <a:p>
            <a:pPr indent="0" algn="ctr">
              <a:spcBef>
                <a:spcPts val="751"/>
              </a:spcBef>
              <a:spcAft>
                <a:spcPts val="75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EnVision 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Status Reporting and Accountability Review</a:t>
            </a:r>
            <a:br>
              <a:rPr sz="2400"/>
            </a:b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Whitaker</a:t>
            </a:r>
            <a:br>
              <a:rPr sz="2400"/>
            </a:b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Version 0.</a:t>
            </a: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br>
              <a:rPr sz="1200"/>
            </a:br>
            <a:br>
              <a:rPr sz="1200"/>
            </a:b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28 March 2001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/>
          </p:nvPr>
        </p:nvSpPr>
        <p:spPr>
          <a:xfrm>
            <a:off x="259920" y="533160"/>
            <a:ext cx="9340920" cy="6019560"/>
          </a:xfrm>
          <a:prstGeom prst="rect">
            <a:avLst/>
          </a:prstGeom>
          <a:noFill/>
          <a:ln w="0">
            <a:noFill/>
          </a:ln>
        </p:spPr>
        <p:txBody>
          <a:bodyPr lIns="0" rIns="0" tIns="46080" bIns="46080" anchor="t">
            <a:normAutofit/>
          </a:bodyPr>
          <a:p>
            <a:pPr lvl="1" marL="426960" indent="-230040">
              <a:spcBef>
                <a:spcPts val="751"/>
              </a:spcBef>
              <a:buClr>
                <a:srgbClr val="000000"/>
              </a:buClr>
              <a:buFont typeface="Symbol" charset="2"/>
              <a:buChar char=""/>
              <a:tabLst>
                <a:tab algn="l" pos="762120"/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Ability to make on the spot priority calls –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INTERCEPTION POINTS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E.g. IT resources required to fixed production issues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will have to be made through existing channels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62160" indent="-223920">
              <a:spcBef>
                <a:spcPts val="150"/>
              </a:spcBef>
              <a:buClr>
                <a:srgbClr val="000000"/>
              </a:buClr>
              <a:buFont typeface="Symbol" charset="2"/>
              <a:buChar char=""/>
              <a:tabLst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  <a:tab algn="l" pos="87631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However, we need to review how these are communicated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26960" indent="-230040">
              <a:spcBef>
                <a:spcPts val="751"/>
              </a:spcBef>
              <a:buClr>
                <a:srgbClr val="000000"/>
              </a:buClr>
              <a:buFont typeface="Symbol" charset="2"/>
              <a:buChar char=""/>
              <a:tabLst>
                <a:tab algn="l" pos="762120"/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will highlight the fact that resources had to work on other areas – initially retrospective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Resource allocation will reflect this – if people fill their time in correctly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we progress we should be able to plan more effectively for these eventualities –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CONTINGENCY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26960" indent="-230040">
              <a:spcBef>
                <a:spcPts val="751"/>
              </a:spcBef>
              <a:buClr>
                <a:srgbClr val="000000"/>
              </a:buClr>
              <a:buFont typeface="Symbol" charset="2"/>
              <a:buChar char=""/>
              <a:tabLst>
                <a:tab algn="l" pos="762120"/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will highlight problem areas where this occurs frequently so we can mitigate the impact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0">
              <a:spcBef>
                <a:spcPts val="150"/>
              </a:spcBef>
              <a:buNone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title"/>
          </p:nvPr>
        </p:nvSpPr>
        <p:spPr>
          <a:xfrm>
            <a:off x="266400" y="228240"/>
            <a:ext cx="9448920" cy="228600"/>
          </a:xfrm>
          <a:prstGeom prst="rect">
            <a:avLst/>
          </a:prstGeom>
          <a:noFill/>
          <a:ln w="0">
            <a:noFill/>
          </a:ln>
        </p:spPr>
        <p:txBody>
          <a:bodyPr lIns="0" rIns="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Won’t This Provide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/>
          </p:nvPr>
        </p:nvSpPr>
        <p:spPr>
          <a:xfrm>
            <a:off x="259920" y="533160"/>
            <a:ext cx="9340920" cy="5854680"/>
          </a:xfrm>
          <a:prstGeom prst="rect">
            <a:avLst/>
          </a:prstGeom>
          <a:noFill/>
          <a:ln w="0">
            <a:noFill/>
          </a:ln>
        </p:spPr>
        <p:txBody>
          <a:bodyPr lIns="0" rIns="0" tIns="46080" bIns="46080" anchor="t">
            <a:normAutofit/>
          </a:bodyPr>
          <a:p>
            <a:pPr indent="0">
              <a:spcBef>
                <a:spcPts val="751"/>
              </a:spcBef>
              <a:spcAft>
                <a:spcPts val="751"/>
              </a:spcAft>
              <a:buNone/>
              <a:tabLst>
                <a:tab algn="l" pos="0"/>
                <a:tab algn="l" pos="380880"/>
                <a:tab algn="l" pos="762120"/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Since EnVision was conceived we have seen a number of changes: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26960" indent="-230040">
              <a:spcBef>
                <a:spcPts val="751"/>
              </a:spcBef>
              <a:buClr>
                <a:srgbClr val="000000"/>
              </a:buClr>
              <a:buFont typeface="Symbol" charset="2"/>
              <a:buChar char=""/>
              <a:tabLst>
                <a:tab algn="l" pos="762120"/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Overall scope has increased considerably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longer simply a program of initiatives for the Middle Office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Now covers: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62160" indent="-223920">
              <a:spcBef>
                <a:spcPts val="150"/>
              </a:spcBef>
              <a:buClr>
                <a:srgbClr val="000000"/>
              </a:buClr>
              <a:buFont typeface="Symbol" charset="2"/>
              <a:buChar char=""/>
              <a:tabLst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  <a:tab algn="l" pos="87631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Middle Office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62160" indent="-223920">
              <a:spcBef>
                <a:spcPts val="150"/>
              </a:spcBef>
              <a:buClr>
                <a:srgbClr val="000000"/>
              </a:buClr>
              <a:buFont typeface="Symbol" charset="2"/>
              <a:buChar char=""/>
              <a:tabLst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  <a:tab algn="l" pos="87631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Operations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62160" indent="-223920">
              <a:spcBef>
                <a:spcPts val="150"/>
              </a:spcBef>
              <a:buClr>
                <a:srgbClr val="000000"/>
              </a:buClr>
              <a:buFont typeface="Symbol" charset="2"/>
              <a:buChar char=""/>
              <a:tabLst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  <a:tab algn="l" pos="87631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Remote Offices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62160" indent="-223920">
              <a:spcBef>
                <a:spcPts val="150"/>
              </a:spcBef>
              <a:buClr>
                <a:srgbClr val="000000"/>
              </a:buClr>
              <a:buFont typeface="Symbol" charset="2"/>
              <a:buChar char=""/>
              <a:tabLst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  <a:tab algn="l" pos="87631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62160" indent="-223920">
              <a:spcBef>
                <a:spcPts val="150"/>
              </a:spcBef>
              <a:buClr>
                <a:srgbClr val="000000"/>
              </a:buClr>
              <a:buFont typeface="Symbol" charset="2"/>
              <a:buChar char=""/>
              <a:tabLst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  <a:tab algn="l" pos="87631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Architecture and Integration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62160" indent="-223920">
              <a:spcBef>
                <a:spcPts val="150"/>
              </a:spcBef>
              <a:buClr>
                <a:srgbClr val="000000"/>
              </a:buClr>
              <a:buFont typeface="Symbol" charset="2"/>
              <a:buChar char=""/>
              <a:tabLst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  <a:tab algn="l" pos="87631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E-Business.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26960" indent="-230040">
              <a:spcBef>
                <a:spcPts val="751"/>
              </a:spcBef>
              <a:buClr>
                <a:srgbClr val="000000"/>
              </a:buClr>
              <a:buFont typeface="Symbol" charset="2"/>
              <a:buChar char=""/>
              <a:tabLst>
                <a:tab algn="l" pos="762120"/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is in line with the need to provide status reporting for all IT projects – not just those within the Middle Office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26960" indent="-230040">
              <a:spcBef>
                <a:spcPts val="751"/>
              </a:spcBef>
              <a:buClr>
                <a:srgbClr val="000000"/>
              </a:buClr>
              <a:buFont typeface="Symbol" charset="2"/>
              <a:buChar char=""/>
              <a:tabLst>
                <a:tab algn="l" pos="762120"/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a result the EnVision meeting has now become too large and dysfunctional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 momentum has slowed down and we are loosing traction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62160" indent="-223920">
              <a:spcBef>
                <a:spcPts val="150"/>
              </a:spcBef>
              <a:buClr>
                <a:srgbClr val="000000"/>
              </a:buClr>
              <a:buFont typeface="Symbol" charset="2"/>
              <a:buChar char=""/>
              <a:tabLst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  <a:tab algn="l" pos="87631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Majority of the meeting is not relevant for individuals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Discussions are too detailed and we labour on specific points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are not seeing enough commitment or accountability for the deliverables being asked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have a retrospective focus.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title"/>
          </p:nvPr>
        </p:nvSpPr>
        <p:spPr>
          <a:xfrm>
            <a:off x="266400" y="228240"/>
            <a:ext cx="9448920" cy="228600"/>
          </a:xfrm>
          <a:prstGeom prst="rect">
            <a:avLst/>
          </a:prstGeom>
          <a:noFill/>
          <a:ln w="0">
            <a:noFill/>
          </a:ln>
        </p:spPr>
        <p:txBody>
          <a:bodyPr lIns="0" rIns="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Problem Statement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/>
          </p:nvPr>
        </p:nvSpPr>
        <p:spPr>
          <a:xfrm>
            <a:off x="259920" y="533160"/>
            <a:ext cx="9340920" cy="6019560"/>
          </a:xfrm>
          <a:prstGeom prst="rect">
            <a:avLst/>
          </a:prstGeom>
          <a:noFill/>
          <a:ln w="0">
            <a:noFill/>
          </a:ln>
        </p:spPr>
        <p:txBody>
          <a:bodyPr lIns="0" rIns="0" tIns="46080" bIns="46080" anchor="t">
            <a:normAutofit/>
          </a:bodyPr>
          <a:p>
            <a:pPr indent="0">
              <a:spcBef>
                <a:spcPts val="751"/>
              </a:spcBef>
              <a:spcAft>
                <a:spcPts val="751"/>
              </a:spcAft>
              <a:buNone/>
              <a:tabLst>
                <a:tab algn="l" pos="0"/>
                <a:tab algn="l" pos="380880"/>
                <a:tab algn="l" pos="762120"/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Senior Management needs to be able to make executive calls on projects, priorities and resources based on consolidated, key information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26960" indent="-230040">
              <a:spcBef>
                <a:spcPts val="751"/>
              </a:spcBef>
              <a:buClr>
                <a:srgbClr val="000000"/>
              </a:buClr>
              <a:buFont typeface="Symbol" charset="2"/>
              <a:buChar char=""/>
              <a:tabLst>
                <a:tab algn="l" pos="762120"/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Clarity on list of projects being addressed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26960" indent="-230040">
              <a:spcBef>
                <a:spcPts val="751"/>
              </a:spcBef>
              <a:buClr>
                <a:srgbClr val="000000"/>
              </a:buClr>
              <a:buFont typeface="Symbol" charset="2"/>
              <a:buChar char=""/>
              <a:tabLst>
                <a:tab algn="l" pos="762120"/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Prioritisation capability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Distillation of pertinent facts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to be able to make a call on where resources should be focused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26960" indent="-230040">
              <a:spcBef>
                <a:spcPts val="751"/>
              </a:spcBef>
              <a:buClr>
                <a:srgbClr val="000000"/>
              </a:buClr>
              <a:buFont typeface="Symbol" charset="2"/>
              <a:buChar char=""/>
              <a:tabLst>
                <a:tab algn="l" pos="762120"/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Timeline for delivery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Understanding of why things deviate from plan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62160" indent="-223920">
              <a:spcBef>
                <a:spcPts val="150"/>
              </a:spcBef>
              <a:buClr>
                <a:srgbClr val="000000"/>
              </a:buClr>
              <a:buFont typeface="Symbol" charset="2"/>
              <a:buChar char=""/>
              <a:tabLst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  <a:tab algn="l" pos="87631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Technical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62160" indent="-223920">
              <a:spcBef>
                <a:spcPts val="150"/>
              </a:spcBef>
              <a:buClr>
                <a:srgbClr val="000000"/>
              </a:buClr>
              <a:buFont typeface="Symbol" charset="2"/>
              <a:buChar char=""/>
              <a:tabLst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  <a:tab algn="l" pos="87631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Resources not focused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62160" indent="-223920">
              <a:spcBef>
                <a:spcPts val="150"/>
              </a:spcBef>
              <a:buClr>
                <a:srgbClr val="000000"/>
              </a:buClr>
              <a:buFont typeface="Symbol" charset="2"/>
              <a:buChar char=""/>
              <a:tabLst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  <a:tab algn="l" pos="87631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Requirements not defined etc.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26960" indent="-230040">
              <a:spcBef>
                <a:spcPts val="751"/>
              </a:spcBef>
              <a:buClr>
                <a:srgbClr val="000000"/>
              </a:buClr>
              <a:buFont typeface="Symbol" charset="2"/>
              <a:buChar char=""/>
              <a:tabLst>
                <a:tab algn="l" pos="762120"/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Clarity of resources available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Commitment of available resources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Resources dedicated to projects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62160" indent="-223920">
              <a:spcBef>
                <a:spcPts val="150"/>
              </a:spcBef>
              <a:buClr>
                <a:srgbClr val="000000"/>
              </a:buClr>
              <a:buFont typeface="Symbol" charset="2"/>
              <a:buChar char=""/>
              <a:tabLst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  <a:tab algn="l" pos="87631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 is working on what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more accountability for deliverables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Understanding and approval for resource re-allocation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Move towards more professional resource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62160" indent="-223920">
              <a:spcBef>
                <a:spcPts val="150"/>
              </a:spcBef>
              <a:buClr>
                <a:srgbClr val="000000"/>
              </a:buClr>
              <a:buFont typeface="Symbol" charset="2"/>
              <a:buChar char=""/>
              <a:tabLst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  <a:tab algn="l" pos="87631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and IT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26960" indent="-230040">
              <a:spcBef>
                <a:spcPts val="751"/>
              </a:spcBef>
              <a:buClr>
                <a:srgbClr val="000000"/>
              </a:buClr>
              <a:buFont typeface="Symbol" charset="2"/>
              <a:buChar char=""/>
              <a:tabLst>
                <a:tab algn="l" pos="762120"/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Understanding of where your money is being spent.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title"/>
          </p:nvPr>
        </p:nvSpPr>
        <p:spPr>
          <a:xfrm>
            <a:off x="266400" y="228240"/>
            <a:ext cx="9448920" cy="228600"/>
          </a:xfrm>
          <a:prstGeom prst="rect">
            <a:avLst/>
          </a:prstGeom>
          <a:noFill/>
          <a:ln w="0">
            <a:noFill/>
          </a:ln>
        </p:spPr>
        <p:txBody>
          <a:bodyPr lIns="0" rIns="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Requirements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/>
          </p:nvPr>
        </p:nvSpPr>
        <p:spPr>
          <a:xfrm>
            <a:off x="259920" y="533160"/>
            <a:ext cx="9340920" cy="6019560"/>
          </a:xfrm>
          <a:prstGeom prst="rect">
            <a:avLst/>
          </a:prstGeom>
          <a:noFill/>
          <a:ln w="0">
            <a:noFill/>
          </a:ln>
        </p:spPr>
        <p:txBody>
          <a:bodyPr lIns="0" rIns="0" tIns="46080" bIns="46080" anchor="t">
            <a:normAutofit/>
          </a:bodyPr>
          <a:p>
            <a:pPr indent="0">
              <a:spcBef>
                <a:spcPts val="751"/>
              </a:spcBef>
              <a:spcAft>
                <a:spcPts val="751"/>
              </a:spcAft>
              <a:buNone/>
              <a:tabLst>
                <a:tab algn="l" pos="0"/>
                <a:tab algn="l" pos="380880"/>
                <a:tab algn="l" pos="762120"/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need to create a vision for our application development, tied to an overall direction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26960" indent="-230040">
              <a:spcBef>
                <a:spcPts val="751"/>
              </a:spcBef>
              <a:buClr>
                <a:srgbClr val="000000"/>
              </a:buClr>
              <a:buFont typeface="Symbol" charset="2"/>
              <a:buChar char=""/>
              <a:tabLst>
                <a:tab algn="l" pos="762120"/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need to be able to create a vision and set direction for the people who work for us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26960" indent="-230040">
              <a:spcBef>
                <a:spcPts val="751"/>
              </a:spcBef>
              <a:buClr>
                <a:srgbClr val="000000"/>
              </a:buClr>
              <a:buFont typeface="Symbol" charset="2"/>
              <a:buChar char=""/>
              <a:tabLst>
                <a:tab algn="l" pos="762120"/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Department heads should be able to set direction within an overall framework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a vision – not so far in the future (6-12 months)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62160" indent="-223920">
              <a:spcBef>
                <a:spcPts val="150"/>
              </a:spcBef>
              <a:buClr>
                <a:srgbClr val="000000"/>
              </a:buClr>
              <a:buFont typeface="Symbol" charset="2"/>
              <a:buChar char=""/>
              <a:tabLst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  <a:tab algn="l" pos="87631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are we trying to achieve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62160" indent="-223920">
              <a:spcBef>
                <a:spcPts val="150"/>
              </a:spcBef>
              <a:buClr>
                <a:srgbClr val="000000"/>
              </a:buClr>
              <a:buFont typeface="Symbol" charset="2"/>
              <a:buChar char=""/>
              <a:tabLst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  <a:tab algn="l" pos="87631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are your inputs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62160" indent="-223920">
              <a:spcBef>
                <a:spcPts val="150"/>
              </a:spcBef>
              <a:buClr>
                <a:srgbClr val="000000"/>
              </a:buClr>
              <a:buFont typeface="Symbol" charset="2"/>
              <a:buChar char=""/>
              <a:tabLst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  <a:tab algn="l" pos="87631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are your outputs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Information flow through departments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 that information should be processed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Interactions and handoffs to other departments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Determine and direct the projects required to get there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62160" indent="-223920">
              <a:spcBef>
                <a:spcPts val="150"/>
              </a:spcBef>
              <a:buClr>
                <a:srgbClr val="000000"/>
              </a:buClr>
              <a:buFont typeface="Symbol" charset="2"/>
              <a:buChar char=""/>
              <a:tabLst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  <a:tab algn="l" pos="87631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Operational, Strategic, Maintenance and Speculative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 your core objectives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62160" indent="-223920">
              <a:spcBef>
                <a:spcPts val="150"/>
              </a:spcBef>
              <a:buClr>
                <a:srgbClr val="000000"/>
              </a:buClr>
              <a:buFont typeface="Symbol" charset="2"/>
              <a:buChar char=""/>
              <a:tabLst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  <a:tab algn="l" pos="87631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 just your line objectives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62160" indent="-223920">
              <a:spcBef>
                <a:spcPts val="150"/>
              </a:spcBef>
              <a:buClr>
                <a:srgbClr val="000000"/>
              </a:buClr>
              <a:buFont typeface="Symbol" charset="2"/>
              <a:buChar char=""/>
              <a:tabLst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  <a:tab algn="l" pos="87631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focus required on process improvements and application development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Measure ourselves against that vision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26960" indent="-230040">
              <a:spcBef>
                <a:spcPts val="751"/>
              </a:spcBef>
              <a:buClr>
                <a:srgbClr val="000000"/>
              </a:buClr>
              <a:buFont typeface="Symbol" charset="2"/>
              <a:buChar char=""/>
              <a:tabLst>
                <a:tab algn="l" pos="762120"/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need to be able to commit to clearly defined deliverables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Deviations from this needs to be raised and communicated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need to achieve a better balance between crisis management and project delivery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26960" indent="-230040">
              <a:spcBef>
                <a:spcPts val="751"/>
              </a:spcBef>
              <a:buClr>
                <a:srgbClr val="000000"/>
              </a:buClr>
              <a:buFont typeface="Symbol" charset="2"/>
              <a:buChar char=""/>
              <a:tabLst>
                <a:tab algn="l" pos="762120"/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OBVIOUSLY NOT FORGETTING THAT WE DO NOT WANT ANY UNECESSARY BUREAUCRACY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Re-think the organisation and framework that WAS EnVision in light of the expanded scope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62160" indent="-223920">
              <a:spcBef>
                <a:spcPts val="150"/>
              </a:spcBef>
              <a:buClr>
                <a:srgbClr val="000000"/>
              </a:buClr>
              <a:buFont typeface="Symbol" charset="2"/>
              <a:buChar char=""/>
              <a:tabLst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  <a:tab algn="l" pos="87631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Still need an overall framework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62160" indent="-223920">
              <a:spcBef>
                <a:spcPts val="150"/>
              </a:spcBef>
              <a:buClr>
                <a:srgbClr val="000000"/>
              </a:buClr>
              <a:buFont typeface="Symbol" charset="2"/>
              <a:buChar char=""/>
              <a:tabLst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  <a:tab algn="l" pos="87631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Meetings need to be smaller, snappier and more focused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Performance metrics need to be established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62160" indent="-223920">
              <a:spcBef>
                <a:spcPts val="150"/>
              </a:spcBef>
              <a:buClr>
                <a:srgbClr val="000000"/>
              </a:buClr>
              <a:buFont typeface="Symbol" charset="2"/>
              <a:buChar char=""/>
              <a:tabLst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  <a:tab algn="l" pos="87631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Equal responsibility between Business and IT.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0">
              <a:spcBef>
                <a:spcPts val="150"/>
              </a:spcBef>
              <a:buNone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0">
              <a:spcBef>
                <a:spcPts val="150"/>
              </a:spcBef>
              <a:buNone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0">
              <a:spcBef>
                <a:spcPts val="150"/>
              </a:spcBef>
              <a:buNone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26960" indent="-230040">
              <a:spcBef>
                <a:spcPts val="751"/>
              </a:spcBef>
              <a:buNone/>
              <a:tabLst>
                <a:tab algn="l" pos="0"/>
                <a:tab algn="l" pos="762120"/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title"/>
          </p:nvPr>
        </p:nvSpPr>
        <p:spPr>
          <a:xfrm>
            <a:off x="266400" y="228240"/>
            <a:ext cx="9448920" cy="228600"/>
          </a:xfrm>
          <a:prstGeom prst="rect">
            <a:avLst/>
          </a:prstGeom>
          <a:noFill/>
          <a:ln w="0">
            <a:noFill/>
          </a:ln>
        </p:spPr>
        <p:txBody>
          <a:bodyPr lIns="0" rIns="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Going Forwards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4444920" y="5435640"/>
            <a:ext cx="5232600" cy="125712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Areas Supported by IT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rot="12153600">
            <a:off x="5917680" y="1433160"/>
            <a:ext cx="1976760" cy="534960"/>
          </a:xfrm>
          <a:prstGeom prst="rightArrow">
            <a:avLst>
              <a:gd name="adj1" fmla="val 50000"/>
              <a:gd name="adj2" fmla="val 92379"/>
            </a:avLst>
          </a:prstGeom>
          <a:solidFill>
            <a:srgbClr val="6699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 rot="18430200">
            <a:off x="3578040" y="1903680"/>
            <a:ext cx="1177920" cy="618840"/>
          </a:xfrm>
          <a:prstGeom prst="rightArrow">
            <a:avLst>
              <a:gd name="adj1" fmla="val 48824"/>
              <a:gd name="adj2" fmla="val 93436"/>
            </a:avLst>
          </a:prstGeom>
          <a:solidFill>
            <a:srgbClr val="6699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rot="20286000">
            <a:off x="1049400" y="1407600"/>
            <a:ext cx="2617560" cy="541440"/>
          </a:xfrm>
          <a:prstGeom prst="rightArrow">
            <a:avLst>
              <a:gd name="adj1" fmla="val 50000"/>
              <a:gd name="adj2" fmla="val 120861"/>
            </a:avLst>
          </a:prstGeom>
          <a:solidFill>
            <a:srgbClr val="6699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199040" y="1865160"/>
            <a:ext cx="5656320" cy="2271960"/>
          </a:xfrm>
          <a:prstGeom prst="ellipse">
            <a:avLst/>
          </a:prstGeom>
          <a:solidFill>
            <a:srgbClr val="ffcc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278240" y="2092320"/>
            <a:ext cx="3672000" cy="1816200"/>
          </a:xfrm>
          <a:prstGeom prst="ellipse">
            <a:avLst/>
          </a:prstGeom>
          <a:solidFill>
            <a:srgbClr val="ffcccc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809720" y="1749600"/>
            <a:ext cx="2475000" cy="5082840"/>
          </a:xfrm>
          <a:prstGeom prst="ellipse">
            <a:avLst/>
          </a:prstGeom>
          <a:solidFill>
            <a:srgbClr val="ccffcc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266400" y="228240"/>
            <a:ext cx="9448920" cy="228600"/>
          </a:xfrm>
          <a:prstGeom prst="rect">
            <a:avLst/>
          </a:prstGeom>
          <a:noFill/>
          <a:ln w="0">
            <a:noFill/>
          </a:ln>
        </p:spPr>
        <p:txBody>
          <a:bodyPr lIns="0" rIns="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 EnVision Framework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3675240" y="482760"/>
            <a:ext cx="2325600" cy="1222200"/>
          </a:xfrm>
          <a:prstGeom prst="ellipse">
            <a:avLst/>
          </a:prstGeom>
          <a:solidFill>
            <a:srgbClr val="ff9999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Cross Prioritisation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Fernley Dyson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Ted Murphy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Michael Brown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Pickering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Whitaker - Chair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8005680" y="2511360"/>
            <a:ext cx="1785960" cy="981000"/>
          </a:xfrm>
          <a:prstGeom prst="ellipse">
            <a:avLst/>
          </a:prstGeom>
          <a:solidFill>
            <a:srgbClr val="ffb7db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FinOps &amp; Tax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Melissa Allen - chair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Nuala Bennetts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Diccon Vokins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Phil Yoxall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309760" y="1901880"/>
            <a:ext cx="1478160" cy="1141200"/>
          </a:xfrm>
          <a:prstGeom prst="ellipse">
            <a:avLst/>
          </a:prstGeom>
          <a:solidFill>
            <a:srgbClr val="66ff66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Remote Offices - TBC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Naomi Connell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David Williams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Barry Sangster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James Britton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329000" y="2198520"/>
            <a:ext cx="2660760" cy="1613160"/>
          </a:xfrm>
          <a:prstGeom prst="ellipse">
            <a:avLst/>
          </a:prstGeom>
          <a:solidFill>
            <a:srgbClr val="ffb7db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Middle Office &amp; Reg Rptg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Mike Jordan - chair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Ian Sloman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James New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Brian Hudson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Phil Yoxall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Paul Bromley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 Kemp – Global Data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014880" y="2533680"/>
            <a:ext cx="1908360" cy="981000"/>
          </a:xfrm>
          <a:prstGeom prst="ellipse">
            <a:avLst/>
          </a:prstGeom>
          <a:solidFill>
            <a:srgbClr val="ffb7db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David Hardy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Tricia Donnelly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Phil Yoxall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3360" y="2025720"/>
            <a:ext cx="1787760" cy="981000"/>
          </a:xfrm>
          <a:prstGeom prst="ellipse">
            <a:avLst/>
          </a:prstGeom>
          <a:solidFill>
            <a:srgbClr val="ffff99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&amp; Risk Management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8160" y="3041640"/>
            <a:ext cx="1760400" cy="981000"/>
          </a:xfrm>
          <a:prstGeom prst="ellipse">
            <a:avLst/>
          </a:prstGeom>
          <a:solidFill>
            <a:srgbClr val="ffff99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&amp;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303640" y="3078000"/>
            <a:ext cx="1490400" cy="1194120"/>
          </a:xfrm>
          <a:prstGeom prst="ellipse">
            <a:avLst/>
          </a:prstGeom>
          <a:solidFill>
            <a:srgbClr val="66ff66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Metals - TBC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Mike Jordan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Andrew Cornfield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Howard Carter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Nigel Grace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Bob Campbell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303640" y="4297320"/>
            <a:ext cx="1490400" cy="1166760"/>
          </a:xfrm>
          <a:prstGeom prst="ellipse">
            <a:avLst/>
          </a:prstGeom>
          <a:solidFill>
            <a:srgbClr val="66ff66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EnronCredit - TBC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John Paskin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Richard Sage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Bryan Seyfried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David Wall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303640" y="5500800"/>
            <a:ext cx="1490400" cy="1166760"/>
          </a:xfrm>
          <a:prstGeom prst="ellipse">
            <a:avLst/>
          </a:prstGeom>
          <a:solidFill>
            <a:srgbClr val="66ff66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EGM - TBC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Cindy Horn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Iain Greig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Kevin Sweeney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rot="16200000">
            <a:off x="1552680" y="4115880"/>
            <a:ext cx="1051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Programmes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7191360" y="2117880"/>
            <a:ext cx="1681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Departments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4487760" y="5843520"/>
            <a:ext cx="965160" cy="755640"/>
          </a:xfrm>
          <a:prstGeom prst="ellipse">
            <a:avLst/>
          </a:prstGeom>
          <a:solidFill>
            <a:srgbClr val="ccff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Architecture &amp; Integration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529240" y="5843520"/>
            <a:ext cx="965160" cy="755640"/>
          </a:xfrm>
          <a:prstGeom prst="ellipse">
            <a:avLst/>
          </a:prstGeom>
          <a:solidFill>
            <a:srgbClr val="ccff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6570720" y="5843520"/>
            <a:ext cx="965160" cy="755640"/>
          </a:xfrm>
          <a:prstGeom prst="ellipse">
            <a:avLst/>
          </a:prstGeom>
          <a:solidFill>
            <a:srgbClr val="ccff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E-Business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7612200" y="5843520"/>
            <a:ext cx="965160" cy="755640"/>
          </a:xfrm>
          <a:prstGeom prst="ellipse">
            <a:avLst/>
          </a:prstGeom>
          <a:solidFill>
            <a:srgbClr val="ccff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flipV="1" rot="16200000">
            <a:off x="5613120" y="2602800"/>
            <a:ext cx="1384200" cy="3733560"/>
          </a:xfrm>
          <a:custGeom>
            <a:avLst/>
            <a:gdLst>
              <a:gd name="textAreaLeft" fmla="*/ 0 w 1384200"/>
              <a:gd name="textAreaRight" fmla="*/ 1384560 w 1384200"/>
              <a:gd name="textAreaTop" fmla="*/ -360 h 3733560"/>
              <a:gd name="textAreaBottom" fmla="*/ 3733560 h 37335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lnTo>
                  <a:pt x="0" y="12160"/>
                </a:lnTo>
                <a:arcTo wR="12427" hR="8946" stAng="10800000" swAng="5400000"/>
                <a:lnTo>
                  <a:pt x="15333" y="3214"/>
                </a:lnTo>
                <a:lnTo>
                  <a:pt x="15333" y="0"/>
                </a:lnTo>
                <a:lnTo>
                  <a:pt x="21600" y="6079"/>
                </a:lnTo>
                <a:lnTo>
                  <a:pt x="15333" y="12158"/>
                </a:lnTo>
                <a:lnTo>
                  <a:pt x="15333" y="8944"/>
                </a:lnTo>
                <a:lnTo>
                  <a:pt x="12427" y="8944"/>
                </a:lnTo>
                <a:arcTo wR="6697" hR="3216" stAng="16200000" swAng="-5400000"/>
                <a:lnTo>
                  <a:pt x="5730" y="21600"/>
                </a:lnTo>
                <a:close/>
              </a:path>
            </a:pathLst>
          </a:custGeom>
          <a:solidFill>
            <a:srgbClr val="cccc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6705720" y="3784680"/>
            <a:ext cx="838080" cy="1396800"/>
          </a:xfrm>
          <a:prstGeom prst="upArrow">
            <a:avLst>
              <a:gd name="adj1" fmla="val 52648"/>
              <a:gd name="adj2" fmla="val 44699"/>
            </a:avLst>
          </a:prstGeom>
          <a:solidFill>
            <a:srgbClr val="cccc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7658280" y="4178160"/>
            <a:ext cx="1460160" cy="58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 marL="101520" indent="-10152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Departmental priority calls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1520" indent="-10152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Departmental issues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1520" indent="-10152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Resource re-allocation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680160" y="1257480"/>
            <a:ext cx="22226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 marL="101520" indent="-10152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Agreed consolidated status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985080" y="1384200"/>
            <a:ext cx="2222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 marL="101520" indent="-10152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Cross Departmental priorities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7264440" y="1523880"/>
            <a:ext cx="22226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 marL="101520" indent="-10152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Cross Departmental issues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7607160" y="1663560"/>
            <a:ext cx="22226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 marL="101520" indent="-10152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Cross Departmental Resource allocation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8653320" y="5843520"/>
            <a:ext cx="965520" cy="755640"/>
          </a:xfrm>
          <a:prstGeom prst="ellipse">
            <a:avLst/>
          </a:prstGeom>
          <a:solidFill>
            <a:srgbClr val="ccff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/>
          </p:nvPr>
        </p:nvSpPr>
        <p:spPr>
          <a:xfrm>
            <a:off x="259920" y="533160"/>
            <a:ext cx="9340920" cy="6019560"/>
          </a:xfrm>
          <a:prstGeom prst="rect">
            <a:avLst/>
          </a:prstGeom>
          <a:noFill/>
          <a:ln w="0">
            <a:noFill/>
          </a:ln>
        </p:spPr>
        <p:txBody>
          <a:bodyPr lIns="0" rIns="0" tIns="46080" bIns="46080" anchor="t">
            <a:normAutofit/>
          </a:bodyPr>
          <a:p>
            <a:pPr indent="0">
              <a:spcBef>
                <a:spcPts val="751"/>
              </a:spcBef>
              <a:spcAft>
                <a:spcPts val="751"/>
              </a:spcAft>
              <a:buNone/>
              <a:tabLst>
                <a:tab algn="l" pos="0"/>
                <a:tab algn="l" pos="380880"/>
                <a:tab algn="l" pos="762120"/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&amp; Risk Management – Every two weeks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26960" indent="-230040">
              <a:spcBef>
                <a:spcPts val="751"/>
              </a:spcBef>
              <a:buClr>
                <a:srgbClr val="000000"/>
              </a:buClr>
              <a:buFont typeface="Symbol" charset="2"/>
              <a:buChar char=""/>
              <a:tabLst>
                <a:tab algn="l" pos="762120"/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Already exist for Power and 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Prioritise tasks for next two weeks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Assess deliverables due and status against those deliverables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62160" indent="-223920">
              <a:spcBef>
                <a:spcPts val="150"/>
              </a:spcBef>
              <a:buClr>
                <a:srgbClr val="000000"/>
              </a:buClr>
              <a:buFont typeface="Symbol" charset="2"/>
              <a:buChar char=""/>
              <a:tabLst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  <a:tab algn="l" pos="87631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period/ next period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an indication of resource/ task allocation over next two weeks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26960" indent="-230040">
              <a:spcBef>
                <a:spcPts val="751"/>
              </a:spcBef>
              <a:buClr>
                <a:srgbClr val="000000"/>
              </a:buClr>
              <a:buFont typeface="Symbol" charset="2"/>
              <a:buChar char=""/>
              <a:tabLst>
                <a:tab algn="l" pos="762120"/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 changes -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Utilise already effective meetings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Information to be collected by Project Office for: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62160" indent="-223920">
              <a:spcBef>
                <a:spcPts val="150"/>
              </a:spcBef>
              <a:buClr>
                <a:srgbClr val="000000"/>
              </a:buClr>
              <a:buFont typeface="Symbol" charset="2"/>
              <a:buChar char=""/>
              <a:tabLst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  <a:tab algn="l" pos="87631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Dissemination to potentially impacted areas - downstream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62160" indent="-223920">
              <a:spcBef>
                <a:spcPts val="150"/>
              </a:spcBef>
              <a:buClr>
                <a:srgbClr val="000000"/>
              </a:buClr>
              <a:buFont typeface="Symbol" charset="2"/>
              <a:buChar char=""/>
              <a:tabLst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  <a:tab algn="l" pos="87631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Consolidation for Cross Prioritisation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to assess Power meeting post NETA.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751"/>
              </a:spcBef>
              <a:spcAft>
                <a:spcPts val="751"/>
              </a:spcAft>
              <a:buNone/>
              <a:tabLst>
                <a:tab algn="l" pos="0"/>
                <a:tab algn="l" pos="380880"/>
                <a:tab algn="l" pos="762120"/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751"/>
              </a:spcBef>
              <a:spcAft>
                <a:spcPts val="751"/>
              </a:spcAft>
              <a:buNone/>
              <a:tabLst>
                <a:tab algn="l" pos="0"/>
                <a:tab algn="l" pos="380880"/>
                <a:tab algn="l" pos="762120"/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Programmes - Various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26960" indent="-230040">
              <a:spcBef>
                <a:spcPts val="751"/>
              </a:spcBef>
              <a:buClr>
                <a:srgbClr val="000000"/>
              </a:buClr>
              <a:buFont typeface="Symbol" charset="2"/>
              <a:buChar char=""/>
              <a:tabLst>
                <a:tab algn="l" pos="762120"/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should not enforce a different meeting structure for programmes of work that already exist, namely: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Remote Offices – scoping and planning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EnronCredit – re-planning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Metals – scoping and planning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EGM - ongoing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26960" indent="-230040">
              <a:spcBef>
                <a:spcPts val="751"/>
              </a:spcBef>
              <a:buClr>
                <a:srgbClr val="000000"/>
              </a:buClr>
              <a:buFont typeface="Symbol" charset="2"/>
              <a:buChar char=""/>
              <a:tabLst>
                <a:tab algn="l" pos="762120"/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However, we will request status to enable consolidation where applicable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programmes will want to use the project office anyway as we will still perform status consolidation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26960" indent="-230040">
              <a:spcBef>
                <a:spcPts val="751"/>
              </a:spcBef>
              <a:buClr>
                <a:srgbClr val="000000"/>
              </a:buClr>
              <a:buFont typeface="Symbol" charset="2"/>
              <a:buChar char=""/>
              <a:tabLst>
                <a:tab algn="l" pos="762120"/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Programme representatives do not have to attend the Departmental Meetings unless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They wish to raise a specific issue that concerns that department - optional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Alternatively raise this with the project office to ensure that it is tabled at the appropriate forum.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title"/>
          </p:nvPr>
        </p:nvSpPr>
        <p:spPr>
          <a:xfrm>
            <a:off x="266400" y="228240"/>
            <a:ext cx="9448920" cy="228600"/>
          </a:xfrm>
          <a:prstGeom prst="rect">
            <a:avLst/>
          </a:prstGeom>
          <a:noFill/>
          <a:ln w="0">
            <a:noFill/>
          </a:ln>
        </p:spPr>
        <p:txBody>
          <a:bodyPr lIns="0" rIns="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 EnVision Framework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/>
          </p:nvPr>
        </p:nvSpPr>
        <p:spPr>
          <a:xfrm>
            <a:off x="259920" y="533160"/>
            <a:ext cx="9340920" cy="6019560"/>
          </a:xfrm>
          <a:prstGeom prst="rect">
            <a:avLst/>
          </a:prstGeom>
          <a:noFill/>
          <a:ln w="0">
            <a:noFill/>
          </a:ln>
        </p:spPr>
        <p:txBody>
          <a:bodyPr lIns="0" rIns="0" tIns="46080" bIns="46080" anchor="t">
            <a:normAutofit/>
          </a:bodyPr>
          <a:p>
            <a:pPr indent="0">
              <a:spcBef>
                <a:spcPts val="751"/>
              </a:spcBef>
              <a:spcAft>
                <a:spcPts val="751"/>
              </a:spcAft>
              <a:buNone/>
              <a:tabLst>
                <a:tab algn="l" pos="0"/>
                <a:tab algn="l" pos="380880"/>
                <a:tab algn="l" pos="762120"/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Departments – Every two weeks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26960" indent="-230040">
              <a:spcBef>
                <a:spcPts val="751"/>
              </a:spcBef>
              <a:buClr>
                <a:srgbClr val="000000"/>
              </a:buClr>
              <a:buFont typeface="Symbol" charset="2"/>
              <a:buChar char=""/>
              <a:tabLst>
                <a:tab algn="l" pos="762120"/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Middle Office and RAC combined – Replace existing EnVision meeting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26960" indent="-230040">
              <a:spcBef>
                <a:spcPts val="751"/>
              </a:spcBef>
              <a:buClr>
                <a:srgbClr val="000000"/>
              </a:buClr>
              <a:buFont typeface="Symbol" charset="2"/>
              <a:buChar char=""/>
              <a:tabLst>
                <a:tab algn="l" pos="762120"/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FinOps to have its own meeting – Already scheduled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26960" indent="-230040">
              <a:spcBef>
                <a:spcPts val="751"/>
              </a:spcBef>
              <a:buClr>
                <a:srgbClr val="000000"/>
              </a:buClr>
              <a:buFont typeface="Symbol" charset="2"/>
              <a:buChar char=""/>
              <a:tabLst>
                <a:tab algn="l" pos="762120"/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work required prior to meeting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Office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62160" indent="-223920">
              <a:spcBef>
                <a:spcPts val="150"/>
              </a:spcBef>
              <a:buClr>
                <a:srgbClr val="000000"/>
              </a:buClr>
              <a:buFont typeface="Symbol" charset="2"/>
              <a:buChar char=""/>
              <a:tabLst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  <a:tab algn="l" pos="87631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Greater involvement in projects rather than just status collation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62160" indent="-223920">
              <a:spcBef>
                <a:spcPts val="150"/>
              </a:spcBef>
              <a:buClr>
                <a:srgbClr val="000000"/>
              </a:buClr>
              <a:buFont typeface="Symbol" charset="2"/>
              <a:buChar char=""/>
              <a:tabLst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  <a:tab algn="l" pos="87631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Chase actions, deliverables and issues on an ongoing basis rather than just prior to a meeting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62160" indent="-223920">
              <a:spcBef>
                <a:spcPts val="150"/>
              </a:spcBef>
              <a:buClr>
                <a:srgbClr val="000000"/>
              </a:buClr>
              <a:buFont typeface="Symbol" charset="2"/>
              <a:buChar char=""/>
              <a:tabLst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  <a:tab algn="l" pos="87631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Creation of a report pack that is specifically for each meeting – not everything under the sun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&amp; IT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62160" indent="-223920">
              <a:spcBef>
                <a:spcPts val="150"/>
              </a:spcBef>
              <a:buClr>
                <a:srgbClr val="000000"/>
              </a:buClr>
              <a:buFont typeface="Symbol" charset="2"/>
              <a:buChar char=""/>
              <a:tabLst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  <a:tab algn="l" pos="87631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Review of report pack prior to meeting – don’t just prepare your status –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do NOT need a meeting for this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682640" indent="-23004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  <a:tab algn="l" pos="8763120"/>
                <a:tab algn="l" pos="91440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You will need to confirm the priorities for resources at the meeting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62160" indent="-223920">
              <a:spcBef>
                <a:spcPts val="150"/>
              </a:spcBef>
              <a:buClr>
                <a:srgbClr val="000000"/>
              </a:buClr>
              <a:buFont typeface="Symbol" charset="2"/>
              <a:buChar char=""/>
              <a:tabLst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  <a:tab algn="l" pos="87631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Timely resolution of issues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62160" indent="-223920">
              <a:spcBef>
                <a:spcPts val="150"/>
              </a:spcBef>
              <a:buClr>
                <a:srgbClr val="000000"/>
              </a:buClr>
              <a:buFont typeface="Symbol" charset="2"/>
              <a:buChar char=""/>
              <a:tabLst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  <a:tab algn="l" pos="87631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Focus on key deliverables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26960" indent="-230040">
              <a:spcBef>
                <a:spcPts val="751"/>
              </a:spcBef>
              <a:buClr>
                <a:srgbClr val="000000"/>
              </a:buClr>
              <a:buFont typeface="Symbol" charset="2"/>
              <a:buChar char=""/>
              <a:tabLst>
                <a:tab algn="l" pos="762120"/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Objectives of meeting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 status and new timelines where applicable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62160" indent="-223920">
              <a:spcBef>
                <a:spcPts val="150"/>
              </a:spcBef>
              <a:buClr>
                <a:srgbClr val="000000"/>
              </a:buClr>
              <a:buFont typeface="Symbol" charset="2"/>
              <a:buChar char=""/>
              <a:tabLst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  <a:tab algn="l" pos="87631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will not go through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ANY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status at the meeting unless it is in dispute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Assess deliverables due and status against those deliverables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62160" indent="-223920">
              <a:spcBef>
                <a:spcPts val="150"/>
              </a:spcBef>
              <a:buClr>
                <a:srgbClr val="000000"/>
              </a:buClr>
              <a:buFont typeface="Symbol" charset="2"/>
              <a:buChar char=""/>
              <a:tabLst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  <a:tab algn="l" pos="87631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period/ next period – agreed at previous meeting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62160" indent="-223920">
              <a:spcBef>
                <a:spcPts val="150"/>
              </a:spcBef>
              <a:buClr>
                <a:srgbClr val="000000"/>
              </a:buClr>
              <a:buFont typeface="Symbol" charset="2"/>
              <a:buChar char=""/>
              <a:tabLst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  <a:tab algn="l" pos="87631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Again we will not go through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ANY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deliverable status at the meeting unless it is in dispute or has been missed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Resolve departmental issues &amp; agree issues for escalation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Resolve departmental priority calls &amp; agree priority calls for escalation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26960" indent="-230040">
              <a:spcBef>
                <a:spcPts val="751"/>
              </a:spcBef>
              <a:buClr>
                <a:srgbClr val="000000"/>
              </a:buClr>
              <a:buFont typeface="Symbol" charset="2"/>
              <a:buChar char=""/>
              <a:tabLst>
                <a:tab algn="l" pos="762120"/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Why is this different?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Less people, therefore, greater focus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Information given prior to meeting will be more comprehensive and focused on the department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62160" indent="-223920">
              <a:spcBef>
                <a:spcPts val="150"/>
              </a:spcBef>
              <a:buClr>
                <a:srgbClr val="000000"/>
              </a:buClr>
              <a:buFont typeface="Symbol" charset="2"/>
              <a:buChar char=""/>
              <a:tabLst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  <a:tab algn="l" pos="87631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will also be jointly owned as it will contain information from the Business and IT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primary focus of the meeting is to ensure that we are all moving in the right direction TOGETHER – not status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Greater understanding of the factors that have influenced status and will affect decisions going forwards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682640" indent="-230040">
              <a:spcBef>
                <a:spcPts val="150"/>
              </a:spcBef>
              <a:buNone/>
              <a:tabLst>
                <a:tab algn="l" pos="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  <a:tab algn="l" pos="8763120"/>
                <a:tab algn="l" pos="91440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title"/>
          </p:nvPr>
        </p:nvSpPr>
        <p:spPr>
          <a:xfrm>
            <a:off x="266400" y="228240"/>
            <a:ext cx="9448920" cy="228600"/>
          </a:xfrm>
          <a:prstGeom prst="rect">
            <a:avLst/>
          </a:prstGeom>
          <a:noFill/>
          <a:ln w="0">
            <a:noFill/>
          </a:ln>
        </p:spPr>
        <p:txBody>
          <a:bodyPr lIns="0" rIns="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 EnVision Framework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/>
          </p:nvPr>
        </p:nvSpPr>
        <p:spPr>
          <a:xfrm>
            <a:off x="259920" y="533160"/>
            <a:ext cx="9340920" cy="6019560"/>
          </a:xfrm>
          <a:prstGeom prst="rect">
            <a:avLst/>
          </a:prstGeom>
          <a:noFill/>
          <a:ln w="0">
            <a:noFill/>
          </a:ln>
        </p:spPr>
        <p:txBody>
          <a:bodyPr lIns="0" rIns="0" tIns="46080" bIns="46080" anchor="t">
            <a:normAutofit/>
          </a:bodyPr>
          <a:p>
            <a:pPr indent="0">
              <a:spcBef>
                <a:spcPts val="751"/>
              </a:spcBef>
              <a:spcAft>
                <a:spcPts val="751"/>
              </a:spcAft>
              <a:buNone/>
              <a:tabLst>
                <a:tab algn="l" pos="0"/>
                <a:tab algn="l" pos="380880"/>
                <a:tab algn="l" pos="762120"/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Cross Prioritisation – Every Four weeks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26960" indent="-230040">
              <a:spcBef>
                <a:spcPts val="751"/>
              </a:spcBef>
              <a:buClr>
                <a:srgbClr val="000000"/>
              </a:buClr>
              <a:buFont typeface="Symbol" charset="2"/>
              <a:buChar char=""/>
              <a:tabLst>
                <a:tab algn="l" pos="762120"/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Office will provide a consolidated report for discussion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Also provide continuity by being present at Departmental and Cross Prioritisation meetings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26960" indent="-230040">
              <a:spcBef>
                <a:spcPts val="751"/>
              </a:spcBef>
              <a:buClr>
                <a:srgbClr val="000000"/>
              </a:buClr>
              <a:buFont typeface="Symbol" charset="2"/>
              <a:buChar char=""/>
              <a:tabLst>
                <a:tab algn="l" pos="762120"/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Objectives of meeting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Review status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Assess performance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Resolve cross departmental issues and priority calls.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26960" indent="-230040">
              <a:spcBef>
                <a:spcPts val="751"/>
              </a:spcBef>
              <a:buClr>
                <a:srgbClr val="000000"/>
              </a:buClr>
              <a:buFont typeface="Symbol" charset="2"/>
              <a:buChar char=""/>
              <a:tabLst>
                <a:tab algn="l" pos="762120"/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Why is this different?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Greater filtration of information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62160" indent="-223920">
              <a:spcBef>
                <a:spcPts val="150"/>
              </a:spcBef>
              <a:buClr>
                <a:srgbClr val="000000"/>
              </a:buClr>
              <a:buFont typeface="Symbol" charset="2"/>
              <a:buChar char=""/>
              <a:tabLst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  <a:tab algn="l" pos="87631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Information is geared towards intended audience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Only focused on resolving issues that could not be resolved at a departmental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-230400"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Able to review hot spot areas and act accordingly.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47800" indent="0">
              <a:spcBef>
                <a:spcPts val="150"/>
              </a:spcBef>
              <a:buNone/>
              <a:tabLst>
                <a:tab algn="l" pos="1143000"/>
                <a:tab algn="l" pos="1523880"/>
                <a:tab algn="l" pos="1905120"/>
                <a:tab algn="l" pos="2286000"/>
                <a:tab algn="l" pos="2666880"/>
                <a:tab algn="l" pos="3048120"/>
                <a:tab algn="l" pos="3429000"/>
                <a:tab algn="l" pos="3809880"/>
                <a:tab algn="l" pos="4191120"/>
                <a:tab algn="l" pos="4572000"/>
                <a:tab algn="l" pos="4952880"/>
                <a:tab algn="l" pos="5334120"/>
                <a:tab algn="l" pos="5715000"/>
                <a:tab algn="l" pos="6095880"/>
                <a:tab algn="l" pos="6477120"/>
                <a:tab algn="l" pos="6858000"/>
                <a:tab algn="l" pos="7238880"/>
                <a:tab algn="l" pos="7620120"/>
                <a:tab algn="l" pos="8001000"/>
                <a:tab algn="l" pos="83818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title"/>
          </p:nvPr>
        </p:nvSpPr>
        <p:spPr>
          <a:xfrm>
            <a:off x="266400" y="228240"/>
            <a:ext cx="9448920" cy="228600"/>
          </a:xfrm>
          <a:prstGeom prst="rect">
            <a:avLst/>
          </a:prstGeom>
          <a:noFill/>
          <a:ln w="0">
            <a:noFill/>
          </a:ln>
        </p:spPr>
        <p:txBody>
          <a:bodyPr lIns="0" rIns="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 EnVision Framework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"/>
          <p:cNvSpPr/>
          <p:nvPr/>
        </p:nvSpPr>
        <p:spPr>
          <a:xfrm>
            <a:off x="698400" y="4470480"/>
            <a:ext cx="6870960" cy="2273400"/>
          </a:xfrm>
          <a:prstGeom prst="rect">
            <a:avLst/>
          </a:prstGeom>
          <a:solidFill>
            <a:srgbClr val="ffff99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266400" y="228240"/>
            <a:ext cx="9448920" cy="228600"/>
          </a:xfrm>
          <a:prstGeom prst="rect">
            <a:avLst/>
          </a:prstGeom>
          <a:noFill/>
          <a:ln w="0">
            <a:noFill/>
          </a:ln>
        </p:spPr>
        <p:txBody>
          <a:bodyPr lIns="0" rIns="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 Will This Work and What Are We Reporting?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546120" y="4317840"/>
            <a:ext cx="6870600" cy="2273400"/>
          </a:xfrm>
          <a:prstGeom prst="rect">
            <a:avLst/>
          </a:prstGeom>
          <a:solidFill>
            <a:srgbClr val="ffff99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93840" y="4165560"/>
            <a:ext cx="6870600" cy="2273400"/>
          </a:xfrm>
          <a:prstGeom prst="rect">
            <a:avLst/>
          </a:prstGeom>
          <a:solidFill>
            <a:srgbClr val="ffff99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41200" y="4013280"/>
            <a:ext cx="6870960" cy="2273400"/>
          </a:xfrm>
          <a:prstGeom prst="rect">
            <a:avLst/>
          </a:prstGeom>
          <a:solidFill>
            <a:srgbClr val="ffff99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2577960" y="4546440"/>
            <a:ext cx="1752840" cy="154944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marL="190440" indent="-101520"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Status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90440" indent="-1015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90440" indent="-1015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Status Vs Plan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90440" indent="-1015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Priorities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90440" indent="-1015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Projects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90440" indent="-1015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Maintenance work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90440" indent="-1015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Issues – </a:t>
            </a:r>
            <a:r>
              <a:rPr b="1" lang="en-GB" sz="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MTG FOCUS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90440" indent="-1015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Deliverables – </a:t>
            </a:r>
            <a:r>
              <a:rPr b="1" lang="en-GB" sz="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MTG FOCUS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432320" y="4546440"/>
            <a:ext cx="2540160" cy="165132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noAutofit/>
          </a:bodyPr>
          <a:p>
            <a:pPr marL="190440" indent="-101520"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Resources &amp; Costs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90440" indent="-10152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of Projects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90440" indent="-1015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Budget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90440" indent="-1015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to date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90440" indent="-10152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Resource Allocation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90440" indent="-1015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Actual FTES used – including working on support &amp; maintenance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90440" indent="-1015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FTES required for next 4 weeks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90440" indent="-1015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Priority calls and re-allocation – </a:t>
            </a:r>
            <a:r>
              <a:rPr b="1" lang="en-GB" sz="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MTG FOCUS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43080" y="4114800"/>
            <a:ext cx="2133360" cy="208296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noAutofit/>
          </a:bodyPr>
          <a:p>
            <a:pPr marL="190440" indent="-101520"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Vision &amp; Performance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90440" indent="-10152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Vision statement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90440" indent="-10152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KPIs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90440" indent="-10152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information flow – Current and Future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90440" indent="-10152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Project Classification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90440" indent="-1015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Speculative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90440" indent="-1015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Strategic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90440" indent="-10152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performance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90440" indent="-1015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Deadlines hit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90440" indent="-1015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Deadlines missed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90440" indent="-1015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Dev/ Support ratio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219320" y="5054760"/>
            <a:ext cx="1155600" cy="40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 marL="101520" indent="-1015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1520" indent="-1015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Support/ Maintenance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7761240" y="4167360"/>
            <a:ext cx="1600200" cy="262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 marL="187200" indent="-18720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Middle Office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87200" indent="-1872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87200" indent="-1872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Documentation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87200" indent="-1872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Settlements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87200" indent="-1872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 Accounting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87200" indent="-1872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Working Capital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87200" indent="-1872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Data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87200" indent="-18720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87200" indent="-18720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FinOps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87200" indent="-1872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reporting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87200" indent="-1872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Accounting &amp; Compliance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87200" indent="-1872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P2P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87200" indent="-1872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Planning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87200" indent="-18720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Programmes – Content tbc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6527880" y="1479600"/>
            <a:ext cx="1171440" cy="1195200"/>
          </a:xfrm>
          <a:custGeom>
            <a:avLst/>
            <a:gdLst>
              <a:gd name="textAreaLeft" fmla="*/ 156960 w 1171440"/>
              <a:gd name="textAreaRight" fmla="*/ 1014480 w 1171440"/>
              <a:gd name="textAreaTop" fmla="*/ 181440 h 1195200"/>
              <a:gd name="textAreaBottom" fmla="*/ 926640 h 1195200"/>
              <a:gd name="GluePoint1X" fmla="*/ 0 w 21600"/>
              <a:gd name="GluePoint1Y" fmla="*/ 15 h 21600"/>
              <a:gd name="GluePoint2X" fmla="*/ 2 w 21600"/>
              <a:gd name="GluePoint2Y" fmla="*/ 11 h 21600"/>
              <a:gd name="GluePoint3X" fmla="*/ 0 w 21600"/>
              <a:gd name="GluePoint3Y" fmla="*/ 8 h 21600"/>
              <a:gd name="GluePoint4X" fmla="*/ 2 w 21600"/>
              <a:gd name="GluePoint4Y" fmla="*/ 13 h 21600"/>
              <a:gd name="GluePoint5X" fmla="*/ 21 w 21600"/>
              <a:gd name="GluePoint5Y" fmla="*/ 16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arcTo wR="21600" hR="6557" stAng="-5400000" swAng="5400000"/>
                <a:lnTo>
                  <a:pt x="21600" y="13469"/>
                </a:lnTo>
                <a:arcTo wR="21600" hR="6557" stAng="0" swAng="2612622"/>
                <a:lnTo>
                  <a:pt x="6572" y="21289"/>
                </a:lnTo>
                <a:lnTo>
                  <a:pt x="0" y="16570"/>
                </a:lnTo>
                <a:lnTo>
                  <a:pt x="6572" y="11229"/>
                </a:lnTo>
                <a:lnTo>
                  <a:pt x="6572" y="12803"/>
                </a:lnTo>
                <a:arcTo wR="21600" hR="6557" stAng="2612622" swAng="-1972870"/>
                <a:lnTo>
                  <a:pt x="18356" y="10013"/>
                </a:lnTo>
                <a:arcTo wR="21600" hR="6557" stAng="-639752" swAng="-4760248"/>
                <a:close/>
              </a:path>
              <a:path fill="darkenLess" w="21600" h="21600">
                <a:moveTo>
                  <a:pt x="0" y="0"/>
                </a:moveTo>
                <a:arcTo wR="21600" hR="6557" stAng="-5400000" swAng="5400000"/>
                <a:lnTo>
                  <a:pt x="21600" y="13469"/>
                </a:lnTo>
                <a:arcTo wR="21600" hR="6557" stAng="0" swAng="-639752"/>
                <a:lnTo>
                  <a:pt x="18356" y="10013"/>
                </a:lnTo>
                <a:arcTo wR="21600" hR="6557" stAng="-639752" swAng="-4760248"/>
                <a:close/>
              </a:path>
            </a:pathLst>
          </a:custGeom>
          <a:solidFill>
            <a:srgbClr val="cccc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275000" y="2246400"/>
            <a:ext cx="1722600" cy="646200"/>
          </a:xfrm>
          <a:prstGeom prst="ellipse">
            <a:avLst/>
          </a:prstGeom>
          <a:solidFill>
            <a:srgbClr val="ccffcc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Programmes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2268360" y="2252520"/>
            <a:ext cx="1855800" cy="646200"/>
          </a:xfrm>
          <a:prstGeom prst="ellipse">
            <a:avLst/>
          </a:prstGeom>
          <a:solidFill>
            <a:srgbClr val="ccffcc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Departments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78000" y="2255760"/>
            <a:ext cx="1747800" cy="646200"/>
          </a:xfrm>
          <a:prstGeom prst="ellipse">
            <a:avLst/>
          </a:prstGeom>
          <a:solidFill>
            <a:srgbClr val="ccffcc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241200" y="3157560"/>
            <a:ext cx="5794560" cy="538200"/>
          </a:xfrm>
          <a:prstGeom prst="ellipse">
            <a:avLst/>
          </a:prstGeom>
          <a:solidFill>
            <a:srgbClr val="ff9999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Office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69720" y="1316160"/>
            <a:ext cx="5673960" cy="538200"/>
          </a:xfrm>
          <a:prstGeom prst="ellipse">
            <a:avLst/>
          </a:prstGeom>
          <a:solidFill>
            <a:srgbClr val="ff9999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Office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 rot="16200000">
            <a:off x="2900880" y="2913840"/>
            <a:ext cx="604800" cy="2003400"/>
          </a:xfrm>
          <a:custGeom>
            <a:avLst/>
            <a:gdLst>
              <a:gd name="textAreaLeft" fmla="*/ 94320 w 604800"/>
              <a:gd name="textAreaRight" fmla="*/ 498240 w 604800"/>
              <a:gd name="textAreaTop" fmla="*/ 353880 h 2003400"/>
              <a:gd name="textAreaBottom" fmla="*/ 1649520 h 20034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3375" y="3816"/>
                </a:moveTo>
                <a:lnTo>
                  <a:pt x="15703" y="3816"/>
                </a:lnTo>
                <a:lnTo>
                  <a:pt x="15703" y="0"/>
                </a:lnTo>
                <a:lnTo>
                  <a:pt x="21600" y="10800"/>
                </a:lnTo>
                <a:lnTo>
                  <a:pt x="15703" y="21600"/>
                </a:lnTo>
                <a:lnTo>
                  <a:pt x="15703" y="17784"/>
                </a:lnTo>
                <a:lnTo>
                  <a:pt x="3375" y="17784"/>
                </a:lnTo>
                <a:close/>
              </a:path>
              <a:path w="21600" h="21600">
                <a:moveTo>
                  <a:pt x="0" y="3816"/>
                </a:moveTo>
                <a:lnTo>
                  <a:pt x="675" y="3816"/>
                </a:lnTo>
                <a:lnTo>
                  <a:pt x="675" y="17784"/>
                </a:lnTo>
                <a:lnTo>
                  <a:pt x="0" y="17784"/>
                </a:lnTo>
                <a:close/>
              </a:path>
              <a:path w="21600" h="21600">
                <a:moveTo>
                  <a:pt x="1350" y="3816"/>
                </a:moveTo>
                <a:lnTo>
                  <a:pt x="2700" y="3816"/>
                </a:lnTo>
                <a:lnTo>
                  <a:pt x="2700" y="17784"/>
                </a:lnTo>
                <a:lnTo>
                  <a:pt x="1350" y="17784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0" bIns="0" anchor="ctr" anchorCtr="1" vert="eaVer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Collate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 rot="16200000">
            <a:off x="2939400" y="2564280"/>
            <a:ext cx="509400" cy="1019160"/>
          </a:xfrm>
          <a:custGeom>
            <a:avLst/>
            <a:gdLst>
              <a:gd name="textAreaLeft" fmla="*/ 79560 w 509400"/>
              <a:gd name="textAreaRight" fmla="*/ 407160 w 509400"/>
              <a:gd name="textAreaTop" fmla="*/ 138600 h 1019160"/>
              <a:gd name="textAreaBottom" fmla="*/ 880560 h 10191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3375" y="2943"/>
                </a:moveTo>
                <a:lnTo>
                  <a:pt x="15638" y="2943"/>
                </a:lnTo>
                <a:lnTo>
                  <a:pt x="15638" y="0"/>
                </a:lnTo>
                <a:lnTo>
                  <a:pt x="21600" y="10800"/>
                </a:lnTo>
                <a:lnTo>
                  <a:pt x="15638" y="21600"/>
                </a:lnTo>
                <a:lnTo>
                  <a:pt x="15638" y="18657"/>
                </a:lnTo>
                <a:lnTo>
                  <a:pt x="3375" y="18657"/>
                </a:lnTo>
                <a:close/>
              </a:path>
              <a:path w="21600" h="21600">
                <a:moveTo>
                  <a:pt x="0" y="2943"/>
                </a:moveTo>
                <a:lnTo>
                  <a:pt x="675" y="2943"/>
                </a:lnTo>
                <a:lnTo>
                  <a:pt x="675" y="18657"/>
                </a:lnTo>
                <a:lnTo>
                  <a:pt x="0" y="18657"/>
                </a:lnTo>
                <a:close/>
              </a:path>
              <a:path w="21600" h="21600">
                <a:moveTo>
                  <a:pt x="1350" y="2943"/>
                </a:moveTo>
                <a:lnTo>
                  <a:pt x="2700" y="2943"/>
                </a:lnTo>
                <a:lnTo>
                  <a:pt x="2700" y="18657"/>
                </a:lnTo>
                <a:lnTo>
                  <a:pt x="1350" y="18657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0" bIns="0" anchor="ctr" anchorCtr="1" vert="eaVer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Consolidate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 rot="16200000">
            <a:off x="4920480" y="2564280"/>
            <a:ext cx="509400" cy="1019160"/>
          </a:xfrm>
          <a:custGeom>
            <a:avLst/>
            <a:gdLst>
              <a:gd name="textAreaLeft" fmla="*/ 79560 w 509400"/>
              <a:gd name="textAreaRight" fmla="*/ 407160 w 509400"/>
              <a:gd name="textAreaTop" fmla="*/ 138600 h 1019160"/>
              <a:gd name="textAreaBottom" fmla="*/ 880560 h 10191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3375" y="2943"/>
                </a:moveTo>
                <a:lnTo>
                  <a:pt x="15638" y="2943"/>
                </a:lnTo>
                <a:lnTo>
                  <a:pt x="15638" y="0"/>
                </a:lnTo>
                <a:lnTo>
                  <a:pt x="21600" y="10800"/>
                </a:lnTo>
                <a:lnTo>
                  <a:pt x="15638" y="21600"/>
                </a:lnTo>
                <a:lnTo>
                  <a:pt x="15638" y="18657"/>
                </a:lnTo>
                <a:lnTo>
                  <a:pt x="3375" y="18657"/>
                </a:lnTo>
                <a:close/>
              </a:path>
              <a:path w="21600" h="21600">
                <a:moveTo>
                  <a:pt x="0" y="2943"/>
                </a:moveTo>
                <a:lnTo>
                  <a:pt x="675" y="2943"/>
                </a:lnTo>
                <a:lnTo>
                  <a:pt x="675" y="18657"/>
                </a:lnTo>
                <a:lnTo>
                  <a:pt x="0" y="18657"/>
                </a:lnTo>
                <a:close/>
              </a:path>
              <a:path w="21600" h="21600">
                <a:moveTo>
                  <a:pt x="1350" y="2943"/>
                </a:moveTo>
                <a:lnTo>
                  <a:pt x="2700" y="2943"/>
                </a:lnTo>
                <a:lnTo>
                  <a:pt x="2700" y="18657"/>
                </a:lnTo>
                <a:lnTo>
                  <a:pt x="1350" y="18657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0" bIns="0" anchor="ctr" anchorCtr="1" vert="eaVer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Consolidate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 rot="16200000">
            <a:off x="943560" y="1640520"/>
            <a:ext cx="509760" cy="1019160"/>
          </a:xfrm>
          <a:custGeom>
            <a:avLst/>
            <a:gdLst>
              <a:gd name="textAreaLeft" fmla="*/ 79560 w 509760"/>
              <a:gd name="textAreaRight" fmla="*/ 407520 w 509760"/>
              <a:gd name="textAreaTop" fmla="*/ 138600 h 1019160"/>
              <a:gd name="textAreaBottom" fmla="*/ 880560 h 10191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3375" y="2943"/>
                </a:moveTo>
                <a:lnTo>
                  <a:pt x="15638" y="2943"/>
                </a:lnTo>
                <a:lnTo>
                  <a:pt x="15638" y="0"/>
                </a:lnTo>
                <a:lnTo>
                  <a:pt x="21600" y="10800"/>
                </a:lnTo>
                <a:lnTo>
                  <a:pt x="15638" y="21600"/>
                </a:lnTo>
                <a:lnTo>
                  <a:pt x="15638" y="18657"/>
                </a:lnTo>
                <a:lnTo>
                  <a:pt x="3375" y="18657"/>
                </a:lnTo>
                <a:close/>
              </a:path>
              <a:path w="21600" h="21600">
                <a:moveTo>
                  <a:pt x="0" y="2943"/>
                </a:moveTo>
                <a:lnTo>
                  <a:pt x="675" y="2943"/>
                </a:lnTo>
                <a:lnTo>
                  <a:pt x="675" y="18657"/>
                </a:lnTo>
                <a:lnTo>
                  <a:pt x="0" y="18657"/>
                </a:lnTo>
                <a:close/>
              </a:path>
              <a:path w="21600" h="21600">
                <a:moveTo>
                  <a:pt x="1350" y="2943"/>
                </a:moveTo>
                <a:lnTo>
                  <a:pt x="2700" y="2943"/>
                </a:lnTo>
                <a:lnTo>
                  <a:pt x="2700" y="18657"/>
                </a:lnTo>
                <a:lnTo>
                  <a:pt x="1350" y="18657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0" bIns="0" anchor="ctr" anchorCtr="1" vert="eaVer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Collate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 rot="16200000">
            <a:off x="2924640" y="1640520"/>
            <a:ext cx="509760" cy="1019160"/>
          </a:xfrm>
          <a:custGeom>
            <a:avLst/>
            <a:gdLst>
              <a:gd name="textAreaLeft" fmla="*/ 79560 w 509760"/>
              <a:gd name="textAreaRight" fmla="*/ 407520 w 509760"/>
              <a:gd name="textAreaTop" fmla="*/ 138600 h 1019160"/>
              <a:gd name="textAreaBottom" fmla="*/ 880560 h 10191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3375" y="2943"/>
                </a:moveTo>
                <a:lnTo>
                  <a:pt x="15638" y="2943"/>
                </a:lnTo>
                <a:lnTo>
                  <a:pt x="15638" y="0"/>
                </a:lnTo>
                <a:lnTo>
                  <a:pt x="21600" y="10800"/>
                </a:lnTo>
                <a:lnTo>
                  <a:pt x="15638" y="21600"/>
                </a:lnTo>
                <a:lnTo>
                  <a:pt x="15638" y="18657"/>
                </a:lnTo>
                <a:lnTo>
                  <a:pt x="3375" y="18657"/>
                </a:lnTo>
                <a:close/>
              </a:path>
              <a:path w="21600" h="21600">
                <a:moveTo>
                  <a:pt x="0" y="2943"/>
                </a:moveTo>
                <a:lnTo>
                  <a:pt x="675" y="2943"/>
                </a:lnTo>
                <a:lnTo>
                  <a:pt x="675" y="18657"/>
                </a:lnTo>
                <a:lnTo>
                  <a:pt x="0" y="18657"/>
                </a:lnTo>
                <a:close/>
              </a:path>
              <a:path w="21600" h="21600">
                <a:moveTo>
                  <a:pt x="1350" y="2943"/>
                </a:moveTo>
                <a:lnTo>
                  <a:pt x="2700" y="2943"/>
                </a:lnTo>
                <a:lnTo>
                  <a:pt x="2700" y="18657"/>
                </a:lnTo>
                <a:lnTo>
                  <a:pt x="1350" y="18657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0" bIns="0" anchor="ctr" anchorCtr="1" vert="eaVer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Collate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 rot="16200000">
            <a:off x="4906080" y="1640520"/>
            <a:ext cx="509760" cy="1019520"/>
          </a:xfrm>
          <a:custGeom>
            <a:avLst/>
            <a:gdLst>
              <a:gd name="textAreaLeft" fmla="*/ 79560 w 509760"/>
              <a:gd name="textAreaRight" fmla="*/ 407520 w 509760"/>
              <a:gd name="textAreaTop" fmla="*/ 138600 h 1019520"/>
              <a:gd name="textAreaBottom" fmla="*/ 880920 h 1019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3375" y="2943"/>
                </a:moveTo>
                <a:lnTo>
                  <a:pt x="15638" y="2943"/>
                </a:lnTo>
                <a:lnTo>
                  <a:pt x="15638" y="0"/>
                </a:lnTo>
                <a:lnTo>
                  <a:pt x="21600" y="10800"/>
                </a:lnTo>
                <a:lnTo>
                  <a:pt x="15638" y="21600"/>
                </a:lnTo>
                <a:lnTo>
                  <a:pt x="15638" y="18657"/>
                </a:lnTo>
                <a:lnTo>
                  <a:pt x="3375" y="18657"/>
                </a:lnTo>
                <a:close/>
              </a:path>
              <a:path w="21600" h="21600">
                <a:moveTo>
                  <a:pt x="0" y="2943"/>
                </a:moveTo>
                <a:lnTo>
                  <a:pt x="675" y="2943"/>
                </a:lnTo>
                <a:lnTo>
                  <a:pt x="675" y="18657"/>
                </a:lnTo>
                <a:lnTo>
                  <a:pt x="0" y="18657"/>
                </a:lnTo>
                <a:close/>
              </a:path>
              <a:path w="21600" h="21600">
                <a:moveTo>
                  <a:pt x="1350" y="2943"/>
                </a:moveTo>
                <a:lnTo>
                  <a:pt x="2700" y="2943"/>
                </a:lnTo>
                <a:lnTo>
                  <a:pt x="2700" y="18657"/>
                </a:lnTo>
                <a:lnTo>
                  <a:pt x="1350" y="18657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0" bIns="0" anchor="ctr" anchorCtr="1" vert="eaVer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Collate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2205000" y="538200"/>
            <a:ext cx="1855800" cy="646200"/>
          </a:xfrm>
          <a:prstGeom prst="ellipse">
            <a:avLst/>
          </a:prstGeom>
          <a:solidFill>
            <a:srgbClr val="ffcc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Cross Priorities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 rot="16200000">
            <a:off x="2926440" y="722880"/>
            <a:ext cx="509760" cy="1019160"/>
          </a:xfrm>
          <a:custGeom>
            <a:avLst/>
            <a:gdLst>
              <a:gd name="textAreaLeft" fmla="*/ 79560 w 509760"/>
              <a:gd name="textAreaRight" fmla="*/ 407520 w 509760"/>
              <a:gd name="textAreaTop" fmla="*/ 138600 h 1019160"/>
              <a:gd name="textAreaBottom" fmla="*/ 880560 h 10191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3375" y="2943"/>
                </a:moveTo>
                <a:lnTo>
                  <a:pt x="15638" y="2943"/>
                </a:lnTo>
                <a:lnTo>
                  <a:pt x="15638" y="0"/>
                </a:lnTo>
                <a:lnTo>
                  <a:pt x="21600" y="10800"/>
                </a:lnTo>
                <a:lnTo>
                  <a:pt x="15638" y="21600"/>
                </a:lnTo>
                <a:lnTo>
                  <a:pt x="15638" y="18657"/>
                </a:lnTo>
                <a:lnTo>
                  <a:pt x="3375" y="18657"/>
                </a:lnTo>
                <a:close/>
              </a:path>
              <a:path w="21600" h="21600">
                <a:moveTo>
                  <a:pt x="0" y="2943"/>
                </a:moveTo>
                <a:lnTo>
                  <a:pt x="675" y="2943"/>
                </a:lnTo>
                <a:lnTo>
                  <a:pt x="675" y="18657"/>
                </a:lnTo>
                <a:lnTo>
                  <a:pt x="0" y="18657"/>
                </a:lnTo>
                <a:close/>
              </a:path>
              <a:path w="21600" h="21600">
                <a:moveTo>
                  <a:pt x="1350" y="2943"/>
                </a:moveTo>
                <a:lnTo>
                  <a:pt x="2700" y="2943"/>
                </a:lnTo>
                <a:lnTo>
                  <a:pt x="2700" y="18657"/>
                </a:lnTo>
                <a:lnTo>
                  <a:pt x="1350" y="18657"/>
                </a:lnTo>
                <a:close/>
              </a:path>
            </a:pathLst>
          </a:custGeom>
          <a:solidFill>
            <a:srgbClr val="ffff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0" bIns="0" anchor="ctr" anchorCtr="1" vert="eaVer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Consolidate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7777080" y="1871640"/>
            <a:ext cx="1251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FEEDBACK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6437160" y="3219480"/>
            <a:ext cx="1171800" cy="1182600"/>
          </a:xfrm>
          <a:custGeom>
            <a:avLst/>
            <a:gdLst>
              <a:gd name="textAreaLeft" fmla="*/ 156960 w 1171800"/>
              <a:gd name="textAreaRight" fmla="*/ 1014840 w 1171800"/>
              <a:gd name="textAreaTop" fmla="*/ 179280 h 1182600"/>
              <a:gd name="textAreaBottom" fmla="*/ 916920 h 1182600"/>
              <a:gd name="GluePoint1X" fmla="*/ 0 w 21600"/>
              <a:gd name="GluePoint1Y" fmla="*/ 15 h 21600"/>
              <a:gd name="GluePoint2X" fmla="*/ 2 w 21600"/>
              <a:gd name="GluePoint2Y" fmla="*/ 11 h 21600"/>
              <a:gd name="GluePoint3X" fmla="*/ 0 w 21600"/>
              <a:gd name="GluePoint3Y" fmla="*/ 8 h 21600"/>
              <a:gd name="GluePoint4X" fmla="*/ 2 w 21600"/>
              <a:gd name="GluePoint4Y" fmla="*/ 13 h 21600"/>
              <a:gd name="GluePoint5X" fmla="*/ 21 w 21600"/>
              <a:gd name="GluePoint5Y" fmla="*/ 16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arcTo wR="21600" hR="6557" stAng="-5400000" swAng="5400000"/>
                <a:lnTo>
                  <a:pt x="21600" y="13469"/>
                </a:lnTo>
                <a:arcTo wR="21600" hR="6557" stAng="0" swAng="2612622"/>
                <a:lnTo>
                  <a:pt x="6572" y="21289"/>
                </a:lnTo>
                <a:lnTo>
                  <a:pt x="0" y="16570"/>
                </a:lnTo>
                <a:lnTo>
                  <a:pt x="6572" y="11229"/>
                </a:lnTo>
                <a:lnTo>
                  <a:pt x="6572" y="12803"/>
                </a:lnTo>
                <a:arcTo wR="21600" hR="6557" stAng="2612622" swAng="-1972870"/>
                <a:lnTo>
                  <a:pt x="18356" y="10013"/>
                </a:lnTo>
                <a:arcTo wR="21600" hR="6557" stAng="-639752" swAng="-4760248"/>
                <a:close/>
              </a:path>
              <a:path fill="darkenLess" w="21600" h="21600">
                <a:moveTo>
                  <a:pt x="0" y="0"/>
                </a:moveTo>
                <a:arcTo wR="21600" hR="6557" stAng="-5400000" swAng="5400000"/>
                <a:lnTo>
                  <a:pt x="21600" y="13469"/>
                </a:lnTo>
                <a:arcTo wR="21600" hR="6557" stAng="0" swAng="-639752"/>
                <a:lnTo>
                  <a:pt x="18356" y="10013"/>
                </a:lnTo>
                <a:arcTo wR="21600" hR="6557" stAng="-639752" swAng="-4760248"/>
                <a:close/>
              </a:path>
            </a:pathLst>
          </a:custGeom>
          <a:solidFill>
            <a:srgbClr val="cccc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7688160" y="3573360"/>
            <a:ext cx="1251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FEEDBACK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9232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1999-03-29T07:30:28Z</dcterms:created>
  <dc:creator>Steve Whitaker</dc:creator>
  <dc:description/>
  <dc:language>en-US</dc:language>
  <cp:lastModifiedBy>swhitake</cp:lastModifiedBy>
  <cp:lastPrinted>2000-08-17T05:15:51Z</cp:lastPrinted>
  <dcterms:modified xsi:type="dcterms:W3CDTF">2001-03-30T09:07:13Z</dcterms:modified>
  <cp:revision>180</cp:revision>
  <dc:subject/>
  <dc:title>No Slide Title</dc:title>
</cp:coreProperties>
</file>