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jpeg" ContentType="image/jpeg"/>
  <Override PartName="/ppt/media/image6.jpeg" ContentType="image/jpeg"/>
  <Override PartName="/ppt/media/image7.jpeg" ContentType="image/jpeg"/>
  <Override PartName="/ppt/embeddings/oleObject1.pptx" ContentType="application/vnd.openxmlformats-officedocument.presentationml.presentation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66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66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152280" y="6462720"/>
            <a:ext cx="304920" cy="304920"/>
          </a:xfrm>
          <a:prstGeom prst="ellipse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4EEB78-0AAE-49B8-B0FA-4D1D921A32B8}" type="slidenum"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370720" y="61920"/>
            <a:ext cx="699480" cy="700200"/>
            <a:chOff x="8370720" y="61920"/>
            <a:chExt cx="699480" cy="700200"/>
          </a:xfrm>
        </p:grpSpPr>
        <p:pic>
          <p:nvPicPr>
            <p:cNvPr id="3" name="ENE_C_WHI" descr=""/>
            <p:cNvPicPr/>
            <p:nvPr/>
          </p:nvPicPr>
          <p:blipFill>
            <a:blip r:embed="rId3"/>
            <a:stretch/>
          </p:blipFill>
          <p:spPr>
            <a:xfrm>
              <a:off x="8370720" y="6192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" name=""/>
            <p:cNvSpPr/>
            <p:nvPr/>
          </p:nvSpPr>
          <p:spPr>
            <a:xfrm>
              <a:off x="9013320" y="457200"/>
              <a:ext cx="568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5" name=""/>
          <p:cNvGrpSpPr/>
          <p:nvPr/>
        </p:nvGrpSpPr>
        <p:grpSpPr>
          <a:xfrm>
            <a:off x="304920" y="1041480"/>
            <a:ext cx="8076600" cy="74160"/>
            <a:chOff x="304920" y="1041480"/>
            <a:chExt cx="8076600" cy="74160"/>
          </a:xfrm>
        </p:grpSpPr>
        <p:sp>
          <p:nvSpPr>
            <p:cNvPr id="6" name=""/>
            <p:cNvSpPr/>
            <p:nvPr/>
          </p:nvSpPr>
          <p:spPr>
            <a:xfrm>
              <a:off x="304920" y="104148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399600" y="1115640"/>
              <a:ext cx="7981920" cy="0"/>
            </a:xfrm>
            <a:prstGeom prst="line">
              <a:avLst/>
            </a:prstGeom>
            <a:ln w="9360">
              <a:solidFill>
                <a:srgbClr val="3333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2209680" y="6400800"/>
            <a:ext cx="1828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 Strategy Meeting     05.18.01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ppt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jpeg"/><Relationship Id="rId3" Type="http://schemas.openxmlformats.org/officeDocument/2006/relationships/image" Target="../media/image2.pn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Recurring themes throughout Clean Air regulation –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strategies: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energy supply, development, capital turnover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Cleaner, new technologies and efficiency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Flexible, market-oriented compliance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climate: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certainty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Tension between command and control (technology mandates) and market (trading) approaches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Barriers to entry for new participants, incumbent advantages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049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the pieces together:  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04920" y="1371600"/>
            <a:ext cx="777240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Strategy (if done properly) can solve regulatory, competitiveness concerns and hold multiple benefits for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Multipollutant has been driven by NSR Enforcement problems of large coal utilities and other factors, but has focused only on old, high-polluting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viable approach must include support for new, cleaner, more efficient power generation as well as control of existing 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need a market-based system that allows economics to drive emission reductions, capital turnover and infrastructure improvement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led formation of “Clean Power Group” – Enron, ElPaso, Calpine, Trigen, NiSource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04920" y="12949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Include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generators 1 MW or greater (include CHP and credit for renewbales/conservation)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pollutant is subject to a “glideslope”: individual cap declining continuously over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SO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Mercury (and CO</a:t>
            </a:r>
            <a:r>
              <a:rPr b="1" lang="en-US" sz="1800" strike="noStrike" u="none" baseline="-12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if desired)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Allowance trading for flexibility and cost reduction, equalization; nationwide program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Output-based allocation system (i.e., lb/MWh) to reward efficiency and promote fuel diversity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3"/>
              </a:spcBef>
              <a:buClr>
                <a:srgbClr val="0066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protections in place:  “Cost circuit breaker”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Trade-off is NSR reform:  remove BACT/LAER or major modification review.  (Retain some local impacts review)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programs replace non-attainment offset function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0" y="-4680"/>
          <a:ext cx="9144000" cy="6858000"/>
        </p:xfrm>
        <a:graphic>
          <a:graphicData uri="http://schemas.openxmlformats.org/presentationml/2006/ole">
            <p:oleObj progId="PowerPoint.Show.12"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-468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04560" y="1218960"/>
            <a:ext cx="3733560" cy="4724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Pluses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Consistent, national rules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more NSR problems (BACT/LAER or offsets)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Certainty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of future requirements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 protection – circuit breaker on cost of controls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Compliance cost spread equally among generators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4267080" y="1219320"/>
            <a:ext cx="381024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Reductions are locked in immediately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Glideslope ensures continuing reductions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economic pressure for clean up of old plants and capital turnover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 is “technology forcing”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control at local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49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Multipollutant Strategy</a:t>
            </a:r>
            <a:endParaRPr b="1" i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1295280"/>
            <a:ext cx="82296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Solving today’s problems –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(and other crises):  expedite increased new generation with environmental security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provide options that address CO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without economic risk or links to Kyoto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Reform NSR for ALL sources:  market function is better than enforcement actions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"/>
              </a:spcBef>
              <a:buClr>
                <a:srgbClr val="0066ff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Think long term: support new generating technologies, renewables/conservation, fuel diversity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all this sound familiar?  (see Bush National Energy Plan)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4267080" y="1523880"/>
            <a:ext cx="2971800" cy="1676520"/>
          </a:xfrm>
          <a:prstGeom prst="roundRect">
            <a:avLst>
              <a:gd name="adj" fmla="val 16667"/>
            </a:avLst>
          </a:prstGeom>
          <a:solidFill>
            <a:srgbClr val="0099ff"/>
          </a:solidFill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6608880" y="2525760"/>
            <a:ext cx="1239840" cy="12081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9" name=""/>
          <p:cNvGrpSpPr/>
          <p:nvPr/>
        </p:nvGrpSpPr>
        <p:grpSpPr>
          <a:xfrm>
            <a:off x="1295280" y="1447920"/>
            <a:ext cx="1763640" cy="1676160"/>
            <a:chOff x="1295280" y="1447920"/>
            <a:chExt cx="1763640" cy="1676160"/>
          </a:xfrm>
        </p:grpSpPr>
        <p:pic>
          <p:nvPicPr>
            <p:cNvPr id="30" name="ENE_C_WHI" descr=""/>
            <p:cNvPicPr/>
            <p:nvPr/>
          </p:nvPicPr>
          <p:blipFill>
            <a:blip r:embed="rId3"/>
            <a:stretch/>
          </p:blipFill>
          <p:spPr>
            <a:xfrm>
              <a:off x="1295280" y="1447920"/>
              <a:ext cx="1612440" cy="16761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1" name=""/>
            <p:cNvSpPr/>
            <p:nvPr/>
          </p:nvSpPr>
          <p:spPr>
            <a:xfrm>
              <a:off x="2765880" y="23256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2" name=""/>
          <p:cNvSpPr/>
          <p:nvPr/>
        </p:nvSpPr>
        <p:spPr>
          <a:xfrm>
            <a:off x="304920" y="3657600"/>
            <a:ext cx="77724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Enron Environmental Strategies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Jeff Keeler, Director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202.466.9157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Stacey Bolton, Manager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713.853.9916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Lisa Jacobson, Manager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202.466.9176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Mary Schoen, Manager    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	</a:t>
            </a: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Enron Neuropol"/>
              </a:rPr>
              <a:t>415.782.7803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" name="" descr=""/>
          <p:cNvPicPr/>
          <p:nvPr/>
        </p:nvPicPr>
        <p:blipFill>
          <a:blip r:embed="rId4"/>
          <a:stretch/>
        </p:blipFill>
        <p:spPr>
          <a:xfrm>
            <a:off x="3484440" y="1219320"/>
            <a:ext cx="1239840" cy="120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" descr=""/>
          <p:cNvPicPr/>
          <p:nvPr/>
        </p:nvPicPr>
        <p:blipFill>
          <a:blip r:embed="rId5"/>
          <a:stretch/>
        </p:blipFill>
        <p:spPr>
          <a:xfrm>
            <a:off x="5084640" y="1763640"/>
            <a:ext cx="1239840" cy="12081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randomBar dir="ver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2000-08-31T15:59:08Z</dcterms:created>
  <dc:creator>Ivy Bradberry</dc:creator>
  <dc:description/>
  <dc:language>en-US</dc:language>
  <cp:lastModifiedBy>jkeeler</cp:lastModifiedBy>
  <cp:lastPrinted>2000-08-31T17:24:05Z</cp:lastPrinted>
  <dcterms:modified xsi:type="dcterms:W3CDTF">2001-08-09T14:50:24Z</dcterms:modified>
  <cp:revision>102</cp:revision>
  <dc:subject/>
  <dc:title>EBS Website Pres</dc:title>
</cp:coreProperties>
</file>