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6.jpeg" ContentType="image/jpeg"/>
  <Override PartName="/ppt/media/image15.jpeg" ContentType="image/jpeg"/>
  <Override PartName="/ppt/media/image14.jpeg" ContentType="image/jpeg"/>
  <Override PartName="/ppt/media/image5.wmf" ContentType="image/x-wmf"/>
  <Override PartName="/ppt/media/image6.png" ContentType="image/png"/>
  <Override PartName="/ppt/media/image1.png" ContentType="image/png"/>
  <Override PartName="/ppt/media/image10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8.png" ContentType="image/png"/>
  <Override PartName="/ppt/media/image9.png" ContentType="image/png"/>
  <Override PartName="/ppt/media/image12.wmf" ContentType="image/x-wmf"/>
  <Override PartName="/ppt/media/image3.wmf" ContentType="image/x-wmf"/>
  <Override PartName="/ppt/embeddings/oleObject1.pptx" ContentType="application/vnd.openxmlformats-officedocument.presentationml.presentation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4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30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37926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287600" y="1295280"/>
            <a:ext cx="37926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C8CB961-7E37-4286-947F-E70C007E55A2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2209680" y="6400800"/>
            <a:ext cx="1828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 Strategy Meeting     05.18.01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jpeg"/><Relationship Id="rId3" Type="http://schemas.openxmlformats.org/officeDocument/2006/relationships/image" Target="../media/image2.png"/><Relationship Id="rId4" Type="http://schemas.openxmlformats.org/officeDocument/2006/relationships/image" Target="../media/image15.jpeg"/><Relationship Id="rId5" Type="http://schemas.openxmlformats.org/officeDocument/2006/relationships/image" Target="../media/image16.jpeg"/><Relationship Id="rId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914400" y="1752480"/>
            <a:ext cx="7086600" cy="38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ff"/>
                </a:solidFill>
                <a:effectLst/>
                <a:uFillTx/>
                <a:latin typeface="Arial"/>
                <a:ea typeface="Arial"/>
              </a:rPr>
              <a:t>Enron Emissions Strategy Meeting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U.S. Emissions Issues –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Major Air Quality Regulations,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Enron Impacts and Strategies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00"/>
                </a:solidFill>
                <a:effectLst/>
                <a:uFillTx/>
                <a:latin typeface="Arial"/>
                <a:ea typeface="Times New Roman"/>
              </a:rPr>
              <a:t>Jeff Keeler, Director, Environmental Strategies, Enron Corp</a:t>
            </a:r>
            <a:r>
              <a:rPr b="0" lang="en-US" sz="2000" strike="noStrike" u="none">
                <a:solidFill>
                  <a:srgbClr val="33cc33"/>
                </a:solidFill>
                <a:effectLst/>
                <a:uFillTx/>
                <a:latin typeface="Arial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" name="" descr=""/>
          <p:cNvPicPr/>
          <p:nvPr/>
        </p:nvPicPr>
        <p:blipFill>
          <a:blip r:embed="rId2"/>
          <a:srcRect l="3818" t="6368" r="4110" b="16281"/>
          <a:stretch/>
        </p:blipFill>
        <p:spPr>
          <a:xfrm>
            <a:off x="404640" y="1523880"/>
            <a:ext cx="2953080" cy="169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3"/>
          <a:srcRect l="10501" t="16391" r="13353" b="12851"/>
          <a:stretch/>
        </p:blipFill>
        <p:spPr>
          <a:xfrm>
            <a:off x="3321000" y="1523880"/>
            <a:ext cx="2344680" cy="170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4"/>
          <a:stretch/>
        </p:blipFill>
        <p:spPr>
          <a:xfrm>
            <a:off x="5675400" y="1490760"/>
            <a:ext cx="954000" cy="170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NOx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Transport Region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 CAA Amendments created Ozone Transport Commission (OTC) to tackle interstate pollution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Transport Region (OTR) = 12 northeast states from Maine to Virginia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“MOUs” for joint state action to control VOCs and NOx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Caps during ozone season (May 1 – September 1)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1999:  219,000 tons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2003:  143,000 tons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allowance banking and trading allowed for compliance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“Flow control” triggered when bank is &gt;10% of budget -- regulates rate of withdrawal from bank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4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0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791320" y="4724280"/>
            <a:ext cx="2438280" cy="14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lnTo>
                  <a:pt x="152" y="9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lnTo>
                  <a:pt x="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743360" y="3238560"/>
            <a:ext cx="228600" cy="342720"/>
          </a:xfrm>
          <a:custGeom>
            <a:avLst/>
            <a:gdLst/>
            <a:ahLst/>
            <a:rect l="l" t="t" r="r" b="b"/>
            <a:pathLst>
              <a:path w="144" h="216">
                <a:moveTo>
                  <a:pt x="80" y="216"/>
                </a:moveTo>
                <a:lnTo>
                  <a:pt x="24" y="184"/>
                </a:lnTo>
                <a:lnTo>
                  <a:pt x="48" y="160"/>
                </a:lnTo>
                <a:lnTo>
                  <a:pt x="32" y="96"/>
                </a:lnTo>
                <a:lnTo>
                  <a:pt x="0" y="80"/>
                </a:lnTo>
                <a:lnTo>
                  <a:pt x="16" y="48"/>
                </a:lnTo>
                <a:lnTo>
                  <a:pt x="40" y="0"/>
                </a:lnTo>
                <a:lnTo>
                  <a:pt x="112" y="80"/>
                </a:lnTo>
                <a:lnTo>
                  <a:pt x="136" y="112"/>
                </a:lnTo>
                <a:lnTo>
                  <a:pt x="144" y="128"/>
                </a:lnTo>
                <a:lnTo>
                  <a:pt x="112" y="184"/>
                </a:lnTo>
                <a:lnTo>
                  <a:pt x="80" y="216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lnTo>
                  <a:pt x="256" y="504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- NOx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RECLAIM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NOx and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 in South Coast Air Quality Management District (SCAQMD)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Started in 1994 for sources emitting 4 tons of either pollutant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Targeting 80 percent reduction by 2003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300+ affected sources - could drop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NOx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Upcoming regional programs – seek incentives for new, clean generation &amp; trading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Fragmented regulation – regional, state, local, different time frames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New Source Review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304560" y="2285640"/>
            <a:ext cx="38098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Attainment:  PSD - Prevention of Significant Deterioration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= emit &gt;100 tpy (or &gt;250 for some) of any CAA pollutant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BACT – Best Available Control Technology (can include cost factors)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air modeling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267080" y="2209680"/>
            <a:ext cx="381024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Non-attainment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 NSR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= emit&gt;100 tpy of criteria pollutant (SO2, O3, NOx, VOC, PM, CO, lead)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LAER – Lowest Available Emissions Rate (NO cost factors)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Offsets required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ratio can depend on severity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" y="1371600"/>
            <a:ext cx="7848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Goal:  Achieve NAAQS through pre-construction review process for new and major modified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NSR Enforcement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Enforcement Actions initiated in 1998 by EPA and DOJ against coal plants (Midwest/South) for “major modifications”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 fines, forced technology application, confiscation of allowances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Settlements:  TECO, Virginia Power, Cinergy (good PR, window-dressing!)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Holdouts/litigation:  TVA, AEP, Southern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industries:  refining, pulp &amp; paper, pipeline?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is too broad/vague -- long-standing debate/litigation over major modification sparks NSR reform discussions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New Source Review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304920" y="1218960"/>
            <a:ext cx="777240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 – offsets are limited; BACT/LAER costs, delays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opportunities for coal, gas, power; emissions trading harmed by enforcement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some commodity, risk management opportunity; NSR enforcement has chilled re-powering/upgrades by generators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House energy policy – EPA backing off enforcement?  (Advantage for incumbents)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 ways to find offsets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Reform, multipollutant offer opportunities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SIP Call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reductions from large stationary sources in 22 states to meet regional ozone goals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rule but each state develops SIP (or faces FIP)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(&gt;25 MW) and large industrial boilers to in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and trade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by state NO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caps developed based on projected 2007 heat input times 0.15 lb/MMBtu.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22 state budget of 546,181 tons per ozone season for power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supplement pool of 200,000 tons for early reductions, banking, stress relief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15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0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lnTo>
                  <a:pt x="152" y="9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2355840" y="1397160"/>
            <a:ext cx="1041480" cy="1358640"/>
          </a:xfrm>
          <a:custGeom>
            <a:avLst/>
            <a:gdLst/>
            <a:ahLst/>
            <a:rect l="l" t="t" r="r" b="b"/>
            <a:pathLst>
              <a:path w="656" h="856">
                <a:moveTo>
                  <a:pt x="0" y="856"/>
                </a:moveTo>
                <a:lnTo>
                  <a:pt x="80" y="736"/>
                </a:lnTo>
                <a:lnTo>
                  <a:pt x="80" y="608"/>
                </a:lnTo>
                <a:lnTo>
                  <a:pt x="0" y="536"/>
                </a:lnTo>
                <a:lnTo>
                  <a:pt x="32" y="248"/>
                </a:lnTo>
                <a:lnTo>
                  <a:pt x="128" y="128"/>
                </a:lnTo>
                <a:lnTo>
                  <a:pt x="184" y="96"/>
                </a:lnTo>
                <a:lnTo>
                  <a:pt x="184" y="24"/>
                </a:lnTo>
                <a:lnTo>
                  <a:pt x="232" y="0"/>
                </a:lnTo>
                <a:lnTo>
                  <a:pt x="336" y="48"/>
                </a:lnTo>
                <a:lnTo>
                  <a:pt x="384" y="48"/>
                </a:lnTo>
                <a:lnTo>
                  <a:pt x="456" y="96"/>
                </a:lnTo>
                <a:lnTo>
                  <a:pt x="456" y="280"/>
                </a:lnTo>
                <a:lnTo>
                  <a:pt x="384" y="400"/>
                </a:lnTo>
                <a:lnTo>
                  <a:pt x="408" y="456"/>
                </a:lnTo>
                <a:lnTo>
                  <a:pt x="456" y="400"/>
                </a:lnTo>
                <a:lnTo>
                  <a:pt x="536" y="328"/>
                </a:lnTo>
                <a:lnTo>
                  <a:pt x="584" y="384"/>
                </a:lnTo>
                <a:lnTo>
                  <a:pt x="656" y="552"/>
                </a:lnTo>
                <a:lnTo>
                  <a:pt x="656" y="632"/>
                </a:lnTo>
                <a:lnTo>
                  <a:pt x="608" y="656"/>
                </a:lnTo>
                <a:lnTo>
                  <a:pt x="536" y="840"/>
                </a:lnTo>
                <a:lnTo>
                  <a:pt x="304" y="856"/>
                </a:lnTo>
                <a:lnTo>
                  <a:pt x="0" y="856"/>
                </a:lnTo>
                <a:lnTo>
                  <a:pt x="0" y="85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1365120" y="876240"/>
            <a:ext cx="1473480" cy="800280"/>
          </a:xfrm>
          <a:custGeom>
            <a:avLst/>
            <a:gdLst/>
            <a:ahLst/>
            <a:rect l="l" t="t" r="r" b="b"/>
            <a:pathLst>
              <a:path w="928" h="504">
                <a:moveTo>
                  <a:pt x="0" y="256"/>
                </a:moveTo>
                <a:lnTo>
                  <a:pt x="48" y="304"/>
                </a:lnTo>
                <a:lnTo>
                  <a:pt x="272" y="328"/>
                </a:lnTo>
                <a:lnTo>
                  <a:pt x="400" y="408"/>
                </a:lnTo>
                <a:lnTo>
                  <a:pt x="424" y="504"/>
                </a:lnTo>
                <a:lnTo>
                  <a:pt x="504" y="424"/>
                </a:lnTo>
                <a:lnTo>
                  <a:pt x="504" y="376"/>
                </a:lnTo>
                <a:lnTo>
                  <a:pt x="608" y="352"/>
                </a:lnTo>
                <a:lnTo>
                  <a:pt x="728" y="280"/>
                </a:lnTo>
                <a:lnTo>
                  <a:pt x="832" y="304"/>
                </a:lnTo>
                <a:lnTo>
                  <a:pt x="928" y="280"/>
                </a:lnTo>
                <a:lnTo>
                  <a:pt x="856" y="176"/>
                </a:lnTo>
                <a:lnTo>
                  <a:pt x="776" y="176"/>
                </a:lnTo>
                <a:lnTo>
                  <a:pt x="776" y="128"/>
                </a:lnTo>
                <a:lnTo>
                  <a:pt x="728" y="128"/>
                </a:lnTo>
                <a:lnTo>
                  <a:pt x="704" y="176"/>
                </a:lnTo>
                <a:lnTo>
                  <a:pt x="624" y="152"/>
                </a:lnTo>
                <a:lnTo>
                  <a:pt x="552" y="200"/>
                </a:lnTo>
                <a:lnTo>
                  <a:pt x="456" y="224"/>
                </a:lnTo>
                <a:lnTo>
                  <a:pt x="376" y="128"/>
                </a:lnTo>
                <a:lnTo>
                  <a:pt x="272" y="128"/>
                </a:lnTo>
                <a:lnTo>
                  <a:pt x="352" y="56"/>
                </a:lnTo>
                <a:lnTo>
                  <a:pt x="352" y="0"/>
                </a:lnTo>
                <a:lnTo>
                  <a:pt x="304" y="24"/>
                </a:lnTo>
                <a:lnTo>
                  <a:pt x="152" y="152"/>
                </a:lnTo>
                <a:lnTo>
                  <a:pt x="96" y="176"/>
                </a:lnTo>
                <a:lnTo>
                  <a:pt x="48" y="176"/>
                </a:lnTo>
                <a:lnTo>
                  <a:pt x="0" y="256"/>
                </a:lnTo>
                <a:lnTo>
                  <a:pt x="0" y="25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lnTo>
                  <a:pt x="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378400" y="3645000"/>
            <a:ext cx="114480" cy="317520"/>
          </a:xfrm>
          <a:custGeom>
            <a:avLst/>
            <a:gdLst/>
            <a:ahLst/>
            <a:rect l="l" t="t" r="r" b="b"/>
            <a:pathLst>
              <a:path w="72" h="200">
                <a:moveTo>
                  <a:pt x="16" y="0"/>
                </a:moveTo>
                <a:lnTo>
                  <a:pt x="0" y="144"/>
                </a:lnTo>
                <a:lnTo>
                  <a:pt x="16" y="200"/>
                </a:lnTo>
                <a:lnTo>
                  <a:pt x="48" y="128"/>
                </a:lnTo>
                <a:lnTo>
                  <a:pt x="72" y="0"/>
                </a:lnTo>
                <a:lnTo>
                  <a:pt x="16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378400" y="3645000"/>
            <a:ext cx="114480" cy="317520"/>
          </a:xfrm>
          <a:custGeom>
            <a:avLst/>
            <a:gdLst/>
            <a:ahLst/>
            <a:rect l="l" t="t" r="r" b="b"/>
            <a:pathLst>
              <a:path w="72" h="200">
                <a:moveTo>
                  <a:pt x="16" y="0"/>
                </a:moveTo>
                <a:lnTo>
                  <a:pt x="0" y="144"/>
                </a:lnTo>
                <a:lnTo>
                  <a:pt x="16" y="200"/>
                </a:lnTo>
                <a:lnTo>
                  <a:pt x="48" y="128"/>
                </a:lnTo>
                <a:lnTo>
                  <a:pt x="72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3562200" y="2959200"/>
            <a:ext cx="1244880" cy="1168200"/>
          </a:xfrm>
          <a:custGeom>
            <a:avLst/>
            <a:gdLst/>
            <a:ahLst/>
            <a:rect l="l" t="t" r="r" b="b"/>
            <a:pathLst>
              <a:path w="784" h="736">
                <a:moveTo>
                  <a:pt x="280" y="0"/>
                </a:moveTo>
                <a:lnTo>
                  <a:pt x="232" y="24"/>
                </a:lnTo>
                <a:lnTo>
                  <a:pt x="256" y="224"/>
                </a:lnTo>
                <a:lnTo>
                  <a:pt x="104" y="328"/>
                </a:lnTo>
                <a:lnTo>
                  <a:pt x="48" y="480"/>
                </a:lnTo>
                <a:lnTo>
                  <a:pt x="0" y="504"/>
                </a:lnTo>
                <a:lnTo>
                  <a:pt x="0" y="584"/>
                </a:lnTo>
                <a:lnTo>
                  <a:pt x="128" y="712"/>
                </a:lnTo>
                <a:lnTo>
                  <a:pt x="152" y="736"/>
                </a:lnTo>
                <a:lnTo>
                  <a:pt x="256" y="736"/>
                </a:lnTo>
                <a:lnTo>
                  <a:pt x="408" y="656"/>
                </a:lnTo>
                <a:lnTo>
                  <a:pt x="480" y="432"/>
                </a:lnTo>
                <a:lnTo>
                  <a:pt x="656" y="256"/>
                </a:lnTo>
                <a:lnTo>
                  <a:pt x="704" y="208"/>
                </a:lnTo>
                <a:lnTo>
                  <a:pt x="760" y="224"/>
                </a:lnTo>
                <a:lnTo>
                  <a:pt x="784" y="176"/>
                </a:lnTo>
                <a:lnTo>
                  <a:pt x="704" y="152"/>
                </a:lnTo>
                <a:lnTo>
                  <a:pt x="656" y="208"/>
                </a:lnTo>
                <a:lnTo>
                  <a:pt x="584" y="176"/>
                </a:lnTo>
                <a:lnTo>
                  <a:pt x="480" y="280"/>
                </a:lnTo>
                <a:lnTo>
                  <a:pt x="480" y="176"/>
                </a:lnTo>
                <a:lnTo>
                  <a:pt x="304" y="176"/>
                </a:lnTo>
                <a:lnTo>
                  <a:pt x="280" y="0"/>
                </a:lnTo>
                <a:lnTo>
                  <a:pt x="2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2838600" y="2565360"/>
            <a:ext cx="1168200" cy="1193760"/>
          </a:xfrm>
          <a:custGeom>
            <a:avLst/>
            <a:gdLst/>
            <a:ahLst/>
            <a:rect l="l" t="t" r="r" b="b"/>
            <a:pathLst>
              <a:path w="736" h="752">
                <a:moveTo>
                  <a:pt x="688" y="0"/>
                </a:moveTo>
                <a:lnTo>
                  <a:pt x="584" y="24"/>
                </a:lnTo>
                <a:lnTo>
                  <a:pt x="488" y="72"/>
                </a:lnTo>
                <a:lnTo>
                  <a:pt x="352" y="120"/>
                </a:lnTo>
                <a:lnTo>
                  <a:pt x="280" y="96"/>
                </a:lnTo>
                <a:lnTo>
                  <a:pt x="232" y="104"/>
                </a:lnTo>
                <a:lnTo>
                  <a:pt x="0" y="120"/>
                </a:lnTo>
                <a:lnTo>
                  <a:pt x="56" y="680"/>
                </a:lnTo>
                <a:lnTo>
                  <a:pt x="128" y="680"/>
                </a:lnTo>
                <a:lnTo>
                  <a:pt x="184" y="728"/>
                </a:lnTo>
                <a:lnTo>
                  <a:pt x="408" y="728"/>
                </a:lnTo>
                <a:lnTo>
                  <a:pt x="456" y="752"/>
                </a:lnTo>
                <a:lnTo>
                  <a:pt x="504" y="728"/>
                </a:lnTo>
                <a:lnTo>
                  <a:pt x="560" y="576"/>
                </a:lnTo>
                <a:lnTo>
                  <a:pt x="712" y="472"/>
                </a:lnTo>
                <a:lnTo>
                  <a:pt x="688" y="272"/>
                </a:lnTo>
                <a:lnTo>
                  <a:pt x="736" y="248"/>
                </a:lnTo>
                <a:lnTo>
                  <a:pt x="688" y="0"/>
                </a:lnTo>
                <a:lnTo>
                  <a:pt x="688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3562200" y="4813200"/>
            <a:ext cx="1282680" cy="990720"/>
          </a:xfrm>
          <a:custGeom>
            <a:avLst/>
            <a:gdLst/>
            <a:ahLst/>
            <a:rect l="l" t="t" r="r" b="b"/>
            <a:pathLst>
              <a:path w="808" h="624">
                <a:moveTo>
                  <a:pt x="32" y="72"/>
                </a:moveTo>
                <a:lnTo>
                  <a:pt x="0" y="144"/>
                </a:lnTo>
                <a:lnTo>
                  <a:pt x="384" y="472"/>
                </a:lnTo>
                <a:lnTo>
                  <a:pt x="480" y="624"/>
                </a:lnTo>
                <a:lnTo>
                  <a:pt x="584" y="552"/>
                </a:lnTo>
                <a:lnTo>
                  <a:pt x="760" y="352"/>
                </a:lnTo>
                <a:lnTo>
                  <a:pt x="808" y="168"/>
                </a:lnTo>
                <a:lnTo>
                  <a:pt x="656" y="48"/>
                </a:lnTo>
                <a:lnTo>
                  <a:pt x="432" y="48"/>
                </a:lnTo>
                <a:lnTo>
                  <a:pt x="384" y="0"/>
                </a:lnTo>
                <a:lnTo>
                  <a:pt x="152" y="16"/>
                </a:lnTo>
                <a:lnTo>
                  <a:pt x="32" y="72"/>
                </a:lnTo>
                <a:lnTo>
                  <a:pt x="32" y="7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2927520" y="4927680"/>
            <a:ext cx="1396800" cy="1498680"/>
          </a:xfrm>
          <a:custGeom>
            <a:avLst/>
            <a:gdLst/>
            <a:ahLst/>
            <a:rect l="l" t="t" r="r" b="b"/>
            <a:pathLst>
              <a:path w="880" h="944">
                <a:moveTo>
                  <a:pt x="432" y="0"/>
                </a:moveTo>
                <a:lnTo>
                  <a:pt x="400" y="72"/>
                </a:lnTo>
                <a:lnTo>
                  <a:pt x="784" y="400"/>
                </a:lnTo>
                <a:lnTo>
                  <a:pt x="880" y="552"/>
                </a:lnTo>
                <a:lnTo>
                  <a:pt x="856" y="680"/>
                </a:lnTo>
                <a:lnTo>
                  <a:pt x="832" y="864"/>
                </a:lnTo>
                <a:lnTo>
                  <a:pt x="736" y="864"/>
                </a:lnTo>
                <a:lnTo>
                  <a:pt x="736" y="944"/>
                </a:lnTo>
                <a:lnTo>
                  <a:pt x="232" y="944"/>
                </a:lnTo>
                <a:lnTo>
                  <a:pt x="176" y="888"/>
                </a:lnTo>
                <a:lnTo>
                  <a:pt x="176" y="760"/>
                </a:lnTo>
                <a:lnTo>
                  <a:pt x="152" y="552"/>
                </a:lnTo>
                <a:lnTo>
                  <a:pt x="0" y="56"/>
                </a:lnTo>
                <a:lnTo>
                  <a:pt x="224" y="32"/>
                </a:lnTo>
                <a:lnTo>
                  <a:pt x="432" y="0"/>
                </a:lnTo>
                <a:lnTo>
                  <a:pt x="43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1847880" y="3645000"/>
            <a:ext cx="1917720" cy="927000"/>
          </a:xfrm>
          <a:custGeom>
            <a:avLst/>
            <a:gdLst/>
            <a:ahLst/>
            <a:rect l="l" t="t" r="r" b="b"/>
            <a:pathLst>
              <a:path w="1208" h="584">
                <a:moveTo>
                  <a:pt x="48" y="432"/>
                </a:moveTo>
                <a:lnTo>
                  <a:pt x="24" y="456"/>
                </a:lnTo>
                <a:lnTo>
                  <a:pt x="24" y="480"/>
                </a:lnTo>
                <a:lnTo>
                  <a:pt x="0" y="584"/>
                </a:lnTo>
                <a:lnTo>
                  <a:pt x="200" y="584"/>
                </a:lnTo>
                <a:lnTo>
                  <a:pt x="248" y="536"/>
                </a:lnTo>
                <a:lnTo>
                  <a:pt x="976" y="480"/>
                </a:lnTo>
                <a:lnTo>
                  <a:pt x="1208" y="280"/>
                </a:lnTo>
                <a:lnTo>
                  <a:pt x="1080" y="152"/>
                </a:lnTo>
                <a:lnTo>
                  <a:pt x="1080" y="72"/>
                </a:lnTo>
                <a:lnTo>
                  <a:pt x="1032" y="48"/>
                </a:lnTo>
                <a:lnTo>
                  <a:pt x="808" y="48"/>
                </a:lnTo>
                <a:lnTo>
                  <a:pt x="752" y="0"/>
                </a:lnTo>
                <a:lnTo>
                  <a:pt x="680" y="0"/>
                </a:lnTo>
                <a:lnTo>
                  <a:pt x="680" y="48"/>
                </a:lnTo>
                <a:lnTo>
                  <a:pt x="600" y="72"/>
                </a:lnTo>
                <a:lnTo>
                  <a:pt x="504" y="224"/>
                </a:lnTo>
                <a:lnTo>
                  <a:pt x="376" y="280"/>
                </a:lnTo>
                <a:lnTo>
                  <a:pt x="200" y="304"/>
                </a:lnTo>
                <a:lnTo>
                  <a:pt x="120" y="456"/>
                </a:lnTo>
                <a:lnTo>
                  <a:pt x="48" y="432"/>
                </a:lnTo>
                <a:lnTo>
                  <a:pt x="48" y="4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2203560" y="5016600"/>
            <a:ext cx="1003320" cy="1600200"/>
          </a:xfrm>
          <a:custGeom>
            <a:avLst/>
            <a:gdLst/>
            <a:ahLst/>
            <a:rect l="l" t="t" r="r" b="b"/>
            <a:pathLst>
              <a:path w="632" h="1008">
                <a:moveTo>
                  <a:pt x="456" y="0"/>
                </a:moveTo>
                <a:lnTo>
                  <a:pt x="608" y="496"/>
                </a:lnTo>
                <a:lnTo>
                  <a:pt x="632" y="704"/>
                </a:lnTo>
                <a:lnTo>
                  <a:pt x="632" y="832"/>
                </a:lnTo>
                <a:lnTo>
                  <a:pt x="200" y="856"/>
                </a:lnTo>
                <a:lnTo>
                  <a:pt x="176" y="936"/>
                </a:lnTo>
                <a:lnTo>
                  <a:pt x="224" y="936"/>
                </a:lnTo>
                <a:lnTo>
                  <a:pt x="224" y="1008"/>
                </a:lnTo>
                <a:lnTo>
                  <a:pt x="80" y="1008"/>
                </a:lnTo>
                <a:lnTo>
                  <a:pt x="24" y="960"/>
                </a:lnTo>
                <a:lnTo>
                  <a:pt x="0" y="784"/>
                </a:lnTo>
                <a:lnTo>
                  <a:pt x="0" y="24"/>
                </a:lnTo>
                <a:lnTo>
                  <a:pt x="456" y="0"/>
                </a:lnTo>
                <a:lnTo>
                  <a:pt x="4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2165400" y="2755800"/>
            <a:ext cx="762120" cy="1371600"/>
          </a:xfrm>
          <a:custGeom>
            <a:avLst/>
            <a:gdLst/>
            <a:ahLst/>
            <a:rect l="l" t="t" r="r" b="b"/>
            <a:pathLst>
              <a:path w="480" h="864">
                <a:moveTo>
                  <a:pt x="424" y="0"/>
                </a:moveTo>
                <a:lnTo>
                  <a:pt x="120" y="0"/>
                </a:lnTo>
                <a:lnTo>
                  <a:pt x="72" y="48"/>
                </a:lnTo>
                <a:lnTo>
                  <a:pt x="24" y="48"/>
                </a:lnTo>
                <a:lnTo>
                  <a:pt x="48" y="688"/>
                </a:lnTo>
                <a:lnTo>
                  <a:pt x="0" y="808"/>
                </a:lnTo>
                <a:lnTo>
                  <a:pt x="0" y="864"/>
                </a:lnTo>
                <a:lnTo>
                  <a:pt x="176" y="840"/>
                </a:lnTo>
                <a:lnTo>
                  <a:pt x="304" y="784"/>
                </a:lnTo>
                <a:lnTo>
                  <a:pt x="400" y="632"/>
                </a:lnTo>
                <a:lnTo>
                  <a:pt x="480" y="608"/>
                </a:lnTo>
                <a:lnTo>
                  <a:pt x="480" y="560"/>
                </a:lnTo>
                <a:lnTo>
                  <a:pt x="424" y="0"/>
                </a:lnTo>
                <a:lnTo>
                  <a:pt x="424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806400" y="1155600"/>
            <a:ext cx="1435320" cy="1447920"/>
          </a:xfrm>
          <a:custGeom>
            <a:avLst/>
            <a:gdLst/>
            <a:ahLst/>
            <a:rect l="l" t="t" r="r" b="b"/>
            <a:pathLst>
              <a:path w="904" h="912">
                <a:moveTo>
                  <a:pt x="880" y="280"/>
                </a:moveTo>
                <a:lnTo>
                  <a:pt x="904" y="304"/>
                </a:lnTo>
                <a:lnTo>
                  <a:pt x="808" y="480"/>
                </a:lnTo>
                <a:lnTo>
                  <a:pt x="776" y="704"/>
                </a:lnTo>
                <a:lnTo>
                  <a:pt x="808" y="888"/>
                </a:lnTo>
                <a:lnTo>
                  <a:pt x="352" y="912"/>
                </a:lnTo>
                <a:lnTo>
                  <a:pt x="280" y="856"/>
                </a:lnTo>
                <a:lnTo>
                  <a:pt x="280" y="704"/>
                </a:lnTo>
                <a:lnTo>
                  <a:pt x="248" y="632"/>
                </a:lnTo>
                <a:lnTo>
                  <a:pt x="0" y="456"/>
                </a:lnTo>
                <a:lnTo>
                  <a:pt x="0" y="232"/>
                </a:lnTo>
                <a:lnTo>
                  <a:pt x="72" y="176"/>
                </a:lnTo>
                <a:lnTo>
                  <a:pt x="72" y="80"/>
                </a:lnTo>
                <a:lnTo>
                  <a:pt x="144" y="48"/>
                </a:lnTo>
                <a:lnTo>
                  <a:pt x="200" y="0"/>
                </a:lnTo>
                <a:lnTo>
                  <a:pt x="272" y="0"/>
                </a:lnTo>
                <a:lnTo>
                  <a:pt x="352" y="80"/>
                </a:lnTo>
                <a:lnTo>
                  <a:pt x="400" y="128"/>
                </a:lnTo>
                <a:lnTo>
                  <a:pt x="624" y="152"/>
                </a:lnTo>
                <a:lnTo>
                  <a:pt x="752" y="232"/>
                </a:lnTo>
                <a:lnTo>
                  <a:pt x="776" y="328"/>
                </a:lnTo>
                <a:lnTo>
                  <a:pt x="752" y="384"/>
                </a:lnTo>
                <a:lnTo>
                  <a:pt x="728" y="456"/>
                </a:lnTo>
                <a:lnTo>
                  <a:pt x="880" y="280"/>
                </a:lnTo>
                <a:lnTo>
                  <a:pt x="880" y="2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1200240" y="2565360"/>
            <a:ext cx="1041480" cy="1841400"/>
          </a:xfrm>
          <a:custGeom>
            <a:avLst/>
            <a:gdLst/>
            <a:ahLst/>
            <a:rect l="l" t="t" r="r" b="b"/>
            <a:pathLst>
              <a:path w="656" h="1160">
                <a:moveTo>
                  <a:pt x="560" y="0"/>
                </a:moveTo>
                <a:lnTo>
                  <a:pt x="576" y="96"/>
                </a:lnTo>
                <a:lnTo>
                  <a:pt x="632" y="168"/>
                </a:lnTo>
                <a:lnTo>
                  <a:pt x="656" y="808"/>
                </a:lnTo>
                <a:lnTo>
                  <a:pt x="608" y="928"/>
                </a:lnTo>
                <a:lnTo>
                  <a:pt x="608" y="984"/>
                </a:lnTo>
                <a:lnTo>
                  <a:pt x="528" y="1136"/>
                </a:lnTo>
                <a:lnTo>
                  <a:pt x="456" y="1112"/>
                </a:lnTo>
                <a:lnTo>
                  <a:pt x="432" y="1136"/>
                </a:lnTo>
                <a:lnTo>
                  <a:pt x="432" y="1160"/>
                </a:lnTo>
                <a:lnTo>
                  <a:pt x="376" y="1160"/>
                </a:lnTo>
                <a:lnTo>
                  <a:pt x="328" y="1008"/>
                </a:lnTo>
                <a:lnTo>
                  <a:pt x="200" y="904"/>
                </a:lnTo>
                <a:lnTo>
                  <a:pt x="224" y="808"/>
                </a:lnTo>
                <a:lnTo>
                  <a:pt x="200" y="752"/>
                </a:lnTo>
                <a:lnTo>
                  <a:pt x="152" y="776"/>
                </a:lnTo>
                <a:lnTo>
                  <a:pt x="128" y="728"/>
                </a:lnTo>
                <a:lnTo>
                  <a:pt x="24" y="608"/>
                </a:lnTo>
                <a:lnTo>
                  <a:pt x="0" y="456"/>
                </a:lnTo>
                <a:lnTo>
                  <a:pt x="80" y="352"/>
                </a:lnTo>
                <a:lnTo>
                  <a:pt x="80" y="248"/>
                </a:lnTo>
                <a:lnTo>
                  <a:pt x="184" y="200"/>
                </a:lnTo>
                <a:lnTo>
                  <a:pt x="184" y="120"/>
                </a:lnTo>
                <a:lnTo>
                  <a:pt x="104" y="24"/>
                </a:lnTo>
                <a:lnTo>
                  <a:pt x="560" y="0"/>
                </a:lnTo>
                <a:lnTo>
                  <a:pt x="56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120600" y="3289320"/>
            <a:ext cx="1765440" cy="1473120"/>
          </a:xfrm>
          <a:custGeom>
            <a:avLst/>
            <a:gdLst/>
            <a:ahLst/>
            <a:rect l="l" t="t" r="r" b="b"/>
            <a:pathLst>
              <a:path w="1112" h="928">
                <a:moveTo>
                  <a:pt x="0" y="0"/>
                </a:moveTo>
                <a:lnTo>
                  <a:pt x="56" y="120"/>
                </a:lnTo>
                <a:lnTo>
                  <a:pt x="128" y="152"/>
                </a:lnTo>
                <a:lnTo>
                  <a:pt x="104" y="224"/>
                </a:lnTo>
                <a:lnTo>
                  <a:pt x="176" y="320"/>
                </a:lnTo>
                <a:lnTo>
                  <a:pt x="176" y="648"/>
                </a:lnTo>
                <a:lnTo>
                  <a:pt x="176" y="752"/>
                </a:lnTo>
                <a:lnTo>
                  <a:pt x="176" y="856"/>
                </a:lnTo>
                <a:lnTo>
                  <a:pt x="960" y="856"/>
                </a:lnTo>
                <a:lnTo>
                  <a:pt x="904" y="928"/>
                </a:lnTo>
                <a:lnTo>
                  <a:pt x="1032" y="928"/>
                </a:lnTo>
                <a:lnTo>
                  <a:pt x="1032" y="832"/>
                </a:lnTo>
                <a:lnTo>
                  <a:pt x="1088" y="808"/>
                </a:lnTo>
                <a:lnTo>
                  <a:pt x="1112" y="704"/>
                </a:lnTo>
                <a:lnTo>
                  <a:pt x="1056" y="704"/>
                </a:lnTo>
                <a:lnTo>
                  <a:pt x="1008" y="552"/>
                </a:lnTo>
                <a:lnTo>
                  <a:pt x="880" y="448"/>
                </a:lnTo>
                <a:lnTo>
                  <a:pt x="904" y="352"/>
                </a:lnTo>
                <a:lnTo>
                  <a:pt x="880" y="296"/>
                </a:lnTo>
                <a:lnTo>
                  <a:pt x="832" y="320"/>
                </a:lnTo>
                <a:lnTo>
                  <a:pt x="808" y="272"/>
                </a:lnTo>
                <a:lnTo>
                  <a:pt x="704" y="152"/>
                </a:lnTo>
                <a:lnTo>
                  <a:pt x="680" y="0"/>
                </a:lnTo>
                <a:lnTo>
                  <a:pt x="592" y="0"/>
                </a:lnTo>
                <a:lnTo>
                  <a:pt x="24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lnTo>
                  <a:pt x="256" y="504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3397320" y="3238560"/>
            <a:ext cx="2057400" cy="1168200"/>
          </a:xfrm>
          <a:custGeom>
            <a:avLst/>
            <a:gdLst/>
            <a:ahLst/>
            <a:rect l="l" t="t" r="r" b="b"/>
            <a:pathLst>
              <a:path w="1296" h="736">
                <a:moveTo>
                  <a:pt x="232" y="536"/>
                </a:moveTo>
                <a:lnTo>
                  <a:pt x="256" y="560"/>
                </a:lnTo>
                <a:lnTo>
                  <a:pt x="360" y="560"/>
                </a:lnTo>
                <a:lnTo>
                  <a:pt x="512" y="480"/>
                </a:lnTo>
                <a:lnTo>
                  <a:pt x="584" y="256"/>
                </a:lnTo>
                <a:lnTo>
                  <a:pt x="760" y="80"/>
                </a:lnTo>
                <a:lnTo>
                  <a:pt x="808" y="32"/>
                </a:lnTo>
                <a:lnTo>
                  <a:pt x="864" y="48"/>
                </a:lnTo>
                <a:lnTo>
                  <a:pt x="888" y="0"/>
                </a:lnTo>
                <a:lnTo>
                  <a:pt x="960" y="80"/>
                </a:lnTo>
                <a:lnTo>
                  <a:pt x="984" y="112"/>
                </a:lnTo>
                <a:lnTo>
                  <a:pt x="992" y="128"/>
                </a:lnTo>
                <a:lnTo>
                  <a:pt x="960" y="184"/>
                </a:lnTo>
                <a:lnTo>
                  <a:pt x="1144" y="232"/>
                </a:lnTo>
                <a:lnTo>
                  <a:pt x="1168" y="432"/>
                </a:lnTo>
                <a:lnTo>
                  <a:pt x="1296" y="504"/>
                </a:lnTo>
                <a:lnTo>
                  <a:pt x="864" y="608"/>
                </a:lnTo>
                <a:lnTo>
                  <a:pt x="304" y="712"/>
                </a:lnTo>
                <a:lnTo>
                  <a:pt x="0" y="736"/>
                </a:lnTo>
                <a:lnTo>
                  <a:pt x="232" y="536"/>
                </a:lnTo>
                <a:lnTo>
                  <a:pt x="232" y="5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2355840" y="1397160"/>
            <a:ext cx="1041480" cy="1358640"/>
          </a:xfrm>
          <a:custGeom>
            <a:avLst/>
            <a:gdLst/>
            <a:ahLst/>
            <a:rect l="l" t="t" r="r" b="b"/>
            <a:pathLst>
              <a:path w="656" h="856">
                <a:moveTo>
                  <a:pt x="0" y="856"/>
                </a:moveTo>
                <a:lnTo>
                  <a:pt x="80" y="736"/>
                </a:lnTo>
                <a:lnTo>
                  <a:pt x="80" y="608"/>
                </a:lnTo>
                <a:lnTo>
                  <a:pt x="0" y="536"/>
                </a:lnTo>
                <a:lnTo>
                  <a:pt x="32" y="248"/>
                </a:lnTo>
                <a:lnTo>
                  <a:pt x="128" y="128"/>
                </a:lnTo>
                <a:lnTo>
                  <a:pt x="184" y="96"/>
                </a:lnTo>
                <a:lnTo>
                  <a:pt x="184" y="24"/>
                </a:lnTo>
                <a:lnTo>
                  <a:pt x="232" y="0"/>
                </a:lnTo>
                <a:lnTo>
                  <a:pt x="336" y="48"/>
                </a:lnTo>
                <a:lnTo>
                  <a:pt x="384" y="48"/>
                </a:lnTo>
                <a:lnTo>
                  <a:pt x="456" y="96"/>
                </a:lnTo>
                <a:lnTo>
                  <a:pt x="456" y="280"/>
                </a:lnTo>
                <a:lnTo>
                  <a:pt x="384" y="400"/>
                </a:lnTo>
                <a:lnTo>
                  <a:pt x="408" y="456"/>
                </a:lnTo>
                <a:lnTo>
                  <a:pt x="456" y="400"/>
                </a:lnTo>
                <a:lnTo>
                  <a:pt x="536" y="328"/>
                </a:lnTo>
                <a:lnTo>
                  <a:pt x="584" y="384"/>
                </a:lnTo>
                <a:lnTo>
                  <a:pt x="656" y="552"/>
                </a:lnTo>
                <a:lnTo>
                  <a:pt x="656" y="632"/>
                </a:lnTo>
                <a:lnTo>
                  <a:pt x="608" y="656"/>
                </a:lnTo>
                <a:lnTo>
                  <a:pt x="536" y="840"/>
                </a:lnTo>
                <a:lnTo>
                  <a:pt x="304" y="856"/>
                </a:lnTo>
                <a:lnTo>
                  <a:pt x="0" y="85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1365120" y="876240"/>
            <a:ext cx="1473480" cy="800280"/>
          </a:xfrm>
          <a:custGeom>
            <a:avLst/>
            <a:gdLst/>
            <a:ahLst/>
            <a:rect l="l" t="t" r="r" b="b"/>
            <a:pathLst>
              <a:path w="928" h="504">
                <a:moveTo>
                  <a:pt x="0" y="256"/>
                </a:moveTo>
                <a:lnTo>
                  <a:pt x="48" y="304"/>
                </a:lnTo>
                <a:lnTo>
                  <a:pt x="272" y="328"/>
                </a:lnTo>
                <a:lnTo>
                  <a:pt x="400" y="408"/>
                </a:lnTo>
                <a:lnTo>
                  <a:pt x="424" y="504"/>
                </a:lnTo>
                <a:lnTo>
                  <a:pt x="504" y="424"/>
                </a:lnTo>
                <a:lnTo>
                  <a:pt x="504" y="376"/>
                </a:lnTo>
                <a:lnTo>
                  <a:pt x="608" y="352"/>
                </a:lnTo>
                <a:lnTo>
                  <a:pt x="728" y="280"/>
                </a:lnTo>
                <a:lnTo>
                  <a:pt x="832" y="304"/>
                </a:lnTo>
                <a:lnTo>
                  <a:pt x="928" y="280"/>
                </a:lnTo>
                <a:lnTo>
                  <a:pt x="856" y="176"/>
                </a:lnTo>
                <a:lnTo>
                  <a:pt x="776" y="176"/>
                </a:lnTo>
                <a:lnTo>
                  <a:pt x="776" y="128"/>
                </a:lnTo>
                <a:lnTo>
                  <a:pt x="728" y="128"/>
                </a:lnTo>
                <a:lnTo>
                  <a:pt x="704" y="176"/>
                </a:lnTo>
                <a:lnTo>
                  <a:pt x="624" y="152"/>
                </a:lnTo>
                <a:lnTo>
                  <a:pt x="552" y="200"/>
                </a:lnTo>
                <a:lnTo>
                  <a:pt x="456" y="224"/>
                </a:lnTo>
                <a:lnTo>
                  <a:pt x="376" y="128"/>
                </a:lnTo>
                <a:lnTo>
                  <a:pt x="272" y="128"/>
                </a:lnTo>
                <a:lnTo>
                  <a:pt x="352" y="56"/>
                </a:lnTo>
                <a:lnTo>
                  <a:pt x="352" y="0"/>
                </a:lnTo>
                <a:lnTo>
                  <a:pt x="304" y="24"/>
                </a:lnTo>
                <a:lnTo>
                  <a:pt x="152" y="152"/>
                </a:lnTo>
                <a:lnTo>
                  <a:pt x="96" y="176"/>
                </a:lnTo>
                <a:lnTo>
                  <a:pt x="48" y="176"/>
                </a:lnTo>
                <a:lnTo>
                  <a:pt x="0" y="25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3562200" y="2959200"/>
            <a:ext cx="1244880" cy="1168200"/>
          </a:xfrm>
          <a:custGeom>
            <a:avLst/>
            <a:gdLst/>
            <a:ahLst/>
            <a:rect l="l" t="t" r="r" b="b"/>
            <a:pathLst>
              <a:path w="784" h="736">
                <a:moveTo>
                  <a:pt x="280" y="0"/>
                </a:moveTo>
                <a:lnTo>
                  <a:pt x="232" y="24"/>
                </a:lnTo>
                <a:lnTo>
                  <a:pt x="256" y="224"/>
                </a:lnTo>
                <a:lnTo>
                  <a:pt x="104" y="328"/>
                </a:lnTo>
                <a:lnTo>
                  <a:pt x="48" y="480"/>
                </a:lnTo>
                <a:lnTo>
                  <a:pt x="0" y="504"/>
                </a:lnTo>
                <a:lnTo>
                  <a:pt x="0" y="584"/>
                </a:lnTo>
                <a:lnTo>
                  <a:pt x="128" y="712"/>
                </a:lnTo>
                <a:lnTo>
                  <a:pt x="152" y="736"/>
                </a:lnTo>
                <a:lnTo>
                  <a:pt x="256" y="736"/>
                </a:lnTo>
                <a:lnTo>
                  <a:pt x="408" y="656"/>
                </a:lnTo>
                <a:lnTo>
                  <a:pt x="480" y="432"/>
                </a:lnTo>
                <a:lnTo>
                  <a:pt x="656" y="256"/>
                </a:lnTo>
                <a:lnTo>
                  <a:pt x="704" y="208"/>
                </a:lnTo>
                <a:lnTo>
                  <a:pt x="760" y="224"/>
                </a:lnTo>
                <a:lnTo>
                  <a:pt x="784" y="176"/>
                </a:lnTo>
                <a:lnTo>
                  <a:pt x="704" y="152"/>
                </a:lnTo>
                <a:lnTo>
                  <a:pt x="656" y="208"/>
                </a:lnTo>
                <a:lnTo>
                  <a:pt x="584" y="176"/>
                </a:lnTo>
                <a:lnTo>
                  <a:pt x="480" y="280"/>
                </a:lnTo>
                <a:lnTo>
                  <a:pt x="480" y="176"/>
                </a:lnTo>
                <a:lnTo>
                  <a:pt x="304" y="176"/>
                </a:lnTo>
                <a:lnTo>
                  <a:pt x="280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2838600" y="2565360"/>
            <a:ext cx="1168200" cy="1193760"/>
          </a:xfrm>
          <a:custGeom>
            <a:avLst/>
            <a:gdLst/>
            <a:ahLst/>
            <a:rect l="l" t="t" r="r" b="b"/>
            <a:pathLst>
              <a:path w="736" h="752">
                <a:moveTo>
                  <a:pt x="688" y="0"/>
                </a:moveTo>
                <a:lnTo>
                  <a:pt x="584" y="24"/>
                </a:lnTo>
                <a:lnTo>
                  <a:pt x="488" y="72"/>
                </a:lnTo>
                <a:lnTo>
                  <a:pt x="352" y="120"/>
                </a:lnTo>
                <a:lnTo>
                  <a:pt x="280" y="96"/>
                </a:lnTo>
                <a:lnTo>
                  <a:pt x="232" y="104"/>
                </a:lnTo>
                <a:lnTo>
                  <a:pt x="0" y="120"/>
                </a:lnTo>
                <a:lnTo>
                  <a:pt x="56" y="680"/>
                </a:lnTo>
                <a:lnTo>
                  <a:pt x="128" y="680"/>
                </a:lnTo>
                <a:lnTo>
                  <a:pt x="184" y="728"/>
                </a:lnTo>
                <a:lnTo>
                  <a:pt x="408" y="728"/>
                </a:lnTo>
                <a:lnTo>
                  <a:pt x="456" y="752"/>
                </a:lnTo>
                <a:lnTo>
                  <a:pt x="504" y="728"/>
                </a:lnTo>
                <a:lnTo>
                  <a:pt x="560" y="576"/>
                </a:lnTo>
                <a:lnTo>
                  <a:pt x="712" y="472"/>
                </a:lnTo>
                <a:lnTo>
                  <a:pt x="688" y="272"/>
                </a:lnTo>
                <a:lnTo>
                  <a:pt x="736" y="248"/>
                </a:lnTo>
                <a:lnTo>
                  <a:pt x="688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3282840" y="4038480"/>
            <a:ext cx="2324160" cy="1041480"/>
          </a:xfrm>
          <a:custGeom>
            <a:avLst/>
            <a:gdLst/>
            <a:ahLst/>
            <a:rect l="l" t="t" r="r" b="b"/>
            <a:pathLst>
              <a:path w="1464" h="656">
                <a:moveTo>
                  <a:pt x="376" y="264"/>
                </a:moveTo>
                <a:lnTo>
                  <a:pt x="280" y="336"/>
                </a:lnTo>
                <a:lnTo>
                  <a:pt x="0" y="544"/>
                </a:lnTo>
                <a:lnTo>
                  <a:pt x="0" y="592"/>
                </a:lnTo>
                <a:lnTo>
                  <a:pt x="208" y="560"/>
                </a:lnTo>
                <a:lnTo>
                  <a:pt x="328" y="504"/>
                </a:lnTo>
                <a:lnTo>
                  <a:pt x="560" y="488"/>
                </a:lnTo>
                <a:lnTo>
                  <a:pt x="608" y="536"/>
                </a:lnTo>
                <a:lnTo>
                  <a:pt x="832" y="536"/>
                </a:lnTo>
                <a:lnTo>
                  <a:pt x="984" y="656"/>
                </a:lnTo>
                <a:lnTo>
                  <a:pt x="1032" y="632"/>
                </a:lnTo>
                <a:lnTo>
                  <a:pt x="1088" y="632"/>
                </a:lnTo>
                <a:lnTo>
                  <a:pt x="1136" y="608"/>
                </a:lnTo>
                <a:lnTo>
                  <a:pt x="1136" y="536"/>
                </a:lnTo>
                <a:lnTo>
                  <a:pt x="1264" y="432"/>
                </a:lnTo>
                <a:lnTo>
                  <a:pt x="1336" y="432"/>
                </a:lnTo>
                <a:lnTo>
                  <a:pt x="1464" y="280"/>
                </a:lnTo>
                <a:lnTo>
                  <a:pt x="1464" y="184"/>
                </a:lnTo>
                <a:lnTo>
                  <a:pt x="1368" y="0"/>
                </a:lnTo>
                <a:lnTo>
                  <a:pt x="936" y="104"/>
                </a:lnTo>
                <a:lnTo>
                  <a:pt x="376" y="208"/>
                </a:lnTo>
                <a:lnTo>
                  <a:pt x="376" y="264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3562200" y="4813200"/>
            <a:ext cx="1282680" cy="990720"/>
          </a:xfrm>
          <a:custGeom>
            <a:avLst/>
            <a:gdLst/>
            <a:ahLst/>
            <a:rect l="l" t="t" r="r" b="b"/>
            <a:pathLst>
              <a:path w="808" h="624">
                <a:moveTo>
                  <a:pt x="32" y="72"/>
                </a:moveTo>
                <a:lnTo>
                  <a:pt x="0" y="144"/>
                </a:lnTo>
                <a:lnTo>
                  <a:pt x="384" y="472"/>
                </a:lnTo>
                <a:lnTo>
                  <a:pt x="480" y="624"/>
                </a:lnTo>
                <a:lnTo>
                  <a:pt x="584" y="552"/>
                </a:lnTo>
                <a:lnTo>
                  <a:pt x="760" y="352"/>
                </a:lnTo>
                <a:lnTo>
                  <a:pt x="808" y="168"/>
                </a:lnTo>
                <a:lnTo>
                  <a:pt x="656" y="48"/>
                </a:lnTo>
                <a:lnTo>
                  <a:pt x="432" y="48"/>
                </a:lnTo>
                <a:lnTo>
                  <a:pt x="384" y="0"/>
                </a:lnTo>
                <a:lnTo>
                  <a:pt x="152" y="16"/>
                </a:lnTo>
                <a:lnTo>
                  <a:pt x="32" y="7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2927520" y="4927680"/>
            <a:ext cx="1396800" cy="1498680"/>
          </a:xfrm>
          <a:custGeom>
            <a:avLst/>
            <a:gdLst/>
            <a:ahLst/>
            <a:rect l="l" t="t" r="r" b="b"/>
            <a:pathLst>
              <a:path w="880" h="944">
                <a:moveTo>
                  <a:pt x="432" y="0"/>
                </a:moveTo>
                <a:lnTo>
                  <a:pt x="400" y="72"/>
                </a:lnTo>
                <a:lnTo>
                  <a:pt x="784" y="400"/>
                </a:lnTo>
                <a:lnTo>
                  <a:pt x="880" y="552"/>
                </a:lnTo>
                <a:lnTo>
                  <a:pt x="856" y="680"/>
                </a:lnTo>
                <a:lnTo>
                  <a:pt x="832" y="864"/>
                </a:lnTo>
                <a:lnTo>
                  <a:pt x="736" y="864"/>
                </a:lnTo>
                <a:lnTo>
                  <a:pt x="736" y="944"/>
                </a:lnTo>
                <a:lnTo>
                  <a:pt x="232" y="944"/>
                </a:lnTo>
                <a:lnTo>
                  <a:pt x="176" y="888"/>
                </a:lnTo>
                <a:lnTo>
                  <a:pt x="176" y="760"/>
                </a:lnTo>
                <a:lnTo>
                  <a:pt x="152" y="552"/>
                </a:lnTo>
                <a:lnTo>
                  <a:pt x="0" y="56"/>
                </a:lnTo>
                <a:lnTo>
                  <a:pt x="224" y="32"/>
                </a:lnTo>
                <a:lnTo>
                  <a:pt x="432" y="0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1847880" y="3645000"/>
            <a:ext cx="1917720" cy="927000"/>
          </a:xfrm>
          <a:custGeom>
            <a:avLst/>
            <a:gdLst/>
            <a:ahLst/>
            <a:rect l="l" t="t" r="r" b="b"/>
            <a:pathLst>
              <a:path w="1208" h="584">
                <a:moveTo>
                  <a:pt x="48" y="432"/>
                </a:moveTo>
                <a:lnTo>
                  <a:pt x="24" y="456"/>
                </a:lnTo>
                <a:lnTo>
                  <a:pt x="24" y="480"/>
                </a:lnTo>
                <a:lnTo>
                  <a:pt x="0" y="584"/>
                </a:lnTo>
                <a:lnTo>
                  <a:pt x="200" y="584"/>
                </a:lnTo>
                <a:lnTo>
                  <a:pt x="248" y="536"/>
                </a:lnTo>
                <a:lnTo>
                  <a:pt x="976" y="480"/>
                </a:lnTo>
                <a:lnTo>
                  <a:pt x="1208" y="280"/>
                </a:lnTo>
                <a:lnTo>
                  <a:pt x="1080" y="152"/>
                </a:lnTo>
                <a:lnTo>
                  <a:pt x="1080" y="72"/>
                </a:lnTo>
                <a:lnTo>
                  <a:pt x="1032" y="48"/>
                </a:lnTo>
                <a:lnTo>
                  <a:pt x="808" y="48"/>
                </a:lnTo>
                <a:lnTo>
                  <a:pt x="752" y="0"/>
                </a:lnTo>
                <a:lnTo>
                  <a:pt x="680" y="0"/>
                </a:lnTo>
                <a:lnTo>
                  <a:pt x="680" y="48"/>
                </a:lnTo>
                <a:lnTo>
                  <a:pt x="600" y="72"/>
                </a:lnTo>
                <a:lnTo>
                  <a:pt x="504" y="224"/>
                </a:lnTo>
                <a:lnTo>
                  <a:pt x="376" y="280"/>
                </a:lnTo>
                <a:lnTo>
                  <a:pt x="200" y="304"/>
                </a:lnTo>
                <a:lnTo>
                  <a:pt x="120" y="456"/>
                </a:lnTo>
                <a:lnTo>
                  <a:pt x="48" y="4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1682640" y="4368960"/>
            <a:ext cx="2197080" cy="723600"/>
          </a:xfrm>
          <a:custGeom>
            <a:avLst/>
            <a:gdLst/>
            <a:ahLst/>
            <a:rect l="l" t="t" r="r" b="b"/>
            <a:pathLst>
              <a:path w="1384" h="456">
                <a:moveTo>
                  <a:pt x="104" y="128"/>
                </a:moveTo>
                <a:lnTo>
                  <a:pt x="48" y="152"/>
                </a:lnTo>
                <a:lnTo>
                  <a:pt x="48" y="248"/>
                </a:lnTo>
                <a:lnTo>
                  <a:pt x="0" y="352"/>
                </a:lnTo>
                <a:lnTo>
                  <a:pt x="0" y="456"/>
                </a:lnTo>
                <a:lnTo>
                  <a:pt x="328" y="432"/>
                </a:lnTo>
                <a:lnTo>
                  <a:pt x="784" y="408"/>
                </a:lnTo>
                <a:lnTo>
                  <a:pt x="1008" y="384"/>
                </a:lnTo>
                <a:lnTo>
                  <a:pt x="1008" y="336"/>
                </a:lnTo>
                <a:lnTo>
                  <a:pt x="1288" y="128"/>
                </a:lnTo>
                <a:lnTo>
                  <a:pt x="1384" y="56"/>
                </a:lnTo>
                <a:lnTo>
                  <a:pt x="1384" y="0"/>
                </a:lnTo>
                <a:lnTo>
                  <a:pt x="1080" y="24"/>
                </a:lnTo>
                <a:lnTo>
                  <a:pt x="352" y="80"/>
                </a:lnTo>
                <a:lnTo>
                  <a:pt x="304" y="128"/>
                </a:lnTo>
                <a:lnTo>
                  <a:pt x="104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2203560" y="5016600"/>
            <a:ext cx="1003320" cy="1600200"/>
          </a:xfrm>
          <a:custGeom>
            <a:avLst/>
            <a:gdLst/>
            <a:ahLst/>
            <a:rect l="l" t="t" r="r" b="b"/>
            <a:pathLst>
              <a:path w="632" h="1008">
                <a:moveTo>
                  <a:pt x="456" y="0"/>
                </a:moveTo>
                <a:lnTo>
                  <a:pt x="608" y="496"/>
                </a:lnTo>
                <a:lnTo>
                  <a:pt x="632" y="704"/>
                </a:lnTo>
                <a:lnTo>
                  <a:pt x="632" y="832"/>
                </a:lnTo>
                <a:lnTo>
                  <a:pt x="200" y="856"/>
                </a:lnTo>
                <a:lnTo>
                  <a:pt x="176" y="936"/>
                </a:lnTo>
                <a:lnTo>
                  <a:pt x="224" y="936"/>
                </a:lnTo>
                <a:lnTo>
                  <a:pt x="224" y="1008"/>
                </a:lnTo>
                <a:lnTo>
                  <a:pt x="80" y="1008"/>
                </a:lnTo>
                <a:lnTo>
                  <a:pt x="24" y="960"/>
                </a:lnTo>
                <a:lnTo>
                  <a:pt x="0" y="784"/>
                </a:lnTo>
                <a:lnTo>
                  <a:pt x="0" y="24"/>
                </a:lnTo>
                <a:lnTo>
                  <a:pt x="4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2165400" y="2755800"/>
            <a:ext cx="762120" cy="1371600"/>
          </a:xfrm>
          <a:custGeom>
            <a:avLst/>
            <a:gdLst/>
            <a:ahLst/>
            <a:rect l="l" t="t" r="r" b="b"/>
            <a:pathLst>
              <a:path w="480" h="864">
                <a:moveTo>
                  <a:pt x="424" y="0"/>
                </a:moveTo>
                <a:lnTo>
                  <a:pt x="120" y="0"/>
                </a:lnTo>
                <a:lnTo>
                  <a:pt x="72" y="48"/>
                </a:lnTo>
                <a:lnTo>
                  <a:pt x="24" y="48"/>
                </a:lnTo>
                <a:lnTo>
                  <a:pt x="48" y="688"/>
                </a:lnTo>
                <a:lnTo>
                  <a:pt x="0" y="808"/>
                </a:lnTo>
                <a:lnTo>
                  <a:pt x="0" y="864"/>
                </a:lnTo>
                <a:lnTo>
                  <a:pt x="176" y="840"/>
                </a:lnTo>
                <a:lnTo>
                  <a:pt x="304" y="784"/>
                </a:lnTo>
                <a:lnTo>
                  <a:pt x="400" y="632"/>
                </a:lnTo>
                <a:lnTo>
                  <a:pt x="480" y="608"/>
                </a:lnTo>
                <a:lnTo>
                  <a:pt x="480" y="560"/>
                </a:lnTo>
                <a:lnTo>
                  <a:pt x="424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806400" y="1155600"/>
            <a:ext cx="1435320" cy="1447920"/>
          </a:xfrm>
          <a:custGeom>
            <a:avLst/>
            <a:gdLst/>
            <a:ahLst/>
            <a:rect l="l" t="t" r="r" b="b"/>
            <a:pathLst>
              <a:path w="904" h="912">
                <a:moveTo>
                  <a:pt x="880" y="280"/>
                </a:moveTo>
                <a:lnTo>
                  <a:pt x="904" y="304"/>
                </a:lnTo>
                <a:lnTo>
                  <a:pt x="808" y="480"/>
                </a:lnTo>
                <a:lnTo>
                  <a:pt x="776" y="704"/>
                </a:lnTo>
                <a:lnTo>
                  <a:pt x="808" y="888"/>
                </a:lnTo>
                <a:lnTo>
                  <a:pt x="352" y="912"/>
                </a:lnTo>
                <a:lnTo>
                  <a:pt x="280" y="856"/>
                </a:lnTo>
                <a:lnTo>
                  <a:pt x="280" y="704"/>
                </a:lnTo>
                <a:lnTo>
                  <a:pt x="248" y="632"/>
                </a:lnTo>
                <a:lnTo>
                  <a:pt x="0" y="456"/>
                </a:lnTo>
                <a:lnTo>
                  <a:pt x="0" y="232"/>
                </a:lnTo>
                <a:lnTo>
                  <a:pt x="72" y="176"/>
                </a:lnTo>
                <a:lnTo>
                  <a:pt x="72" y="80"/>
                </a:lnTo>
                <a:lnTo>
                  <a:pt x="144" y="48"/>
                </a:lnTo>
                <a:lnTo>
                  <a:pt x="200" y="0"/>
                </a:lnTo>
                <a:lnTo>
                  <a:pt x="272" y="0"/>
                </a:lnTo>
                <a:lnTo>
                  <a:pt x="352" y="80"/>
                </a:lnTo>
                <a:lnTo>
                  <a:pt x="400" y="128"/>
                </a:lnTo>
                <a:lnTo>
                  <a:pt x="624" y="152"/>
                </a:lnTo>
                <a:lnTo>
                  <a:pt x="752" y="232"/>
                </a:lnTo>
                <a:lnTo>
                  <a:pt x="776" y="328"/>
                </a:lnTo>
                <a:lnTo>
                  <a:pt x="752" y="384"/>
                </a:lnTo>
                <a:lnTo>
                  <a:pt x="728" y="456"/>
                </a:lnTo>
                <a:lnTo>
                  <a:pt x="880" y="280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1200240" y="2565360"/>
            <a:ext cx="1041480" cy="1841400"/>
          </a:xfrm>
          <a:custGeom>
            <a:avLst/>
            <a:gdLst/>
            <a:ahLst/>
            <a:rect l="l" t="t" r="r" b="b"/>
            <a:pathLst>
              <a:path w="656" h="1160">
                <a:moveTo>
                  <a:pt x="560" y="0"/>
                </a:moveTo>
                <a:lnTo>
                  <a:pt x="576" y="96"/>
                </a:lnTo>
                <a:lnTo>
                  <a:pt x="632" y="168"/>
                </a:lnTo>
                <a:lnTo>
                  <a:pt x="656" y="808"/>
                </a:lnTo>
                <a:lnTo>
                  <a:pt x="608" y="928"/>
                </a:lnTo>
                <a:lnTo>
                  <a:pt x="608" y="984"/>
                </a:lnTo>
                <a:lnTo>
                  <a:pt x="528" y="1136"/>
                </a:lnTo>
                <a:lnTo>
                  <a:pt x="456" y="1112"/>
                </a:lnTo>
                <a:lnTo>
                  <a:pt x="432" y="1136"/>
                </a:lnTo>
                <a:lnTo>
                  <a:pt x="432" y="1160"/>
                </a:lnTo>
                <a:lnTo>
                  <a:pt x="376" y="1160"/>
                </a:lnTo>
                <a:lnTo>
                  <a:pt x="328" y="1008"/>
                </a:lnTo>
                <a:lnTo>
                  <a:pt x="200" y="904"/>
                </a:lnTo>
                <a:lnTo>
                  <a:pt x="224" y="808"/>
                </a:lnTo>
                <a:lnTo>
                  <a:pt x="200" y="752"/>
                </a:lnTo>
                <a:lnTo>
                  <a:pt x="152" y="776"/>
                </a:lnTo>
                <a:lnTo>
                  <a:pt x="128" y="728"/>
                </a:lnTo>
                <a:lnTo>
                  <a:pt x="24" y="608"/>
                </a:lnTo>
                <a:lnTo>
                  <a:pt x="0" y="456"/>
                </a:lnTo>
                <a:lnTo>
                  <a:pt x="80" y="352"/>
                </a:lnTo>
                <a:lnTo>
                  <a:pt x="80" y="248"/>
                </a:lnTo>
                <a:lnTo>
                  <a:pt x="184" y="200"/>
                </a:lnTo>
                <a:lnTo>
                  <a:pt x="184" y="120"/>
                </a:lnTo>
                <a:lnTo>
                  <a:pt x="104" y="24"/>
                </a:lnTo>
                <a:lnTo>
                  <a:pt x="560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120600" y="3289320"/>
            <a:ext cx="1765440" cy="1473120"/>
          </a:xfrm>
          <a:custGeom>
            <a:avLst/>
            <a:gdLst/>
            <a:ahLst/>
            <a:rect l="l" t="t" r="r" b="b"/>
            <a:pathLst>
              <a:path w="1112" h="928">
                <a:moveTo>
                  <a:pt x="0" y="0"/>
                </a:moveTo>
                <a:lnTo>
                  <a:pt x="56" y="120"/>
                </a:lnTo>
                <a:lnTo>
                  <a:pt x="128" y="152"/>
                </a:lnTo>
                <a:lnTo>
                  <a:pt x="104" y="224"/>
                </a:lnTo>
                <a:lnTo>
                  <a:pt x="176" y="320"/>
                </a:lnTo>
                <a:lnTo>
                  <a:pt x="176" y="648"/>
                </a:lnTo>
                <a:lnTo>
                  <a:pt x="176" y="752"/>
                </a:lnTo>
                <a:lnTo>
                  <a:pt x="176" y="856"/>
                </a:lnTo>
                <a:lnTo>
                  <a:pt x="960" y="856"/>
                </a:lnTo>
                <a:lnTo>
                  <a:pt x="904" y="928"/>
                </a:lnTo>
                <a:lnTo>
                  <a:pt x="1032" y="928"/>
                </a:lnTo>
                <a:lnTo>
                  <a:pt x="1032" y="832"/>
                </a:lnTo>
                <a:lnTo>
                  <a:pt x="1088" y="808"/>
                </a:lnTo>
                <a:lnTo>
                  <a:pt x="1112" y="704"/>
                </a:lnTo>
                <a:lnTo>
                  <a:pt x="1056" y="704"/>
                </a:lnTo>
                <a:lnTo>
                  <a:pt x="1008" y="552"/>
                </a:lnTo>
                <a:lnTo>
                  <a:pt x="880" y="448"/>
                </a:lnTo>
                <a:lnTo>
                  <a:pt x="904" y="352"/>
                </a:lnTo>
                <a:lnTo>
                  <a:pt x="880" y="296"/>
                </a:lnTo>
                <a:lnTo>
                  <a:pt x="832" y="320"/>
                </a:lnTo>
                <a:lnTo>
                  <a:pt x="808" y="272"/>
                </a:lnTo>
                <a:lnTo>
                  <a:pt x="704" y="152"/>
                </a:lnTo>
                <a:lnTo>
                  <a:pt x="680" y="0"/>
                </a:lnTo>
                <a:lnTo>
                  <a:pt x="592" y="0"/>
                </a:lnTo>
                <a:lnTo>
                  <a:pt x="248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3397320" y="3238560"/>
            <a:ext cx="2057400" cy="1168200"/>
          </a:xfrm>
          <a:custGeom>
            <a:avLst/>
            <a:gdLst/>
            <a:ahLst/>
            <a:rect l="l" t="t" r="r" b="b"/>
            <a:pathLst>
              <a:path w="1296" h="736">
                <a:moveTo>
                  <a:pt x="232" y="536"/>
                </a:moveTo>
                <a:lnTo>
                  <a:pt x="256" y="560"/>
                </a:lnTo>
                <a:lnTo>
                  <a:pt x="360" y="560"/>
                </a:lnTo>
                <a:lnTo>
                  <a:pt x="512" y="480"/>
                </a:lnTo>
                <a:lnTo>
                  <a:pt x="584" y="256"/>
                </a:lnTo>
                <a:lnTo>
                  <a:pt x="760" y="80"/>
                </a:lnTo>
                <a:lnTo>
                  <a:pt x="808" y="32"/>
                </a:lnTo>
                <a:lnTo>
                  <a:pt x="864" y="48"/>
                </a:lnTo>
                <a:lnTo>
                  <a:pt x="888" y="0"/>
                </a:lnTo>
                <a:lnTo>
                  <a:pt x="960" y="80"/>
                </a:lnTo>
                <a:lnTo>
                  <a:pt x="984" y="112"/>
                </a:lnTo>
                <a:lnTo>
                  <a:pt x="992" y="128"/>
                </a:lnTo>
                <a:lnTo>
                  <a:pt x="960" y="184"/>
                </a:lnTo>
                <a:lnTo>
                  <a:pt x="1144" y="232"/>
                </a:lnTo>
                <a:lnTo>
                  <a:pt x="1168" y="432"/>
                </a:lnTo>
                <a:lnTo>
                  <a:pt x="1296" y="504"/>
                </a:lnTo>
                <a:lnTo>
                  <a:pt x="864" y="608"/>
                </a:lnTo>
                <a:lnTo>
                  <a:pt x="304" y="712"/>
                </a:lnTo>
                <a:lnTo>
                  <a:pt x="0" y="736"/>
                </a:lnTo>
                <a:lnTo>
                  <a:pt x="232" y="53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5181480" y="5288040"/>
            <a:ext cx="3657600" cy="9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1397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NOx SIP Call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397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SIP Call Litigation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SIPs originally due September 1999, with implementation date of 2003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Lawsuit placed stay on rule until court found in EPA’s favor in March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 excluded, Missouri, Georgia remanded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Supreme Court refuses appeal March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delay, new implementation date of May 2004 by which sources must comply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Air Quality Regulation - Context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Air Act (passed in 1970 and amended in 1977 and 1990) is extremely complex – over 9500 pages of regulations in the CFR!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Federal regulations are constantly being developed to implement broad-ranging CAA requirements.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are unpredictable and fragmented – overlapping, contradictory in many cases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and local air quality programs add to the confusion.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environment --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126 Rule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states to petition EPA when harmed by sources in other states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rule revived when SIP Call in litigation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approved petitions by rule December 1999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and large industrial boilers to in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and trade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Adds seven states outside the OTR;  several states inside OTR will join; more petitions pending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Budget of 256,078 tons per ozone season for power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supplement pool of 97,000 tons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281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49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2536920" y="1552680"/>
            <a:ext cx="3111480" cy="3530520"/>
            <a:chOff x="2536920" y="1552680"/>
            <a:chExt cx="3111480" cy="3530520"/>
          </a:xfrm>
        </p:grpSpPr>
        <p:sp>
          <p:nvSpPr>
            <p:cNvPr id="351" name=""/>
            <p:cNvSpPr/>
            <p:nvPr/>
          </p:nvSpPr>
          <p:spPr>
            <a:xfrm>
              <a:off x="5165640" y="2162160"/>
              <a:ext cx="482760" cy="406440"/>
            </a:xfrm>
            <a:custGeom>
              <a:avLst/>
              <a:gdLst/>
              <a:ahLst/>
              <a:rect l="l" t="t" r="r" b="b"/>
              <a:pathLst>
                <a:path w="304" h="256">
                  <a:moveTo>
                    <a:pt x="136" y="200"/>
                  </a:moveTo>
                  <a:lnTo>
                    <a:pt x="0" y="72"/>
                  </a:lnTo>
                  <a:lnTo>
                    <a:pt x="280" y="0"/>
                  </a:lnTo>
                  <a:lnTo>
                    <a:pt x="304" y="200"/>
                  </a:lnTo>
                  <a:lnTo>
                    <a:pt x="256" y="256"/>
                  </a:lnTo>
                  <a:lnTo>
                    <a:pt x="136" y="200"/>
                  </a:lnTo>
                  <a:lnTo>
                    <a:pt x="136" y="20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165640" y="2162160"/>
              <a:ext cx="482760" cy="406440"/>
            </a:xfrm>
            <a:custGeom>
              <a:avLst/>
              <a:gdLst/>
              <a:ahLst/>
              <a:rect l="l" t="t" r="r" b="b"/>
              <a:pathLst>
                <a:path w="304" h="256">
                  <a:moveTo>
                    <a:pt x="136" y="200"/>
                  </a:moveTo>
                  <a:lnTo>
                    <a:pt x="0" y="72"/>
                  </a:lnTo>
                  <a:lnTo>
                    <a:pt x="280" y="0"/>
                  </a:lnTo>
                  <a:lnTo>
                    <a:pt x="304" y="200"/>
                  </a:lnTo>
                  <a:lnTo>
                    <a:pt x="256" y="256"/>
                  </a:lnTo>
                  <a:lnTo>
                    <a:pt x="136" y="20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2536920" y="1552680"/>
              <a:ext cx="863640" cy="1206360"/>
            </a:xfrm>
            <a:custGeom>
              <a:avLst/>
              <a:gdLst/>
              <a:ahLst/>
              <a:rect l="l" t="t" r="r" b="b"/>
              <a:pathLst>
                <a:path w="544" h="760">
                  <a:moveTo>
                    <a:pt x="0" y="56"/>
                  </a:moveTo>
                  <a:lnTo>
                    <a:pt x="8" y="40"/>
                  </a:lnTo>
                  <a:lnTo>
                    <a:pt x="336" y="0"/>
                  </a:lnTo>
                  <a:lnTo>
                    <a:pt x="344" y="0"/>
                  </a:lnTo>
                  <a:lnTo>
                    <a:pt x="344" y="184"/>
                  </a:lnTo>
                  <a:lnTo>
                    <a:pt x="272" y="304"/>
                  </a:lnTo>
                  <a:lnTo>
                    <a:pt x="296" y="360"/>
                  </a:lnTo>
                  <a:lnTo>
                    <a:pt x="344" y="304"/>
                  </a:lnTo>
                  <a:lnTo>
                    <a:pt x="424" y="232"/>
                  </a:lnTo>
                  <a:lnTo>
                    <a:pt x="472" y="288"/>
                  </a:lnTo>
                  <a:lnTo>
                    <a:pt x="544" y="456"/>
                  </a:lnTo>
                  <a:lnTo>
                    <a:pt x="544" y="536"/>
                  </a:lnTo>
                  <a:lnTo>
                    <a:pt x="496" y="560"/>
                  </a:lnTo>
                  <a:lnTo>
                    <a:pt x="424" y="744"/>
                  </a:lnTo>
                  <a:lnTo>
                    <a:pt x="192" y="760"/>
                  </a:lnTo>
                  <a:lnTo>
                    <a:pt x="16" y="76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29272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29272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3933720" y="2276640"/>
              <a:ext cx="152424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3933720" y="2276640"/>
              <a:ext cx="152424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21640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21640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432756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432756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340056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340056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38164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38164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356544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56544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284148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284148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28608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492444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92444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2600280" y="3648240"/>
              <a:ext cx="1168560" cy="825480"/>
            </a:xfrm>
            <a:custGeom>
              <a:avLst/>
              <a:gdLst/>
              <a:ahLst/>
              <a:rect l="l" t="t" r="r" b="b"/>
              <a:pathLst>
                <a:path w="736" h="520">
                  <a:moveTo>
                    <a:pt x="0" y="520"/>
                  </a:moveTo>
                  <a:lnTo>
                    <a:pt x="504" y="480"/>
                  </a:lnTo>
                  <a:lnTo>
                    <a:pt x="736" y="280"/>
                  </a:lnTo>
                  <a:lnTo>
                    <a:pt x="608" y="152"/>
                  </a:lnTo>
                  <a:lnTo>
                    <a:pt x="608" y="72"/>
                  </a:lnTo>
                  <a:lnTo>
                    <a:pt x="560" y="48"/>
                  </a:lnTo>
                  <a:lnTo>
                    <a:pt x="336" y="48"/>
                  </a:lnTo>
                  <a:lnTo>
                    <a:pt x="280" y="0"/>
                  </a:lnTo>
                  <a:lnTo>
                    <a:pt x="208" y="0"/>
                  </a:lnTo>
                  <a:lnTo>
                    <a:pt x="208" y="48"/>
                  </a:lnTo>
                  <a:lnTo>
                    <a:pt x="128" y="72"/>
                  </a:lnTo>
                  <a:lnTo>
                    <a:pt x="32" y="224"/>
                  </a:lnTo>
                  <a:lnTo>
                    <a:pt x="0" y="240"/>
                  </a:lnTo>
                  <a:lnTo>
                    <a:pt x="0" y="52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2562120" y="2759040"/>
              <a:ext cx="368280" cy="1270080"/>
            </a:xfrm>
            <a:custGeom>
              <a:avLst/>
              <a:gdLst/>
              <a:ahLst/>
              <a:rect l="l" t="t" r="r" b="b"/>
              <a:pathLst>
                <a:path w="232" h="800">
                  <a:moveTo>
                    <a:pt x="176" y="0"/>
                  </a:moveTo>
                  <a:lnTo>
                    <a:pt x="0" y="0"/>
                  </a:lnTo>
                  <a:lnTo>
                    <a:pt x="24" y="800"/>
                  </a:lnTo>
                  <a:lnTo>
                    <a:pt x="56" y="784"/>
                  </a:lnTo>
                  <a:lnTo>
                    <a:pt x="152" y="632"/>
                  </a:lnTo>
                  <a:lnTo>
                    <a:pt x="232" y="608"/>
                  </a:lnTo>
                  <a:lnTo>
                    <a:pt x="232" y="560"/>
                  </a:lnTo>
                  <a:lnTo>
                    <a:pt x="176" y="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2562120" y="2759040"/>
              <a:ext cx="368280" cy="1270080"/>
            </a:xfrm>
            <a:custGeom>
              <a:avLst/>
              <a:gdLst/>
              <a:ahLst/>
              <a:rect l="l" t="t" r="r" b="b"/>
              <a:pathLst>
                <a:path w="232" h="800">
                  <a:moveTo>
                    <a:pt x="176" y="0"/>
                  </a:moveTo>
                  <a:lnTo>
                    <a:pt x="0" y="0"/>
                  </a:lnTo>
                  <a:lnTo>
                    <a:pt x="24" y="800"/>
                  </a:lnTo>
                  <a:lnTo>
                    <a:pt x="56" y="784"/>
                  </a:lnTo>
                  <a:lnTo>
                    <a:pt x="152" y="632"/>
                  </a:lnTo>
                  <a:lnTo>
                    <a:pt x="232" y="608"/>
                  </a:lnTo>
                  <a:lnTo>
                    <a:pt x="232" y="56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6858000" y="16002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42°03’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6400800" y="7621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45°00’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2057400" y="6858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86°00’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5105520" y="3049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71°80’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80" name=""/>
          <p:cNvGrpSpPr/>
          <p:nvPr/>
        </p:nvGrpSpPr>
        <p:grpSpPr>
          <a:xfrm>
            <a:off x="4092480" y="1163520"/>
            <a:ext cx="1994040" cy="1359000"/>
            <a:chOff x="4092480" y="1163520"/>
            <a:chExt cx="1994040" cy="1359000"/>
          </a:xfrm>
        </p:grpSpPr>
        <p:sp>
          <p:nvSpPr>
            <p:cNvPr id="381" name=""/>
            <p:cNvSpPr/>
            <p:nvPr/>
          </p:nvSpPr>
          <p:spPr>
            <a:xfrm>
              <a:off x="5603760" y="2039760"/>
              <a:ext cx="48276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603760" y="2039760"/>
              <a:ext cx="48276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4092480" y="1163520"/>
              <a:ext cx="1511280" cy="1359000"/>
            </a:xfrm>
            <a:custGeom>
              <a:avLst/>
              <a:gdLst/>
              <a:ahLst/>
              <a:rect l="l" t="t" r="r" b="b"/>
              <a:pathLst>
                <a:path w="952" h="856">
                  <a:moveTo>
                    <a:pt x="672" y="704"/>
                  </a:move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672" y="7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84" name=""/>
          <p:cNvSpPr/>
          <p:nvPr/>
        </p:nvSpPr>
        <p:spPr>
          <a:xfrm>
            <a:off x="2540160" y="1089000"/>
            <a:ext cx="72720" cy="2963880"/>
          </a:xfrm>
          <a:prstGeom prst="line">
            <a:avLst/>
          </a:prstGeom>
          <a:ln w="3816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5873760" y="784080"/>
            <a:ext cx="282600" cy="1525680"/>
          </a:xfrm>
          <a:prstGeom prst="line">
            <a:avLst/>
          </a:prstGeom>
          <a:ln w="3816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2666880" y="987480"/>
            <a:ext cx="3667320" cy="612720"/>
          </a:xfrm>
          <a:custGeom>
            <a:avLst/>
            <a:gdLst/>
            <a:ahLst/>
            <a:rect l="l" t="t" r="r" b="b"/>
            <a:pathLst>
              <a:path w="2824" h="464">
                <a:moveTo>
                  <a:pt x="0" y="464"/>
                </a:moveTo>
                <a:lnTo>
                  <a:pt x="1432" y="256"/>
                </a:lnTo>
                <a:lnTo>
                  <a:pt x="2152" y="136"/>
                </a:lnTo>
                <a:lnTo>
                  <a:pt x="2824" y="0"/>
                </a:lnTo>
              </a:path>
            </a:pathLst>
          </a:custGeom>
          <a:noFill/>
          <a:ln w="38160">
            <a:solidFill>
              <a:srgbClr val="ffff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2909880" y="1825560"/>
            <a:ext cx="3855960" cy="762120"/>
          </a:xfrm>
          <a:custGeom>
            <a:avLst/>
            <a:gdLst/>
            <a:ahLst/>
            <a:rect l="l" t="t" r="r" b="b"/>
            <a:pathLst>
              <a:path w="2968" h="576">
                <a:moveTo>
                  <a:pt x="0" y="576"/>
                </a:moveTo>
                <a:lnTo>
                  <a:pt x="552" y="552"/>
                </a:lnTo>
                <a:lnTo>
                  <a:pt x="856" y="528"/>
                </a:lnTo>
                <a:lnTo>
                  <a:pt x="1184" y="472"/>
                </a:lnTo>
                <a:lnTo>
                  <a:pt x="1688" y="360"/>
                </a:lnTo>
                <a:lnTo>
                  <a:pt x="2128" y="248"/>
                </a:lnTo>
                <a:lnTo>
                  <a:pt x="2536" y="136"/>
                </a:lnTo>
                <a:lnTo>
                  <a:pt x="2968" y="0"/>
                </a:lnTo>
              </a:path>
            </a:pathLst>
          </a:custGeom>
          <a:noFill/>
          <a:ln w="38160">
            <a:solidFill>
              <a:srgbClr val="ffff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5410080" y="5013360"/>
            <a:ext cx="35053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54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Section 126 Rule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126 Litigation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Appeals court upheld most of EPA rule on May 15,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Remand on several technical issues could cause delay in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date of May 2003 (1 year before SIP Call)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126 is trumped when SIPs are approved and implemented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Fight against incumbents for fair new source allocations, incentives for efficiency, clean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certainty – synchronize budgets,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State/Local Programs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Trends towards states taking additional action to reduce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Connecticut, New York, New Hampshire, Massachusetts have bills/regulations in works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bill limiting trading of SO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from upwind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SIP for NAAQS non-attainment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and Trade program for NOx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that emit &gt;10 tpy NOx (or opt in)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starts in 2002, goal of making 100% reductions from 1997-1999 levels/average run hours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allowances to cover if fuel use/run hours exceeds 1997-99 levels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proposed for smaller sources as well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State/Local Programs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Fight against incumbents for fair new source allocations, incentives for efficiency, clean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certainty – synchronize budgets,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issues Regional Haze Rule in 1999 as long term strategy for visibility in parks/forests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Regulates  NOx, SO</a:t>
            </a:r>
            <a:r>
              <a:rPr b="1" lang="en-US" sz="20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PM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state is to address its contribution to visibility, can choose: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Grand Canyon Visibility Transport Commission recommendations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SIP with a group of states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own SIP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three options have similar requirements: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 13% reduction in SO</a:t>
            </a:r>
            <a:r>
              <a:rPr b="1" lang="en-US" sz="18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did not occur between 1990 and 2000 a budget trading program must be implemented.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goals and “Best Available Retrofit Technology” (BART) requirements must be determined and plans must be developed for NOx and PM. Plans must be submitted by 2008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10% renewables in 2005, 20% in 2015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Regional Air Partnership (WRAP) – 12 states submitted plan to EPA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 of 510,000 tons, a regional reduction of 320,000 tons of SO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from 1990 baseline of 830,000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Covers 2003-2018 (long term goals of 2064)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“Backstop” program – Western Emissions Budget (WEB) trading, triggered if goals not met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similar to EPA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NOx programs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may be achieved by existing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programs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for power development and investment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emissions allowance markets (maybe)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Confusion – more new standards (BART) and overlap with existing programs (SO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RECLAIM)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Mercury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Pressure to require mercury reductions due to health effects – CAA “hazardous air pollutant”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2000 EPA Mercury Determination:  states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mercury regulation from coal- and oil-fired power plants is necessary (gas excluded)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 to develop regulations by December 2003, implement by December 2004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questionable -- mercury is subject to a Maximum Achievable Control Technology (MACT) standard as a HAP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options limited – probably a combination of NOx/SO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controls needed to be effective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Litigation:  industry challenge still a bit premature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NAAQS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Ambient Air Quality Standards (NAAQS) define levels of air quality that must be achieved to protect public health and welfare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enforceable, but State Implementation Plan (SIP) and new/major modified source requirements are linked to compliance or “attainment” with the NAAQS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for “Criteria pollutants”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Sulfur Dioxide (SO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-- from burning of fossil fuels (coal, oil); a precursor of “acid rain”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Particulate Matter (PM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PM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– combustion “soot”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Carbon Monoxide (CO)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– formed by volatile organic compounds (VOCs) and nitrogen oxides (NOx)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– from combustions sources, also forms acid rain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Mercury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markets questionable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 premature as new EPA weighs options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an avenue for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New PM/Ozone NAAQS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1997, EPA issued new NAAQS for PM and Ozone: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8-hour standard for NOx:  0.08 ppm (replaces 0.12 ppm over 1-hour average concentration)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Adds PM</a:t>
            </a:r>
            <a:r>
              <a:rPr b="1" lang="en-US" sz="20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(fine particles), at 65 μg/m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24-hour average concentration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Upheld by U.S. Supreme Court (remanded for some timeline, PM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issues) – Bush supports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date unclear until rules re-issued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Expectation that PM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 will be achieved through 50% reduction in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around 2007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Tighter Ozone NAAQS means more of US in non-attainment – more offsets will be required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New PM/Ozone NAAQS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– need for more offsets, additional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on coal, gas, power, emissions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for innovative strategies to create offsets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costs of deeper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 be absorbed?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– CO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agree that something will happen on domestic CO2 regulation – but when?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 Administration still firm on no CO2 as part of multipollutant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commitments could change domestic landscape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will be on voluntary programs (“opt-in”?) and on climate &amp; coal technologies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– CO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advantage of new markets in commodity, risk management, emissions trading and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for some operations and contracts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Renewables, efficiency, new technologies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Advocacy/Strategy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Show Administration/Congress how to do something meaningful on CO2 without links to Kyoto or economic collapse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options open, remain engaged, and maintain solution-oriented approach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Recurring themes throughout air regulation –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strategies: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energy supply, development, capital turnover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Cleaner, new technologies and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market-oriented compliance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climate: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Tension between command and control (technology mandates) and market (trading) approaches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 for new participants, incumbent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/>
          </p:nvPr>
        </p:nvSpPr>
        <p:spPr>
          <a:xfrm>
            <a:off x="304920" y="13716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(if done properly) can solve regulatory, competitiveness concerns and hold multiple benefits for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driven by NSR Enforcement problems of large coal utilities and other factors, but has focused only on old, high-polluting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viable approach must include support for new, cleaner, more efficient power generation as well as control of existing 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a market-based system that allows economics to drive emission reductions, capital turnover and infrastructure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Organized “Clean Power Group” – Enron, ElPaso, Calpine, Trigen, NiSource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generators 1 MW or greater (include CHP and credit for renewbales/conservation)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pollutant is subject to a “glideslope”: individual cap declining continuously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Mercury (and CO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desired)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trading for flexibility and cost reduction, equalization.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Output-based allocation system (i.e., lb/MWh) to reward efficiency and promote fuel diversity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protections in place:  “Cost circuit breaker”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Trade-off is NSR reform:  remove BACT/LAER or major modification review.  (Retain some local impacts review)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programs replace non-attainment offset function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3" name=""/>
          <p:cNvGraphicFramePr/>
          <p:nvPr/>
        </p:nvGraphicFramePr>
        <p:xfrm>
          <a:off x="0" y="-468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68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088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Ambient Air Quality Standards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304920" y="1644480"/>
          <a:ext cx="7772400" cy="3841920"/>
        </p:xfrm>
        <a:graphic>
          <a:graphicData uri="http://schemas.openxmlformats.org/drawingml/2006/table">
            <a:tbl>
              <a:tblPr/>
              <a:tblGrid>
                <a:gridCol w="1981080"/>
                <a:gridCol w="3809880"/>
                <a:gridCol w="1981440"/>
              </a:tblGrid>
              <a:tr h="452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Criteria Pollutant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Averaging time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Primary Standard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</a:t>
                      </a:r>
                      <a:r>
                        <a:rPr b="1" lang="en-US" sz="2400" strike="noStrike" u="none" baseline="-12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Max. 24-hour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0.14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0.03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PM</a:t>
                      </a:r>
                      <a:r>
                        <a:rPr b="1" lang="en-US" sz="2400" strike="noStrike" u="none" baseline="-12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24-hour avg.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9.0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Ozone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0.12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0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NOx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0.053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67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Lead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Quarterly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1.5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373356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Pluses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national rules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BACT/LAER or offsets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Certainty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future requirements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 – circuit breaker IS the cost of control.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spread equally among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4267080" y="1219320"/>
            <a:ext cx="3810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are locked in immediately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Ensures continuing emissions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economic pressure for clean up of old plants and capital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is technology forcing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at local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PlaceHolder 1"/>
          <p:cNvSpPr>
            <a:spLocks noGrp="1"/>
          </p:cNvSpPr>
          <p:nvPr>
            <p:ph type="title"/>
          </p:nvPr>
        </p:nvSpPr>
        <p:spPr>
          <a:xfrm>
            <a:off x="3049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82296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Solving today’s problems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(and other crises):  expedite increased new generation with environmental security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provide options that address 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economic risk or links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NSR for ALL sources:  market function is better than enforcement 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long term: support new generating technologies, renewables/conservation, 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all this sound familiar?  (see Bush National Energy Plan)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"/>
          <p:cNvSpPr/>
          <p:nvPr/>
        </p:nvSpPr>
        <p:spPr>
          <a:xfrm>
            <a:off x="4267080" y="1523880"/>
            <a:ext cx="2971800" cy="1676520"/>
          </a:xfrm>
          <a:prstGeom prst="roundRect">
            <a:avLst>
              <a:gd name="adj" fmla="val 16667"/>
            </a:avLst>
          </a:prstGeom>
          <a:solidFill>
            <a:srgbClr val="0099ff"/>
          </a:solidFill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1" name="" descr=""/>
          <p:cNvPicPr/>
          <p:nvPr/>
        </p:nvPicPr>
        <p:blipFill>
          <a:blip r:embed="rId2"/>
          <a:stretch/>
        </p:blipFill>
        <p:spPr>
          <a:xfrm>
            <a:off x="6608880" y="252576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32" name=""/>
          <p:cNvGrpSpPr/>
          <p:nvPr/>
        </p:nvGrpSpPr>
        <p:grpSpPr>
          <a:xfrm>
            <a:off x="1295280" y="1447920"/>
            <a:ext cx="1763640" cy="1676160"/>
            <a:chOff x="1295280" y="1447920"/>
            <a:chExt cx="1763640" cy="1676160"/>
          </a:xfrm>
        </p:grpSpPr>
        <p:pic>
          <p:nvPicPr>
            <p:cNvPr id="433" name="ENE_C_WHI" descr=""/>
            <p:cNvPicPr/>
            <p:nvPr/>
          </p:nvPicPr>
          <p:blipFill>
            <a:blip r:embed="rId3"/>
            <a:stretch/>
          </p:blipFill>
          <p:spPr>
            <a:xfrm>
              <a:off x="1295280" y="1447920"/>
              <a:ext cx="1612440" cy="167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34" name=""/>
            <p:cNvSpPr/>
            <p:nvPr/>
          </p:nvSpPr>
          <p:spPr>
            <a:xfrm>
              <a:off x="2765880" y="23256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35" name=""/>
          <p:cNvSpPr/>
          <p:nvPr/>
        </p:nvSpPr>
        <p:spPr>
          <a:xfrm>
            <a:off x="304920" y="3657600"/>
            <a:ext cx="77724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Enron Environmental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Jeff Keeler, Director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202.466.9157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Stacey Bolton, Manager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713.853.9916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Lisa Jacobson, Manager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202.466.9176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Mary Schoen, Manager  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415.782.7803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6" name="" descr=""/>
          <p:cNvPicPr/>
          <p:nvPr/>
        </p:nvPicPr>
        <p:blipFill>
          <a:blip r:embed="rId4"/>
          <a:stretch/>
        </p:blipFill>
        <p:spPr>
          <a:xfrm>
            <a:off x="3484440" y="1219320"/>
            <a:ext cx="1239840" cy="120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" descr=""/>
          <p:cNvPicPr/>
          <p:nvPr/>
        </p:nvPicPr>
        <p:blipFill>
          <a:blip r:embed="rId5"/>
          <a:stretch/>
        </p:blipFill>
        <p:spPr>
          <a:xfrm>
            <a:off x="5084640" y="1763640"/>
            <a:ext cx="1239840" cy="12081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Bar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15720" y="384120"/>
            <a:ext cx="7993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Criteria Pollutant Non-Attainment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" name="ImgProtect" descr=""/>
          <p:cNvPicPr/>
          <p:nvPr/>
        </p:nvPicPr>
        <p:blipFill>
          <a:blip r:embed="rId2"/>
          <a:stretch/>
        </p:blipFill>
        <p:spPr>
          <a:xfrm>
            <a:off x="152280" y="1247760"/>
            <a:ext cx="7925040" cy="5086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26520" y="384120"/>
            <a:ext cx="6217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Ozone Non-Attainment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" name="ImgProtect" descr=""/>
          <p:cNvPicPr/>
          <p:nvPr/>
        </p:nvPicPr>
        <p:blipFill>
          <a:blip r:embed="rId2"/>
          <a:stretch/>
        </p:blipFill>
        <p:spPr>
          <a:xfrm>
            <a:off x="380880" y="1084320"/>
            <a:ext cx="7772400" cy="5240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NAAQS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Investments – more regulation &amp; costs in non-attainment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in non-attainment areas – face more regulation, but more Enron opportunity?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Assets/Operations – more risks associated with non-attainment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more trading opportunities in non-attainment areas (offsets)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Revisions for PM &amp; Ozone still under development by EPA (remanded by Courts)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SO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CAA 1990 Amendments “Title IV” created Acid Rain program, run by EPA Clean Air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“Cap and Trade” program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I, 1995: 110 largest SO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emitters 263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II, 2000: all generators &gt;25 MW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can “opt in” to program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8.9 MM ton national, annual cap for power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allocated at rate of 1.2 lb/MMBtu of base year heat input.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early reductions and unlimited banking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allowances for new sources, but EPA annual reserve is 250,000 tons for auction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pollution control much lower than predicted in 1990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SO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cuts anticipated (50-75%)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actions to further regulate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limit allowance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sbolton</cp:lastModifiedBy>
  <cp:lastPrinted>2000-08-31T17:24:05Z</cp:lastPrinted>
  <dcterms:modified xsi:type="dcterms:W3CDTF">2001-06-12T18:15:37Z</dcterms:modified>
  <cp:revision>100</cp:revision>
  <dc:subject/>
  <dc:title>EBS Website Pres</dc:title>
</cp:coreProperties>
</file>