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media/image13.wmf" ContentType="image/x-wmf"/>
  <Override PartName="/ppt/embeddings/oleObject1.xlsx" ContentType="application/vnd.openxmlformats-officedocument.spreadsheetml.sheet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907588" cy="6858000"/>
  <p:notesSz cx="6673850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245880" y="115236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241200" y="6477120"/>
            <a:ext cx="8934480" cy="648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8000" bIns="180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2680" y="2285640"/>
            <a:ext cx="8420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241200" y="6477120"/>
            <a:ext cx="8915400" cy="7596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LEKTRO" descr=""/>
          <p:cNvPicPr/>
          <p:nvPr/>
        </p:nvPicPr>
        <p:blipFill>
          <a:blip r:embed="rId2"/>
          <a:stretch/>
        </p:blipFill>
        <p:spPr>
          <a:xfrm>
            <a:off x="8337600" y="6404040"/>
            <a:ext cx="1485720" cy="30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241200" y="709560"/>
            <a:ext cx="9326520" cy="3960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7200" bIns="-7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95360" y="1604520"/>
            <a:ext cx="891612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00"/>
              </a:spcBef>
              <a:buClr>
                <a:srgbClr val="000066"/>
              </a:buClr>
              <a:buSzPct val="65000"/>
              <a:buFont typeface="Wingding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349"/>
              </a:spcBef>
              <a:buClr>
                <a:srgbClr val="000066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117440" y="5743440"/>
            <a:ext cx="7667640" cy="39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February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42680" y="2512800"/>
            <a:ext cx="8737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Elektro’s Potentially Free Customers</a:t>
            </a:r>
            <a:endParaRPr b="1" i="1" lang="en-US" sz="6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Potentially Free Customers by Type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228600" y="784080"/>
            <a:ext cx="9367920" cy="5561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Potentially Free Customers by Contract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254160" y="795240"/>
            <a:ext cx="9243720" cy="5561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A2 Customers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692280"/>
            <a:ext cx="9578880" cy="5954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A3a Customers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0" y="615960"/>
            <a:ext cx="9636120" cy="5989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A4 Customers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0" y="568440"/>
            <a:ext cx="9723600" cy="6043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Free Customers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0" y="573120"/>
            <a:ext cx="9685440" cy="6021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49040" y="142560"/>
            <a:ext cx="84200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Regulatory Framework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Scenario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following customers have the right to choose their power supplier: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876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 customers have this right once their current contracts expire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876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deregulation steps still under review were not considered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incentive for the clients to exercise opition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 on Elektro’s gross 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competitiveness in the free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544680" y="2273400"/>
          <a:ext cx="8908920" cy="1076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4680" y="2273400"/>
                    <a:ext cx="8908920" cy="107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Elektro’s Potentially Free Customers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520560" y="1130400"/>
            <a:ext cx="8826480" cy="527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50640" y="79200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regulation / existing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Customer Option Approach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8916840" cy="494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Incentive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Decision to exercise option based on economic incentive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876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 tariff x Spot market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876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 customer condition: based on January 2001 tariff and forecasted tariff increases 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876"/>
              </a:spcBef>
              <a:buClr>
                <a:srgbClr val="000066"/>
              </a:buClr>
              <a:buSzPct val="65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Unregulated customer condition: spot market price forecasted by ESA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905040" y="2806560"/>
            <a:ext cx="8259480" cy="2814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563400" y="5735520"/>
            <a:ext cx="8917200" cy="62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Except for the current free customers, for which the readjustments were made according to each contract.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 See appendix for more details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78200" y="4179960"/>
            <a:ext cx="39528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Customer Decision and Impact at Elektro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935028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client-to-client analysis shows similar results within each tariff group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 (1)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Considering the average customer for each class: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customers have no incentive to leave Elektro until contract expiration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A2 customers have no incentive to become 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A3a and A4 customers should prefer the unregulated condition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 at Elektro’s energy needs: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960480" y="3421080"/>
            <a:ext cx="8632800" cy="234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 flipV="1" rot="5400000">
            <a:off x="-878760" y="2975760"/>
            <a:ext cx="3090960" cy="1136880"/>
          </a:xfrm>
          <a:custGeom>
            <a:avLst/>
            <a:gdLst>
              <a:gd name="textAreaLeft" fmla="*/ 0 w 3090960"/>
              <a:gd name="textAreaRight" fmla="*/ 3091320 w 3090960"/>
              <a:gd name="textAreaTop" fmla="*/ 360 h 1136880"/>
              <a:gd name="textAreaBottom" fmla="*/ 1137600 h 11368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9400" y="11686"/>
                </a:moveTo>
                <a:arcTo wR="8646" hR="8646" stAng="352882" swAng="-10940113"/>
                <a:lnTo>
                  <a:pt x="21" y="10132"/>
                </a:lnTo>
                <a:arcTo wR="10800" hR="10800" stAng="-10587231" swAng="10940113"/>
                <a:lnTo>
                  <a:pt x="24229" y="12183"/>
                </a:lnTo>
                <a:lnTo>
                  <a:pt x="20085" y="15553"/>
                </a:lnTo>
                <a:lnTo>
                  <a:pt x="16715" y="11409"/>
                </a:lnTo>
                <a:close/>
              </a:path>
            </a:pathLst>
          </a:custGeom>
          <a:gradFill rotWithShape="0">
            <a:gsLst>
              <a:gs pos="0">
                <a:srgbClr val="febd9c"/>
              </a:gs>
              <a:gs pos="50000">
                <a:srgbClr val="ff9966"/>
              </a:gs>
              <a:gs pos="100000">
                <a:srgbClr val="febd9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79400" y="6040440"/>
            <a:ext cx="8917200" cy="62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See appendix for more details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Gross Margin Approach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272880" y="949320"/>
            <a:ext cx="6208920" cy="5343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361200" y="792000"/>
            <a:ext cx="337320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Clr>
                <a:srgbClr val="ffffff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Impacts on Elektro’s results: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 customers have low margins. Elektro should not renew their contracts on the same price conditions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A2 customers have negative margins. Elektro should create an incentive for them to leave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A3a and A4 customers seem to have adequate margins. A more detailed study up to the EBITDA level is recommended, although they represent less then 1% of total consumption of these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Elektro’s Exposure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935028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Elektro’s major exposure is due to A2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respond for 19% of Elektro’s total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Subsidized tariff leads to negative gross 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should not wait for them to choose another supplier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Wingdings"/>
                <a:ea typeface="Wingdings"/>
              </a:rPr>
              <a:t>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alternatives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alone is not able to create an incentive for these customers to become free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position in generation: long term cost of energy linked to VN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318960" y="3105000"/>
            <a:ext cx="9242640" cy="5745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49400" y="142560"/>
            <a:ext cx="92865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Strategic Alternatives</a:t>
            </a:r>
            <a:endParaRPr b="1" i="1" lang="en-US" sz="36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50640" y="855720"/>
            <a:ext cx="9350280" cy="540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free customers (22 average MW):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Transfer supply contract at current condition to a generator or trader willing to gain market presence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will pay the same price for energy until the end of the contract or even receive a discount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will unload regulatory risk of allocating its highest energy cost to this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A2 customers (256 average MW):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 should try to anticipate their option to become free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Try to unload contract to a generator as the client exercises the option to become 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Clients most likely will demand additional premium to leave the regulated tariff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66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depends on finding a generator willing to reduce exposure to market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42680" y="2512800"/>
            <a:ext cx="8737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Appendices</a:t>
            </a:r>
            <a:endParaRPr b="1" i="1" lang="en-US" sz="4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2000-09-30T15:59:45Z</dcterms:created>
  <dc:creator>Mallon</dc:creator>
  <dc:description/>
  <dc:language>en-US</dc:language>
  <cp:lastModifiedBy>Enron America do Sul Ltda.</cp:lastModifiedBy>
  <cp:lastPrinted>2001-02-09T13:28:36Z</cp:lastPrinted>
  <dcterms:modified xsi:type="dcterms:W3CDTF">2001-02-13T14:31:49Z</dcterms:modified>
  <cp:revision>790</cp:revision>
  <dc:subject/>
  <dc:title>PowerPoint Presentation</dc:title>
</cp:coreProperties>
</file>