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673850" cy="99250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E3A714-0803-4A65-B68C-185591584F3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379160" y="380520"/>
            <a:ext cx="707868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1371240" y="1371240"/>
            <a:ext cx="70866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25297A-2729-4C04-AC9E-347EB6572C4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379160" y="380520"/>
            <a:ext cx="707868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371240" y="1371240"/>
            <a:ext cx="70866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406B5BB-D37D-416B-BDEC-2803B3645A2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166680" y="176040"/>
            <a:ext cx="1046160" cy="6396120"/>
          </a:xfrm>
          <a:custGeom>
            <a:avLst/>
            <a:gdLst>
              <a:gd name="textAreaLeft" fmla="*/ 63360 w 1046160"/>
              <a:gd name="textAreaRight" fmla="*/ 982800 w 1046160"/>
              <a:gd name="textAreaTop" fmla="*/ 63360 h 6396120"/>
              <a:gd name="textAreaBottom" fmla="*/ 6332760 h 6396120"/>
            </a:gdLst>
            <a:ahLst/>
            <a:cxnLst/>
            <a:rect l="textAreaLeft" t="textAreaTop" r="textAreaRight" b="textAreaBottom"/>
            <a:pathLst>
              <a:path w="21600" h="132022">
                <a:moveTo>
                  <a:pt x="4477" y="0"/>
                </a:moveTo>
                <a:arcTo wR="4477" hR="4477" stAng="16200000" swAng="-5400000"/>
                <a:lnTo>
                  <a:pt x="0" y="127545"/>
                </a:lnTo>
                <a:arcTo wR="4477" hR="4477" stAng="10800000" swAng="-5400000"/>
                <a:lnTo>
                  <a:pt x="17123" y="132022"/>
                </a:lnTo>
                <a:arcTo wR="4477" hR="4477" stAng="5400000" swAng="-5400000"/>
                <a:lnTo>
                  <a:pt x="21600" y="4477"/>
                </a:lnTo>
                <a:arcTo wR="4477" hR="4477" stAng="0" swAng="-5400000"/>
                <a:close/>
              </a:path>
            </a:pathLst>
          </a:custGeom>
          <a:solidFill>
            <a:srgbClr val="2058a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70000" y="5581800"/>
            <a:ext cx="1025280" cy="1082520"/>
          </a:xfrm>
          <a:custGeom>
            <a:avLst/>
            <a:gdLst>
              <a:gd name="textAreaLeft" fmla="*/ 50040 w 1025280"/>
              <a:gd name="textAreaRight" fmla="*/ 975240 w 1025280"/>
              <a:gd name="textAreaTop" fmla="*/ 50040 h 1082520"/>
              <a:gd name="textAreaBottom" fmla="*/ 1032480 h 1082520"/>
            </a:gdLst>
            <a:ahLst/>
            <a:cxnLst/>
            <a:rect l="textAreaLeft" t="textAreaTop" r="textAreaRight" b="textAreaBottom"/>
            <a:pathLst>
              <a:path w="21600" h="22805">
                <a:moveTo>
                  <a:pt x="3600" y="0"/>
                </a:moveTo>
                <a:arcTo wR="3600" hR="3600" stAng="16200000" swAng="-5400000"/>
                <a:lnTo>
                  <a:pt x="0" y="19205"/>
                </a:lnTo>
                <a:arcTo wR="3600" hR="3600" stAng="10800000" swAng="-5400000"/>
                <a:lnTo>
                  <a:pt x="18000" y="2280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5680" y="5297400"/>
            <a:ext cx="378000" cy="422280"/>
          </a:xfrm>
          <a:custGeom>
            <a:avLst/>
            <a:gdLst>
              <a:gd name="textAreaLeft" fmla="*/ 27000 w 378000"/>
              <a:gd name="textAreaRight" fmla="*/ 351000 w 37800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28">
                <a:moveTo>
                  <a:pt x="5278" y="0"/>
                </a:moveTo>
                <a:arcTo wR="5278" hR="5278" stAng="16200000" swAng="-5400000"/>
                <a:lnTo>
                  <a:pt x="0" y="18850"/>
                </a:lnTo>
                <a:arcTo wR="5278" hR="5278" stAng="10800000" swAng="-5400000"/>
                <a:lnTo>
                  <a:pt x="16322" y="24128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57280" y="557280"/>
            <a:ext cx="119160" cy="12384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712800" y="414360"/>
            <a:ext cx="119160" cy="1238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12800" y="25560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47680" y="557280"/>
            <a:ext cx="1173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023840" y="55728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868320" y="55728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12800" y="55728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03200" y="55728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57280" y="711360"/>
            <a:ext cx="119160" cy="12384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57280" y="865080"/>
            <a:ext cx="1191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47680" y="711360"/>
            <a:ext cx="117360" cy="123840"/>
          </a:xfrm>
          <a:prstGeom prst="ellipse">
            <a:avLst/>
          </a:prstGeom>
          <a:solidFill>
            <a:srgbClr val="e2020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12800" y="55728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68320" y="557280"/>
            <a:ext cx="117360" cy="123840"/>
          </a:xfrm>
          <a:prstGeom prst="ellipse">
            <a:avLst/>
          </a:prstGeom>
          <a:solidFill>
            <a:srgbClr val="d95a3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68320" y="255600"/>
            <a:ext cx="1173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01760" y="414360"/>
            <a:ext cx="118800" cy="123840"/>
          </a:xfrm>
          <a:prstGeom prst="ellipse">
            <a:avLst/>
          </a:prstGeom>
          <a:solidFill>
            <a:srgbClr val="68a3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01760" y="255600"/>
            <a:ext cx="118800" cy="123840"/>
          </a:xfrm>
          <a:prstGeom prst="ellipse">
            <a:avLst/>
          </a:prstGeom>
          <a:solidFill>
            <a:srgbClr val="7e2d8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01760" y="557280"/>
            <a:ext cx="11880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01760" y="709560"/>
            <a:ext cx="118800" cy="1256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28600" y="392040"/>
            <a:ext cx="633240" cy="62856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" name=""/>
          <p:cNvGrpSpPr/>
          <p:nvPr/>
        </p:nvGrpSpPr>
        <p:grpSpPr>
          <a:xfrm>
            <a:off x="358920" y="5788080"/>
            <a:ext cx="650880" cy="650880"/>
            <a:chOff x="358920" y="5788080"/>
            <a:chExt cx="650880" cy="650880"/>
          </a:xfrm>
        </p:grpSpPr>
        <p:sp>
          <p:nvSpPr>
            <p:cNvPr id="28" name=""/>
            <p:cNvSpPr/>
            <p:nvPr/>
          </p:nvSpPr>
          <p:spPr>
            <a:xfrm>
              <a:off x="358920" y="6030000"/>
              <a:ext cx="129960" cy="129600"/>
            </a:xfrm>
            <a:custGeom>
              <a:avLst/>
              <a:gdLst/>
              <a:ahLst/>
              <a:rect l="l" t="t" r="r" b="b"/>
              <a:pathLst>
                <a:path w="737" h="737">
                  <a:moveTo>
                    <a:pt x="0" y="474"/>
                  </a:moveTo>
                  <a:lnTo>
                    <a:pt x="474" y="0"/>
                  </a:lnTo>
                  <a:lnTo>
                    <a:pt x="737" y="263"/>
                  </a:lnTo>
                  <a:lnTo>
                    <a:pt x="647" y="353"/>
                  </a:lnTo>
                  <a:lnTo>
                    <a:pt x="483" y="190"/>
                  </a:lnTo>
                  <a:lnTo>
                    <a:pt x="396" y="277"/>
                  </a:lnTo>
                  <a:lnTo>
                    <a:pt x="555" y="436"/>
                  </a:lnTo>
                  <a:lnTo>
                    <a:pt x="466" y="526"/>
                  </a:lnTo>
                  <a:lnTo>
                    <a:pt x="306" y="367"/>
                  </a:lnTo>
                  <a:lnTo>
                    <a:pt x="189" y="484"/>
                  </a:lnTo>
                  <a:lnTo>
                    <a:pt x="353" y="647"/>
                  </a:lnTo>
                  <a:lnTo>
                    <a:pt x="263" y="737"/>
                  </a:lnTo>
                  <a:lnTo>
                    <a:pt x="0" y="47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422280" y="6093360"/>
              <a:ext cx="137880" cy="137880"/>
            </a:xfrm>
            <a:custGeom>
              <a:avLst/>
              <a:gdLst/>
              <a:ahLst/>
              <a:rect l="l" t="t" r="r" b="b"/>
              <a:pathLst>
                <a:path w="784" h="783">
                  <a:moveTo>
                    <a:pt x="473" y="0"/>
                  </a:moveTo>
                  <a:lnTo>
                    <a:pt x="592" y="117"/>
                  </a:lnTo>
                  <a:lnTo>
                    <a:pt x="419" y="474"/>
                  </a:lnTo>
                  <a:lnTo>
                    <a:pt x="420" y="475"/>
                  </a:lnTo>
                  <a:lnTo>
                    <a:pt x="685" y="211"/>
                  </a:lnTo>
                  <a:lnTo>
                    <a:pt x="784" y="309"/>
                  </a:lnTo>
                  <a:lnTo>
                    <a:pt x="309" y="783"/>
                  </a:lnTo>
                  <a:lnTo>
                    <a:pt x="197" y="671"/>
                  </a:lnTo>
                  <a:lnTo>
                    <a:pt x="365" y="307"/>
                  </a:lnTo>
                  <a:lnTo>
                    <a:pt x="99" y="573"/>
                  </a:lnTo>
                  <a:lnTo>
                    <a:pt x="0" y="474"/>
                  </a:lnTo>
                  <a:lnTo>
                    <a:pt x="473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632880" y="5907960"/>
              <a:ext cx="257040" cy="326880"/>
            </a:xfrm>
            <a:custGeom>
              <a:avLst/>
              <a:gdLst/>
              <a:ahLst/>
              <a:rect l="l" t="t" r="r" b="b"/>
              <a:pathLst>
                <a:path w="1458" h="1855">
                  <a:moveTo>
                    <a:pt x="781" y="1756"/>
                  </a:moveTo>
                  <a:lnTo>
                    <a:pt x="483" y="1459"/>
                  </a:lnTo>
                  <a:lnTo>
                    <a:pt x="970" y="972"/>
                  </a:lnTo>
                  <a:lnTo>
                    <a:pt x="1458" y="485"/>
                  </a:lnTo>
                  <a:lnTo>
                    <a:pt x="973" y="0"/>
                  </a:lnTo>
                  <a:lnTo>
                    <a:pt x="486" y="488"/>
                  </a:lnTo>
                  <a:lnTo>
                    <a:pt x="0" y="975"/>
                  </a:lnTo>
                  <a:lnTo>
                    <a:pt x="99" y="1074"/>
                  </a:lnTo>
                  <a:lnTo>
                    <a:pt x="536" y="636"/>
                  </a:lnTo>
                  <a:lnTo>
                    <a:pt x="973" y="198"/>
                  </a:lnTo>
                  <a:lnTo>
                    <a:pt x="1260" y="485"/>
                  </a:lnTo>
                  <a:lnTo>
                    <a:pt x="772" y="972"/>
                  </a:lnTo>
                  <a:lnTo>
                    <a:pt x="285" y="1459"/>
                  </a:lnTo>
                  <a:lnTo>
                    <a:pt x="682" y="1855"/>
                  </a:lnTo>
                  <a:lnTo>
                    <a:pt x="781" y="175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42440" y="5788080"/>
              <a:ext cx="326880" cy="326520"/>
            </a:xfrm>
            <a:custGeom>
              <a:avLst/>
              <a:gdLst/>
              <a:ahLst/>
              <a:rect l="l" t="t" r="r" b="b"/>
              <a:pathLst>
                <a:path w="1855" h="1853">
                  <a:moveTo>
                    <a:pt x="1179" y="1754"/>
                  </a:moveTo>
                  <a:lnTo>
                    <a:pt x="881" y="1457"/>
                  </a:lnTo>
                  <a:lnTo>
                    <a:pt x="1368" y="970"/>
                  </a:lnTo>
                  <a:lnTo>
                    <a:pt x="1855" y="482"/>
                  </a:lnTo>
                  <a:lnTo>
                    <a:pt x="1372" y="0"/>
                  </a:lnTo>
                  <a:lnTo>
                    <a:pt x="686" y="685"/>
                  </a:lnTo>
                  <a:lnTo>
                    <a:pt x="0" y="1372"/>
                  </a:lnTo>
                  <a:lnTo>
                    <a:pt x="99" y="1471"/>
                  </a:lnTo>
                  <a:lnTo>
                    <a:pt x="736" y="833"/>
                  </a:lnTo>
                  <a:lnTo>
                    <a:pt x="1372" y="197"/>
                  </a:lnTo>
                  <a:lnTo>
                    <a:pt x="1657" y="482"/>
                  </a:lnTo>
                  <a:lnTo>
                    <a:pt x="1170" y="970"/>
                  </a:lnTo>
                  <a:lnTo>
                    <a:pt x="683" y="1457"/>
                  </a:lnTo>
                  <a:lnTo>
                    <a:pt x="1080" y="1853"/>
                  </a:lnTo>
                  <a:lnTo>
                    <a:pt x="1179" y="17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94640" y="6166080"/>
              <a:ext cx="123120" cy="136080"/>
            </a:xfrm>
            <a:custGeom>
              <a:avLst/>
              <a:gdLst/>
              <a:ahLst/>
              <a:rect l="l" t="t" r="r" b="b"/>
              <a:pathLst>
                <a:path w="699" h="772">
                  <a:moveTo>
                    <a:pt x="374" y="297"/>
                  </a:moveTo>
                  <a:lnTo>
                    <a:pt x="384" y="306"/>
                  </a:lnTo>
                  <a:lnTo>
                    <a:pt x="394" y="315"/>
                  </a:lnTo>
                  <a:lnTo>
                    <a:pt x="404" y="322"/>
                  </a:lnTo>
                  <a:lnTo>
                    <a:pt x="413" y="329"/>
                  </a:lnTo>
                  <a:lnTo>
                    <a:pt x="423" y="334"/>
                  </a:lnTo>
                  <a:lnTo>
                    <a:pt x="432" y="338"/>
                  </a:lnTo>
                  <a:lnTo>
                    <a:pt x="441" y="342"/>
                  </a:lnTo>
                  <a:lnTo>
                    <a:pt x="450" y="344"/>
                  </a:lnTo>
                  <a:lnTo>
                    <a:pt x="460" y="345"/>
                  </a:lnTo>
                  <a:lnTo>
                    <a:pt x="464" y="345"/>
                  </a:lnTo>
                  <a:lnTo>
                    <a:pt x="469" y="345"/>
                  </a:lnTo>
                  <a:lnTo>
                    <a:pt x="478" y="343"/>
                  </a:lnTo>
                  <a:lnTo>
                    <a:pt x="482" y="342"/>
                  </a:lnTo>
                  <a:lnTo>
                    <a:pt x="487" y="340"/>
                  </a:lnTo>
                  <a:lnTo>
                    <a:pt x="491" y="339"/>
                  </a:lnTo>
                  <a:lnTo>
                    <a:pt x="496" y="336"/>
                  </a:lnTo>
                  <a:lnTo>
                    <a:pt x="505" y="331"/>
                  </a:lnTo>
                  <a:lnTo>
                    <a:pt x="509" y="328"/>
                  </a:lnTo>
                  <a:lnTo>
                    <a:pt x="514" y="324"/>
                  </a:lnTo>
                  <a:lnTo>
                    <a:pt x="522" y="316"/>
                  </a:lnTo>
                  <a:lnTo>
                    <a:pt x="530" y="308"/>
                  </a:lnTo>
                  <a:lnTo>
                    <a:pt x="537" y="299"/>
                  </a:lnTo>
                  <a:lnTo>
                    <a:pt x="542" y="290"/>
                  </a:lnTo>
                  <a:lnTo>
                    <a:pt x="546" y="281"/>
                  </a:lnTo>
                  <a:lnTo>
                    <a:pt x="549" y="273"/>
                  </a:lnTo>
                  <a:lnTo>
                    <a:pt x="550" y="264"/>
                  </a:lnTo>
                  <a:lnTo>
                    <a:pt x="550" y="255"/>
                  </a:lnTo>
                  <a:lnTo>
                    <a:pt x="549" y="245"/>
                  </a:lnTo>
                  <a:lnTo>
                    <a:pt x="547" y="236"/>
                  </a:lnTo>
                  <a:lnTo>
                    <a:pt x="544" y="227"/>
                  </a:lnTo>
                  <a:lnTo>
                    <a:pt x="540" y="218"/>
                  </a:lnTo>
                  <a:lnTo>
                    <a:pt x="534" y="208"/>
                  </a:lnTo>
                  <a:lnTo>
                    <a:pt x="528" y="199"/>
                  </a:lnTo>
                  <a:lnTo>
                    <a:pt x="520" y="189"/>
                  </a:lnTo>
                  <a:lnTo>
                    <a:pt x="512" y="179"/>
                  </a:lnTo>
                  <a:lnTo>
                    <a:pt x="502" y="169"/>
                  </a:lnTo>
                  <a:lnTo>
                    <a:pt x="374" y="297"/>
                  </a:lnTo>
                  <a:close/>
                  <a:moveTo>
                    <a:pt x="0" y="473"/>
                  </a:moveTo>
                  <a:lnTo>
                    <a:pt x="475" y="0"/>
                  </a:lnTo>
                  <a:lnTo>
                    <a:pt x="574" y="99"/>
                  </a:lnTo>
                  <a:lnTo>
                    <a:pt x="594" y="119"/>
                  </a:lnTo>
                  <a:lnTo>
                    <a:pt x="613" y="139"/>
                  </a:lnTo>
                  <a:lnTo>
                    <a:pt x="631" y="159"/>
                  </a:lnTo>
                  <a:lnTo>
                    <a:pt x="647" y="178"/>
                  </a:lnTo>
                  <a:lnTo>
                    <a:pt x="661" y="197"/>
                  </a:lnTo>
                  <a:lnTo>
                    <a:pt x="667" y="206"/>
                  </a:lnTo>
                  <a:lnTo>
                    <a:pt x="673" y="216"/>
                  </a:lnTo>
                  <a:lnTo>
                    <a:pt x="678" y="225"/>
                  </a:lnTo>
                  <a:lnTo>
                    <a:pt x="683" y="234"/>
                  </a:lnTo>
                  <a:lnTo>
                    <a:pt x="687" y="244"/>
                  </a:lnTo>
                  <a:lnTo>
                    <a:pt x="691" y="253"/>
                  </a:lnTo>
                  <a:lnTo>
                    <a:pt x="694" y="262"/>
                  </a:lnTo>
                  <a:lnTo>
                    <a:pt x="696" y="271"/>
                  </a:lnTo>
                  <a:lnTo>
                    <a:pt x="697" y="276"/>
                  </a:lnTo>
                  <a:lnTo>
                    <a:pt x="698" y="280"/>
                  </a:lnTo>
                  <a:lnTo>
                    <a:pt x="699" y="290"/>
                  </a:lnTo>
                  <a:lnTo>
                    <a:pt x="699" y="299"/>
                  </a:lnTo>
                  <a:lnTo>
                    <a:pt x="698" y="308"/>
                  </a:lnTo>
                  <a:lnTo>
                    <a:pt x="697" y="317"/>
                  </a:lnTo>
                  <a:lnTo>
                    <a:pt x="695" y="327"/>
                  </a:lnTo>
                  <a:lnTo>
                    <a:pt x="692" y="336"/>
                  </a:lnTo>
                  <a:lnTo>
                    <a:pt x="688" y="345"/>
                  </a:lnTo>
                  <a:lnTo>
                    <a:pt x="683" y="355"/>
                  </a:lnTo>
                  <a:lnTo>
                    <a:pt x="678" y="364"/>
                  </a:lnTo>
                  <a:lnTo>
                    <a:pt x="671" y="374"/>
                  </a:lnTo>
                  <a:lnTo>
                    <a:pt x="668" y="378"/>
                  </a:lnTo>
                  <a:lnTo>
                    <a:pt x="664" y="383"/>
                  </a:lnTo>
                  <a:lnTo>
                    <a:pt x="656" y="393"/>
                  </a:lnTo>
                  <a:lnTo>
                    <a:pt x="646" y="403"/>
                  </a:lnTo>
                  <a:lnTo>
                    <a:pt x="635" y="414"/>
                  </a:lnTo>
                  <a:lnTo>
                    <a:pt x="623" y="424"/>
                  </a:lnTo>
                  <a:lnTo>
                    <a:pt x="618" y="429"/>
                  </a:lnTo>
                  <a:lnTo>
                    <a:pt x="612" y="433"/>
                  </a:lnTo>
                  <a:lnTo>
                    <a:pt x="601" y="442"/>
                  </a:lnTo>
                  <a:lnTo>
                    <a:pt x="589" y="449"/>
                  </a:lnTo>
                  <a:lnTo>
                    <a:pt x="578" y="455"/>
                  </a:lnTo>
                  <a:lnTo>
                    <a:pt x="572" y="457"/>
                  </a:lnTo>
                  <a:lnTo>
                    <a:pt x="566" y="460"/>
                  </a:lnTo>
                  <a:lnTo>
                    <a:pt x="561" y="462"/>
                  </a:lnTo>
                  <a:lnTo>
                    <a:pt x="555" y="463"/>
                  </a:lnTo>
                  <a:lnTo>
                    <a:pt x="549" y="464"/>
                  </a:lnTo>
                  <a:lnTo>
                    <a:pt x="543" y="465"/>
                  </a:lnTo>
                  <a:lnTo>
                    <a:pt x="532" y="466"/>
                  </a:lnTo>
                  <a:lnTo>
                    <a:pt x="520" y="465"/>
                  </a:lnTo>
                  <a:lnTo>
                    <a:pt x="507" y="463"/>
                  </a:lnTo>
                  <a:lnTo>
                    <a:pt x="495" y="459"/>
                  </a:lnTo>
                  <a:lnTo>
                    <a:pt x="488" y="457"/>
                  </a:lnTo>
                  <a:lnTo>
                    <a:pt x="482" y="454"/>
                  </a:lnTo>
                  <a:lnTo>
                    <a:pt x="475" y="451"/>
                  </a:lnTo>
                  <a:lnTo>
                    <a:pt x="469" y="447"/>
                  </a:lnTo>
                  <a:lnTo>
                    <a:pt x="455" y="438"/>
                  </a:lnTo>
                  <a:lnTo>
                    <a:pt x="464" y="449"/>
                  </a:lnTo>
                  <a:lnTo>
                    <a:pt x="472" y="459"/>
                  </a:lnTo>
                  <a:lnTo>
                    <a:pt x="478" y="470"/>
                  </a:lnTo>
                  <a:lnTo>
                    <a:pt x="483" y="480"/>
                  </a:lnTo>
                  <a:lnTo>
                    <a:pt x="486" y="490"/>
                  </a:lnTo>
                  <a:lnTo>
                    <a:pt x="488" y="500"/>
                  </a:lnTo>
                  <a:lnTo>
                    <a:pt x="488" y="510"/>
                  </a:lnTo>
                  <a:lnTo>
                    <a:pt x="486" y="520"/>
                  </a:lnTo>
                  <a:lnTo>
                    <a:pt x="485" y="525"/>
                  </a:lnTo>
                  <a:lnTo>
                    <a:pt x="484" y="530"/>
                  </a:lnTo>
                  <a:lnTo>
                    <a:pt x="482" y="535"/>
                  </a:lnTo>
                  <a:lnTo>
                    <a:pt x="479" y="541"/>
                  </a:lnTo>
                  <a:lnTo>
                    <a:pt x="474" y="551"/>
                  </a:lnTo>
                  <a:lnTo>
                    <a:pt x="470" y="557"/>
                  </a:lnTo>
                  <a:lnTo>
                    <a:pt x="467" y="562"/>
                  </a:lnTo>
                  <a:lnTo>
                    <a:pt x="458" y="574"/>
                  </a:lnTo>
                  <a:lnTo>
                    <a:pt x="448" y="586"/>
                  </a:lnTo>
                  <a:lnTo>
                    <a:pt x="437" y="598"/>
                  </a:lnTo>
                  <a:lnTo>
                    <a:pt x="424" y="611"/>
                  </a:lnTo>
                  <a:lnTo>
                    <a:pt x="351" y="686"/>
                  </a:lnTo>
                  <a:lnTo>
                    <a:pt x="343" y="694"/>
                  </a:lnTo>
                  <a:lnTo>
                    <a:pt x="335" y="703"/>
                  </a:lnTo>
                  <a:lnTo>
                    <a:pt x="327" y="713"/>
                  </a:lnTo>
                  <a:lnTo>
                    <a:pt x="320" y="724"/>
                  </a:lnTo>
                  <a:lnTo>
                    <a:pt x="313" y="735"/>
                  </a:lnTo>
                  <a:lnTo>
                    <a:pt x="307" y="747"/>
                  </a:lnTo>
                  <a:lnTo>
                    <a:pt x="305" y="753"/>
                  </a:lnTo>
                  <a:lnTo>
                    <a:pt x="302" y="760"/>
                  </a:lnTo>
                  <a:lnTo>
                    <a:pt x="301" y="766"/>
                  </a:lnTo>
                  <a:lnTo>
                    <a:pt x="299" y="772"/>
                  </a:lnTo>
                  <a:lnTo>
                    <a:pt x="200" y="673"/>
                  </a:lnTo>
                  <a:lnTo>
                    <a:pt x="201" y="667"/>
                  </a:lnTo>
                  <a:lnTo>
                    <a:pt x="203" y="660"/>
                  </a:lnTo>
                  <a:lnTo>
                    <a:pt x="205" y="654"/>
                  </a:lnTo>
                  <a:lnTo>
                    <a:pt x="208" y="648"/>
                  </a:lnTo>
                  <a:lnTo>
                    <a:pt x="214" y="636"/>
                  </a:lnTo>
                  <a:lnTo>
                    <a:pt x="221" y="625"/>
                  </a:lnTo>
                  <a:lnTo>
                    <a:pt x="229" y="613"/>
                  </a:lnTo>
                  <a:lnTo>
                    <a:pt x="237" y="603"/>
                  </a:lnTo>
                  <a:lnTo>
                    <a:pt x="245" y="594"/>
                  </a:lnTo>
                  <a:lnTo>
                    <a:pt x="252" y="586"/>
                  </a:lnTo>
                  <a:lnTo>
                    <a:pt x="335" y="504"/>
                  </a:lnTo>
                  <a:lnTo>
                    <a:pt x="340" y="497"/>
                  </a:lnTo>
                  <a:lnTo>
                    <a:pt x="343" y="494"/>
                  </a:lnTo>
                  <a:lnTo>
                    <a:pt x="345" y="490"/>
                  </a:lnTo>
                  <a:lnTo>
                    <a:pt x="348" y="482"/>
                  </a:lnTo>
                  <a:lnTo>
                    <a:pt x="349" y="478"/>
                  </a:lnTo>
                  <a:lnTo>
                    <a:pt x="350" y="474"/>
                  </a:lnTo>
                  <a:lnTo>
                    <a:pt x="351" y="470"/>
                  </a:lnTo>
                  <a:lnTo>
                    <a:pt x="351" y="466"/>
                  </a:lnTo>
                  <a:lnTo>
                    <a:pt x="351" y="457"/>
                  </a:lnTo>
                  <a:lnTo>
                    <a:pt x="351" y="449"/>
                  </a:lnTo>
                  <a:lnTo>
                    <a:pt x="349" y="440"/>
                  </a:lnTo>
                  <a:lnTo>
                    <a:pt x="347" y="432"/>
                  </a:lnTo>
                  <a:lnTo>
                    <a:pt x="344" y="424"/>
                  </a:lnTo>
                  <a:lnTo>
                    <a:pt x="341" y="416"/>
                  </a:lnTo>
                  <a:lnTo>
                    <a:pt x="338" y="409"/>
                  </a:lnTo>
                  <a:lnTo>
                    <a:pt x="334" y="403"/>
                  </a:lnTo>
                  <a:lnTo>
                    <a:pt x="330" y="397"/>
                  </a:lnTo>
                  <a:lnTo>
                    <a:pt x="326" y="391"/>
                  </a:lnTo>
                  <a:lnTo>
                    <a:pt x="322" y="387"/>
                  </a:lnTo>
                  <a:lnTo>
                    <a:pt x="303" y="368"/>
                  </a:lnTo>
                  <a:lnTo>
                    <a:pt x="99" y="572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574560" y="6244920"/>
              <a:ext cx="110160" cy="110520"/>
            </a:xfrm>
            <a:custGeom>
              <a:avLst/>
              <a:gdLst/>
              <a:ahLst/>
              <a:rect l="l" t="t" r="r" b="b"/>
              <a:pathLst>
                <a:path w="625" h="627">
                  <a:moveTo>
                    <a:pt x="144" y="399"/>
                  </a:moveTo>
                  <a:lnTo>
                    <a:pt x="140" y="403"/>
                  </a:lnTo>
                  <a:lnTo>
                    <a:pt x="137" y="407"/>
                  </a:lnTo>
                  <a:lnTo>
                    <a:pt x="134" y="412"/>
                  </a:lnTo>
                  <a:lnTo>
                    <a:pt x="132" y="417"/>
                  </a:lnTo>
                  <a:lnTo>
                    <a:pt x="130" y="422"/>
                  </a:lnTo>
                  <a:lnTo>
                    <a:pt x="129" y="427"/>
                  </a:lnTo>
                  <a:lnTo>
                    <a:pt x="128" y="432"/>
                  </a:lnTo>
                  <a:lnTo>
                    <a:pt x="128" y="438"/>
                  </a:lnTo>
                  <a:lnTo>
                    <a:pt x="129" y="443"/>
                  </a:lnTo>
                  <a:lnTo>
                    <a:pt x="130" y="449"/>
                  </a:lnTo>
                  <a:lnTo>
                    <a:pt x="131" y="454"/>
                  </a:lnTo>
                  <a:lnTo>
                    <a:pt x="133" y="460"/>
                  </a:lnTo>
                  <a:lnTo>
                    <a:pt x="135" y="465"/>
                  </a:lnTo>
                  <a:lnTo>
                    <a:pt x="139" y="470"/>
                  </a:lnTo>
                  <a:lnTo>
                    <a:pt x="142" y="475"/>
                  </a:lnTo>
                  <a:lnTo>
                    <a:pt x="147" y="480"/>
                  </a:lnTo>
                  <a:lnTo>
                    <a:pt x="151" y="484"/>
                  </a:lnTo>
                  <a:lnTo>
                    <a:pt x="156" y="488"/>
                  </a:lnTo>
                  <a:lnTo>
                    <a:pt x="161" y="491"/>
                  </a:lnTo>
                  <a:lnTo>
                    <a:pt x="167" y="494"/>
                  </a:lnTo>
                  <a:lnTo>
                    <a:pt x="172" y="496"/>
                  </a:lnTo>
                  <a:lnTo>
                    <a:pt x="178" y="497"/>
                  </a:lnTo>
                  <a:lnTo>
                    <a:pt x="183" y="498"/>
                  </a:lnTo>
                  <a:lnTo>
                    <a:pt x="189" y="498"/>
                  </a:lnTo>
                  <a:lnTo>
                    <a:pt x="200" y="498"/>
                  </a:lnTo>
                  <a:lnTo>
                    <a:pt x="205" y="496"/>
                  </a:lnTo>
                  <a:lnTo>
                    <a:pt x="210" y="495"/>
                  </a:lnTo>
                  <a:lnTo>
                    <a:pt x="215" y="492"/>
                  </a:lnTo>
                  <a:lnTo>
                    <a:pt x="219" y="490"/>
                  </a:lnTo>
                  <a:lnTo>
                    <a:pt x="224" y="487"/>
                  </a:lnTo>
                  <a:lnTo>
                    <a:pt x="228" y="483"/>
                  </a:lnTo>
                  <a:lnTo>
                    <a:pt x="482" y="229"/>
                  </a:lnTo>
                  <a:lnTo>
                    <a:pt x="485" y="225"/>
                  </a:lnTo>
                  <a:lnTo>
                    <a:pt x="488" y="221"/>
                  </a:lnTo>
                  <a:lnTo>
                    <a:pt x="491" y="216"/>
                  </a:lnTo>
                  <a:lnTo>
                    <a:pt x="493" y="211"/>
                  </a:lnTo>
                  <a:lnTo>
                    <a:pt x="495" y="206"/>
                  </a:lnTo>
                  <a:lnTo>
                    <a:pt x="496" y="201"/>
                  </a:lnTo>
                  <a:lnTo>
                    <a:pt x="497" y="196"/>
                  </a:lnTo>
                  <a:lnTo>
                    <a:pt x="497" y="190"/>
                  </a:lnTo>
                  <a:lnTo>
                    <a:pt x="497" y="185"/>
                  </a:lnTo>
                  <a:lnTo>
                    <a:pt x="496" y="179"/>
                  </a:lnTo>
                  <a:lnTo>
                    <a:pt x="494" y="173"/>
                  </a:lnTo>
                  <a:lnTo>
                    <a:pt x="492" y="167"/>
                  </a:lnTo>
                  <a:lnTo>
                    <a:pt x="490" y="162"/>
                  </a:lnTo>
                  <a:lnTo>
                    <a:pt x="487" y="157"/>
                  </a:lnTo>
                  <a:lnTo>
                    <a:pt x="483" y="152"/>
                  </a:lnTo>
                  <a:lnTo>
                    <a:pt x="479" y="147"/>
                  </a:lnTo>
                  <a:lnTo>
                    <a:pt x="474" y="143"/>
                  </a:lnTo>
                  <a:lnTo>
                    <a:pt x="469" y="139"/>
                  </a:lnTo>
                  <a:lnTo>
                    <a:pt x="464" y="136"/>
                  </a:lnTo>
                  <a:lnTo>
                    <a:pt x="459" y="133"/>
                  </a:lnTo>
                  <a:lnTo>
                    <a:pt x="453" y="131"/>
                  </a:lnTo>
                  <a:lnTo>
                    <a:pt x="448" y="130"/>
                  </a:lnTo>
                  <a:lnTo>
                    <a:pt x="442" y="129"/>
                  </a:lnTo>
                  <a:lnTo>
                    <a:pt x="437" y="129"/>
                  </a:lnTo>
                  <a:lnTo>
                    <a:pt x="426" y="130"/>
                  </a:lnTo>
                  <a:lnTo>
                    <a:pt x="420" y="131"/>
                  </a:lnTo>
                  <a:lnTo>
                    <a:pt x="415" y="132"/>
                  </a:lnTo>
                  <a:lnTo>
                    <a:pt x="410" y="135"/>
                  </a:lnTo>
                  <a:lnTo>
                    <a:pt x="406" y="137"/>
                  </a:lnTo>
                  <a:lnTo>
                    <a:pt x="401" y="140"/>
                  </a:lnTo>
                  <a:lnTo>
                    <a:pt x="397" y="144"/>
                  </a:lnTo>
                  <a:lnTo>
                    <a:pt x="144" y="399"/>
                  </a:lnTo>
                  <a:close/>
                  <a:moveTo>
                    <a:pt x="354" y="556"/>
                  </a:moveTo>
                  <a:lnTo>
                    <a:pt x="343" y="566"/>
                  </a:lnTo>
                  <a:lnTo>
                    <a:pt x="332" y="575"/>
                  </a:lnTo>
                  <a:lnTo>
                    <a:pt x="322" y="584"/>
                  </a:lnTo>
                  <a:lnTo>
                    <a:pt x="311" y="591"/>
                  </a:lnTo>
                  <a:lnTo>
                    <a:pt x="301" y="598"/>
                  </a:lnTo>
                  <a:lnTo>
                    <a:pt x="291" y="604"/>
                  </a:lnTo>
                  <a:lnTo>
                    <a:pt x="280" y="610"/>
                  </a:lnTo>
                  <a:lnTo>
                    <a:pt x="270" y="614"/>
                  </a:lnTo>
                  <a:lnTo>
                    <a:pt x="260" y="618"/>
                  </a:lnTo>
                  <a:lnTo>
                    <a:pt x="250" y="621"/>
                  </a:lnTo>
                  <a:lnTo>
                    <a:pt x="241" y="623"/>
                  </a:lnTo>
                  <a:lnTo>
                    <a:pt x="231" y="625"/>
                  </a:lnTo>
                  <a:lnTo>
                    <a:pt x="221" y="626"/>
                  </a:lnTo>
                  <a:lnTo>
                    <a:pt x="212" y="627"/>
                  </a:lnTo>
                  <a:lnTo>
                    <a:pt x="202" y="627"/>
                  </a:lnTo>
                  <a:lnTo>
                    <a:pt x="193" y="626"/>
                  </a:lnTo>
                  <a:lnTo>
                    <a:pt x="184" y="625"/>
                  </a:lnTo>
                  <a:lnTo>
                    <a:pt x="175" y="623"/>
                  </a:lnTo>
                  <a:lnTo>
                    <a:pt x="171" y="622"/>
                  </a:lnTo>
                  <a:lnTo>
                    <a:pt x="166" y="621"/>
                  </a:lnTo>
                  <a:lnTo>
                    <a:pt x="158" y="618"/>
                  </a:lnTo>
                  <a:lnTo>
                    <a:pt x="149" y="615"/>
                  </a:lnTo>
                  <a:lnTo>
                    <a:pt x="141" y="612"/>
                  </a:lnTo>
                  <a:lnTo>
                    <a:pt x="124" y="604"/>
                  </a:lnTo>
                  <a:lnTo>
                    <a:pt x="117" y="599"/>
                  </a:lnTo>
                  <a:lnTo>
                    <a:pt x="109" y="594"/>
                  </a:lnTo>
                  <a:lnTo>
                    <a:pt x="101" y="589"/>
                  </a:lnTo>
                  <a:lnTo>
                    <a:pt x="94" y="584"/>
                  </a:lnTo>
                  <a:lnTo>
                    <a:pt x="80" y="572"/>
                  </a:lnTo>
                  <a:lnTo>
                    <a:pt x="67" y="560"/>
                  </a:lnTo>
                  <a:lnTo>
                    <a:pt x="55" y="546"/>
                  </a:lnTo>
                  <a:lnTo>
                    <a:pt x="49" y="540"/>
                  </a:lnTo>
                  <a:lnTo>
                    <a:pt x="43" y="532"/>
                  </a:lnTo>
                  <a:lnTo>
                    <a:pt x="32" y="518"/>
                  </a:lnTo>
                  <a:lnTo>
                    <a:pt x="23" y="502"/>
                  </a:lnTo>
                  <a:lnTo>
                    <a:pt x="19" y="494"/>
                  </a:lnTo>
                  <a:lnTo>
                    <a:pt x="15" y="486"/>
                  </a:lnTo>
                  <a:lnTo>
                    <a:pt x="11" y="478"/>
                  </a:lnTo>
                  <a:lnTo>
                    <a:pt x="8" y="469"/>
                  </a:lnTo>
                  <a:lnTo>
                    <a:pt x="6" y="460"/>
                  </a:lnTo>
                  <a:lnTo>
                    <a:pt x="4" y="452"/>
                  </a:lnTo>
                  <a:lnTo>
                    <a:pt x="2" y="443"/>
                  </a:lnTo>
                  <a:lnTo>
                    <a:pt x="1" y="434"/>
                  </a:lnTo>
                  <a:lnTo>
                    <a:pt x="0" y="424"/>
                  </a:lnTo>
                  <a:lnTo>
                    <a:pt x="0" y="415"/>
                  </a:lnTo>
                  <a:lnTo>
                    <a:pt x="1" y="405"/>
                  </a:lnTo>
                  <a:lnTo>
                    <a:pt x="2" y="396"/>
                  </a:lnTo>
                  <a:lnTo>
                    <a:pt x="3" y="386"/>
                  </a:lnTo>
                  <a:lnTo>
                    <a:pt x="6" y="376"/>
                  </a:lnTo>
                  <a:lnTo>
                    <a:pt x="9" y="366"/>
                  </a:lnTo>
                  <a:lnTo>
                    <a:pt x="13" y="356"/>
                  </a:lnTo>
                  <a:lnTo>
                    <a:pt x="17" y="346"/>
                  </a:lnTo>
                  <a:lnTo>
                    <a:pt x="22" y="336"/>
                  </a:lnTo>
                  <a:lnTo>
                    <a:pt x="28" y="326"/>
                  </a:lnTo>
                  <a:lnTo>
                    <a:pt x="35" y="315"/>
                  </a:lnTo>
                  <a:lnTo>
                    <a:pt x="43" y="305"/>
                  </a:lnTo>
                  <a:lnTo>
                    <a:pt x="51" y="294"/>
                  </a:lnTo>
                  <a:lnTo>
                    <a:pt x="61" y="284"/>
                  </a:lnTo>
                  <a:lnTo>
                    <a:pt x="71" y="273"/>
                  </a:lnTo>
                  <a:lnTo>
                    <a:pt x="272" y="71"/>
                  </a:lnTo>
                  <a:lnTo>
                    <a:pt x="282" y="61"/>
                  </a:lnTo>
                  <a:lnTo>
                    <a:pt x="293" y="52"/>
                  </a:lnTo>
                  <a:lnTo>
                    <a:pt x="303" y="43"/>
                  </a:lnTo>
                  <a:lnTo>
                    <a:pt x="314" y="36"/>
                  </a:lnTo>
                  <a:lnTo>
                    <a:pt x="324" y="29"/>
                  </a:lnTo>
                  <a:lnTo>
                    <a:pt x="335" y="23"/>
                  </a:lnTo>
                  <a:lnTo>
                    <a:pt x="345" y="17"/>
                  </a:lnTo>
                  <a:lnTo>
                    <a:pt x="355" y="13"/>
                  </a:lnTo>
                  <a:lnTo>
                    <a:pt x="365" y="9"/>
                  </a:lnTo>
                  <a:lnTo>
                    <a:pt x="375" y="6"/>
                  </a:lnTo>
                  <a:lnTo>
                    <a:pt x="385" y="4"/>
                  </a:lnTo>
                  <a:lnTo>
                    <a:pt x="394" y="2"/>
                  </a:lnTo>
                  <a:lnTo>
                    <a:pt x="404" y="1"/>
                  </a:lnTo>
                  <a:lnTo>
                    <a:pt x="414" y="0"/>
                  </a:lnTo>
                  <a:lnTo>
                    <a:pt x="423" y="0"/>
                  </a:lnTo>
                  <a:lnTo>
                    <a:pt x="432" y="1"/>
                  </a:lnTo>
                  <a:lnTo>
                    <a:pt x="441" y="2"/>
                  </a:lnTo>
                  <a:lnTo>
                    <a:pt x="450" y="4"/>
                  </a:lnTo>
                  <a:lnTo>
                    <a:pt x="455" y="5"/>
                  </a:lnTo>
                  <a:lnTo>
                    <a:pt x="459" y="6"/>
                  </a:lnTo>
                  <a:lnTo>
                    <a:pt x="468" y="9"/>
                  </a:lnTo>
                  <a:lnTo>
                    <a:pt x="476" y="12"/>
                  </a:lnTo>
                  <a:lnTo>
                    <a:pt x="485" y="15"/>
                  </a:lnTo>
                  <a:lnTo>
                    <a:pt x="501" y="23"/>
                  </a:lnTo>
                  <a:lnTo>
                    <a:pt x="509" y="28"/>
                  </a:lnTo>
                  <a:lnTo>
                    <a:pt x="516" y="33"/>
                  </a:lnTo>
                  <a:lnTo>
                    <a:pt x="524" y="38"/>
                  </a:lnTo>
                  <a:lnTo>
                    <a:pt x="531" y="43"/>
                  </a:lnTo>
                  <a:lnTo>
                    <a:pt x="545" y="55"/>
                  </a:lnTo>
                  <a:lnTo>
                    <a:pt x="558" y="67"/>
                  </a:lnTo>
                  <a:lnTo>
                    <a:pt x="571" y="81"/>
                  </a:lnTo>
                  <a:lnTo>
                    <a:pt x="577" y="87"/>
                  </a:lnTo>
                  <a:lnTo>
                    <a:pt x="582" y="95"/>
                  </a:lnTo>
                  <a:lnTo>
                    <a:pt x="593" y="109"/>
                  </a:lnTo>
                  <a:lnTo>
                    <a:pt x="602" y="125"/>
                  </a:lnTo>
                  <a:lnTo>
                    <a:pt x="607" y="133"/>
                  </a:lnTo>
                  <a:lnTo>
                    <a:pt x="610" y="141"/>
                  </a:lnTo>
                  <a:lnTo>
                    <a:pt x="614" y="149"/>
                  </a:lnTo>
                  <a:lnTo>
                    <a:pt x="617" y="158"/>
                  </a:lnTo>
                  <a:lnTo>
                    <a:pt x="620" y="167"/>
                  </a:lnTo>
                  <a:lnTo>
                    <a:pt x="622" y="175"/>
                  </a:lnTo>
                  <a:lnTo>
                    <a:pt x="623" y="185"/>
                  </a:lnTo>
                  <a:lnTo>
                    <a:pt x="625" y="195"/>
                  </a:lnTo>
                  <a:lnTo>
                    <a:pt x="625" y="204"/>
                  </a:lnTo>
                  <a:lnTo>
                    <a:pt x="625" y="213"/>
                  </a:lnTo>
                  <a:lnTo>
                    <a:pt x="625" y="223"/>
                  </a:lnTo>
                  <a:lnTo>
                    <a:pt x="624" y="232"/>
                  </a:lnTo>
                  <a:lnTo>
                    <a:pt x="622" y="242"/>
                  </a:lnTo>
                  <a:lnTo>
                    <a:pt x="619" y="252"/>
                  </a:lnTo>
                  <a:lnTo>
                    <a:pt x="616" y="262"/>
                  </a:lnTo>
                  <a:lnTo>
                    <a:pt x="613" y="272"/>
                  </a:lnTo>
                  <a:lnTo>
                    <a:pt x="608" y="282"/>
                  </a:lnTo>
                  <a:lnTo>
                    <a:pt x="603" y="292"/>
                  </a:lnTo>
                  <a:lnTo>
                    <a:pt x="597" y="302"/>
                  </a:lnTo>
                  <a:lnTo>
                    <a:pt x="590" y="313"/>
                  </a:lnTo>
                  <a:lnTo>
                    <a:pt x="582" y="323"/>
                  </a:lnTo>
                  <a:lnTo>
                    <a:pt x="574" y="334"/>
                  </a:lnTo>
                  <a:lnTo>
                    <a:pt x="565" y="344"/>
                  </a:lnTo>
                  <a:lnTo>
                    <a:pt x="554" y="355"/>
                  </a:lnTo>
                  <a:lnTo>
                    <a:pt x="354" y="55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630000" y="6028560"/>
              <a:ext cx="379800" cy="410400"/>
            </a:xfrm>
            <a:custGeom>
              <a:avLst/>
              <a:gdLst/>
              <a:ahLst/>
              <a:rect l="l" t="t" r="r" b="b"/>
              <a:pathLst>
                <a:path w="2155" h="2329">
                  <a:moveTo>
                    <a:pt x="473" y="1546"/>
                  </a:moveTo>
                  <a:lnTo>
                    <a:pt x="591" y="1663"/>
                  </a:lnTo>
                  <a:lnTo>
                    <a:pt x="419" y="2020"/>
                  </a:lnTo>
                  <a:lnTo>
                    <a:pt x="1188" y="1250"/>
                  </a:lnTo>
                  <a:lnTo>
                    <a:pt x="1958" y="482"/>
                  </a:lnTo>
                  <a:lnTo>
                    <a:pt x="1673" y="197"/>
                  </a:lnTo>
                  <a:lnTo>
                    <a:pt x="1235" y="634"/>
                  </a:lnTo>
                  <a:lnTo>
                    <a:pt x="797" y="1072"/>
                  </a:lnTo>
                  <a:lnTo>
                    <a:pt x="698" y="973"/>
                  </a:lnTo>
                  <a:lnTo>
                    <a:pt x="1185" y="486"/>
                  </a:lnTo>
                  <a:lnTo>
                    <a:pt x="1673" y="0"/>
                  </a:lnTo>
                  <a:lnTo>
                    <a:pt x="2155" y="482"/>
                  </a:lnTo>
                  <a:lnTo>
                    <a:pt x="1693" y="943"/>
                  </a:lnTo>
                  <a:lnTo>
                    <a:pt x="1232" y="1406"/>
                  </a:lnTo>
                  <a:lnTo>
                    <a:pt x="770" y="1867"/>
                  </a:lnTo>
                  <a:lnTo>
                    <a:pt x="309" y="2329"/>
                  </a:lnTo>
                  <a:lnTo>
                    <a:pt x="197" y="2217"/>
                  </a:lnTo>
                  <a:lnTo>
                    <a:pt x="365" y="1853"/>
                  </a:lnTo>
                  <a:lnTo>
                    <a:pt x="99" y="2119"/>
                  </a:lnTo>
                  <a:lnTo>
                    <a:pt x="0" y="2020"/>
                  </a:lnTo>
                  <a:lnTo>
                    <a:pt x="473" y="154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379160" y="380520"/>
            <a:ext cx="707868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Egypt - Jordan Concept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1371240" y="1371240"/>
            <a:ext cx="70866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Amin, on behalf of King Abdullah of Jordan, has negotiated/agreed with Egyptian Prime Minister /Energy Minister the following concepts: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Jordan will import gas from Egypt directly via Aqaba (i.e., Jordan will not import Egyptian gas via Lebanon)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fundamental condition to Jordanian imports is the unfettered right to re-export Jordanian gas to Syria/Turkey/Lebanon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Amin, in conjunction with a prominent Egyptian businessman, will organize a private company to transport and market the gas.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Amin has requested Enron assistance in structuring/marketing/financing, and has offered Enron a 10% non-equity carried interest to be earned at financial close (NPV</a:t>
            </a:r>
            <a:r>
              <a:rPr b="0" lang="en-US" sz="16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Enron = $25 million)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 terms of proposed Enron/Amin deal along with economic details are attached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379160" y="380520"/>
            <a:ext cx="707868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Project Economics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" name=""/>
          <p:cNvGraphicFramePr/>
          <p:nvPr/>
        </p:nvGraphicFramePr>
        <p:xfrm>
          <a:off x="1392120" y="1819440"/>
          <a:ext cx="7351920" cy="3614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92120" y="1819440"/>
                    <a:ext cx="7351920" cy="36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244520" y="185400"/>
            <a:ext cx="755496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Core Project Assumptions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1358640" y="907560"/>
            <a:ext cx="7365960" cy="571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 Throughput (estimated Jordanian demand)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400mmcfd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Capex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$553mm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 O&amp;M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$17mm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Term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 years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70000"/>
              </a:lnSpc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Purchase Price at Al Arish ($/MMBTU)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$1.20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81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(equivalent to $1.50 at Taba)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Sales Price ($/MMBTU)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$2.00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Transco Tariff* ($/MMBTU)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$0.63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Marco Margin ($/MMBTU)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$0.17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70000"/>
              </a:lnSpc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Debt/Equity (70/30 )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$387mm/$166mm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Loan Term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years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Upfront fee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Spread over swapped rate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*The tariff paid to Transco is calculated to give it a 15% IRR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1413000" y="303120"/>
            <a:ext cx="718488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Network Effect Economics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" name=""/>
          <p:cNvGraphicFramePr/>
          <p:nvPr/>
        </p:nvGraphicFramePr>
        <p:xfrm>
          <a:off x="1562040" y="1582560"/>
          <a:ext cx="6772320" cy="3386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62040" y="1582560"/>
                    <a:ext cx="6772320" cy="338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" name=""/>
          <p:cNvSpPr/>
          <p:nvPr/>
        </p:nvSpPr>
        <p:spPr>
          <a:xfrm rot="16200000">
            <a:off x="1056240" y="3026880"/>
            <a:ext cx="993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 NVP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120760" y="4635360"/>
            <a:ext cx="6454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460680" y="4749840"/>
            <a:ext cx="10638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cents cheaper 200 MMCF/D supplied by Saudi.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845320" y="4780080"/>
            <a:ext cx="1150920" cy="7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Selling 100MMCF/D more in Aqaba.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645080" y="4763880"/>
            <a:ext cx="12096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 MMCF/D additional Gas to Syria; Margin for Marco $0.30/MMBT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181240" y="4767120"/>
            <a:ext cx="12463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 Case, 400 MMCF/D from Egypt. Project NPV at 15% is $115mm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679040" y="1602360"/>
            <a:ext cx="69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$MM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032600" y="4768920"/>
            <a:ext cx="1235160" cy="5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Scenarios Combined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2000-12-13T13:57:01Z</dcterms:created>
  <dc:creator>gblack</dc:creator>
  <dc:description/>
  <dc:language>en-US</dc:language>
  <cp:lastModifiedBy>Enron Technology</cp:lastModifiedBy>
  <cp:lastPrinted>2001-01-18T10:23:07Z</cp:lastPrinted>
  <dcterms:modified xsi:type="dcterms:W3CDTF">2001-01-18T10:26:39Z</dcterms:modified>
  <cp:revision>45</cp:revision>
  <dc:subject/>
  <dc:title>Eastern Mediterranean Gas Pipeline</dc:title>
</cp:coreProperties>
</file>