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wmf" ContentType="image/x-wmf"/>
  <Override PartName="/ppt/embeddings/oleObject1.bin" ContentType="application/vnd.openxmlformats-officedocument.oleObject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228600" y="76320"/>
            <a:ext cx="815328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228600" y="1066680"/>
            <a:ext cx="86868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EBECC39-630F-4D63-8F88-1858B6D1A4D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228600" y="76320"/>
            <a:ext cx="815328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228600" y="1066680"/>
            <a:ext cx="8686800" cy="502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9DBC7DD-625E-4225-94C4-6AA7C8ECA8E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937EFF7-756B-48F5-AE7A-A90ADA6A682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" name="LogoWh" descr=""/>
          <p:cNvPicPr/>
          <p:nvPr/>
        </p:nvPicPr>
        <p:blipFill>
          <a:blip r:embed="rId2"/>
          <a:stretch/>
        </p:blipFill>
        <p:spPr>
          <a:xfrm>
            <a:off x="8285040" y="6107040"/>
            <a:ext cx="714600" cy="717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"/>
          <p:cNvSpPr/>
          <p:nvPr/>
        </p:nvSpPr>
        <p:spPr>
          <a:xfrm>
            <a:off x="6070680" y="534600"/>
            <a:ext cx="29210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cc00"/>
                </a:solidFill>
                <a:effectLst/>
                <a:uFillTx/>
                <a:latin typeface="Times New Roman"/>
              </a:rPr>
              <a:t>EBS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222120" y="915840"/>
            <a:ext cx="8709120" cy="74880"/>
          </a:xfrm>
          <a:prstGeom prst="rect">
            <a:avLst/>
          </a:prstGeom>
          <a:gradFill rotWithShape="0">
            <a:gsLst>
              <a:gs pos="0">
                <a:srgbClr val="99ccff"/>
              </a:gs>
              <a:gs pos="100000">
                <a:srgbClr val="000066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080" bIns="280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955800" y="6526080"/>
            <a:ext cx="7172280" cy="74880"/>
          </a:xfrm>
          <a:prstGeom prst="rect">
            <a:avLst/>
          </a:prstGeom>
          <a:gradFill rotWithShape="0">
            <a:gsLst>
              <a:gs pos="0">
                <a:srgbClr val="99ccff"/>
              </a:gs>
              <a:gs pos="100000">
                <a:srgbClr val="000066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080" bIns="280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7800480" y="6292080"/>
            <a:ext cx="6076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18136AF-0944-4276-B13F-97EEA83C61E9}" type="slidenum"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epower%20ball" descr=""/>
          <p:cNvPicPr/>
          <p:nvPr/>
        </p:nvPicPr>
        <p:blipFill>
          <a:blip r:embed="rId3"/>
          <a:stretch/>
        </p:blipFill>
        <p:spPr>
          <a:xfrm>
            <a:off x="-152280" y="5715000"/>
            <a:ext cx="1255680" cy="1442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" name="PlaceHolder 4"/>
          <p:cNvSpPr>
            <a:spLocks noGrp="1"/>
          </p:cNvSpPr>
          <p:nvPr>
            <p:ph type="title"/>
          </p:nvPr>
        </p:nvSpPr>
        <p:spPr>
          <a:xfrm>
            <a:off x="228600" y="76320"/>
            <a:ext cx="815328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body"/>
          </p:nvPr>
        </p:nvSpPr>
        <p:spPr>
          <a:xfrm>
            <a:off x="228600" y="1066680"/>
            <a:ext cx="86868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oleObject" Target="../embeddings/oleObject1.bin"/><Relationship Id="rId3" Type="http://schemas.openxmlformats.org/officeDocument/2006/relationships/image" Target="../media/image4.wmf"/><Relationship Id="rId4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480" y="1523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Video-on-Demand</a:t>
            </a:r>
            <a:br>
              <a:rPr sz="40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Braveheart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6" name="" descr=""/>
          <p:cNvPicPr/>
          <p:nvPr/>
        </p:nvPicPr>
        <p:blipFill>
          <a:blip r:embed="rId1"/>
          <a:stretch/>
        </p:blipFill>
        <p:spPr>
          <a:xfrm>
            <a:off x="2286000" y="2895480"/>
            <a:ext cx="2336760" cy="175284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17" name=""/>
          <p:cNvGraphicFramePr/>
          <p:nvPr/>
        </p:nvGraphicFramePr>
        <p:xfrm>
          <a:off x="5257800" y="3048120"/>
          <a:ext cx="1461960" cy="146196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18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5257800" y="3048120"/>
                    <a:ext cx="1461960" cy="1461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9" name=""/>
          <p:cNvSpPr/>
          <p:nvPr/>
        </p:nvSpPr>
        <p:spPr>
          <a:xfrm>
            <a:off x="1905120" y="4876920"/>
            <a:ext cx="5181480" cy="79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Model Assumptions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4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December 6,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228600" y="76320"/>
            <a:ext cx="815328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Assumptions of the VOD Business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685800" y="1447560"/>
            <a:ext cx="769608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DSL penetration at sufficient speeds for VOD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SzPct val="120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Adoption of VOD and the EBSCS VOD service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SzPct val="120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Number of users at peak demand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SzPct val="120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Servers/network architecture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SzPct val="120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Local loop circuit costs and sharing terms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SzPct val="120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Set-top box costs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SzPct val="120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 pricing to end-consumer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SzPct val="120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Studio royalties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SzPct val="120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Marketing expenses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SzPct val="120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O&amp;M costs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SzPct val="120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Relationship Management (CRM) and G&amp;A </a:t>
            </a:r>
            <a:br>
              <a:rPr sz="1800"/>
            </a:b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 algn="ctr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228600" y="76320"/>
            <a:ext cx="815328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EBSCS LLC Responsibility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85440" y="1143000"/>
            <a:ext cx="762012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Full Responsibility  </a:t>
            </a: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 EBSCS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O&amp;M Expenses*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Long Haul Bandwidth Expenses*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Encoding Expenses*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Storage Expenses*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Streaming Expenses*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Shared Responsibility  </a:t>
            </a: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50% EBSCS &amp; 50% BBI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Set-top Boxes (STB)**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Digital Rights Management (DRM)**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Service and Billing*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Local Loop Circuit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Responsibility  </a:t>
            </a: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 BBI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Marketing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Studio Royalties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Responsibility includes expenses and revenues derived thereof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>
            <a:off x="1219320" y="5867280"/>
            <a:ext cx="6324480" cy="83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*Covered under Network Services Agreement with EBS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** EBSCS retains 100% responsibility during first 6 mos of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228600" y="0"/>
            <a:ext cx="8153280" cy="83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Braveheart Models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2971800" y="1143000"/>
            <a:ext cx="2743200" cy="609480"/>
          </a:xfrm>
          <a:prstGeom prst="rect">
            <a:avLst/>
          </a:prstGeom>
          <a:gradFill rotWithShape="0">
            <a:gsLst>
              <a:gs pos="0">
                <a:srgbClr val="175e75"/>
              </a:gs>
              <a:gs pos="50000">
                <a:srgbClr val="33ccff"/>
              </a:gs>
              <a:gs pos="100000">
                <a:srgbClr val="175e75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EBS Cashflows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971800" y="4876920"/>
            <a:ext cx="2743200" cy="609480"/>
          </a:xfrm>
          <a:prstGeom prst="rect">
            <a:avLst/>
          </a:prstGeom>
          <a:gradFill rotWithShape="0">
            <a:gsLst>
              <a:gs pos="0">
                <a:srgbClr val="175e75"/>
              </a:gs>
              <a:gs pos="50000">
                <a:srgbClr val="33ccff"/>
              </a:gs>
              <a:gs pos="100000">
                <a:srgbClr val="175e75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Phase 1 EBSCS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5334120" y="3200400"/>
            <a:ext cx="2743200" cy="609480"/>
          </a:xfrm>
          <a:prstGeom prst="rect">
            <a:avLst/>
          </a:prstGeom>
          <a:gradFill rotWithShape="0">
            <a:gsLst>
              <a:gs pos="0">
                <a:srgbClr val="175e75"/>
              </a:gs>
              <a:gs pos="50000">
                <a:srgbClr val="33ccff"/>
              </a:gs>
              <a:gs pos="100000">
                <a:srgbClr val="175e75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Statements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914400" y="3200400"/>
            <a:ext cx="2743200" cy="609480"/>
          </a:xfrm>
          <a:prstGeom prst="rect">
            <a:avLst/>
          </a:prstGeom>
          <a:gradFill rotWithShape="0">
            <a:gsLst>
              <a:gs pos="0">
                <a:srgbClr val="175e75"/>
              </a:gs>
              <a:gs pos="50000">
                <a:srgbClr val="33ccff"/>
              </a:gs>
              <a:gs pos="100000">
                <a:srgbClr val="175e75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VOD DSL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flipV="1">
            <a:off x="1295280" y="1905120"/>
            <a:ext cx="1828800" cy="1218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3733920" y="3505320"/>
            <a:ext cx="1523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5638680" y="1905120"/>
            <a:ext cx="2057400" cy="1218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 flipV="1">
            <a:off x="4495680" y="3886200"/>
            <a:ext cx="1219320" cy="914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914400" y="3809880"/>
            <a:ext cx="2057400" cy="84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Operational assumptions for Phase II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Project FCF valuation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6400800" y="3809880"/>
            <a:ext cx="1676520" cy="128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EBSCS financials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FCF valuation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Monetization CFs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Gain calculation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3505320" y="1828800"/>
            <a:ext cx="1752480" cy="84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Services provided by EBS to EBSCS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EBS FCF valuation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895480" y="5562720"/>
            <a:ext cx="297180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Phase I costs to EBSCS (4/00 - 3/01)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Basis calculation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rot="19541400">
            <a:off x="915120" y="2285640"/>
            <a:ext cx="2209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Assumptions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3733920" y="3200400"/>
            <a:ext cx="14475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Assumptions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 rot="19378800">
            <a:off x="3810600" y="4114080"/>
            <a:ext cx="2210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Assumptions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 rot="1897800">
            <a:off x="5409360" y="2209320"/>
            <a:ext cx="2743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Network Service Fees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228600" y="76320"/>
            <a:ext cx="815328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VOD Revenues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685800" y="1143000"/>
            <a:ext cx="7772400" cy="2666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40000" lnSpcReduction="19999"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Movie Rentals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Charge per video streamed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BBI charges $4.99 per rental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EBSCS share is $1.20 (always assumed to be streamed at 1.5 Mbps or above, but if lower $1.00 is charged)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Number of videos streamed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Highly dependent upon population estimates, the adoption rates of high speed DSL, VOD and the EBSCS service, and the number of rentals per subscriber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Access Fees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Charge per subscriber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Assume $2.50 per month, split 50/50 with BBI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STB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Number of boxes sold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Dependent upon number of subscribers as above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Assume one box per household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to consumer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Highly dependent upon cost of equipment and size of subsidy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Assume consumer pays $4.99 /mo. for 3 years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Treat as sale for revenue recognition purposes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228600" y="76320"/>
            <a:ext cx="815328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VOD Expenses - STB, DRM, &amp; O&amp;M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609480" y="1219320"/>
            <a:ext cx="8229600" cy="2666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40000" lnSpcReduction="19999"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STB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Shared equally by EBSCS and BBI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Determined by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Number of boxes sold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equipment cost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300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Assumed to decline 15% annually, with a floor of $150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Senior debt facility directly related to STB purchases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DRM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Shared equally by EBSCS and BBI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Determined by contractual arrangements with DRM software providers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Intertrust 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Macrovision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O&amp;M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O&amp;M directly related to EBSCS only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Determined by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Number of Employees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Salary and Overhead per employee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0">
              <a:spcBef>
                <a:spcPts val="349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228600" y="76320"/>
            <a:ext cx="815328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VOD Expenses - Network Services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609120" y="1142640"/>
            <a:ext cx="8610840" cy="3048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Contracted with EBS for a fixed fee of $3.75 per subscriber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EBS essentially provides services over the EIN to EBSCS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Includes: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Long Haul Bandwidth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Encoding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Streaming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Storage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O&amp;M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Local Loop Circuit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CRM - 50% of costs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228600" y="76320"/>
            <a:ext cx="815328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Expenses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761760" y="1219320"/>
            <a:ext cx="7543800" cy="2666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Marketing expenses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 Responsibility of BBI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EBSCS will provide input but there will be no BBI cost allocation with the exception of minimal G&amp;A</a:t>
            </a:r>
            <a:br>
              <a:rPr sz="16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Studio royalty payments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 Responsibility of BBI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228600" y="76320"/>
            <a:ext cx="815328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EBS Annual Cash Flows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2000-08-30T15:58:17Z</dcterms:created>
  <dc:creator>brian_kolle</dc:creator>
  <dc:description/>
  <dc:language>en-US</dc:language>
  <cp:lastModifiedBy>renee_stlouis</cp:lastModifiedBy>
  <cp:lastPrinted>2000-12-06T15:19:34Z</cp:lastPrinted>
  <dcterms:modified xsi:type="dcterms:W3CDTF">2000-12-14T22:09:18Z</dcterms:modified>
  <cp:revision>48</cp:revision>
  <dc:subject/>
  <dc:title>VOD Revenues</dc:title>
</cp:coreProperties>
</file>