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D098B48-68B1-4062-8BC7-BB9B5FC77D1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40BD51F-0ACC-4EC4-80F2-7981BD7ED3D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cc"/>
            </a:gs>
            <a:gs pos="50000">
              <a:srgbClr val="000099"/>
            </a:gs>
            <a:gs pos="100000">
              <a:srgbClr val="0033cc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ffff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ffff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ff99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ffff99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ffff99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ffff99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C0F5825-EEB0-4651-89ED-4A568CED8158}" type="slidenum">
              <a:rPr b="0" lang="en-US" sz="12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cc"/>
            </a:gs>
            <a:gs pos="50000">
              <a:srgbClr val="000099"/>
            </a:gs>
            <a:gs pos="100000">
              <a:srgbClr val="0033cc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2093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The     ccelerator</a:t>
            </a:r>
            <a:endParaRPr b="0" lang="en-US" sz="6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447920" y="4495680"/>
            <a:ext cx="64008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September Eighteenth Two Thousand</a:t>
            </a: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  <p:pic>
        <p:nvPicPr>
          <p:cNvPr id="11" name="e" descr=""/>
          <p:cNvPicPr/>
          <p:nvPr/>
        </p:nvPicPr>
        <p:blipFill>
          <a:blip r:embed="rId1"/>
          <a:stretch/>
        </p:blipFill>
        <p:spPr>
          <a:xfrm>
            <a:off x="2971800" y="2362320"/>
            <a:ext cx="1057320" cy="1023840"/>
          </a:xfrm>
          <a:prstGeom prst="rect">
            <a:avLst/>
          </a:prstGeom>
          <a:noFill/>
          <a:ln w="0">
            <a:noFill/>
          </a:ln>
        </p:spPr>
      </p:pic>
    </p:spTree>
  </p:cSld>
  <p:transition>
    <p:pull dir="u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cc"/>
            </a:gs>
            <a:gs pos="50000">
              <a:srgbClr val="000099"/>
            </a:gs>
            <a:gs pos="100000">
              <a:srgbClr val="0033cc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Execution</a:t>
            </a:r>
            <a:endParaRPr b="0" lang="en-US" sz="4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40000"/>
              </a:lnSpc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Funding and Staffing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40000"/>
              </a:lnSpc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Deployment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40000"/>
              </a:lnSpc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Operation and Experimentation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40000"/>
              </a:lnSpc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Tracking and Review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40000"/>
              </a:lnSpc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Graduation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4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</p:spTree>
  </p:cSld>
  <p:transition>
    <p:pull dir="u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cc"/>
            </a:gs>
            <a:gs pos="50000">
              <a:srgbClr val="000099"/>
            </a:gs>
            <a:gs pos="100000">
              <a:srgbClr val="0033cc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Factors</a:t>
            </a:r>
            <a:endParaRPr b="0" lang="en-US" sz="4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685800" y="13716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10000"/>
              </a:lnSpc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Introduction and Internal Marketing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Training and Education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Recruiting and Compensation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Tracking and Measuring Performance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Scalability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Alumni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Communication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Knowledge Management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Political Support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</p:spTree>
  </p:cSld>
  <p:transition>
    <p:pull dir="u"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cc"/>
            </a:gs>
            <a:gs pos="50000">
              <a:srgbClr val="000099"/>
            </a:gs>
            <a:gs pos="100000">
              <a:srgbClr val="0033cc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Making it Happen</a:t>
            </a:r>
            <a:endParaRPr b="0" lang="en-US" sz="4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685800" y="121932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First - Conception Team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Andrew Miles               </a:t>
            </a: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Jon Adler</a:t>
            </a:r>
            <a:endParaRPr b="0" lang="en-US" sz="2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Alhamd Alkhayat        </a:t>
            </a: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Larry Ciscon</a:t>
            </a:r>
            <a:endParaRPr b="0" lang="en-US" sz="2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Second - Support Team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Marie Hejka               </a:t>
            </a: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Knowledge Mgmt Team</a:t>
            </a:r>
            <a:endParaRPr b="0" lang="en-US" sz="2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Innovation Center Team</a:t>
            </a:r>
            <a:endParaRPr b="0" lang="en-US" sz="2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Gary Hamel/Strategos</a:t>
            </a:r>
            <a:endParaRPr b="0" lang="en-US" sz="2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eThink Bank (Participation &amp; Dissent Program)</a:t>
            </a:r>
            <a:endParaRPr b="0" lang="en-US" sz="2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Human Resources</a:t>
            </a:r>
            <a:endParaRPr b="0" lang="en-US" sz="2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Third - Decision Makers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Executive Committee</a:t>
            </a:r>
            <a:endParaRPr b="0" lang="en-US" sz="2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</p:spTree>
  </p:cSld>
  <p:transition>
    <p:pull dir="u"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cc"/>
            </a:gs>
            <a:gs pos="50000">
              <a:srgbClr val="000099"/>
            </a:gs>
            <a:gs pos="100000">
              <a:srgbClr val="0033cc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Benefits</a:t>
            </a:r>
            <a:endParaRPr b="0" lang="en-US" sz="4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685800" y="99072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Innovation will be accelerated - business concepts will be developed, measured and implemented in a streamlined process</a:t>
            </a: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Employees will have forum to share and develop business concepts</a:t>
            </a: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Management will have forum to seek assistance for problematic issues</a:t>
            </a: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Employees will ultimately possess the ability to support new business concepts through internal market</a:t>
            </a: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</p:spTree>
  </p:cSld>
  <p:transition>
    <p:pull dir="u"/>
  </p:transition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cc"/>
            </a:gs>
            <a:gs pos="50000">
              <a:srgbClr val="000099"/>
            </a:gs>
            <a:gs pos="100000">
              <a:srgbClr val="0033cc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Summary</a:t>
            </a:r>
            <a:endParaRPr b="0" lang="en-US" sz="4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Fast People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ffff"/>
              </a:buClr>
              <a:buFont typeface="Wingdings" charset="2"/>
              <a:buChar char="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E-Sponsors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Fast Places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ffff"/>
              </a:buClr>
              <a:buFont typeface="Wingdings" charset="2"/>
              <a:buChar char="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Culture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Fast Processes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ffff"/>
              </a:buClr>
              <a:buFont typeface="Wingdings" charset="2"/>
              <a:buChar char="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Eccelerator Process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Fast Partners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ffff"/>
              </a:buClr>
              <a:buFont typeface="Wingdings" charset="2"/>
              <a:buChar char="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Strategos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ffff"/>
              </a:buClr>
              <a:buFont typeface="Wingdings" charset="2"/>
              <a:buChar char="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Shell 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</p:spTree>
  </p:cSld>
  <p:transition>
    <p:pull dir="u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cc"/>
            </a:gs>
            <a:gs pos="50000">
              <a:srgbClr val="000099"/>
            </a:gs>
            <a:gs pos="100000">
              <a:srgbClr val="0033cc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Background</a:t>
            </a:r>
            <a:endParaRPr b="0" lang="en-US" sz="4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Fortune’s Most Innovative 5 Years Running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Rice Alliance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Background as Entrepreneurs 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Excellent Network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</p:spTree>
  </p:cSld>
  <p:transition>
    <p:pull dir="u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cc"/>
            </a:gs>
            <a:gs pos="50000">
              <a:srgbClr val="000099"/>
            </a:gs>
            <a:gs pos="100000">
              <a:srgbClr val="0033cc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Current Situation</a:t>
            </a:r>
            <a:endParaRPr b="0" lang="en-US" sz="4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21932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Employees encouraged to create and develop new business concepts, but no process exists for assistance (resources, feedback, etc.)</a:t>
            </a: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601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Business concepts developed “underground”</a:t>
            </a: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1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No way for employees or management with business concepts and/or issues to match and form team - many good business concepts not pursued or issues resolved</a:t>
            </a: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</p:spTree>
  </p:cSld>
  <p:transition>
    <p:pull dir="u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cc"/>
            </a:gs>
            <a:gs pos="50000">
              <a:srgbClr val="000099"/>
            </a:gs>
            <a:gs pos="100000">
              <a:srgbClr val="0033cc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Recommendations</a:t>
            </a:r>
            <a:endParaRPr b="0" lang="en-US" sz="4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Remove the speed bumps and accelerate Enron’s spawning of new business concepts and resolving of issues</a:t>
            </a: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Create the “legitimate” way to bring new and/or crazy ideas to the table</a:t>
            </a: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Develop a conduit for continuous flow of innovative businesses</a:t>
            </a: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Build an entrepreneurial process a la “Silicon Valley Startup”</a:t>
            </a: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</p:spTree>
  </p:cSld>
  <p:transition>
    <p:pull dir="u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cc"/>
            </a:gs>
            <a:gs pos="50000">
              <a:srgbClr val="000099"/>
            </a:gs>
            <a:gs pos="100000">
              <a:srgbClr val="0033cc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E-process </a:t>
            </a:r>
            <a:endParaRPr b="0" lang="en-US" sz="4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106668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2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Innovators generate and submit business concepts </a:t>
            </a: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 algn="ctr">
              <a:lnSpc>
                <a:spcPct val="12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 algn="ctr">
              <a:lnSpc>
                <a:spcPct val="12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E-sponsor nurtures and guides</a:t>
            </a: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 algn="ctr">
              <a:lnSpc>
                <a:spcPct val="12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 algn="ctr">
              <a:lnSpc>
                <a:spcPct val="12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Project Board evaluates and approves</a:t>
            </a: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 algn="ctr">
              <a:lnSpc>
                <a:spcPct val="12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 algn="ctr">
              <a:lnSpc>
                <a:spcPct val="12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Experimentation and Implementation</a:t>
            </a: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4343400" y="2057400"/>
            <a:ext cx="457200" cy="762120"/>
          </a:xfrm>
          <a:prstGeom prst="upDownArrow">
            <a:avLst>
              <a:gd name="adj1" fmla="val 50000"/>
              <a:gd name="adj2" fmla="val 33184"/>
            </a:avLst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286000" y="2057400"/>
            <a:ext cx="457200" cy="1600200"/>
          </a:xfrm>
          <a:prstGeom prst="upDownArrow">
            <a:avLst>
              <a:gd name="adj1" fmla="val 50000"/>
              <a:gd name="adj2" fmla="val 69676"/>
            </a:avLst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324480" y="3048120"/>
            <a:ext cx="457200" cy="761760"/>
          </a:xfrm>
          <a:prstGeom prst="upDownArrow">
            <a:avLst>
              <a:gd name="adj1" fmla="val 50000"/>
              <a:gd name="adj2" fmla="val 33169"/>
            </a:avLst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228600" y="1294560"/>
            <a:ext cx="1066680" cy="4496040"/>
          </a:xfrm>
          <a:custGeom>
            <a:avLst/>
            <a:gdLst>
              <a:gd name="textAreaLeft" fmla="*/ 142920 w 1066680"/>
              <a:gd name="textAreaRight" fmla="*/ 923760 w 1066680"/>
              <a:gd name="textAreaTop" fmla="*/ 904320 h 4496040"/>
              <a:gd name="textAreaBottom" fmla="*/ 3175560 h 4496040"/>
              <a:gd name="GluePoint1X" fmla="*/ 0 w 21600"/>
              <a:gd name="GluePoint1Y" fmla="*/ 17 h 21600"/>
              <a:gd name="GluePoint2X" fmla="*/ 2 w 21600"/>
              <a:gd name="GluePoint2Y" fmla="*/ 14 h 21600"/>
              <a:gd name="GluePoint3X" fmla="*/ 22 w 21600"/>
              <a:gd name="GluePoint3Y" fmla="*/ 8 h 21600"/>
              <a:gd name="GluePoint4X" fmla="*/ 2 w 21600"/>
              <a:gd name="GluePoint4Y" fmla="*/ 12 h 21600"/>
              <a:gd name="GluePoint5X" fmla="*/ 22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arcTo wR="21600" hR="8689" stAng="-5400000" swAng="-5400000"/>
                <a:lnTo>
                  <a:pt x="0" y="10912"/>
                </a:lnTo>
                <a:arcTo wR="21600" hR="8689" stAng="10800000" swAng="-2803296"/>
                <a:lnTo>
                  <a:pt x="13949" y="21037"/>
                </a:lnTo>
                <a:lnTo>
                  <a:pt x="21600" y="18489"/>
                </a:lnTo>
                <a:lnTo>
                  <a:pt x="13949" y="14814"/>
                </a:lnTo>
                <a:lnTo>
                  <a:pt x="13949" y="16814"/>
                </a:lnTo>
                <a:arcTo wR="21600" hR="8689" stAng="7996704" swAng="2625090"/>
                <a:lnTo>
                  <a:pt x="177" y="9800"/>
                </a:lnTo>
                <a:arcTo wR="21600" hR="8689" stAng="-10621794" swAng="5221794"/>
                <a:close/>
              </a:path>
              <a:path fill="darkenLess" w="21600" h="21600">
                <a:moveTo>
                  <a:pt x="21600" y="0"/>
                </a:moveTo>
                <a:arcTo wR="21600" hR="8689" stAng="-5400000" swAng="-5400000"/>
                <a:lnTo>
                  <a:pt x="0" y="8689"/>
                </a:lnTo>
                <a:arcTo wR="21600" hR="8689" stAng="10800000" swAng="-178206"/>
                <a:lnTo>
                  <a:pt x="177" y="9800"/>
                </a:lnTo>
                <a:arcTo wR="21600" hR="8689" stAng="-10621794" swAng="5221794"/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105520" y="4114800"/>
            <a:ext cx="457200" cy="762120"/>
          </a:xfrm>
          <a:prstGeom prst="upDownArrow">
            <a:avLst>
              <a:gd name="adj1" fmla="val 50000"/>
              <a:gd name="adj2" fmla="val 33184"/>
            </a:avLst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pull dir="u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cc"/>
            </a:gs>
            <a:gs pos="50000">
              <a:srgbClr val="000099"/>
            </a:gs>
            <a:gs pos="100000">
              <a:srgbClr val="0033cc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4057560" y="3657600"/>
            <a:ext cx="1028880" cy="2819520"/>
          </a:xfrm>
          <a:prstGeom prst="downArrow">
            <a:avLst>
              <a:gd name="adj1" fmla="val 50000"/>
              <a:gd name="adj2" fmla="val 68509"/>
            </a:avLst>
          </a:prstGeom>
          <a:solidFill>
            <a:srgbClr val="66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070520" y="3287880"/>
            <a:ext cx="1187280" cy="44604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772080" y="4519440"/>
            <a:ext cx="1558800" cy="890640"/>
          </a:xfrm>
          <a:prstGeom prst="ellipse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" name=""/>
          <p:cNvGrpSpPr/>
          <p:nvPr/>
        </p:nvGrpSpPr>
        <p:grpSpPr>
          <a:xfrm>
            <a:off x="3276720" y="1479600"/>
            <a:ext cx="2590560" cy="1568520"/>
            <a:chOff x="3276720" y="1479600"/>
            <a:chExt cx="2590560" cy="1568520"/>
          </a:xfrm>
        </p:grpSpPr>
        <p:sp>
          <p:nvSpPr>
            <p:cNvPr id="29" name=""/>
            <p:cNvSpPr/>
            <p:nvPr/>
          </p:nvSpPr>
          <p:spPr>
            <a:xfrm>
              <a:off x="3276720" y="1617840"/>
              <a:ext cx="2590560" cy="1430280"/>
            </a:xfrm>
            <a:custGeom>
              <a:avLst/>
              <a:gdLst/>
              <a:ahLst/>
              <a:rect l="l" t="t" r="r" b="b"/>
              <a:pathLst>
                <a:path w="1824" h="1008">
                  <a:moveTo>
                    <a:pt x="0" y="0"/>
                  </a:moveTo>
                  <a:lnTo>
                    <a:pt x="768" y="624"/>
                  </a:lnTo>
                  <a:lnTo>
                    <a:pt x="768" y="1008"/>
                  </a:lnTo>
                  <a:lnTo>
                    <a:pt x="1056" y="1008"/>
                  </a:lnTo>
                  <a:lnTo>
                    <a:pt x="1056" y="624"/>
                  </a:lnTo>
                  <a:lnTo>
                    <a:pt x="1824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808080"/>
                </a:gs>
                <a:gs pos="100000">
                  <a:srgbClr val="000000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3276720" y="1479600"/>
              <a:ext cx="2590560" cy="27324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808080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" name=""/>
          <p:cNvSpPr/>
          <p:nvPr/>
        </p:nvSpPr>
        <p:spPr>
          <a:xfrm>
            <a:off x="4042800" y="3973680"/>
            <a:ext cx="972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Project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Project Initiation</a:t>
            </a:r>
            <a:endParaRPr b="0" lang="en-US" sz="4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3947760" y="4591080"/>
            <a:ext cx="12420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Innovator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Cloud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868560" y="5805360"/>
            <a:ext cx="13831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Business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Profit/Loss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281480" y="3336840"/>
            <a:ext cx="746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Filter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333400" y="3260880"/>
            <a:ext cx="2981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(Enron’s Business Brain)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326280" y="1332000"/>
            <a:ext cx="917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eThink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325920" y="1614600"/>
            <a:ext cx="981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eSpeak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753920" y="1332000"/>
            <a:ext cx="828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eMeet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525680" y="1614600"/>
            <a:ext cx="1463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Edge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328400" y="1905120"/>
            <a:ext cx="179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Creative Room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097320" y="1905120"/>
            <a:ext cx="1540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eThink Bank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H="1" rot="10800000">
            <a:off x="2819520" y="1219320"/>
            <a:ext cx="1752480" cy="380880"/>
          </a:xfrm>
          <a:custGeom>
            <a:avLst/>
            <a:gdLst>
              <a:gd name="textAreaLeft" fmla="*/ 340560 w 1752480"/>
              <a:gd name="textAreaRight" fmla="*/ 1237320 w 1752480"/>
              <a:gd name="textAreaTop" fmla="*/ 50760 h 380880"/>
              <a:gd name="textAreaBottom" fmla="*/ 330120 h 380880"/>
              <a:gd name="GluePoint1X" fmla="*/ 8 w 21600"/>
              <a:gd name="GluePoint1Y" fmla="*/ 0 h 21600"/>
              <a:gd name="GluePoint2X" fmla="*/ 11 w 21600"/>
              <a:gd name="GluePoint2Y" fmla="*/ 2 h 21600"/>
              <a:gd name="GluePoint3X" fmla="*/ 15 w 21600"/>
              <a:gd name="GluePoint3Y" fmla="*/ 0 h 21600"/>
              <a:gd name="GluePoint4X" fmla="*/ 16 w 21600"/>
              <a:gd name="GluePoint4Y" fmla="*/ 21 h 21600"/>
              <a:gd name="GluePoint5X" fmla="*/ 13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8388" hR="21600" stAng="10800000" swAng="-5400000"/>
                <a:lnTo>
                  <a:pt x="11053" y="21600"/>
                </a:lnTo>
                <a:arcTo wR="8388" hR="21600" stAng="5400000" swAng="-2860943"/>
                <a:lnTo>
                  <a:pt x="21120" y="7200"/>
                </a:lnTo>
                <a:lnTo>
                  <a:pt x="18108" y="0"/>
                </a:lnTo>
                <a:lnTo>
                  <a:pt x="14135" y="7200"/>
                </a:lnTo>
                <a:lnTo>
                  <a:pt x="16295" y="7200"/>
                </a:lnTo>
                <a:arcTo wR="8388" hR="21600" stAng="2539057" swAng="2646420"/>
                <a:lnTo>
                  <a:pt x="9720" y="21326"/>
                </a:lnTo>
                <a:arcTo wR="8388" hR="21600" stAng="5614523" swAng="5185477"/>
                <a:close/>
              </a:path>
              <a:path fill="darkenLess" w="21600" h="21600">
                <a:moveTo>
                  <a:pt x="0" y="0"/>
                </a:moveTo>
                <a:arcTo wR="8388" hR="21600" stAng="10800000" swAng="-5400000"/>
                <a:lnTo>
                  <a:pt x="11053" y="21600"/>
                </a:lnTo>
                <a:arcTo wR="8388" hR="21600" stAng="5400000" swAng="214523"/>
                <a:lnTo>
                  <a:pt x="9720" y="21326"/>
                </a:lnTo>
                <a:arcTo wR="8388" hR="21600" stAng="5614523" swAng="5185477"/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rot="10800000">
            <a:off x="4572000" y="1219320"/>
            <a:ext cx="1752480" cy="380880"/>
          </a:xfrm>
          <a:custGeom>
            <a:avLst/>
            <a:gdLst>
              <a:gd name="textAreaLeft" fmla="*/ 340200 w 1752480"/>
              <a:gd name="textAreaRight" fmla="*/ 1236960 w 1752480"/>
              <a:gd name="textAreaTop" fmla="*/ 50760 h 380880"/>
              <a:gd name="textAreaBottom" fmla="*/ 330120 h 380880"/>
              <a:gd name="GluePoint1X" fmla="*/ 8 w 21600"/>
              <a:gd name="GluePoint1Y" fmla="*/ 0 h 21600"/>
              <a:gd name="GluePoint2X" fmla="*/ 11 w 21600"/>
              <a:gd name="GluePoint2Y" fmla="*/ 2 h 21600"/>
              <a:gd name="GluePoint3X" fmla="*/ 15 w 21600"/>
              <a:gd name="GluePoint3Y" fmla="*/ 0 h 21600"/>
              <a:gd name="GluePoint4X" fmla="*/ 16 w 21600"/>
              <a:gd name="GluePoint4Y" fmla="*/ 21 h 21600"/>
              <a:gd name="GluePoint5X" fmla="*/ 13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8388" hR="21600" stAng="10800000" swAng="-5400000"/>
                <a:lnTo>
                  <a:pt x="11053" y="21600"/>
                </a:lnTo>
                <a:arcTo wR="8388" hR="21600" stAng="5400000" swAng="-2860943"/>
                <a:lnTo>
                  <a:pt x="21120" y="7200"/>
                </a:lnTo>
                <a:lnTo>
                  <a:pt x="18108" y="0"/>
                </a:lnTo>
                <a:lnTo>
                  <a:pt x="14135" y="7200"/>
                </a:lnTo>
                <a:lnTo>
                  <a:pt x="16295" y="7200"/>
                </a:lnTo>
                <a:arcTo wR="8388" hR="21600" stAng="2539057" swAng="2646420"/>
                <a:lnTo>
                  <a:pt x="9720" y="21326"/>
                </a:lnTo>
                <a:arcTo wR="8388" hR="21600" stAng="5614523" swAng="5185477"/>
                <a:close/>
              </a:path>
              <a:path fill="darkenLess" w="21600" h="21600">
                <a:moveTo>
                  <a:pt x="0" y="0"/>
                </a:moveTo>
                <a:arcTo wR="8388" hR="21600" stAng="10800000" swAng="-5400000"/>
                <a:lnTo>
                  <a:pt x="11053" y="21600"/>
                </a:lnTo>
                <a:arcTo wR="8388" hR="21600" stAng="5400000" swAng="214523"/>
                <a:lnTo>
                  <a:pt x="9720" y="21326"/>
                </a:lnTo>
                <a:arcTo wR="8388" hR="21600" stAng="5614523" swAng="5185477"/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962520" y="3973680"/>
            <a:ext cx="1187280" cy="4460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124080" y="3784680"/>
            <a:ext cx="2895840" cy="1930320"/>
          </a:xfrm>
          <a:prstGeom prst="ellipse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733920" y="5810400"/>
            <a:ext cx="1708200" cy="7426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449360" y="2209680"/>
            <a:ext cx="1540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Home pages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639760" y="2209680"/>
            <a:ext cx="2797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Stand alone receptacles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pull dir="u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cc"/>
            </a:gs>
            <a:gs pos="50000">
              <a:srgbClr val="000099"/>
            </a:gs>
            <a:gs pos="100000">
              <a:srgbClr val="0033cc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E-sponsor</a:t>
            </a:r>
            <a:endParaRPr b="0" lang="en-US" sz="4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Sponsor </a:t>
            </a:r>
            <a:r>
              <a:rPr b="1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B</a:t>
            </a: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usiness Concepts Through the Process</a:t>
            </a: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Nurture and Develop Ideas</a:t>
            </a: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Never Say No</a:t>
            </a: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Help with</a:t>
            </a: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Business plan</a:t>
            </a:r>
            <a:endParaRPr b="0" lang="en-US" sz="2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Team selection and recruitment</a:t>
            </a:r>
            <a:endParaRPr b="0" lang="en-US" sz="2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Implementation plan</a:t>
            </a:r>
            <a:endParaRPr b="0" lang="en-US" sz="2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Costs and Compensation</a:t>
            </a:r>
            <a:endParaRPr b="0" lang="en-US" sz="2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Solicits and Convenes Project Board</a:t>
            </a: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Alumni System and Certification Process</a:t>
            </a: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</p:spTree>
  </p:cSld>
  <p:transition>
    <p:pull dir="u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cc"/>
            </a:gs>
            <a:gs pos="50000">
              <a:srgbClr val="000099"/>
            </a:gs>
            <a:gs pos="100000">
              <a:srgbClr val="0033cc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Project Board</a:t>
            </a:r>
            <a:endParaRPr b="0" lang="en-US" sz="4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Composed of 5 Members</a:t>
            </a: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Pool of 20+ Enron Employees</a:t>
            </a: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Commercial</a:t>
            </a:r>
            <a:endParaRPr b="0" lang="en-US" sz="2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Technical</a:t>
            </a:r>
            <a:endParaRPr b="0" lang="en-US" sz="2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Legal and Finance</a:t>
            </a:r>
            <a:endParaRPr b="0" lang="en-US" sz="2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E-Sponsors</a:t>
            </a:r>
            <a:endParaRPr b="0" lang="en-US" sz="2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99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VP level champion (at least 1)</a:t>
            </a:r>
            <a:endParaRPr b="0" lang="en-US" sz="2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Project Board is chosen for each business concept </a:t>
            </a: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Evaluates and Approves business concepts </a:t>
            </a: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Commission for Implementation</a:t>
            </a:r>
            <a:endParaRPr b="0" lang="en-US" sz="24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</p:spTree>
  </p:cSld>
  <p:transition>
    <p:pull dir="u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33cc"/>
            </a:gs>
            <a:gs pos="50000">
              <a:srgbClr val="000099"/>
            </a:gs>
            <a:gs pos="100000">
              <a:srgbClr val="0033cc"/>
            </a:gs>
          </a:gsLst>
          <a:lin ang="81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Steering Commission</a:t>
            </a:r>
            <a:endParaRPr b="0" lang="en-US" sz="40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84872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60000"/>
              </a:lnSpc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Oversight of the Eccelerator Process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60000"/>
              </a:lnSpc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Company Leaders and E-Sponsors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60000"/>
              </a:lnSpc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Veto Power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60000"/>
              </a:lnSpc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Necessary to Approve Projects &gt; $5 mm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60000"/>
              </a:lnSpc>
              <a:spcBef>
                <a:spcPts val="700"/>
              </a:spcBef>
              <a:buClr>
                <a:srgbClr val="ffff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Searches for Patterns in Ideation</a:t>
            </a:r>
            <a:endParaRPr b="0" lang="en-US" sz="2800" strike="noStrike" u="none">
              <a:solidFill>
                <a:srgbClr val="ffff99"/>
              </a:solidFill>
              <a:effectLst/>
              <a:uFillTx/>
              <a:latin typeface="Arial"/>
            </a:endParaRPr>
          </a:p>
        </p:txBody>
      </p:sp>
    </p:spTree>
  </p:cSld>
  <p:transition>
    <p:pull dir="u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2000-08-25T03:20:04Z</dcterms:created>
  <dc:creator>Hamd</dc:creator>
  <dc:description/>
  <dc:language>en-US</dc:language>
  <cp:lastModifiedBy>Gary W. Cowan</cp:lastModifiedBy>
  <dcterms:modified xsi:type="dcterms:W3CDTF">2000-09-18T20:23:15Z</dcterms:modified>
  <cp:revision>22</cp:revision>
  <dc:subject/>
  <dc:title>The Eccelerator</dc:title>
</cp:coreProperties>
</file>