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17424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955800" y="1314360"/>
            <a:ext cx="7502400" cy="478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spcAft>
                <a:spcPts val="15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5499F4-93B1-4BC5-9E3F-565AA5113108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17424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955800" y="1314360"/>
            <a:ext cx="7502400" cy="478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spcAft>
                <a:spcPts val="15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1AF3D2-E994-49F5-BA43-0C9FDDABA0E0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0" y="17424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CD3716-34EE-4E0B-9C4B-D107460CA752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1B1283-F12B-4A0E-B71E-51D29C87DCFF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17424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55800" y="1314360"/>
            <a:ext cx="7502400" cy="478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>
              <a:spcBef>
                <a:spcPts val="700"/>
              </a:spcBef>
              <a:spcAft>
                <a:spcPts val="1576"/>
              </a:spcAft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1440">
              <a:spcBef>
                <a:spcPts val="700"/>
              </a:spcBef>
              <a:spcAft>
                <a:spcPts val="1576"/>
              </a:spcAft>
              <a:buClr>
                <a:srgbClr val="000000"/>
              </a:buClr>
              <a:buSzPct val="11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74880">
              <a:spcBef>
                <a:spcPts val="700"/>
              </a:spcBef>
              <a:spcAft>
                <a:spcPts val="1576"/>
              </a:spcAft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6280" indent="-4680">
              <a:spcBef>
                <a:spcPts val="700"/>
              </a:spcBef>
              <a:spcAft>
                <a:spcPts val="1576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4120" indent="4680">
              <a:spcBef>
                <a:spcPts val="700"/>
              </a:spcBef>
              <a:spcAft>
                <a:spcPts val="1576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4120" indent="4680">
              <a:spcBef>
                <a:spcPts val="700"/>
              </a:spcBef>
              <a:spcAft>
                <a:spcPts val="1576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4120" indent="4680">
              <a:spcBef>
                <a:spcPts val="700"/>
              </a:spcBef>
              <a:spcAft>
                <a:spcPts val="1576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619680" y="6498720"/>
            <a:ext cx="1904760" cy="20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8377200" y="6087960"/>
            <a:ext cx="765360" cy="7653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822240" y="4853160"/>
            <a:ext cx="751068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Eastern Interconnect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2725560" y="706320"/>
            <a:ext cx="3706920" cy="370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C328BA-2973-470E-A020-32481E7E7FB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17424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East Power Market Jan 1997 - Present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0" y="671400"/>
            <a:ext cx="8475840" cy="598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0568060-A493-4BC1-AFCC-E9D9514B014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17424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rise from $20/MWh to $2,500/MWh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63480" y="1314360"/>
            <a:ext cx="4014720" cy="478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90000"/>
              </a:lnSpc>
              <a:spcBef>
                <a:spcPts val="451"/>
              </a:spcBef>
              <a:spcAft>
                <a:spcPts val="1012"/>
              </a:spcAft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 Energy Policy Act &amp; 1996 Open Access Transmission Order created an uncertain environment for the traditional vertically integrated cost of service model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spcAft>
                <a:spcPts val="1012"/>
              </a:spcAft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uncertainty and utility stranded cost concerns limited generation investment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spcAft>
                <a:spcPts val="1012"/>
              </a:spcAft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Robust demand growth (3 to 5% per year) driven by record economic expansion and technology-based capital expenditure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spcAft>
                <a:spcPts val="1012"/>
              </a:spcAft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 weather conditions &amp; transmission bottlenecks accentuate tight market conditions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451"/>
              </a:spcBef>
              <a:spcAft>
                <a:spcPts val="1012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451"/>
              </a:spcBef>
              <a:spcAft>
                <a:spcPts val="1012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4791240" y="898560"/>
          <a:ext cx="3949560" cy="2469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91240" y="898560"/>
                    <a:ext cx="3949560" cy="246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" name=""/>
          <p:cNvGraphicFramePr/>
          <p:nvPr/>
        </p:nvGraphicFramePr>
        <p:xfrm>
          <a:off x="5037120" y="3549600"/>
          <a:ext cx="3502080" cy="2778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37120" y="3549600"/>
                    <a:ext cx="3502080" cy="277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 flipV="1">
            <a:off x="5524560" y="1828800"/>
            <a:ext cx="3136680" cy="635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7D6849-CB7C-42F8-865F-C34B3CA7139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0" y="174600"/>
            <a:ext cx="9144000" cy="85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Generation investment responds to market prices and open access transmission environment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358920" y="1057320"/>
            <a:ext cx="8132760" cy="554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A6E57C-9C2A-4F4D-9002-1AB004E7E3C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39960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Forward market in backwardation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534960" y="765000"/>
          <a:ext cx="7867800" cy="530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4960" y="765000"/>
                    <a:ext cx="7867800" cy="530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1434960" y="6130800"/>
            <a:ext cx="2011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2031840" y="6256440"/>
            <a:ext cx="5108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                 Forward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1744560" y="6338880"/>
            <a:ext cx="274680" cy="274680"/>
          </a:xfrm>
          <a:prstGeom prst="ellipse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4530600" y="6337440"/>
            <a:ext cx="274680" cy="274320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640" bIns="44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3182400" y="1030320"/>
            <a:ext cx="3942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 On Peak Prices ($/MWh)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18BD6C-BA4E-4B95-BD15-629009026C9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0" y="39960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Forward market in backwardation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534960" y="765000"/>
          <a:ext cx="7867800" cy="530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4960" y="765000"/>
                    <a:ext cx="7867800" cy="530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1434960" y="6130800"/>
            <a:ext cx="2011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031840" y="6256440"/>
            <a:ext cx="5108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                 Forward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744560" y="6338880"/>
            <a:ext cx="274680" cy="274680"/>
          </a:xfrm>
          <a:prstGeom prst="ellipse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4530600" y="6337440"/>
            <a:ext cx="274680" cy="274320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640" bIns="44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369520" y="1004760"/>
            <a:ext cx="489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 Baseload Energy Prices ($/MWh)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2884F3-9B77-4D60-A53A-C08A51CA46E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0" y="17424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Forward market in backwardation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579600" y="1054080"/>
            <a:ext cx="7781760" cy="5270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A8F2C4-96B7-4CD7-8F79-7A6BF3A3C7F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1998-10-21T17:56:04Z</dcterms:created>
  <dc:creator>Athena Brubaker</dc:creator>
  <dc:description/>
  <dc:language>en-US</dc:language>
  <cp:lastModifiedBy>Paul Schiavone</cp:lastModifiedBy>
  <cp:lastPrinted>1999-05-10T15:01:04Z</cp:lastPrinted>
  <dcterms:modified xsi:type="dcterms:W3CDTF">2001-06-22T13:07:08Z</dcterms:modified>
  <cp:revision>64</cp:revision>
  <dc:subject/>
  <dc:title>No Slide Title</dc:title>
</cp:coreProperties>
</file>