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6858000" cy="9326563"/>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3" name="PlaceHolder 1"/>
          <p:cNvSpPr>
            <a:spLocks noGrp="1"/>
          </p:cNvSpPr>
          <p:nvPr>
            <p:ph type="title"/>
          </p:nvPr>
        </p:nvSpPr>
        <p:spPr>
          <a:xfrm>
            <a:off x="342720" y="371880"/>
            <a:ext cx="6171840" cy="15570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4" name="PlaceHolder 2"/>
          <p:cNvSpPr>
            <a:spLocks noGrp="1"/>
          </p:cNvSpPr>
          <p:nvPr>
            <p:ph type="subTitle"/>
          </p:nvPr>
        </p:nvSpPr>
        <p:spPr>
          <a:xfrm>
            <a:off x="342720" y="2182320"/>
            <a:ext cx="6171840" cy="540900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6858000" cy="9325080"/>
          </a:xfrm>
          <a:prstGeom prst="rect">
            <a:avLst/>
          </a:prstGeom>
          <a:solidFill>
            <a:srgbClr val="ffffff"/>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 name="PlaceHolder 1"/>
          <p:cNvSpPr>
            <a:spLocks noGrp="1"/>
          </p:cNvSpPr>
          <p:nvPr>
            <p:ph type="title"/>
          </p:nvPr>
        </p:nvSpPr>
        <p:spPr>
          <a:xfrm>
            <a:off x="342720" y="371880"/>
            <a:ext cx="6171840" cy="15570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2" name="PlaceHolder 2"/>
          <p:cNvSpPr>
            <a:spLocks noGrp="1"/>
          </p:cNvSpPr>
          <p:nvPr>
            <p:ph type="body"/>
          </p:nvPr>
        </p:nvSpPr>
        <p:spPr>
          <a:xfrm>
            <a:off x="342720" y="2182320"/>
            <a:ext cx="6171840" cy="54090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txBox="1"/>
          <p:nvPr/>
        </p:nvSpPr>
        <p:spPr>
          <a:xfrm>
            <a:off x="139680" y="1241280"/>
            <a:ext cx="6578640" cy="841320"/>
          </a:xfrm>
          <a:prstGeom prst="rect">
            <a:avLst/>
          </a:prstGeom>
          <a:noFill/>
          <a:ln w="25560">
            <a:solidFill>
              <a:srgbClr val="3333cc"/>
            </a:solidFill>
            <a:round/>
          </a:ln>
        </p:spPr>
        <p:txBody>
          <a:bodyPr lIns="0" rIns="0" tIns="0" bIns="0" anchor="t">
            <a:spAutoFit/>
          </a:bodyPr>
          <a:p>
            <a:pPr>
              <a:lnSpc>
                <a:spcPct val="100000"/>
              </a:lnSpc>
            </a:pPr>
            <a:r>
              <a:rPr b="1" i="1" lang="en-US" sz="1000" strike="noStrike" u="sng">
                <a:solidFill>
                  <a:srgbClr val="000000"/>
                </a:solidFill>
                <a:effectLst/>
                <a:uFillTx/>
                <a:latin typeface="Arial"/>
                <a:ea typeface="Arial"/>
              </a:rPr>
              <a:t>Objectives</a:t>
            </a:r>
            <a:endParaRPr b="0" lang="en-US" sz="1000" strike="noStrike" u="none">
              <a:solidFill>
                <a:srgbClr val="000000"/>
              </a:solidFill>
              <a:effectLst/>
              <a:uFillTx/>
              <a:latin typeface="Arial"/>
            </a:endParaRPr>
          </a:p>
          <a:p>
            <a:pPr>
              <a:lnSpc>
                <a:spcPct val="100000"/>
              </a:lnSpc>
            </a:pPr>
            <a:endParaRPr b="0" lang="en-US" sz="900" strike="noStrike" u="none">
              <a:solidFill>
                <a:srgbClr val="000000"/>
              </a:solidFill>
              <a:effectLst/>
              <a:uFillTx/>
              <a:latin typeface="Arial"/>
            </a:endParaRPr>
          </a:p>
          <a:p>
            <a:pPr>
              <a:lnSpc>
                <a:spcPct val="100000"/>
              </a:lnSpc>
            </a:pPr>
            <a:r>
              <a:rPr b="0" lang="en-US" sz="900" strike="noStrike" u="none">
                <a:solidFill>
                  <a:srgbClr val="000000"/>
                </a:solidFill>
                <a:effectLst/>
                <a:uFillTx/>
                <a:latin typeface="Book Antiqua"/>
                <a:ea typeface="Book Antiqua"/>
              </a:rPr>
              <a:t>The purpose of our review was to evaluate the processes, procedures and controls in place that ensure: 1)  transactions are completely and accurately captured, valued, reported and monitored, 2) physical power is properly scheduled, and 3) sufficient security and integrity exist at the application, operating, and database levels.</a:t>
            </a:r>
            <a:endParaRPr b="0" lang="en-US" sz="900" strike="noStrike" u="none">
              <a:solidFill>
                <a:srgbClr val="000000"/>
              </a:solidFill>
              <a:effectLst/>
              <a:uFillTx/>
              <a:latin typeface="Arial"/>
            </a:endParaRPr>
          </a:p>
        </p:txBody>
      </p:sp>
      <p:sp>
        <p:nvSpPr>
          <p:cNvPr id="6" name=""/>
          <p:cNvSpPr txBox="1"/>
          <p:nvPr/>
        </p:nvSpPr>
        <p:spPr>
          <a:xfrm>
            <a:off x="762120" y="152280"/>
            <a:ext cx="5410080" cy="97488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Enron North America</a:t>
            </a:r>
            <a:endParaRPr b="0" lang="en-US" sz="14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Business Audit Review</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East Power Trading &amp; GENCO Assets</a:t>
            </a:r>
            <a:endParaRPr b="0" lang="en-US" sz="1200" strike="noStrike" u="none">
              <a:solidFill>
                <a:srgbClr val="000000"/>
              </a:solidFill>
              <a:effectLst/>
              <a:uFillTx/>
              <a:latin typeface="Arial"/>
            </a:endParaRPr>
          </a:p>
        </p:txBody>
      </p:sp>
      <p:sp>
        <p:nvSpPr>
          <p:cNvPr id="7" name=""/>
          <p:cNvSpPr txBox="1"/>
          <p:nvPr/>
        </p:nvSpPr>
        <p:spPr>
          <a:xfrm>
            <a:off x="139680" y="2273400"/>
            <a:ext cx="6578640" cy="1812960"/>
          </a:xfrm>
          <a:prstGeom prst="rect">
            <a:avLst/>
          </a:prstGeom>
          <a:noFill/>
          <a:ln w="25560">
            <a:solidFill>
              <a:srgbClr val="3333cc"/>
            </a:solidFill>
            <a:round/>
          </a:ln>
        </p:spPr>
        <p:txBody>
          <a:bodyPr lIns="0" rIns="0" tIns="0" bIns="0" anchor="t">
            <a:spAutoFit/>
          </a:bodyPr>
          <a:p>
            <a:pPr marL="114480" indent="-114480">
              <a:lnSpc>
                <a:spcPct val="100000"/>
              </a:lnSpc>
            </a:pPr>
            <a:r>
              <a:rPr b="1" i="1" lang="en-US" sz="1000" strike="noStrike" u="sng">
                <a:solidFill>
                  <a:srgbClr val="000000"/>
                </a:solidFill>
                <a:effectLst/>
                <a:uFillTx/>
                <a:latin typeface="Arial"/>
                <a:ea typeface="Arial"/>
              </a:rPr>
              <a:t>Control Strengths</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1000" strike="noStrike" u="none">
                <a:solidFill>
                  <a:srgbClr val="000000"/>
                </a:solidFill>
                <a:effectLst/>
                <a:uFillTx/>
                <a:latin typeface="Book Antiqua"/>
                <a:ea typeface="Book Antiqua"/>
              </a:rPr>
              <a:t> </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RAC group generates daily reports for the head power trader that allows the monitoring of V@R, net open position, daily loss, cumulative loss and rolling positions at a more granular level (i.e. by trader, by location, by season, etc.) than the BOD approved limits.</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head term and cash traders must electronically approve all power deals prior to being confirmed and valued in Port Calc.</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Data Administrator (DA) group is being utilized which helps reduce data redundancy and maintain data standards.</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Efforts have been recently initiated to review and ‘clean-up’ Enpower access privileges.</a:t>
            </a:r>
            <a:endParaRPr b="0" lang="en-US" sz="900" strike="noStrike" u="none">
              <a:solidFill>
                <a:srgbClr val="000000"/>
              </a:solidFill>
              <a:effectLst/>
              <a:uFillTx/>
              <a:latin typeface="Arial"/>
            </a:endParaRPr>
          </a:p>
        </p:txBody>
      </p:sp>
      <p:sp>
        <p:nvSpPr>
          <p:cNvPr id="8" name=""/>
          <p:cNvSpPr txBox="1"/>
          <p:nvPr/>
        </p:nvSpPr>
        <p:spPr>
          <a:xfrm>
            <a:off x="139680" y="4178160"/>
            <a:ext cx="6578640" cy="4680000"/>
          </a:xfrm>
          <a:prstGeom prst="rect">
            <a:avLst/>
          </a:prstGeom>
          <a:noFill/>
          <a:ln w="25560">
            <a:solidFill>
              <a:srgbClr val="3333cc"/>
            </a:solidFill>
            <a:round/>
          </a:ln>
        </p:spPr>
        <p:txBody>
          <a:bodyPr lIns="0" rIns="0" tIns="0" bIns="0" anchor="t">
            <a:spAutoFit/>
          </a:bodyPr>
          <a:p>
            <a:pPr marL="114480" indent="-114480">
              <a:lnSpc>
                <a:spcPct val="100000"/>
              </a:lnSpc>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1000" strike="noStrike" u="none">
                <a:solidFill>
                  <a:srgbClr val="000000"/>
                </a:solidFill>
                <a:effectLst/>
                <a:uFillTx/>
                <a:latin typeface="Book Antiqua"/>
                <a:ea typeface="Book Antiqua"/>
              </a:rPr>
              <a:t> </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Enron Corp. does not have a well-defined process for capturing and reporting EES North America power positions and aggregating the associated exposures in the overall power position reflected in the DPR.  At a minimum, the process should define the following:  (1)the nature of the positions transferred to the power portfolio, (2)the process for capturing and converting EES positions into North America positions, as applicable, (3)the pricing structure of transferred positions, and (4)the required documentation to support the transactions.  Well-defined procedures would facilitate the accurate capture, valuation and reporting of all Enron Corp. power positions.</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East Power Group does not maintain information to support power price curves and the underlying curve shape assumptions. All curve shapes should be substantiated by adequate documentation to ensure that marked-to-market P&amp;L is properly calculated and reported.  Additionally, since other groups within Enron use trader-generated power curves to value forward deals, the group should ensure all published power curves are accurate and retain documentation to support the curves.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Currently, the net open position for North American Power is derived by aggregating all short and long power positions regardless of correlation.  While this may currently meet policy requirements, it appears that the evolution of the NA Power market may require Enron to monitor the net open position at a level subordinate to the current level (e.g. retail basis, East vs. West positions, index positions, etc.).  As a transactional step, we recommend that Enron create these lower level net open position limits and require notification to the Enron Corp. Chief Risk Officer upon violation.  The current Board approved limit would continue to exist to fulfill the requirements of the Enron Corp. Risk Management Policy.  At a later time, Enron could determine whether this should be approved by the Board and included in the Risk Management Policy.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East Power Group does not consistently maintain documentation to support positions designated as accounting hedges, nor is there an effective mechanism for Financial Operations to know what hedges exist.  Based on current requirements, necessary documentation includes: (1)documentation of hedge designation at the time of execution, (2)a description of the underlying hedged item and how the hedge reduces risk and (3)proof of correlation between the underlying instrument and hedge.  Also, upon adopting SFAS 133, documentation requirements will increase substantially causing procedures to be adjusted accordingly.  Enron Corp. should develop a global hedging policy (for non-trading activities) that clearly defines all necessary requirements to mitigate hedging risks in accordance with the forthcoming accounting pronouncement.</a:t>
            </a:r>
            <a:endParaRPr b="0" lang="en-US" sz="900" strike="noStrike" u="none">
              <a:solidFill>
                <a:srgbClr val="000000"/>
              </a:solidFill>
              <a:effectLst/>
              <a:uFillTx/>
              <a:latin typeface="Arial"/>
            </a:endParaRPr>
          </a:p>
        </p:txBody>
      </p:sp>
      <p:sp>
        <p:nvSpPr>
          <p:cNvPr id="9" name=""/>
          <p:cNvSpPr/>
          <p:nvPr/>
        </p:nvSpPr>
        <p:spPr>
          <a:xfrm>
            <a:off x="152280" y="8915400"/>
            <a:ext cx="6553080" cy="214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0" name=""/>
          <p:cNvSpPr txBox="1"/>
          <p:nvPr/>
        </p:nvSpPr>
        <p:spPr>
          <a:xfrm>
            <a:off x="5715000" y="533520"/>
            <a:ext cx="914400" cy="336600"/>
          </a:xfrm>
          <a:prstGeom prst="rect">
            <a:avLst/>
          </a:prstGeom>
          <a:noFill/>
          <a:ln w="0">
            <a:noFill/>
          </a:ln>
        </p:spPr>
        <p:txBody>
          <a:bodyPr lIns="0" rIns="0" tIns="0" bIns="0" anchor="t">
            <a:spAutoFit/>
          </a:bodyPr>
          <a:p>
            <a:pPr>
              <a:lnSpc>
                <a:spcPct val="100000"/>
              </a:lnSpc>
              <a:spcBef>
                <a:spcPts val="1199"/>
              </a:spcBef>
            </a:pPr>
            <a:r>
              <a:rPr b="1" lang="en-US" sz="1600" strike="noStrike" u="none">
                <a:solidFill>
                  <a:srgbClr val="000000"/>
                </a:solidFill>
                <a:effectLst/>
                <a:uFillTx/>
                <a:latin typeface="Times New Roman"/>
                <a:ea typeface="Times New Roman"/>
              </a:rPr>
              <a:t>DRAFT</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txBox="1"/>
          <p:nvPr/>
        </p:nvSpPr>
        <p:spPr>
          <a:xfrm>
            <a:off x="762120" y="152280"/>
            <a:ext cx="5410080" cy="97488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Enron North America</a:t>
            </a:r>
            <a:endParaRPr b="0" lang="en-US" sz="14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Business Audit Review</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East Power Trading &amp; GENCO Assets</a:t>
            </a:r>
            <a:endParaRPr b="0" lang="en-US" sz="1200" strike="noStrike" u="none">
              <a:solidFill>
                <a:srgbClr val="000000"/>
              </a:solidFill>
              <a:effectLst/>
              <a:uFillTx/>
              <a:latin typeface="Arial"/>
            </a:endParaRPr>
          </a:p>
        </p:txBody>
      </p:sp>
      <p:sp>
        <p:nvSpPr>
          <p:cNvPr id="12" name=""/>
          <p:cNvSpPr txBox="1"/>
          <p:nvPr/>
        </p:nvSpPr>
        <p:spPr>
          <a:xfrm>
            <a:off x="139680" y="1282680"/>
            <a:ext cx="6578640" cy="7394400"/>
          </a:xfrm>
          <a:prstGeom prst="rect">
            <a:avLst/>
          </a:prstGeom>
          <a:noFill/>
          <a:ln w="25560">
            <a:solidFill>
              <a:srgbClr val="3333cc"/>
            </a:solidFill>
            <a:round/>
          </a:ln>
        </p:spPr>
        <p:txBody>
          <a:bodyPr lIns="0" rIns="0" tIns="0" bIns="0" anchor="t">
            <a:spAutoFit/>
          </a:bodyPr>
          <a:p>
            <a:pPr marL="114480" indent="-114480">
              <a:lnSpc>
                <a:spcPct val="100000"/>
              </a:lnSpc>
            </a:pPr>
            <a:r>
              <a:rPr b="1" i="1" lang="en-US" sz="1000" strike="noStrike" u="sng">
                <a:solidFill>
                  <a:srgbClr val="000000"/>
                </a:solidFill>
                <a:effectLst/>
                <a:uFillTx/>
                <a:latin typeface="Arial"/>
                <a:ea typeface="Arial"/>
              </a:rPr>
              <a:t>Opportunities for Improvements</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Although GENCO activity is recorded utilizing accrual accounting, the value of the 1999 and 2000 generation assets and the associated asset hedge positions are marked-to-market on a daily basis for management decision making-purposes.  The East Power Group should generate a report detailing GENCO risks, open positions, value at risk and mark-to-market exposure and distribute the report to the appropriate management personnel on a periodic basis to ensure proper decision-making.</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pPr>
            <a:r>
              <a:rPr b="0" i="1" lang="en-US" sz="900" strike="noStrike" u="sng">
                <a:solidFill>
                  <a:srgbClr val="000000"/>
                </a:solidFill>
                <a:effectLst/>
                <a:uFillTx/>
                <a:latin typeface="Book Antiqua"/>
                <a:ea typeface="Book Antiqua"/>
              </a:rPr>
              <a:t>Systems</a:t>
            </a:r>
            <a:endParaRPr b="0" lang="en-US" sz="900" strike="noStrike" u="none">
              <a:solidFill>
                <a:srgbClr val="000000"/>
              </a:solidFill>
              <a:effectLst/>
              <a:uFillTx/>
              <a:latin typeface="Arial"/>
            </a:endParaRPr>
          </a:p>
          <a:p>
            <a:pPr marL="114480" indent="-114480">
              <a:lnSpc>
                <a:spcPct val="100000"/>
              </a:lnSpc>
            </a:pP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There are</a:t>
            </a:r>
            <a:r>
              <a:rPr b="0" lang="en-US" sz="900" strike="noStrike" u="none">
                <a:solidFill>
                  <a:srgbClr val="ff3300"/>
                </a:solidFill>
                <a:effectLst/>
                <a:uFillTx/>
                <a:latin typeface="Book Antiqua"/>
                <a:ea typeface="Book Antiqua"/>
              </a:rPr>
              <a:t> </a:t>
            </a:r>
            <a:r>
              <a:rPr b="0" lang="en-US" sz="900" strike="noStrike" u="none">
                <a:solidFill>
                  <a:srgbClr val="000000"/>
                </a:solidFill>
                <a:effectLst/>
                <a:uFillTx/>
                <a:latin typeface="Book Antiqua"/>
                <a:ea typeface="Book Antiqua"/>
              </a:rPr>
              <a:t>a large number of EnPower users with access to multiple trading desks.  A formal review should be performed to ensure that desk access is limited based on a valid business need.  In addition, the following issues were noted pertaining to EnPower access:</a:t>
            </a:r>
            <a:endParaRPr b="0" lang="en-US" sz="900" strike="noStrike" u="none">
              <a:solidFill>
                <a:srgbClr val="000000"/>
              </a:solidFill>
              <a:effectLst/>
              <a:uFillTx/>
              <a:latin typeface="Arial"/>
            </a:endParaRPr>
          </a:p>
          <a:p>
            <a:pPr lvl="1" marL="457200">
              <a:lnSpc>
                <a:spcPct val="100000"/>
              </a:lnSpc>
              <a:buClr>
                <a:srgbClr val="000000"/>
              </a:buClr>
              <a:buSzPct val="45000"/>
              <a:buFont typeface="Symbol"/>
              <a:buChar char=""/>
            </a:pPr>
            <a:r>
              <a:rPr b="0" lang="en-US" sz="900" strike="noStrike" u="none">
                <a:solidFill>
                  <a:srgbClr val="000000"/>
                </a:solidFill>
                <a:effectLst/>
                <a:uFillTx/>
                <a:latin typeface="Book Antiqua"/>
                <a:ea typeface="Book Antiqua"/>
              </a:rPr>
              <a:t>Terminated employees still have user IDs</a:t>
            </a:r>
            <a:endParaRPr b="0" lang="en-US" sz="900" strike="noStrike" u="none">
              <a:solidFill>
                <a:srgbClr val="000000"/>
              </a:solidFill>
              <a:effectLst/>
              <a:uFillTx/>
              <a:latin typeface="Arial"/>
            </a:endParaRPr>
          </a:p>
          <a:p>
            <a:pPr lvl="1" marL="457200">
              <a:lnSpc>
                <a:spcPct val="100000"/>
              </a:lnSpc>
              <a:buClr>
                <a:srgbClr val="000000"/>
              </a:buClr>
              <a:buSzPct val="45000"/>
              <a:buFont typeface="Symbol"/>
              <a:buChar char=""/>
            </a:pPr>
            <a:r>
              <a:rPr b="0" lang="en-US" sz="900" strike="noStrike" u="none">
                <a:solidFill>
                  <a:srgbClr val="000000"/>
                </a:solidFill>
                <a:effectLst/>
                <a:uFillTx/>
                <a:latin typeface="Book Antiqua"/>
                <a:ea typeface="Book Antiqua"/>
              </a:rPr>
              <a:t>Several users with multiple IDs </a:t>
            </a:r>
            <a:endParaRPr b="0" lang="en-US" sz="900" strike="noStrike" u="none">
              <a:solidFill>
                <a:srgbClr val="000000"/>
              </a:solidFill>
              <a:effectLst/>
              <a:uFillTx/>
              <a:latin typeface="Arial"/>
            </a:endParaRPr>
          </a:p>
          <a:p>
            <a:pPr marL="114480" indent="-114480">
              <a:lnSpc>
                <a:spcPct val="100000"/>
              </a:lnSpc>
            </a:pP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Application developers have update access privileges to the EnPower production environment.  By not restricting developer access to the production environment, management has limited assurance that the integrity of production data is maintained.  Application developers should be limited to read-only access in the production environment.</a:t>
            </a:r>
            <a:endParaRPr b="0" lang="en-US" sz="900" strike="noStrike" u="none">
              <a:solidFill>
                <a:srgbClr val="000000"/>
              </a:solidFill>
              <a:effectLst/>
              <a:uFillTx/>
              <a:latin typeface="Arial"/>
            </a:endParaRPr>
          </a:p>
          <a:p>
            <a:pPr marL="114480" indent="-114480">
              <a:lnSpc>
                <a:spcPct val="100000"/>
              </a:lnSpc>
            </a:pP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Unauthorized access to production data may be gained using various query tools and a valid database ID.  Although users may have controlled access through the application, there is a risk that application security can be bypassed through a direct connection to the database.</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Although authorized system requests for user access are centralized through Enron IT Security and the SRRS system, actual granting of application and database access is being performed by personnel outside of Enron IT Security.  This may result in the following:</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access privileges being granted without appropriate authorization and/or documentation;</a:t>
            </a:r>
            <a:endParaRPr b="0" lang="en-US" sz="900" strike="noStrike" u="none">
              <a:solidFill>
                <a:srgbClr val="000000"/>
              </a:solidFill>
              <a:effectLst/>
              <a:uFillTx/>
              <a:latin typeface="Arial"/>
            </a:endParaRPr>
          </a:p>
          <a:p>
            <a:pPr lvl="1" marL="45720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inability to effectively track access privileges.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Policies and procedures for application migration are not documented.  Also, the migration of application changes to production has been performed by the lead developer.  To ensure only authorized changes and appropriate versions of the application are implemented into production, all developers should be segregated from update access to the production environment.  In addition responsibility for migrating application changes into production should reside with the Configuration Management group.  Development efforts have been initiated to create tools to simplify the migration process so that the process can be moved to the Configuration Management Group.</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Book Antiqua"/>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  system audit trail is not being utilized to capture and monitor changes to the database.  A database audit trail should be used to independently review/monitor DBA actions as well as other users with extensive, direct access to the database.</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Policies, procedures and standards for application change control are not documented.  In addition, there is an insufficient documentation trail to provide evidence that each critical step (i.e. approvals, testing, user acceptance) in the change control process is completed in a consistent manner.  By not having appropriate documentation to support the change control process, management has limited assurance that changes are deployed in a controlled manner.  The responsibility for application change control resides with both users and IT support.</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Although an informal application password policy does exist, system controls should be implemented to enforce password rotation, minimum password length and uniqueness of passwords.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There is limited formal user and technical documentation.  Without supporting technical documentation, there is a greater risk that errors or irregularities may occur as personnel familiar with the application move or transfer to new job responsibilities.</a:t>
            </a:r>
            <a:endParaRPr b="0" lang="en-US" sz="900" strike="noStrike" u="none">
              <a:solidFill>
                <a:srgbClr val="000000"/>
              </a:solidFill>
              <a:effectLst/>
              <a:uFillTx/>
              <a:latin typeface="Arial"/>
            </a:endParaRPr>
          </a:p>
        </p:txBody>
      </p:sp>
      <p:sp>
        <p:nvSpPr>
          <p:cNvPr id="13" name=""/>
          <p:cNvSpPr/>
          <p:nvPr/>
        </p:nvSpPr>
        <p:spPr>
          <a:xfrm>
            <a:off x="152280" y="8915400"/>
            <a:ext cx="6553080" cy="214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4" name=""/>
          <p:cNvSpPr txBox="1"/>
          <p:nvPr/>
        </p:nvSpPr>
        <p:spPr>
          <a:xfrm>
            <a:off x="5715000" y="533520"/>
            <a:ext cx="914400" cy="336600"/>
          </a:xfrm>
          <a:prstGeom prst="rect">
            <a:avLst/>
          </a:prstGeom>
          <a:noFill/>
          <a:ln w="0">
            <a:noFill/>
          </a:ln>
        </p:spPr>
        <p:txBody>
          <a:bodyPr lIns="0" rIns="0" tIns="0" bIns="0" anchor="t">
            <a:spAutoFit/>
          </a:bodyPr>
          <a:p>
            <a:pPr>
              <a:lnSpc>
                <a:spcPct val="100000"/>
              </a:lnSpc>
              <a:spcBef>
                <a:spcPts val="1199"/>
              </a:spcBef>
            </a:pPr>
            <a:r>
              <a:rPr b="1" lang="en-US" sz="1600" strike="noStrike" u="none">
                <a:solidFill>
                  <a:srgbClr val="000000"/>
                </a:solidFill>
                <a:effectLst/>
                <a:uFillTx/>
                <a:latin typeface="Times New Roman"/>
                <a:ea typeface="Times New Roman"/>
              </a:rPr>
              <a:t>DRAFT</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152280" y="8915400"/>
            <a:ext cx="6553080" cy="214200"/>
          </a:xfrm>
          <a:prstGeom prst="rect">
            <a:avLst/>
          </a:prstGeom>
          <a:no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16" name=""/>
          <p:cNvSpPr txBox="1"/>
          <p:nvPr/>
        </p:nvSpPr>
        <p:spPr>
          <a:xfrm>
            <a:off x="762120" y="152280"/>
            <a:ext cx="5410080" cy="974880"/>
          </a:xfrm>
          <a:prstGeom prst="rect">
            <a:avLst/>
          </a:prstGeom>
          <a:noFill/>
          <a:ln w="0">
            <a:noFill/>
          </a:ln>
        </p:spPr>
        <p:txBody>
          <a:bodyPr lIns="0" rIns="0" tIns="0" bIns="0" anchor="t">
            <a:spAutoFit/>
          </a:bodyPr>
          <a:p>
            <a:pPr algn="ctr">
              <a:lnSpc>
                <a:spcPct val="100000"/>
              </a:lnSpc>
            </a:pPr>
            <a:r>
              <a:rPr b="1" i="1" lang="en-US" sz="1800" strike="noStrike" u="none">
                <a:solidFill>
                  <a:srgbClr val="000000"/>
                </a:solidFill>
                <a:effectLst/>
                <a:uFillTx/>
                <a:latin typeface="Arial"/>
                <a:ea typeface="Arial"/>
              </a:rPr>
              <a:t>ARTHUR ANDERSEN LLP</a:t>
            </a:r>
            <a:endParaRPr b="0" lang="en-US" sz="18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Enron North America</a:t>
            </a:r>
            <a:endParaRPr b="0" lang="en-US" sz="1400" strike="noStrike" u="none">
              <a:solidFill>
                <a:srgbClr val="000000"/>
              </a:solidFill>
              <a:effectLst/>
              <a:uFillTx/>
              <a:latin typeface="Arial"/>
            </a:endParaRPr>
          </a:p>
          <a:p>
            <a:pPr algn="ctr">
              <a:lnSpc>
                <a:spcPct val="100000"/>
              </a:lnSpc>
            </a:pPr>
            <a:r>
              <a:rPr b="1" i="1" lang="en-US" sz="1400" strike="noStrike" u="none">
                <a:solidFill>
                  <a:srgbClr val="000000"/>
                </a:solidFill>
                <a:effectLst/>
                <a:uFillTx/>
                <a:latin typeface="Arial"/>
                <a:ea typeface="Arial"/>
              </a:rPr>
              <a:t>Business Audit Review</a:t>
            </a:r>
            <a:endParaRPr b="0" lang="en-US" sz="1400" strike="noStrike" u="none">
              <a:solidFill>
                <a:srgbClr val="000000"/>
              </a:solidFill>
              <a:effectLst/>
              <a:uFillTx/>
              <a:latin typeface="Arial"/>
            </a:endParaRPr>
          </a:p>
          <a:p>
            <a:pPr algn="ctr">
              <a:lnSpc>
                <a:spcPct val="100000"/>
              </a:lnSpc>
            </a:pPr>
            <a:r>
              <a:rPr b="1" i="1" lang="en-US" sz="1200" strike="noStrike" u="none">
                <a:solidFill>
                  <a:srgbClr val="000000"/>
                </a:solidFill>
                <a:effectLst/>
                <a:uFillTx/>
                <a:latin typeface="Arial"/>
                <a:ea typeface="Arial"/>
              </a:rPr>
              <a:t>East Power Trading &amp; GENCO Assets</a:t>
            </a:r>
            <a:endParaRPr b="0" lang="en-US" sz="1200" strike="noStrike" u="none">
              <a:solidFill>
                <a:srgbClr val="000000"/>
              </a:solidFill>
              <a:effectLst/>
              <a:uFillTx/>
              <a:latin typeface="Arial"/>
            </a:endParaRPr>
          </a:p>
        </p:txBody>
      </p:sp>
      <p:sp>
        <p:nvSpPr>
          <p:cNvPr id="17" name=""/>
          <p:cNvSpPr txBox="1"/>
          <p:nvPr/>
        </p:nvSpPr>
        <p:spPr>
          <a:xfrm>
            <a:off x="5715000" y="533520"/>
            <a:ext cx="914400" cy="336600"/>
          </a:xfrm>
          <a:prstGeom prst="rect">
            <a:avLst/>
          </a:prstGeom>
          <a:noFill/>
          <a:ln w="0">
            <a:noFill/>
          </a:ln>
        </p:spPr>
        <p:txBody>
          <a:bodyPr lIns="0" rIns="0" tIns="0" bIns="0" anchor="t">
            <a:spAutoFit/>
          </a:bodyPr>
          <a:p>
            <a:pPr>
              <a:lnSpc>
                <a:spcPct val="100000"/>
              </a:lnSpc>
              <a:spcBef>
                <a:spcPts val="1199"/>
              </a:spcBef>
            </a:pPr>
            <a:r>
              <a:rPr b="1" lang="en-US" sz="1600" strike="noStrike" u="none">
                <a:solidFill>
                  <a:srgbClr val="000000"/>
                </a:solidFill>
                <a:effectLst/>
                <a:uFillTx/>
                <a:latin typeface="Times New Roman"/>
                <a:ea typeface="Times New Roman"/>
              </a:rPr>
              <a:t>DRAFT</a:t>
            </a:r>
            <a:endParaRPr b="0" lang="en-US" sz="1600" strike="noStrike" u="none">
              <a:solidFill>
                <a:srgbClr val="000000"/>
              </a:solidFill>
              <a:effectLst/>
              <a:uFillTx/>
              <a:latin typeface="Arial"/>
            </a:endParaRPr>
          </a:p>
        </p:txBody>
      </p:sp>
      <p:sp>
        <p:nvSpPr>
          <p:cNvPr id="18" name=""/>
          <p:cNvSpPr txBox="1"/>
          <p:nvPr/>
        </p:nvSpPr>
        <p:spPr>
          <a:xfrm>
            <a:off x="139680" y="1359000"/>
            <a:ext cx="6578640" cy="1933560"/>
          </a:xfrm>
          <a:prstGeom prst="rect">
            <a:avLst/>
          </a:prstGeom>
          <a:noFill/>
          <a:ln w="25560">
            <a:solidFill>
              <a:srgbClr val="3333cc"/>
            </a:solidFill>
            <a:round/>
          </a:ln>
        </p:spPr>
        <p:txBody>
          <a:bodyPr lIns="0" rIns="0" tIns="0" bIns="0" anchor="t">
            <a:spAutoFit/>
          </a:bodyPr>
          <a:p>
            <a:pPr marL="114480" indent="-114480">
              <a:lnSpc>
                <a:spcPct val="100000"/>
              </a:lnSpc>
            </a:pPr>
            <a:r>
              <a:rPr b="1" i="1" lang="en-US" sz="1000" strike="noStrike" u="sng">
                <a:solidFill>
                  <a:srgbClr val="000000"/>
                </a:solidFill>
                <a:effectLst/>
                <a:uFillTx/>
                <a:latin typeface="Arial"/>
                <a:ea typeface="Arial"/>
              </a:rPr>
              <a:t>Other</a:t>
            </a:r>
            <a:endParaRPr b="0" lang="en-US" sz="10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Due to system capability and efficiency issues, index deals are booked as two separate offsetting deals (physical &amp; financial) which result in the elimination of net open positions.   As a result, index positions are not aggregated for position limit purposes nor are they included in V@R reporting and limits although the Risk Management Policy requires their inclusion.  Although positions are typically nominal and omitted from reporting limits for a short period of time, management should consider implementing monitoring procedures to ensure material positions are not omitted for a significant period therefore compromising the integrity of the limit reporting process.</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 </a:t>
            </a:r>
            <a:endParaRPr b="0" lang="en-US" sz="900" strike="noStrike" u="none">
              <a:solidFill>
                <a:srgbClr val="000000"/>
              </a:solidFill>
              <a:effectLst/>
              <a:uFillTx/>
              <a:latin typeface="Arial"/>
            </a:endParaRPr>
          </a:p>
          <a:p>
            <a:pPr marL="114480" indent="-114480">
              <a:lnSpc>
                <a:spcPct val="100000"/>
              </a:lnSpc>
              <a:buClr>
                <a:srgbClr val="000000"/>
              </a:buClr>
              <a:buSzPct val="45000"/>
              <a:buFont typeface="CP1252"/>
              <a:buChar char=""/>
            </a:pPr>
            <a:r>
              <a:rPr b="0" lang="en-US" sz="900" strike="noStrike" u="none">
                <a:solidFill>
                  <a:srgbClr val="000000"/>
                </a:solidFill>
                <a:effectLst/>
                <a:uFillTx/>
                <a:latin typeface="Book Antiqua"/>
                <a:ea typeface="Book Antiqua"/>
              </a:rPr>
              <a:t>The East Power desk currently has a transmission contract used for trading that extends from June 2000 through August 2000 that is  currently not being marked to market. Given the adoption of EITF 98-10, “Accounting for Contracts Involved in Energy Trading and Risk Management Activities,” all transmission contracts should be market to market.  Therefore, management should identify alternatives that would allow the appropriate valuation of the respective position.</a:t>
            </a:r>
            <a:endParaRPr b="0" lang="en-US" sz="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Jennifer Stevenson</dc:creator>
  <dc:description/>
  <dc:language>en-US</dc:language>
  <cp:lastModifiedBy>Cindy Davis</cp:lastModifiedBy>
  <cp:revision>0</cp:revision>
  <dc:subject/>
  <dc:title>No Slide Title</dc:title>
</cp:coreProperties>
</file>