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4.xlsx" ContentType="application/vnd.openxmlformats-officedocument.spreadsheetml.sheet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CA07E4-B548-4B2C-BF7D-4DC68EFBD66C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320" y="6675480"/>
            <a:ext cx="853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EastMid_Mrkt_QBR.ppt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2120" y="88920"/>
            <a:ext cx="387180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East Mid-Market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5.wmf"/><Relationship Id="rId9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Second Quarter Highlights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76240" y="851040"/>
            <a:ext cx="758520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Significant Completed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901"/>
              </a:spcBef>
              <a:spcAft>
                <a:spcPts val="901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NSTAR - $23M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Standard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37"/>
              </a:spcBef>
              <a:spcAft>
                <a:spcPts val="22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NYISO - $2.5M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NY transmission congestion contract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37"/>
              </a:spcBef>
              <a:spcAft>
                <a:spcPts val="22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Northern States Power - $1.5M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Capacity and energy 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37"/>
              </a:spcBef>
              <a:spcAft>
                <a:spcPts val="22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Duke Energy Trading &amp; Marketing - $1.35M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TVA trade buy/resale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0000"/>
              </a:lnSpc>
              <a:spcBef>
                <a:spcPts val="337"/>
              </a:spcBef>
              <a:spcAft>
                <a:spcPts val="22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Oxy Vynls - $1.2M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purchased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 Metrics, </a:t>
            </a: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cont’d.</a:t>
            </a:r>
            <a:endParaRPr b="1" i="1" lang="en-US" sz="1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44600" y="852480"/>
          <a:ext cx="4195800" cy="2724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4600" y="852480"/>
                    <a:ext cx="4195800" cy="2724120"/>
                  </a:xfrm>
                  <a:prstGeom prst="rect">
                    <a:avLst/>
                  </a:prstGeom>
                  <a:noFill/>
                  <a:ln w="19080">
                    <a:solidFill>
                      <a:srgbClr val="000000"/>
                    </a:solidFill>
                    <a:miter/>
                  </a:ln>
                  <a:effectLst>
                    <a:outerShdw dist="17819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  <p:grpSp>
        <p:nvGrpSpPr>
          <p:cNvPr id="50" name=""/>
          <p:cNvGrpSpPr/>
          <p:nvPr/>
        </p:nvGrpSpPr>
        <p:grpSpPr>
          <a:xfrm>
            <a:off x="4730760" y="846000"/>
            <a:ext cx="4295880" cy="2759040"/>
            <a:chOff x="4730760" y="846000"/>
            <a:chExt cx="4295880" cy="2759040"/>
          </a:xfrm>
        </p:grpSpPr>
        <p:sp>
          <p:nvSpPr>
            <p:cNvPr id="51" name=""/>
            <p:cNvSpPr/>
            <p:nvPr/>
          </p:nvSpPr>
          <p:spPr>
            <a:xfrm>
              <a:off x="4768920" y="851040"/>
              <a:ext cx="4172040" cy="27356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730760" y="1585800"/>
              <a:ext cx="4295880" cy="201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 Narrow"/>
                </a:rPr>
                <a:t>Northeast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NEPOOL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201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15%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33%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36%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NY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123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13%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38%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19%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49%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PJM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90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17%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12%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22%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9%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 Narrow"/>
                </a:rPr>
                <a:t>Southeast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SERC/FRCC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344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7%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20%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69%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SPP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494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21%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17%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10%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69%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ERCOT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180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36%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29%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17%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47%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5%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 Narrow"/>
                </a:rPr>
                <a:t>Midwest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MAPP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658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12%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9.0%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28%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MAIN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170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15%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9.4%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25%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60%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ECAR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451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10%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1.6%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15%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75%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143000"/>
                  <a:tab algn="ctr" pos="1714680"/>
                  <a:tab algn="ctr" pos="2171880"/>
                  <a:tab algn="ctr" pos="2629080"/>
                  <a:tab algn="ctr" pos="3086280"/>
                  <a:tab algn="ctr" pos="3543480"/>
                  <a:tab algn="ctr" pos="394344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Total Accounts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2,711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4797360" y="1094400"/>
              <a:ext cx="4114800" cy="486360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rgbClr val="ddddd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757040" y="1240920"/>
              <a:ext cx="424152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ctr" pos="1085760"/>
                  <a:tab algn="ctr" pos="1657440"/>
                  <a:tab algn="ctr" pos="2114640"/>
                  <a:tab algn="ctr" pos="2571840"/>
                  <a:tab algn="ctr" pos="3029040"/>
                  <a:tab algn="ctr" pos="3486240"/>
                  <a:tab algn="ctr" pos="38862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Number of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ctr" pos="1085760"/>
                  <a:tab algn="ctr" pos="1657440"/>
                  <a:tab algn="ctr" pos="2114640"/>
                  <a:tab algn="ctr" pos="2571840"/>
                  <a:tab algn="ctr" pos="3029040"/>
                  <a:tab algn="ctr" pos="3486240"/>
                  <a:tab algn="ctr" pos="38862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Sub-regions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Accounts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Plan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Actual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Plan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Actual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Plan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Actual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884120" y="846000"/>
              <a:ext cx="3949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Coverage Metrics - 3Q 2000 (Implemented August 1)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770360" y="1078920"/>
              <a:ext cx="41655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ctr" pos="1886040"/>
                  <a:tab algn="ctr" pos="2800440"/>
                  <a:tab algn="ctr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(Monthly)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(Quarterly)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(Annual)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292800" y="1094400"/>
              <a:ext cx="0" cy="2472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6280" y="1094400"/>
              <a:ext cx="0" cy="2472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140680" y="1083960"/>
              <a:ext cx="0" cy="2472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568840" y="1104480"/>
              <a:ext cx="0" cy="2472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455148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5172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0" y="2208240"/>
            <a:ext cx="914400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45080" y="641520"/>
            <a:ext cx="1616040" cy="4968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81120" y="644400"/>
            <a:ext cx="612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Headcount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900680" y="809640"/>
            <a:ext cx="282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30680" y="809640"/>
            <a:ext cx="59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June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63240" y="974880"/>
            <a:ext cx="352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44440" y="974880"/>
            <a:ext cx="352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555920" y="1139760"/>
            <a:ext cx="549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Executive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60600" y="130320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55200" y="1468440"/>
            <a:ext cx="56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77880" y="1633680"/>
            <a:ext cx="1188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Senior Specialist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47640" y="1798560"/>
            <a:ext cx="1758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Analysts, Associates and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99120" y="1963800"/>
            <a:ext cx="991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Headcount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651200" y="800280"/>
            <a:ext cx="1614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Headcount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1333440" y="2279520"/>
          <a:ext cx="6046920" cy="392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33440" y="2279520"/>
                    <a:ext cx="6046920" cy="392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1454040" y="6321600"/>
            <a:ext cx="62578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1778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Janelle Scheuer will focus on “jump starting” trading relationships inside NYPP and industrial business for the entire Northeast Region. John Llodra and George Wood will continue to manage long-term relationships in both NEPOOL and NYPP.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915080" y="1112760"/>
            <a:ext cx="11300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737240" y="1930320"/>
            <a:ext cx="55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30680" y="1930320"/>
            <a:ext cx="559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East Mid-Market</a:t>
            </a:r>
            <a:br>
              <a:rPr sz="3800"/>
            </a:br>
            <a:r>
              <a:rPr b="1" i="1" lang="en-US" sz="3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Quarterly Business Review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400" y="7952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663480" y="528480"/>
            <a:ext cx="7858080" cy="76320"/>
            <a:chOff x="663480" y="528480"/>
            <a:chExt cx="7858080" cy="76320"/>
          </a:xfrm>
        </p:grpSpPr>
        <p:sp>
          <p:nvSpPr>
            <p:cNvPr id="87" name=""/>
            <p:cNvSpPr/>
            <p:nvPr/>
          </p:nvSpPr>
          <p:spPr>
            <a:xfrm>
              <a:off x="66348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6824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89" name="E_COLOR_R" descr=""/>
          <p:cNvPicPr/>
          <p:nvPr/>
        </p:nvPicPr>
        <p:blipFill>
          <a:blip r:embed="rId1"/>
          <a:stretch/>
        </p:blipFill>
        <p:spPr>
          <a:xfrm>
            <a:off x="3592440" y="1922400"/>
            <a:ext cx="200196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90" name=""/>
          <p:cNvGrpSpPr/>
          <p:nvPr/>
        </p:nvGrpSpPr>
        <p:grpSpPr>
          <a:xfrm>
            <a:off x="658800" y="6384960"/>
            <a:ext cx="7858080" cy="82440"/>
            <a:chOff x="658800" y="6384960"/>
            <a:chExt cx="7858080" cy="82440"/>
          </a:xfrm>
        </p:grpSpPr>
        <p:sp>
          <p:nvSpPr>
            <p:cNvPr id="91" name=""/>
            <p:cNvSpPr/>
            <p:nvPr/>
          </p:nvSpPr>
          <p:spPr>
            <a:xfrm>
              <a:off x="6588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635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1440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August 18,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Second Quarter Highlights, </a:t>
            </a: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cont’d.</a:t>
            </a:r>
            <a:endParaRPr b="1" i="1" lang="en-US" sz="1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3640" y="736560"/>
            <a:ext cx="758520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1749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Future Expected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Standard Offer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Aft>
                <a:spcPts val="1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NSTAR / CMP / Bangor Hydro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Outsourcing/Asset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Aft>
                <a:spcPts val="1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ERCOT QSE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Aft>
                <a:spcPts val="1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Hoosier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Full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Aft>
                <a:spcPts val="1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City of Columbus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Tolling (Morgan Stanley)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ERCOT Wind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Aft>
                <a:spcPts val="15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OPPD Restructure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546120" y="1371600"/>
            <a:ext cx="8191440" cy="38862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49360" y="4838760"/>
            <a:ext cx="8169120" cy="25380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5480" y="4419720"/>
            <a:ext cx="8159760" cy="25380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9360" y="2933640"/>
            <a:ext cx="8169120" cy="254160"/>
          </a:xfrm>
          <a:prstGeom prst="rect">
            <a:avLst/>
          </a:prstGeom>
          <a:solidFill>
            <a:srgbClr val="dddddd"/>
          </a:solidFill>
          <a:ln w="936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Hot List Detail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8720" y="1836720"/>
            <a:ext cx="8007480" cy="32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Wind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Off-take Agreement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  8,000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Manitoba Hydro Electric Board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Clynes/Sewell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 Capacity/Energy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QSE (EES)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Outsourcing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Morgan Stanley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Swank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Tolling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 1,500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3Q 00 Total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$ 10,500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NSTAR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Llodra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Standard Offer Agreement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  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OPPD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Clynes/Sewell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Restructure Agreement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Hoosier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Dalton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Management/Outsourcing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CMP/Bangor Hydro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Wood/Llodra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Standard Offer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 3,500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4Q 00 Total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10,500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149640"/>
                <a:tab algn="r" pos="6350040"/>
                <a:tab algn="r" pos="782316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Deals -  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$ 21,000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0040" y="1405080"/>
            <a:ext cx="832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863640"/>
                <a:tab algn="ctr" pos="3200400"/>
                <a:tab algn="ctr" pos="5664240"/>
                <a:tab algn="ctr" pos="76582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Estimated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863640"/>
                <a:tab algn="ctr" pos="3200400"/>
                <a:tab algn="ctr" pos="5664240"/>
                <a:tab algn="ctr" pos="76582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Deal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Originator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Description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Value (000’s)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46120" y="1854360"/>
            <a:ext cx="81914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13600" y="5079960"/>
            <a:ext cx="4701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Progress Report - General Initiatives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51040" y="681120"/>
            <a:ext cx="7815240" cy="56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12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and meet 2000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Objective: $25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YTD status: $30.6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12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Implement complete ongoing account coverage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Monthly, quarterly and annual coverage objectives implemented August 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12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EOL penetration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Established top 100 customer list (created late June)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12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Deal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YTD status: 26 “significant”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Focus will be on significantly increasing standard product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Objective: Build to 150 transactions per quarter by Q1,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5000"/>
              </a:lnSpc>
              <a:spcBef>
                <a:spcPts val="799"/>
              </a:spcBef>
              <a:spcAft>
                <a:spcPts val="901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Implement more intensive coverage and transaction orientation throughout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828520" y="85680"/>
            <a:ext cx="523260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Progress Report - General Initiatives , </a:t>
            </a: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cont’d.</a:t>
            </a:r>
            <a:endParaRPr b="1" i="1" lang="en-US" sz="1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51040" y="515880"/>
            <a:ext cx="8107200" cy="61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Complete Mid-Market team build-out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Build-out complete: see organizational chart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Reviewing business initiatives for additional staffing needs (ERCOT/SPP)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strong team dynamics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Empower each team member to build the business - Mid-marketers are closest to the customer and the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Commercial leads are taking ownership of sub-region by mentoring associates, directing regulatory coverage, focusing on complete account coverage and developing new initiatives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Cross-leveraging expertise of team (e.g., Llodra will be on team with Woody to work standard offer with Bangor Hydro and Central Maine Power - Janelle will be group model for generating deal flow)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Mid-Market will closely coordinate with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Mid-Market is working on several initiatives with originators across all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Mid-Market and Origination held joint Northeast strategy session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sessions are to follow for Southeast and Midwest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Implement complete regulatory coverage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Commercial leads have developed coverage strategies for all key regulatory committees and initiatives (e.g., participating in and influencing development of Midwest - ISO, SPP-RTO, ERCOT-ISO and Florida RTO)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Progress Report - Specific Initiatives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51040" y="871560"/>
            <a:ext cx="772632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up markets where there is currently little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York - Working with trading to develop financial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PJM - Working to develop positions in both east and west hub (250 MW tolling with Morgan Stanley)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Florida - Working on Ft. Pierce deal: EPMI receives 170 MW call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ERCOT - Working to close 135 MW wind position with green credits; Rolling out outsourcing (QSE) business to put Enron’s “hands” on more MW’s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management/outsourcing (control/manage 2,000 MW’s)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Outsourcing (QSE) deal with EES in ERCOT - this deal would give Enron view of hourly ERCOT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QSE deals with Oxychem (Gen - 700 MW; Load - 1,000 MW) and Alcoa (Gen. - 1,000 MW; Load - 700 MW)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Hoosier - Displace Williams as asset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Progress Report - Specific Initiatives, </a:t>
            </a: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cont’d.</a:t>
            </a:r>
            <a:endParaRPr b="1" i="1" lang="en-US" sz="1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51040" y="566640"/>
            <a:ext cx="7815240" cy="605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Full/Partial requirements transactions - Execute 2-3 new deals for at least 2,000 MW’s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 year NSTAR with 3,700 MW’s peak and 2,000 MW’s of PPA’s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Bangor Hydro (320 MW’s )and Central Maine Power (1,300 MW’s) standard offer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Cajun Coop - Four member coops are seeking full requirements supplier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Ohio municipalities - Seeking alternative supply and load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Initiatives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Taking positions in TCC auctions (NY-ISO)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Analyzing transmission availability for generation site development (may need to hire outside consultants)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Reviewing “defensive” transmission plays for existing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Ongoing analysis of transmission out of existing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Ongoing analysis of transmission paths to serve difficult positions (OPPD, MSCPA)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Progress Report - Specific Initiatives, </a:t>
            </a: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cont’d.</a:t>
            </a:r>
            <a:endParaRPr b="1" i="1" lang="en-US" sz="12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51040" y="795240"/>
            <a:ext cx="7815240" cy="57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Industrial Initiatives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Mid-market is coordinating with industrial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Making initial calls on ERCOT industrials - initial push will be via QSE play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001"/>
              </a:spcBef>
              <a:spcAft>
                <a:spcPts val="1500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Leverage business around Enron generation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799"/>
              </a:spcBef>
              <a:spcAft>
                <a:spcPts val="1199"/>
              </a:spcAft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Reliant/Constellation:  swap TVA for PJM East and West capacity and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 Metrics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345960" y="930240"/>
          <a:ext cx="4124520" cy="2538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5960" y="930240"/>
                    <a:ext cx="4124520" cy="2538360"/>
                  </a:xfrm>
                  <a:prstGeom prst="rect">
                    <a:avLst/>
                  </a:prstGeom>
                  <a:noFill/>
                  <a:ln w="12600">
                    <a:solidFill>
                      <a:srgbClr val="000000"/>
                    </a:solidFill>
                    <a:miter/>
                  </a:ln>
                  <a:effectLst>
                    <a:outerShdw dist="17819" dir="2700000" blurRad="0" rotWithShape="0">
                      <a:srgbClr val="969696"/>
                    </a:outerShdw>
                  </a:effectLst>
                </p:spPr>
              </p:pic>
            </p:oleObj>
          </a:graphicData>
        </a:graphic>
      </p:graphicFrame>
      <p:graphicFrame>
        <p:nvGraphicFramePr>
          <p:cNvPr id="41" name=""/>
          <p:cNvGraphicFramePr/>
          <p:nvPr/>
        </p:nvGraphicFramePr>
        <p:xfrm>
          <a:off x="299880" y="3713040"/>
          <a:ext cx="4176720" cy="2541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9880" y="3713040"/>
                    <a:ext cx="4176720" cy="2541600"/>
                  </a:xfrm>
                  <a:prstGeom prst="rect">
                    <a:avLst/>
                  </a:prstGeom>
                  <a:noFill/>
                  <a:ln w="12600">
                    <a:solidFill>
                      <a:srgbClr val="000000"/>
                    </a:solidFill>
                    <a:miter/>
                  </a:ln>
                  <a:effectLst>
                    <a:outerShdw dist="17819" dir="2700000" blurRad="0" rotWithShape="0">
                      <a:srgbClr val="969696"/>
                    </a:outerShdw>
                  </a:effectLst>
                </p:spPr>
              </p:pic>
            </p:oleObj>
          </a:graphicData>
        </a:graphic>
      </p:graphicFrame>
      <p:graphicFrame>
        <p:nvGraphicFramePr>
          <p:cNvPr id="43" name=""/>
          <p:cNvGraphicFramePr/>
          <p:nvPr/>
        </p:nvGraphicFramePr>
        <p:xfrm>
          <a:off x="4672080" y="946080"/>
          <a:ext cx="4179960" cy="25354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72080" y="946080"/>
                    <a:ext cx="4179960" cy="2535480"/>
                  </a:xfrm>
                  <a:prstGeom prst="rect">
                    <a:avLst/>
                  </a:prstGeom>
                  <a:noFill/>
                  <a:ln w="12600">
                    <a:solidFill>
                      <a:srgbClr val="000000"/>
                    </a:solidFill>
                    <a:miter/>
                  </a:ln>
                  <a:effectLst>
                    <a:outerShdw dist="17819" dir="2700000" blurRad="0" rotWithShape="0">
                      <a:srgbClr val="969696"/>
                    </a:outerShdw>
                  </a:effectLst>
                </p:spPr>
              </p:pic>
            </p:oleObj>
          </a:graphicData>
        </a:graphic>
      </p:graphicFrame>
      <p:graphicFrame>
        <p:nvGraphicFramePr>
          <p:cNvPr id="45" name=""/>
          <p:cNvGraphicFramePr/>
          <p:nvPr/>
        </p:nvGraphicFramePr>
        <p:xfrm>
          <a:off x="4638600" y="3724200"/>
          <a:ext cx="4257720" cy="25462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38600" y="3724200"/>
                    <a:ext cx="4257720" cy="2546280"/>
                  </a:xfrm>
                  <a:prstGeom prst="rect">
                    <a:avLst/>
                  </a:prstGeom>
                  <a:noFill/>
                  <a:ln w="19080">
                    <a:solidFill>
                      <a:srgbClr val="000000"/>
                    </a:solidFill>
                    <a:miter/>
                  </a:ln>
                  <a:effectLst>
                    <a:outerShdw dist="17819" dir="2700000" blurRad="0" rotWithShape="0">
                      <a:srgbClr val="808080"/>
                    </a:outerShdw>
                  </a:effectLst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sstrong</cp:lastModifiedBy>
  <cp:lastPrinted>2000-08-18T09:57:05Z</cp:lastPrinted>
  <dcterms:modified xsi:type="dcterms:W3CDTF">2000-08-18T09:57:44Z</dcterms:modified>
  <cp:revision>672</cp:revision>
  <dc:subject/>
  <dc:title>Enron North America 2000 - 2002 Financial Plan</dc:title>
</cp:coreProperties>
</file>