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7C6950-3732-4CE0-A14E-AE2C8218D9A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DD7BF4B-D468-414B-AB8E-9B08E2297FD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image" Target="../media/image4.wmf"/><Relationship Id="rId5" Type="http://schemas.openxmlformats.org/officeDocument/2006/relationships/image" Target="../media/image4.wmf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image" Target="../media/image4.wmf"/><Relationship Id="rId5" Type="http://schemas.openxmlformats.org/officeDocument/2006/relationships/image" Target="../media/image2.wmf"/><Relationship Id="rId6" Type="http://schemas.openxmlformats.org/officeDocument/2006/relationships/image" Target="../media/image3.wmf"/><Relationship Id="rId7" Type="http://schemas.openxmlformats.org/officeDocument/2006/relationships/image" Target="../media/image4.wmf"/><Relationship Id="rId8" Type="http://schemas.openxmlformats.org/officeDocument/2006/relationships/image" Target="../media/image4.wmf"/><Relationship Id="rId9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image" Target="../media/image4.wmf"/><Relationship Id="rId5" Type="http://schemas.openxmlformats.org/officeDocument/2006/relationships/image" Target="../media/image2.wmf"/><Relationship Id="rId6" Type="http://schemas.openxmlformats.org/officeDocument/2006/relationships/image" Target="../media/image3.wmf"/><Relationship Id="rId7" Type="http://schemas.openxmlformats.org/officeDocument/2006/relationships/image" Target="../media/image4.wmf"/><Relationship Id="rId8" Type="http://schemas.openxmlformats.org/officeDocument/2006/relationships/image" Target="../media/image4.wmf"/><Relationship Id="rId9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287080" y="2438280"/>
            <a:ext cx="47970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e-strategy</a:t>
            </a:r>
            <a:endParaRPr b="0" lang="en-US" sz="6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609480" y="1371600"/>
            <a:ext cx="8001000" cy="40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“e” stands for electronic networks and describes the application of network technology to improve and change business processes and to create new value chains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“e-commerce” covers the outward-facing processes that involve customers, suppliers and external partners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“e-business” includes e-commerce and also covers internal processes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http://www.gigaweb.com/content/PA/RPA-022000-00024.html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1828800" y="1371600"/>
            <a:ext cx="5486400" cy="411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1295280" y="1066680"/>
            <a:ext cx="647712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ets e-commerce annual statistics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tms nominations:  1,305,784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tms confirmations:  2,891,875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tms invoices:  100,032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capacity release:  1000 bid/offers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hottap: fgt:  56,400 visits, 2,520,720 hits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             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nng:  96,000 visits, 2,776,320 hits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  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fgt, nng, tw: 90,000 hours logged in,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715 unique users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e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eol: 1 auction, 60 packages, 32 accepted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1447920" y="4114800"/>
            <a:ext cx="1060200" cy="1071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0" name=""/>
          <p:cNvGrpSpPr/>
          <p:nvPr/>
        </p:nvGrpSpPr>
        <p:grpSpPr>
          <a:xfrm>
            <a:off x="3505320" y="1752480"/>
            <a:ext cx="2438280" cy="2819160"/>
            <a:chOff x="3505320" y="1752480"/>
            <a:chExt cx="2438280" cy="2819160"/>
          </a:xfrm>
        </p:grpSpPr>
        <p:sp>
          <p:nvSpPr>
            <p:cNvPr id="11" name=""/>
            <p:cNvSpPr/>
            <p:nvPr/>
          </p:nvSpPr>
          <p:spPr>
            <a:xfrm>
              <a:off x="3505320" y="1752480"/>
              <a:ext cx="2438280" cy="281916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3733920" y="2133360"/>
              <a:ext cx="1981080" cy="2438280"/>
            </a:xfrm>
            <a:prstGeom prst="ellipse">
              <a:avLst/>
            </a:prstGeom>
            <a:solidFill>
              <a:srgbClr val="00ff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3886200" y="2971440"/>
              <a:ext cx="1676520" cy="16002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038840" y="3581280"/>
              <a:ext cx="1371600" cy="990360"/>
            </a:xfrm>
            <a:prstGeom prst="ellipse">
              <a:avLst/>
            </a:prstGeom>
            <a:solidFill>
              <a:srgbClr val="00ff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"/>
          <p:cNvSpPr/>
          <p:nvPr/>
        </p:nvSpPr>
        <p:spPr>
          <a:xfrm>
            <a:off x="3659040" y="533520"/>
            <a:ext cx="841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746600" y="1820880"/>
            <a:ext cx="150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ehronline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506760" y="1981080"/>
            <a:ext cx="63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hr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346280" y="3200400"/>
            <a:ext cx="671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buy 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205280" y="2092320"/>
            <a:ext cx="883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tomorrow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220760" y="2514600"/>
            <a:ext cx="587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295280" y="2971800"/>
            <a:ext cx="892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yesterday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133720" y="2209680"/>
            <a:ext cx="167616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981080" y="2666880"/>
            <a:ext cx="23623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133720" y="3124080"/>
            <a:ext cx="228600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32440" y="3886200"/>
            <a:ext cx="1095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hottap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593080" y="2971800"/>
            <a:ext cx="1552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supplier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345200" y="2362320"/>
            <a:ext cx="1188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class location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181480" y="2819520"/>
            <a:ext cx="174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239960" y="1905120"/>
            <a:ext cx="756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filenet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715720" y="990720"/>
            <a:ext cx="1849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e-business =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business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7240" y="990720"/>
            <a:ext cx="206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 =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outward facing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4920" y="-74520"/>
            <a:ext cx="75960" cy="74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7200" y="304920"/>
            <a:ext cx="8229600" cy="6248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6553080" y="3733920"/>
            <a:ext cx="1451160" cy="125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4648320" y="3657600"/>
            <a:ext cx="2438280" cy="87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" descr=""/>
          <p:cNvPicPr/>
          <p:nvPr/>
        </p:nvPicPr>
        <p:blipFill>
          <a:blip r:embed="rId4"/>
          <a:stretch/>
        </p:blipFill>
        <p:spPr>
          <a:xfrm>
            <a:off x="2133720" y="3809880"/>
            <a:ext cx="2438280" cy="876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" descr=""/>
          <p:cNvPicPr/>
          <p:nvPr/>
        </p:nvPicPr>
        <p:blipFill>
          <a:blip r:embed="rId5"/>
          <a:stretch/>
        </p:blipFill>
        <p:spPr>
          <a:xfrm>
            <a:off x="4648320" y="3657600"/>
            <a:ext cx="2438280" cy="876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"/>
          <p:cNvSpPr/>
          <p:nvPr/>
        </p:nvSpPr>
        <p:spPr>
          <a:xfrm>
            <a:off x="5638680" y="990720"/>
            <a:ext cx="19814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85800" y="990720"/>
            <a:ext cx="213372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1419120" y="1600200"/>
            <a:ext cx="6477120" cy="42670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71800" y="3657600"/>
            <a:ext cx="3584520" cy="2189160"/>
          </a:xfrm>
          <a:prstGeom prst="ellipse">
            <a:avLst/>
          </a:prstGeom>
          <a:solidFill>
            <a:srgbClr val="00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126240" y="1981080"/>
            <a:ext cx="330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Visually augmented Informational Postings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(decision assisting graphs, maps,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78360" y="1143000"/>
            <a:ext cx="173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 strategy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01840" y="4114800"/>
            <a:ext cx="325476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Informational Postings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(outage schedules,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quality, tariff,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Transactions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(noms, scheduled quantities,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confirmations, invoices, imbalances,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Email/ pager notifications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(critical notices,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cuts,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display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(flow volumes)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30280" y="5638680"/>
            <a:ext cx="169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Today’s e-commerce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523520" y="3200400"/>
            <a:ext cx="2670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transaction feedback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nom quantity versus MDQ 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 capacity at points)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2209680" y="5257800"/>
            <a:ext cx="99072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057400" y="1371600"/>
            <a:ext cx="106668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981080" y="2514600"/>
            <a:ext cx="2971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Off-line Transactions/ Asynchronous Processing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(PDA or notebook computer preparation)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29440" y="2438280"/>
            <a:ext cx="2095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Wireless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higher bid notification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bid response capability)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187880" y="3048120"/>
            <a:ext cx="156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Pervasive Usability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(via pervasive XML)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446840" y="3809880"/>
            <a:ext cx="181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Mining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Capacity Release)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094440" y="3581280"/>
            <a:ext cx="1900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Functionality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(non-proprietary that add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value)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659760" y="533520"/>
            <a:ext cx="2551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e-commerce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5" name="" descr=""/>
          <p:cNvPicPr/>
          <p:nvPr/>
        </p:nvPicPr>
        <p:blipFill>
          <a:blip r:embed="rId1"/>
          <a:stretch/>
        </p:blipFill>
        <p:spPr>
          <a:xfrm>
            <a:off x="7924680" y="4495680"/>
            <a:ext cx="1060560" cy="107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" descr=""/>
          <p:cNvPicPr/>
          <p:nvPr/>
        </p:nvPicPr>
        <p:blipFill>
          <a:blip r:embed="rId2"/>
          <a:stretch/>
        </p:blipFill>
        <p:spPr>
          <a:xfrm>
            <a:off x="0" y="4191120"/>
            <a:ext cx="1450800" cy="125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" name="" descr=""/>
          <p:cNvPicPr/>
          <p:nvPr/>
        </p:nvPicPr>
        <p:blipFill>
          <a:blip r:embed="rId3"/>
          <a:stretch/>
        </p:blipFill>
        <p:spPr>
          <a:xfrm>
            <a:off x="762120" y="4724280"/>
            <a:ext cx="2438280" cy="876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" descr=""/>
          <p:cNvPicPr/>
          <p:nvPr/>
        </p:nvPicPr>
        <p:blipFill>
          <a:blip r:embed="rId4"/>
          <a:stretch/>
        </p:blipFill>
        <p:spPr>
          <a:xfrm>
            <a:off x="5715000" y="5029200"/>
            <a:ext cx="2438280" cy="87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" descr=""/>
          <p:cNvPicPr/>
          <p:nvPr/>
        </p:nvPicPr>
        <p:blipFill>
          <a:blip r:embed="rId5"/>
          <a:stretch/>
        </p:blipFill>
        <p:spPr>
          <a:xfrm>
            <a:off x="152280" y="1676520"/>
            <a:ext cx="1060560" cy="107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" name="" descr=""/>
          <p:cNvPicPr/>
          <p:nvPr/>
        </p:nvPicPr>
        <p:blipFill>
          <a:blip r:embed="rId6"/>
          <a:stretch/>
        </p:blipFill>
        <p:spPr>
          <a:xfrm>
            <a:off x="7693200" y="1066680"/>
            <a:ext cx="1450800" cy="125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"/>
          <p:cNvSpPr/>
          <p:nvPr/>
        </p:nvSpPr>
        <p:spPr>
          <a:xfrm>
            <a:off x="305640" y="2743200"/>
            <a:ext cx="688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155800" y="556272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Field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850160" y="2438280"/>
            <a:ext cx="59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29320" y="5410080"/>
            <a:ext cx="8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5" name="" descr=""/>
          <p:cNvPicPr/>
          <p:nvPr/>
        </p:nvPicPr>
        <p:blipFill>
          <a:blip r:embed="rId7"/>
          <a:stretch/>
        </p:blipFill>
        <p:spPr>
          <a:xfrm>
            <a:off x="457200" y="1752480"/>
            <a:ext cx="2438280" cy="876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" name="" descr=""/>
          <p:cNvPicPr/>
          <p:nvPr/>
        </p:nvPicPr>
        <p:blipFill>
          <a:blip r:embed="rId8"/>
          <a:stretch/>
        </p:blipFill>
        <p:spPr>
          <a:xfrm>
            <a:off x="6324480" y="1676520"/>
            <a:ext cx="2438640" cy="876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" name=""/>
          <p:cNvSpPr/>
          <p:nvPr/>
        </p:nvSpPr>
        <p:spPr>
          <a:xfrm>
            <a:off x="5791320" y="3048120"/>
            <a:ext cx="236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Paperless Documents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FERC filings, electronic contracts)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533520" y="609480"/>
            <a:ext cx="8001000" cy="52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E-strategy statement: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scope will include both e-commerce (external customer) and e-business (internal users).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 will focus on enhancing and extending capabilities already offered as well as identifying new opportunities to enhance revenue, reduce cost or retain/ attract market share.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E-business will focus on improved business processes, application integration and better decision-making tools.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will create and follow a mindset in our business and IT organizations which seeks to exploit new technologies and paradigm shifts in order to cause continual and steady progress toward our e-strategy.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1419120" y="1600200"/>
            <a:ext cx="6477120" cy="42670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971800" y="3657600"/>
            <a:ext cx="3584520" cy="2189160"/>
          </a:xfrm>
          <a:prstGeom prst="ellipse">
            <a:avLst/>
          </a:prstGeom>
          <a:solidFill>
            <a:srgbClr val="00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122640" y="1981080"/>
            <a:ext cx="3840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Visually augmented internal apps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(decision assisting graphs, maps; pipeline profile,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80160" y="1143000"/>
            <a:ext cx="162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E-business strategy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200400" y="4114800"/>
            <a:ext cx="350532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Intranet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(Document Imaging, Progress Reporting, …)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Business Apps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(Marketing, Market Services,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Gas Accounting, …)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OTS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(Project Tracking, Emergency Response,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Class Location, …)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Helvetica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HR, Financial, 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36640" y="6095880"/>
            <a:ext cx="1595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Today’s e-business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523880" y="3200400"/>
            <a:ext cx="243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transaction feedback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EOL deals, pricing)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2362320" y="5334120"/>
            <a:ext cx="83808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057400" y="1371600"/>
            <a:ext cx="106668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981080" y="2514600"/>
            <a:ext cx="2971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Off-line Transactions/ Asynchronous Processing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(PDA or notebook computer preparation)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105520" y="2514600"/>
            <a:ext cx="2590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Wireless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contract request approvals, field inspections, server reboots)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21600" y="3886200"/>
            <a:ext cx="156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Pervasive Usability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(via pervasive XML)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523880" y="3733920"/>
            <a:ext cx="1447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Mining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(e.g.,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Dashboard)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866200" y="3200400"/>
            <a:ext cx="1985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Functionality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(OTS to Business Apps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HR/ Financial/ Accounting)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659760" y="533520"/>
            <a:ext cx="2332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e-business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4" name="" descr=""/>
          <p:cNvPicPr/>
          <p:nvPr/>
        </p:nvPicPr>
        <p:blipFill>
          <a:blip r:embed="rId1"/>
          <a:stretch/>
        </p:blipFill>
        <p:spPr>
          <a:xfrm>
            <a:off x="7924680" y="4495680"/>
            <a:ext cx="1060560" cy="107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" descr=""/>
          <p:cNvPicPr/>
          <p:nvPr/>
        </p:nvPicPr>
        <p:blipFill>
          <a:blip r:embed="rId2"/>
          <a:stretch/>
        </p:blipFill>
        <p:spPr>
          <a:xfrm>
            <a:off x="0" y="4191120"/>
            <a:ext cx="1450800" cy="1255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" name="" descr=""/>
          <p:cNvPicPr/>
          <p:nvPr/>
        </p:nvPicPr>
        <p:blipFill>
          <a:blip r:embed="rId3"/>
          <a:stretch/>
        </p:blipFill>
        <p:spPr>
          <a:xfrm>
            <a:off x="762120" y="4724280"/>
            <a:ext cx="2438280" cy="876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7" name="" descr=""/>
          <p:cNvPicPr/>
          <p:nvPr/>
        </p:nvPicPr>
        <p:blipFill>
          <a:blip r:embed="rId4"/>
          <a:stretch/>
        </p:blipFill>
        <p:spPr>
          <a:xfrm>
            <a:off x="5715000" y="5029200"/>
            <a:ext cx="2438280" cy="87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" name="" descr=""/>
          <p:cNvPicPr/>
          <p:nvPr/>
        </p:nvPicPr>
        <p:blipFill>
          <a:blip r:embed="rId5"/>
          <a:stretch/>
        </p:blipFill>
        <p:spPr>
          <a:xfrm>
            <a:off x="152280" y="1676520"/>
            <a:ext cx="1060560" cy="107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9" name="" descr=""/>
          <p:cNvPicPr/>
          <p:nvPr/>
        </p:nvPicPr>
        <p:blipFill>
          <a:blip r:embed="rId6"/>
          <a:stretch/>
        </p:blipFill>
        <p:spPr>
          <a:xfrm>
            <a:off x="7693200" y="1066680"/>
            <a:ext cx="1450800" cy="1255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" name=""/>
          <p:cNvSpPr/>
          <p:nvPr/>
        </p:nvSpPr>
        <p:spPr>
          <a:xfrm>
            <a:off x="307440" y="2743200"/>
            <a:ext cx="121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Entities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155800" y="556272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Field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683120" y="2514600"/>
            <a:ext cx="145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Mobile Workforce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30040" y="5410080"/>
            <a:ext cx="1078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Home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4" name="" descr=""/>
          <p:cNvPicPr/>
          <p:nvPr/>
        </p:nvPicPr>
        <p:blipFill>
          <a:blip r:embed="rId7"/>
          <a:stretch/>
        </p:blipFill>
        <p:spPr>
          <a:xfrm>
            <a:off x="457200" y="1676520"/>
            <a:ext cx="2438280" cy="87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" name="" descr=""/>
          <p:cNvPicPr/>
          <p:nvPr/>
        </p:nvPicPr>
        <p:blipFill>
          <a:blip r:embed="rId8"/>
          <a:stretch/>
        </p:blipFill>
        <p:spPr>
          <a:xfrm>
            <a:off x="5867280" y="1371600"/>
            <a:ext cx="2438640" cy="876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2000-11-27T14:15:29Z</dcterms:created>
  <dc:creator>rhouser</dc:creator>
  <dc:description/>
  <dc:language>en-US</dc:language>
  <cp:lastModifiedBy>Terry Lehn</cp:lastModifiedBy>
  <cp:lastPrinted>2000-12-05T18:23:02Z</cp:lastPrinted>
  <dcterms:modified xsi:type="dcterms:W3CDTF">2000-12-07T12:09:58Z</dcterms:modified>
  <cp:revision>30</cp:revision>
  <dc:subject/>
  <dc:title>No Slide Title</dc:title>
</cp:coreProperties>
</file>