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9C875F-2C6C-412D-9237-880EFDB13B0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43660E-88D0-4CDE-BB06-559DD2375F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1.wmf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1.wmf"/><Relationship Id="rId5" Type="http://schemas.openxmlformats.org/officeDocument/2006/relationships/image" Target="../media/image2.wmf"/><Relationship Id="rId6" Type="http://schemas.openxmlformats.org/officeDocument/2006/relationships/image" Target="../media/image2.wmf"/><Relationship Id="rId7" Type="http://schemas.openxmlformats.org/officeDocument/2006/relationships/image" Target="../media/image1.wmf"/><Relationship Id="rId8" Type="http://schemas.openxmlformats.org/officeDocument/2006/relationships/image" Target="../media/image2.wmf"/><Relationship Id="rId9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image" Target="../media/image1.wmf"/><Relationship Id="rId6" Type="http://schemas.openxmlformats.org/officeDocument/2006/relationships/image" Target="../media/image2.wmf"/><Relationship Id="rId7" Type="http://schemas.openxmlformats.org/officeDocument/2006/relationships/image" Target="../media/image1.wmf"/><Relationship Id="rId8" Type="http://schemas.openxmlformats.org/officeDocument/2006/relationships/image" Target="../media/image2.wmf"/><Relationship Id="rId9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47920" y="2286000"/>
            <a:ext cx="64008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eCommerce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eBusiness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FF6E74-271F-4D13-B51F-D26A0F45F01D}" type="slidenum">
              <a:t>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"/>
          <p:cNvGraphicFramePr/>
          <p:nvPr/>
        </p:nvGraphicFramePr>
        <p:xfrm>
          <a:off x="533520" y="533520"/>
          <a:ext cx="8324640" cy="5400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533520"/>
                    <a:ext cx="8324640" cy="54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CA2EBE-A18C-4BCF-9C68-C6EC46E00F68}" type="slidenum">
              <a:t>10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"/>
          <p:cNvGraphicFramePr/>
          <p:nvPr/>
        </p:nvGraphicFramePr>
        <p:xfrm>
          <a:off x="533520" y="542880"/>
          <a:ext cx="8324640" cy="5581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542880"/>
                    <a:ext cx="8324640" cy="558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231A9F-6142-49A0-8BC0-41FF9D844111}" type="slidenum">
              <a:t>11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"/>
          <p:cNvGraphicFramePr/>
          <p:nvPr/>
        </p:nvGraphicFramePr>
        <p:xfrm>
          <a:off x="371520" y="847800"/>
          <a:ext cx="8553240" cy="504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520" y="847800"/>
                    <a:ext cx="8553240" cy="504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6EB344-B221-4B2B-BB34-DC4F0D6F30B0}" type="slidenum">
              <a:t>12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"/>
          <p:cNvGraphicFramePr/>
          <p:nvPr/>
        </p:nvGraphicFramePr>
        <p:xfrm>
          <a:off x="371520" y="571680"/>
          <a:ext cx="8553240" cy="5019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520" y="571680"/>
                    <a:ext cx="8553240" cy="501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7837CA-BD8D-4825-85A6-3362971AF55D}" type="slidenum">
              <a:t>13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609480" y="914400"/>
            <a:ext cx="8001000" cy="47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“e” Stands for electronic networks and describes the application of network technology to improve and change business processes and to create new value chains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“eCommerce” covers the outward-facing processes that involve customers, suppliers and external 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“eBusiness” includes eCommerce and also covers internal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Giga Information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4B6A58-A6DB-41EA-842D-E7CF02E77A97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533520" y="1600200"/>
            <a:ext cx="800100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eStrategy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organizations will develop eCommerce and eBusiness capacity by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enhancing and extending capabilities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have. To create new opportunities, ETS organizations must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and seek to use network technology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increase revenue, improve efficiency and retain or attract market share.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B4CDCA-53C9-4CBE-8C70-279014178C26}" type="slidenum">
              <a:t>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3505320" y="2184480"/>
            <a:ext cx="2438280" cy="2690640"/>
            <a:chOff x="3505320" y="2184480"/>
            <a:chExt cx="2438280" cy="2690640"/>
          </a:xfrm>
        </p:grpSpPr>
        <p:sp>
          <p:nvSpPr>
            <p:cNvPr id="9" name=""/>
            <p:cNvSpPr/>
            <p:nvPr/>
          </p:nvSpPr>
          <p:spPr>
            <a:xfrm>
              <a:off x="3505320" y="2184480"/>
              <a:ext cx="2438280" cy="269064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733920" y="2547720"/>
              <a:ext cx="1981080" cy="232704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86200" y="3347640"/>
              <a:ext cx="1676520" cy="15271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038840" y="3929760"/>
              <a:ext cx="1371600" cy="94500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2287080" y="533520"/>
            <a:ext cx="4669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&amp; eBusiness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Impact Most ETS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95680" y="2257560"/>
            <a:ext cx="587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506040" y="2403360"/>
            <a:ext cx="93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91840" y="3567240"/>
            <a:ext cx="112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06920" y="2548080"/>
            <a:ext cx="883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tomorrow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11480" y="2984400"/>
            <a:ext cx="58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52480" y="3421080"/>
            <a:ext cx="89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yesterday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743200" y="2693880"/>
            <a:ext cx="1219320" cy="217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3200" y="3130560"/>
            <a:ext cx="1447920" cy="290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90920" y="3567240"/>
            <a:ext cx="1828800" cy="363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345200" y="2766960"/>
            <a:ext cx="75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82560" y="2984400"/>
            <a:ext cx="192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Loyalty mgmt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88920" y="356724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72920" y="1600200"/>
            <a:ext cx="184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eBusiness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business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0920" y="152388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outward facing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441360"/>
            <a:ext cx="75960" cy="71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" y="361800"/>
            <a:ext cx="8229600" cy="6191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6248520" y="4002120"/>
            <a:ext cx="1450800" cy="119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6172200" y="1600200"/>
            <a:ext cx="1981080" cy="434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9480" y="1523880"/>
            <a:ext cx="2133720" cy="43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16960" y="3203640"/>
            <a:ext cx="1256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06760" y="2911320"/>
            <a:ext cx="59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105520" y="2548080"/>
            <a:ext cx="116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26240" y="4148280"/>
            <a:ext cx="110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4952880" y="4075200"/>
            <a:ext cx="2057400" cy="83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4723560" y="4657680"/>
            <a:ext cx="134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954320" y="4002120"/>
            <a:ext cx="90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11880" y="4221000"/>
            <a:ext cx="169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1600200" y="4022640"/>
            <a:ext cx="1450800" cy="1198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" descr=""/>
          <p:cNvPicPr/>
          <p:nvPr/>
        </p:nvPicPr>
        <p:blipFill>
          <a:blip r:embed="rId4"/>
          <a:stretch/>
        </p:blipFill>
        <p:spPr>
          <a:xfrm>
            <a:off x="2590920" y="4002120"/>
            <a:ext cx="1981080" cy="83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843840" y="6095880"/>
            <a:ext cx="22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Adapted from Giga Information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9664F2-F836-41C2-B4AD-7995C9BFCC88}" type="slidenum">
              <a:t>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1905120" y="373392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5" name=""/>
          <p:cNvGrpSpPr/>
          <p:nvPr/>
        </p:nvGrpSpPr>
        <p:grpSpPr>
          <a:xfrm>
            <a:off x="3505320" y="1752480"/>
            <a:ext cx="2438280" cy="2819160"/>
            <a:chOff x="3505320" y="1752480"/>
            <a:chExt cx="2438280" cy="2819160"/>
          </a:xfrm>
        </p:grpSpPr>
        <p:sp>
          <p:nvSpPr>
            <p:cNvPr id="46" name=""/>
            <p:cNvSpPr/>
            <p:nvPr/>
          </p:nvSpPr>
          <p:spPr>
            <a:xfrm>
              <a:off x="3505320" y="1752480"/>
              <a:ext cx="2438280" cy="28191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733920" y="2133360"/>
              <a:ext cx="1981080" cy="243828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886200" y="2971440"/>
              <a:ext cx="1676520" cy="1600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038840" y="3581280"/>
              <a:ext cx="1371600" cy="99036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2822040" y="457200"/>
            <a:ext cx="3450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Applications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place and In progress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52680" y="213372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45920" y="3200400"/>
            <a:ext cx="94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Ibuyit.com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78680" y="2133720"/>
            <a:ext cx="92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Tomorrow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11480" y="259092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76520" y="32767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Yesterday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14600" y="2286000"/>
            <a:ext cx="12952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43200" y="2743200"/>
            <a:ext cx="160020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14600" y="3429000"/>
            <a:ext cx="19051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93440" y="2971800"/>
            <a:ext cx="156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Supplier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40280" y="2514600"/>
            <a:ext cx="121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Class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49400" y="2133720"/>
            <a:ext cx="173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Dashboard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72920" y="1447920"/>
            <a:ext cx="184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eBusiness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business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920" y="-74520"/>
            <a:ext cx="75960" cy="7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7200" y="304920"/>
            <a:ext cx="8229600" cy="6248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" descr=""/>
          <p:cNvPicPr/>
          <p:nvPr/>
        </p:nvPicPr>
        <p:blipFill>
          <a:blip r:embed="rId2"/>
          <a:stretch/>
        </p:blipFill>
        <p:spPr>
          <a:xfrm>
            <a:off x="6324480" y="3657600"/>
            <a:ext cx="145116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" descr=""/>
          <p:cNvPicPr/>
          <p:nvPr/>
        </p:nvPicPr>
        <p:blipFill>
          <a:blip r:embed="rId3"/>
          <a:stretch/>
        </p:blipFill>
        <p:spPr>
          <a:xfrm>
            <a:off x="2819520" y="3809880"/>
            <a:ext cx="17524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" descr=""/>
          <p:cNvPicPr/>
          <p:nvPr/>
        </p:nvPicPr>
        <p:blipFill>
          <a:blip r:embed="rId4"/>
          <a:stretch/>
        </p:blipFill>
        <p:spPr>
          <a:xfrm>
            <a:off x="4876920" y="3657600"/>
            <a:ext cx="175248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6172200" y="1447920"/>
            <a:ext cx="19810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685800" y="1523880"/>
            <a:ext cx="2133720" cy="459720"/>
            <a:chOff x="685800" y="1523880"/>
            <a:chExt cx="2133720" cy="459720"/>
          </a:xfrm>
        </p:grpSpPr>
        <p:sp>
          <p:nvSpPr>
            <p:cNvPr id="70" name=""/>
            <p:cNvSpPr/>
            <p:nvPr/>
          </p:nvSpPr>
          <p:spPr>
            <a:xfrm>
              <a:off x="687240" y="1523880"/>
              <a:ext cx="2061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eCommerce =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outward facing processes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85800" y="1523880"/>
              <a:ext cx="2133720" cy="4572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5549040" y="323532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05880" y="3886200"/>
            <a:ext cx="237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Noms, Conf, Capacity Release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8120" y="3962520"/>
            <a:ext cx="152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Class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Emergency Teams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495680" y="4572000"/>
            <a:ext cx="4038840" cy="192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E-commerce Stats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Hottap 2000 Annual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Nominations:  1,305,784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Confirmations:  2,891,875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Accounting Invoices &amp; Docs:  100,032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Capacity Release:  1000 bid/offers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Informational Postings:  fgt:  56,400 visits, 2,520,720 hits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    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        nng/tw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96,000 visits, 2,776,320 hits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fgt, nng, tw: 715 unique users with 90,000 hours logged 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EOL November 2000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nng: 926,073 MMBtus with revenue of $28,073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tw: 620,000 MMBtus with revenue of $77,872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61400" y="5638680"/>
            <a:ext cx="22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Adapted from Giga Information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641560" y="259092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Profile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Books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4E8F5B-51B0-479D-8DDE-437B71D8A905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419120" y="1600200"/>
            <a:ext cx="6477120" cy="42670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971800" y="3657600"/>
            <a:ext cx="3584520" cy="2189160"/>
          </a:xfrm>
          <a:prstGeom prst="ellipse">
            <a:avLst/>
          </a:prstGeom>
          <a:solidFill>
            <a:srgbClr val="00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26240" y="1981080"/>
            <a:ext cx="33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Visually augmented Informational Postings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(decision assisting graphs, maps,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8440" y="914400"/>
            <a:ext cx="196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Tomorrow’s eCommerce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204360" y="4114800"/>
            <a:ext cx="34491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Informational Postings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(outage schedules,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quality, tariff,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Transactions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(noms, scheduled quantities,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confirmations, invoices, imbalances,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Email/ pager notifications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(notices, cuts,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display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(flow volumes)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regulatory filings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438280" y="6095880"/>
            <a:ext cx="167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eCommerce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3160" y="3200400"/>
            <a:ext cx="275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transaction 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active service request feedback)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505320" y="5562360"/>
            <a:ext cx="76176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666880" y="1143000"/>
            <a:ext cx="99072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81080" y="2514600"/>
            <a:ext cx="2971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Off-line Transactions/ Asynchronous Processing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(PDA or notebook computer preparation)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29440" y="2438280"/>
            <a:ext cx="2095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Wireless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higher bid notification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bid response capability)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187880" y="3048120"/>
            <a:ext cx="156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Pervasive Usability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(via pervasive XML)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447920" y="3809880"/>
            <a:ext cx="1713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capacity release,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 data)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094440" y="3581280"/>
            <a:ext cx="1900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Functionality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(non-proprietary that add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value)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669400" y="533520"/>
            <a:ext cx="4415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eCommerce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7620120" y="1523880"/>
            <a:ext cx="1060200" cy="107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" descr=""/>
          <p:cNvPicPr/>
          <p:nvPr/>
        </p:nvPicPr>
        <p:blipFill>
          <a:blip r:embed="rId2"/>
          <a:stretch/>
        </p:blipFill>
        <p:spPr>
          <a:xfrm>
            <a:off x="152280" y="5029200"/>
            <a:ext cx="1298520" cy="112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" descr=""/>
          <p:cNvPicPr/>
          <p:nvPr/>
        </p:nvPicPr>
        <p:blipFill>
          <a:blip r:embed="rId3"/>
          <a:stretch/>
        </p:blipFill>
        <p:spPr>
          <a:xfrm>
            <a:off x="762120" y="4724280"/>
            <a:ext cx="24382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" descr=""/>
          <p:cNvPicPr/>
          <p:nvPr/>
        </p:nvPicPr>
        <p:blipFill>
          <a:blip r:embed="rId4"/>
          <a:stretch/>
        </p:blipFill>
        <p:spPr>
          <a:xfrm>
            <a:off x="7467480" y="4800600"/>
            <a:ext cx="1451160" cy="125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"/>
          <p:cNvSpPr/>
          <p:nvPr/>
        </p:nvSpPr>
        <p:spPr>
          <a:xfrm>
            <a:off x="307080" y="2743200"/>
            <a:ext cx="125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Partners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002440" y="259092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Vendors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926840" y="4495680"/>
            <a:ext cx="1001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FERC, DOT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05280" y="4572000"/>
            <a:ext cx="97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5"/>
          <a:stretch/>
        </p:blipFill>
        <p:spPr>
          <a:xfrm>
            <a:off x="6324480" y="1676520"/>
            <a:ext cx="190512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"/>
          <p:cNvSpPr/>
          <p:nvPr/>
        </p:nvSpPr>
        <p:spPr>
          <a:xfrm>
            <a:off x="5791320" y="3048120"/>
            <a:ext cx="236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Paperless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FERC filings, electronic contracts)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6"/>
          <a:stretch/>
        </p:blipFill>
        <p:spPr>
          <a:xfrm>
            <a:off x="5715000" y="502920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" descr=""/>
          <p:cNvPicPr/>
          <p:nvPr/>
        </p:nvPicPr>
        <p:blipFill>
          <a:blip r:embed="rId7"/>
          <a:stretch/>
        </p:blipFill>
        <p:spPr>
          <a:xfrm>
            <a:off x="152280" y="1523880"/>
            <a:ext cx="145116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5" name="" descr=""/>
          <p:cNvPicPr/>
          <p:nvPr/>
        </p:nvPicPr>
        <p:blipFill>
          <a:blip r:embed="rId8"/>
          <a:stretch/>
        </p:blipFill>
        <p:spPr>
          <a:xfrm>
            <a:off x="1066680" y="1600200"/>
            <a:ext cx="182880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31BD56-BAF4-4272-9DEC-EBF9C4B238ED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1419120" y="1600200"/>
            <a:ext cx="6477120" cy="42670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971800" y="3657600"/>
            <a:ext cx="3584520" cy="2189160"/>
          </a:xfrm>
          <a:prstGeom prst="ellipse">
            <a:avLst/>
          </a:prstGeom>
          <a:solidFill>
            <a:srgbClr val="00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0120" y="1981080"/>
            <a:ext cx="384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Visually augmented internal apps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(decision assisting graphs, maps, pipeline profile,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0160" y="1143000"/>
            <a:ext cx="16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982880" y="6248520"/>
            <a:ext cx="1595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e-business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23880" y="3200400"/>
            <a:ext cx="243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transaction 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EOL deals, pricing)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3581280" y="5638320"/>
            <a:ext cx="9144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057400" y="1371600"/>
            <a:ext cx="10666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981080" y="2514600"/>
            <a:ext cx="2971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Off-line Transactions/ Asynchronous Processing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(PDA or notebook computer preparation)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105520" y="2514600"/>
            <a:ext cx="259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Wireless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contract request approvals, field inspections, server reboots)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321600" y="3886200"/>
            <a:ext cx="156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Pervasive Usability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(via pervasive XML)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523880" y="3733920"/>
            <a:ext cx="1447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Dashboard)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866920" y="3200400"/>
            <a:ext cx="2095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Functionality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(Operations to Business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to Finance &amp;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17120" y="533520"/>
            <a:ext cx="4161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eBusiness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7848720" y="4800600"/>
            <a:ext cx="1060200" cy="107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1" name="" descr=""/>
          <p:cNvPicPr/>
          <p:nvPr/>
        </p:nvPicPr>
        <p:blipFill>
          <a:blip r:embed="rId2"/>
          <a:stretch/>
        </p:blipFill>
        <p:spPr>
          <a:xfrm>
            <a:off x="0" y="419112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2" name="" descr=""/>
          <p:cNvPicPr/>
          <p:nvPr/>
        </p:nvPicPr>
        <p:blipFill>
          <a:blip r:embed="rId3"/>
          <a:stretch/>
        </p:blipFill>
        <p:spPr>
          <a:xfrm>
            <a:off x="762120" y="441972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" name="" descr=""/>
          <p:cNvPicPr/>
          <p:nvPr/>
        </p:nvPicPr>
        <p:blipFill>
          <a:blip r:embed="rId4"/>
          <a:stretch/>
        </p:blipFill>
        <p:spPr>
          <a:xfrm>
            <a:off x="6248520" y="4724280"/>
            <a:ext cx="190476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4" name="" descr=""/>
          <p:cNvPicPr/>
          <p:nvPr/>
        </p:nvPicPr>
        <p:blipFill>
          <a:blip r:embed="rId5"/>
          <a:stretch/>
        </p:blipFill>
        <p:spPr>
          <a:xfrm>
            <a:off x="7693200" y="1351080"/>
            <a:ext cx="1298520" cy="112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307440" y="2895480"/>
            <a:ext cx="121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Entities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546680" y="5867280"/>
            <a:ext cx="138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Field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83120" y="2514600"/>
            <a:ext cx="145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Mobile Workforce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0040" y="5410080"/>
            <a:ext cx="107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Home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6"/>
          <a:stretch/>
        </p:blipFill>
        <p:spPr>
          <a:xfrm>
            <a:off x="6248520" y="1447920"/>
            <a:ext cx="213336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" descr=""/>
          <p:cNvPicPr/>
          <p:nvPr/>
        </p:nvPicPr>
        <p:blipFill>
          <a:blip r:embed="rId7"/>
          <a:stretch/>
        </p:blipFill>
        <p:spPr>
          <a:xfrm>
            <a:off x="228600" y="160020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1" name="" descr=""/>
          <p:cNvPicPr/>
          <p:nvPr/>
        </p:nvPicPr>
        <p:blipFill>
          <a:blip r:embed="rId8"/>
          <a:stretch/>
        </p:blipFill>
        <p:spPr>
          <a:xfrm>
            <a:off x="990720" y="1676520"/>
            <a:ext cx="190476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"/>
          <p:cNvSpPr/>
          <p:nvPr/>
        </p:nvSpPr>
        <p:spPr>
          <a:xfrm>
            <a:off x="3200400" y="4114800"/>
            <a:ext cx="35053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Intranet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(Document Imaging, Progress Reporting,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Business Apps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(Marketing, Market Services,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Gas Accounting,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Operations Apps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(project tracking, emergency response, procurement, class location, flow volumes)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AEE13E-A95E-4E20-B6D1-0EEDB73FAE03}" type="slidenum">
              <a:t>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457200" y="914400"/>
            <a:ext cx="8381880" cy="46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 information to business and IT groups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network of business and IT people to: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broaden understanding of eCommerce &amp; eBusiness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assess value and impact of eCommerce &amp; eBusiness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prioritize initiatives, emphasis on quick wins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set goals for 2001 and beyond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IT and business resources to execute initiatives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E7D80A-6E9D-4517-A378-ECD1F365CB85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457200" y="457200"/>
            <a:ext cx="8534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2001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electronic contracting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contracting interface with EOL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new customer on EOL per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strategy of placing imbalance trading and capacity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release on EOL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data mining for capacity, capacity release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of accounting documents on web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value of customer dashboard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Risk Management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 effectiveness and reduce cost of Intranet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8F1D0C-C21B-43B5-84B6-FA85D40AD1C4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DRAFT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2000-11-27T14:15:29Z</dcterms:created>
  <dc:creator>rhouser</dc:creator>
  <dc:description/>
  <dc:language>en-US</dc:language>
  <cp:lastModifiedBy>msulliv</cp:lastModifiedBy>
  <cp:lastPrinted>2000-12-08T18:12:12Z</cp:lastPrinted>
  <dcterms:modified xsi:type="dcterms:W3CDTF">2000-12-08T20:58:10Z</dcterms:modified>
  <cp:revision>39</cp:revision>
  <dc:subject/>
  <dc:title>No Slide Title</dc:title>
</cp:coreProperties>
</file>