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10288588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58840" y="0"/>
            <a:ext cx="9785160" cy="65595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7e4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9425160" y="5961240"/>
            <a:ext cx="569880" cy="548640"/>
            <a:chOff x="9425160" y="5961240"/>
            <a:chExt cx="569880" cy="548640"/>
          </a:xfrm>
        </p:grpSpPr>
        <p:sp>
          <p:nvSpPr>
            <p:cNvPr id="4" name=""/>
            <p:cNvSpPr/>
            <p:nvPr/>
          </p:nvSpPr>
          <p:spPr>
            <a:xfrm>
              <a:off x="9661680" y="6162840"/>
              <a:ext cx="333360" cy="347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479880" y="6218640"/>
              <a:ext cx="125640" cy="11808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9545760" y="6280200"/>
              <a:ext cx="108000" cy="1166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9663120" y="6062040"/>
              <a:ext cx="227880" cy="27828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500040" y="5961240"/>
              <a:ext cx="290160" cy="27684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9425160" y="6165360"/>
              <a:ext cx="117000" cy="11052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613440" y="6345360"/>
              <a:ext cx="96480" cy="9468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"/>
          <p:cNvSpPr/>
          <p:nvPr/>
        </p:nvSpPr>
        <p:spPr>
          <a:xfrm flipV="1" rot="10775400">
            <a:off x="258480" y="6237000"/>
            <a:ext cx="207972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© 2000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MEH - </a:t>
            </a:r>
            <a:fld id="{F8DD8A48-70BB-4278-867A-AB50C6C8B992}" type="slidenum"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258840" y="295200"/>
            <a:ext cx="9785160" cy="6407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5d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3409920"/>
            <a:ext cx="8982000" cy="1486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42840" y="3327120"/>
            <a:ext cx="8305920" cy="17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E-Commerce: Energy Trading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Never Be The Same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876240" y="5191200"/>
            <a:ext cx="85917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by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E. Taylor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and Assistant General Counsel, Enron Net Works LLC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Texas Utility Lawyers Conference – Sedona, Arizona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343080" y="6095880"/>
            <a:ext cx="3943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3911760" y="609480"/>
            <a:ext cx="2445840" cy="2427120"/>
            <a:chOff x="3911760" y="609480"/>
            <a:chExt cx="2445840" cy="2427120"/>
          </a:xfrm>
        </p:grpSpPr>
        <p:sp>
          <p:nvSpPr>
            <p:cNvPr id="23" name=""/>
            <p:cNvSpPr/>
            <p:nvPr/>
          </p:nvSpPr>
          <p:spPr>
            <a:xfrm>
              <a:off x="4927320" y="1501560"/>
              <a:ext cx="1430280" cy="1535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146840" y="1747080"/>
              <a:ext cx="539280" cy="52236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430160" y="2018880"/>
              <a:ext cx="463680" cy="51696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932720" y="1056240"/>
              <a:ext cx="978120" cy="123012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233960" y="609480"/>
              <a:ext cx="1245240" cy="122472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911760" y="1512720"/>
              <a:ext cx="502200" cy="48960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719600" y="2307240"/>
              <a:ext cx="415080" cy="41940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Secret Protection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“know how” that cannot be protected by copyright, patent or trademark law through confidentiality agreements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the confidentiality of information, practices, etc. considered to be trade secrets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confidentiality agreements with contractors and employees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Trademarks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Register company marks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Appropriate attribution and consent to use third-party marks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0">
              <a:lnSpc>
                <a:spcPct val="11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CFTC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04280" y="1663200"/>
            <a:ext cx="9526680" cy="460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Rulemaking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A New Regulatory Framework for Multilateral Transaction Execution Facilities (MTEFs), Intermediaries and Clearing Organizations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proposes three regulatory tiers for the Markets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      (i) recognized futures exchanges (RFEs), (ii)derivatives transaction facilities (DTFs) and (iii) exempt MTEFs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Carefully consider application to energy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proposed rules when structuring an internet business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393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site as an exchange, a matching site or a one party 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Federal Legislation to Amend the Commodity Exchange Act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942840" y="1895400"/>
            <a:ext cx="8553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Rules –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 as print or broadcast restrictions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 prohibitions of deceptive advertising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industry specific rules regarding commodities or energy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94800" y="1604880"/>
            <a:ext cx="9077400" cy="46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 Online: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Report to Congress – FTC Guidelines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Notice to consumers about how personal information collected online is used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for consumers about whether and how their personal information is used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of personal information collected and stored by an online provider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601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for consumers to their own personal information to ensure accuracy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94800" y="1604880"/>
            <a:ext cx="9077400" cy="46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Formulate site’s policy regarding use of personal information obtained in the course of using the website; detail policy in “terms of use” provisions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FTC inquiry into profiling activities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Union Data Privacy Directive – more restrictive than in U.S.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Federal Communications laws and state privacy torts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LAWS TO REVIEW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782280" y="1649160"/>
            <a:ext cx="8713800" cy="436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Antitrust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Microsoft litigation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Workshop: Competition Policy in a World of B2B Electronic Marketplaces (65 FR 30120)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Securities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enforcement staff for internet securities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Digital Defamation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a defamatory remark been published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85760" indent="-285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liability for distributors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Broadcasting Laws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ISSUES TO CONSIDER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42840" y="1895400"/>
            <a:ext cx="8553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has no borders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visitors subject to “click wrap” agreement (contractual “terms of use” posted on the website); set forth “terms of use” on the home page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Disclaimers on the site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Warranties as to information on the site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601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regarding linking to other sites (deep linking past the home page?)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73200" y="290196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/>
          </p:nvPr>
        </p:nvSpPr>
        <p:spPr>
          <a:xfrm>
            <a:off x="780840" y="1609560"/>
            <a:ext cx="8972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Electronic Contracts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title"/>
          </p:nvPr>
        </p:nvSpPr>
        <p:spPr>
          <a:xfrm>
            <a:off x="790200" y="3805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743040" y="438120"/>
            <a:ext cx="9020160" cy="895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752400" y="537840"/>
            <a:ext cx="8763120" cy="78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CONTRACTS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942840" y="1485720"/>
            <a:ext cx="8515440" cy="394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Bef>
                <a:spcPts val="1049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Statute of Frauds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5680" indent="-40464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What is a “writing”?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5680" indent="-40464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UCC Article 2 requires a writing for sale of goods in excess of $500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5680" indent="-40464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Other transactions not performable within 1 year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743040" y="438120"/>
            <a:ext cx="9020160" cy="895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52400" y="537840"/>
            <a:ext cx="8763120" cy="78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CONTRACTS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942840" y="1485720"/>
            <a:ext cx="8515440" cy="462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Bef>
                <a:spcPts val="1049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Signatures in Global and National Commerce 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71600" indent="-46188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Establishes a national standard governing validity of electronic signatures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71600" indent="-46188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records become writing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71600" indent="-461880">
              <a:spcBef>
                <a:spcPts val="1049"/>
              </a:spcBef>
              <a:buClr>
                <a:srgbClr val="3333cc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Effective October 1, 2000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803160" y="1641600"/>
            <a:ext cx="8736120" cy="440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19120" indent="-519120">
              <a:lnSpc>
                <a:spcPct val="13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743040" y="438120"/>
            <a:ext cx="9020160" cy="895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52400" y="537840"/>
            <a:ext cx="8763120" cy="78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CONTRACTS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942840" y="1485720"/>
            <a:ext cx="8515440" cy="462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Bef>
                <a:spcPts val="1400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Patchwork of State Legislation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403200">
              <a:spcBef>
                <a:spcPts val="1400"/>
              </a:spcBef>
              <a:buClr>
                <a:srgbClr val="0000ff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Uniform Computer Information Transaction 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403200">
              <a:spcBef>
                <a:spcPts val="1400"/>
              </a:spcBef>
              <a:buClr>
                <a:srgbClr val="0000ff"/>
              </a:buClr>
              <a:buFont typeface="Wingdings 2" charset="2"/>
              <a:buChar char=""/>
              <a:tabLst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Uniform Electronic Transactions 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1400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Parol Evidence Rule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1400"/>
              </a:spcBef>
              <a:buClr>
                <a:srgbClr val="ff0000"/>
              </a:buClr>
              <a:buFont typeface="Wingdings" charset="2"/>
              <a:buChar char=""/>
              <a:tabLst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Course of Dealing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760320" y="361152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81120" y="270000"/>
            <a:ext cx="9020160" cy="960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41320" y="1717560"/>
            <a:ext cx="8907480" cy="41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</a:t>
            </a: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52120" y="19656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Altra Energy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www.altra.com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 with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Technologies, Inc.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some electronic back-office services and software packages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natural gas, power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Altra Power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www.altra.com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Wholesale power, natural gas, crude oil, natural gas liquids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Automated Power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www.apx.com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Electricity products in California,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New York and the United Kingdom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Bloomberg Power Match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BrokerTec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www.brokertec.com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Cash and derivative fixed-income products, spot, forward foreign exchange, FX options, currency swaps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009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CFOWeb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www.cfoweb.com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Interest rate swaps, caps/floors, forward rate agreements, loans and deposits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ChemConnect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www.chemconnect.com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 chemicals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ClickPaper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clickpaper.com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Pulp and paper principal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CoalHub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www.freemarkets.coalhub.com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Coal auction site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Coral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www.coralconnect.com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“One-to-many” proprietary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Creditex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www.creditex.com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CreditTrade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www.credittrade.com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DerivativesNet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www.blackbird.net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Interest rate and currency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spcBef>
                <a:spcPts val="9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title"/>
          </p:nvPr>
        </p:nvSpPr>
        <p:spPr>
          <a:xfrm>
            <a:off x="771120" y="476280"/>
            <a:ext cx="874404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EBS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www.ebsp.com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Interbank forward rate agreements, spot and forward foreign exchange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Enermetrix.com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www.enermetrix.com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Many-to-many exchange?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Exchange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Electricity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EnronOnline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www.enronline.com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commodities, crude and refined products, bandwidth, weather derivatives and credit derivatives trading. Gas storage, transportation and emissions credits auctions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eSpeed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www.espeed.com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Government securities, access to Cantor Exchange providing US Treasury and agency futures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Essentials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www.essentials.com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Retail electricity, natural gas, propane, internet access, communications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title"/>
          </p:nvPr>
        </p:nvSpPr>
        <p:spPr>
          <a:xfrm>
            <a:off x="771120" y="476280"/>
            <a:ext cx="874404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/>
          </p:nvPr>
        </p:nvSpPr>
        <p:spPr>
          <a:xfrm>
            <a:off x="420840" y="1752480"/>
            <a:ext cx="959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Eurex Energy Exchange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Physically-settled electricity,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electricity (planned)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Gain Capital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www.gaincapital.com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foreign exchange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GE Polymerland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www.gepolymerland.com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Plastics distribution and auction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HoustonStreet 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www.houstonstreet.com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Wholesale electricity trading in Northeast US, expanding nationally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Intercontinental 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and metals trading, details to be announced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I-Wex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www.I-wex.com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Degree day products and other weather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spcBef>
                <a:spcPts val="901"/>
              </a:spcBef>
              <a:buNone/>
              <a:tabLst>
                <a:tab algn="l" pos="0"/>
                <a:tab algn="l" pos="2857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title"/>
          </p:nvPr>
        </p:nvSpPr>
        <p:spPr>
          <a:xfrm>
            <a:off x="771120" y="495000"/>
            <a:ext cx="8744040" cy="971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/>
          </p:nvPr>
        </p:nvSpPr>
        <p:spPr>
          <a:xfrm>
            <a:off x="580680" y="15778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NGX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www.ngx.com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Natural gas many-to-many exchange w/clearing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NordPool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www.nordpool.com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and forward electricity products in Sweden, Finland, Norway and Denmark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PetroCosm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www.petrocosm.com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equipment, supplies, professional and construction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Commerx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www.plasticsnet.com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Plastics, metals and packaging supply marketplace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RateXchange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www.ratexchange.com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Bandwidth trading and auction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RedMeteor.com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www.redmeteor.com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site. Crude oil, electricity, natural gas, and natural gas liquids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Schlumberger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www.indigopool.com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Information only re: oil and gas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IndigoPool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properties offered for sale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title"/>
          </p:nvPr>
        </p:nvSpPr>
        <p:spPr>
          <a:xfrm>
            <a:off x="771120" y="438120"/>
            <a:ext cx="8744040" cy="102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SwapsWire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www.swapswire.com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Benchmark swaps and vanilla instruments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TradeWeather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www.tradeweather.com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Degree day, precipitation and other weather derivative products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Utility.com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www.utility.com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Retail electricity, internet service provider and home warranties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Vol Broker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www.volbroker.com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Foreign exchange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title"/>
          </p:nvPr>
        </p:nvSpPr>
        <p:spPr>
          <a:xfrm>
            <a:off x="771120" y="437760"/>
            <a:ext cx="8744040" cy="1009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PARTIAL LISTING OF EXISTING WEB SITES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673200" y="423720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38080" y="1762200"/>
            <a:ext cx="89726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85960" y="647280"/>
            <a:ext cx="8743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br>
              <a:rPr sz="3000"/>
            </a:b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771480" y="0"/>
            <a:ext cx="874404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85800" y="1257480"/>
            <a:ext cx="9086760" cy="506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A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Free, Internet-based, Global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Transaction System Which Allows Counterparties to View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Real Time Prices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From Enron’s Traders and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Transact Instantly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714680" y="1397160"/>
            <a:ext cx="685800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571840" y="2895480"/>
            <a:ext cx="557208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rcRect l="31950" t="36309" r="37584" b="28799"/>
          <a:stretch/>
        </p:blipFill>
        <p:spPr>
          <a:xfrm>
            <a:off x="1552680" y="2792520"/>
            <a:ext cx="7512120" cy="352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"/>
          <p:cNvSpPr/>
          <p:nvPr/>
        </p:nvSpPr>
        <p:spPr>
          <a:xfrm>
            <a:off x="2445840" y="5448240"/>
            <a:ext cx="251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 click &amp; transact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47440" y="228240"/>
            <a:ext cx="8744040" cy="971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ENRONONLINE?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717480" y="175428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3960" y="45720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7112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74720" y="1555920"/>
            <a:ext cx="8736120" cy="440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5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" descr=""/>
          <p:cNvPicPr/>
          <p:nvPr/>
        </p:nvPicPr>
        <p:blipFill>
          <a:blip r:embed="rId1"/>
          <a:srcRect l="0" t="15627" r="23020" b="10376"/>
          <a:stretch/>
        </p:blipFill>
        <p:spPr>
          <a:xfrm>
            <a:off x="0" y="0"/>
            <a:ext cx="10287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" descr=""/>
          <p:cNvPicPr/>
          <p:nvPr/>
        </p:nvPicPr>
        <p:blipFill>
          <a:blip r:embed="rId1"/>
          <a:srcRect l="0" t="16838" r="22788" b="22395"/>
          <a:stretch/>
        </p:blipFill>
        <p:spPr>
          <a:xfrm>
            <a:off x="247680" y="755640"/>
            <a:ext cx="9753480" cy="57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4102200" y="5773680"/>
            <a:ext cx="1563120" cy="817560"/>
            <a:chOff x="4102200" y="5773680"/>
            <a:chExt cx="1563120" cy="817560"/>
          </a:xfrm>
        </p:grpSpPr>
        <p:sp>
          <p:nvSpPr>
            <p:cNvPr id="121" name=""/>
            <p:cNvSpPr/>
            <p:nvPr/>
          </p:nvSpPr>
          <p:spPr>
            <a:xfrm>
              <a:off x="4216680" y="5797440"/>
              <a:ext cx="196200" cy="92160"/>
            </a:xfrm>
            <a:custGeom>
              <a:avLst/>
              <a:gdLst/>
              <a:ahLst/>
              <a:rect l="l" t="t" r="r" b="b"/>
              <a:pathLst>
                <a:path w="221" h="175">
                  <a:moveTo>
                    <a:pt x="35" y="121"/>
                  </a:moveTo>
                  <a:lnTo>
                    <a:pt x="146" y="171"/>
                  </a:lnTo>
                  <a:lnTo>
                    <a:pt x="146" y="171"/>
                  </a:lnTo>
                  <a:lnTo>
                    <a:pt x="157" y="175"/>
                  </a:lnTo>
                  <a:lnTo>
                    <a:pt x="168" y="175"/>
                  </a:lnTo>
                  <a:lnTo>
                    <a:pt x="178" y="173"/>
                  </a:lnTo>
                  <a:lnTo>
                    <a:pt x="188" y="168"/>
                  </a:lnTo>
                  <a:lnTo>
                    <a:pt x="197" y="163"/>
                  </a:lnTo>
                  <a:lnTo>
                    <a:pt x="205" y="154"/>
                  </a:lnTo>
                  <a:lnTo>
                    <a:pt x="211" y="144"/>
                  </a:lnTo>
                  <a:lnTo>
                    <a:pt x="217" y="133"/>
                  </a:lnTo>
                  <a:lnTo>
                    <a:pt x="220" y="122"/>
                  </a:lnTo>
                  <a:lnTo>
                    <a:pt x="221" y="109"/>
                  </a:lnTo>
                  <a:lnTo>
                    <a:pt x="220" y="98"/>
                  </a:lnTo>
                  <a:lnTo>
                    <a:pt x="217" y="87"/>
                  </a:lnTo>
                  <a:lnTo>
                    <a:pt x="211" y="75"/>
                  </a:lnTo>
                  <a:lnTo>
                    <a:pt x="205" y="66"/>
                  </a:lnTo>
                  <a:lnTo>
                    <a:pt x="196" y="59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63" y="1"/>
                  </a:lnTo>
                  <a:lnTo>
                    <a:pt x="53" y="0"/>
                  </a:lnTo>
                  <a:lnTo>
                    <a:pt x="42" y="1"/>
                  </a:lnTo>
                  <a:lnTo>
                    <a:pt x="32" y="5"/>
                  </a:lnTo>
                  <a:lnTo>
                    <a:pt x="24" y="11"/>
                  </a:lnTo>
                  <a:lnTo>
                    <a:pt x="15" y="19"/>
                  </a:lnTo>
                  <a:lnTo>
                    <a:pt x="8" y="29"/>
                  </a:lnTo>
                  <a:lnTo>
                    <a:pt x="4" y="40"/>
                  </a:lnTo>
                  <a:lnTo>
                    <a:pt x="0" y="53"/>
                  </a:lnTo>
                  <a:lnTo>
                    <a:pt x="0" y="65"/>
                  </a:lnTo>
                  <a:lnTo>
                    <a:pt x="2" y="77"/>
                  </a:lnTo>
                  <a:lnTo>
                    <a:pt x="5" y="88"/>
                  </a:lnTo>
                  <a:lnTo>
                    <a:pt x="9" y="98"/>
                  </a:lnTo>
                  <a:lnTo>
                    <a:pt x="16" y="107"/>
                  </a:lnTo>
                  <a:lnTo>
                    <a:pt x="25" y="114"/>
                  </a:lnTo>
                  <a:lnTo>
                    <a:pt x="35" y="121"/>
                  </a:lnTo>
                  <a:lnTo>
                    <a:pt x="35" y="1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102200" y="5773680"/>
              <a:ext cx="1563120" cy="817560"/>
            </a:xfrm>
            <a:custGeom>
              <a:avLst/>
              <a:gdLst/>
              <a:ahLst/>
              <a:rect l="l" t="t" r="r" b="b"/>
              <a:pathLst>
                <a:path w="1749" h="1543">
                  <a:moveTo>
                    <a:pt x="1749" y="862"/>
                  </a:moveTo>
                  <a:lnTo>
                    <a:pt x="1749" y="870"/>
                  </a:lnTo>
                  <a:lnTo>
                    <a:pt x="1749" y="890"/>
                  </a:lnTo>
                  <a:lnTo>
                    <a:pt x="1747" y="921"/>
                  </a:lnTo>
                  <a:lnTo>
                    <a:pt x="1744" y="960"/>
                  </a:lnTo>
                  <a:lnTo>
                    <a:pt x="1739" y="1003"/>
                  </a:lnTo>
                  <a:lnTo>
                    <a:pt x="1730" y="1048"/>
                  </a:lnTo>
                  <a:lnTo>
                    <a:pt x="1718" y="1092"/>
                  </a:lnTo>
                  <a:lnTo>
                    <a:pt x="1702" y="1134"/>
                  </a:lnTo>
                  <a:lnTo>
                    <a:pt x="1701" y="1137"/>
                  </a:lnTo>
                  <a:lnTo>
                    <a:pt x="1698" y="1147"/>
                  </a:lnTo>
                  <a:lnTo>
                    <a:pt x="1693" y="1162"/>
                  </a:lnTo>
                  <a:lnTo>
                    <a:pt x="1683" y="1183"/>
                  </a:lnTo>
                  <a:lnTo>
                    <a:pt x="1670" y="1208"/>
                  </a:lnTo>
                  <a:lnTo>
                    <a:pt x="1655" y="1235"/>
                  </a:lnTo>
                  <a:lnTo>
                    <a:pt x="1634" y="1266"/>
                  </a:lnTo>
                  <a:lnTo>
                    <a:pt x="1610" y="1298"/>
                  </a:lnTo>
                  <a:lnTo>
                    <a:pt x="1581" y="1331"/>
                  </a:lnTo>
                  <a:lnTo>
                    <a:pt x="1547" y="1365"/>
                  </a:lnTo>
                  <a:lnTo>
                    <a:pt x="1507" y="1396"/>
                  </a:lnTo>
                  <a:lnTo>
                    <a:pt x="1461" y="1428"/>
                  </a:lnTo>
                  <a:lnTo>
                    <a:pt x="1410" y="1456"/>
                  </a:lnTo>
                  <a:lnTo>
                    <a:pt x="1352" y="1483"/>
                  </a:lnTo>
                  <a:lnTo>
                    <a:pt x="1287" y="1504"/>
                  </a:lnTo>
                  <a:lnTo>
                    <a:pt x="1215" y="1522"/>
                  </a:lnTo>
                  <a:lnTo>
                    <a:pt x="1213" y="1523"/>
                  </a:lnTo>
                  <a:lnTo>
                    <a:pt x="1204" y="1524"/>
                  </a:lnTo>
                  <a:lnTo>
                    <a:pt x="1192" y="1528"/>
                  </a:lnTo>
                  <a:lnTo>
                    <a:pt x="1175" y="1532"/>
                  </a:lnTo>
                  <a:lnTo>
                    <a:pt x="1154" y="1536"/>
                  </a:lnTo>
                  <a:lnTo>
                    <a:pt x="1130" y="1539"/>
                  </a:lnTo>
                  <a:lnTo>
                    <a:pt x="1103" y="1542"/>
                  </a:lnTo>
                  <a:lnTo>
                    <a:pt x="1073" y="1543"/>
                  </a:lnTo>
                  <a:lnTo>
                    <a:pt x="1041" y="1543"/>
                  </a:lnTo>
                  <a:lnTo>
                    <a:pt x="1008" y="1541"/>
                  </a:lnTo>
                  <a:lnTo>
                    <a:pt x="972" y="1537"/>
                  </a:lnTo>
                  <a:lnTo>
                    <a:pt x="937" y="1528"/>
                  </a:lnTo>
                  <a:lnTo>
                    <a:pt x="901" y="1518"/>
                  </a:lnTo>
                  <a:lnTo>
                    <a:pt x="865" y="1503"/>
                  </a:lnTo>
                  <a:lnTo>
                    <a:pt x="829" y="1483"/>
                  </a:lnTo>
                  <a:lnTo>
                    <a:pt x="795" y="1459"/>
                  </a:lnTo>
                  <a:lnTo>
                    <a:pt x="26" y="527"/>
                  </a:lnTo>
                  <a:lnTo>
                    <a:pt x="24" y="525"/>
                  </a:lnTo>
                  <a:lnTo>
                    <a:pt x="19" y="520"/>
                  </a:lnTo>
                  <a:lnTo>
                    <a:pt x="14" y="513"/>
                  </a:lnTo>
                  <a:lnTo>
                    <a:pt x="8" y="502"/>
                  </a:lnTo>
                  <a:lnTo>
                    <a:pt x="3" y="489"/>
                  </a:lnTo>
                  <a:lnTo>
                    <a:pt x="0" y="473"/>
                  </a:lnTo>
                  <a:lnTo>
                    <a:pt x="1" y="454"/>
                  </a:lnTo>
                  <a:lnTo>
                    <a:pt x="6" y="432"/>
                  </a:lnTo>
                  <a:lnTo>
                    <a:pt x="37" y="283"/>
                  </a:lnTo>
                  <a:lnTo>
                    <a:pt x="38" y="280"/>
                  </a:lnTo>
                  <a:lnTo>
                    <a:pt x="40" y="274"/>
                  </a:lnTo>
                  <a:lnTo>
                    <a:pt x="46" y="264"/>
                  </a:lnTo>
                  <a:lnTo>
                    <a:pt x="53" y="253"/>
                  </a:lnTo>
                  <a:lnTo>
                    <a:pt x="61" y="240"/>
                  </a:lnTo>
                  <a:lnTo>
                    <a:pt x="72" y="229"/>
                  </a:lnTo>
                  <a:lnTo>
                    <a:pt x="86" y="220"/>
                  </a:lnTo>
                  <a:lnTo>
                    <a:pt x="101" y="214"/>
                  </a:lnTo>
                  <a:lnTo>
                    <a:pt x="467" y="14"/>
                  </a:lnTo>
                  <a:lnTo>
                    <a:pt x="469" y="13"/>
                  </a:lnTo>
                  <a:lnTo>
                    <a:pt x="475" y="10"/>
                  </a:lnTo>
                  <a:lnTo>
                    <a:pt x="485" y="6"/>
                  </a:lnTo>
                  <a:lnTo>
                    <a:pt x="498" y="4"/>
                  </a:lnTo>
                  <a:lnTo>
                    <a:pt x="515" y="1"/>
                  </a:lnTo>
                  <a:lnTo>
                    <a:pt x="533" y="0"/>
                  </a:lnTo>
                  <a:lnTo>
                    <a:pt x="554" y="3"/>
                  </a:lnTo>
                  <a:lnTo>
                    <a:pt x="579" y="8"/>
                  </a:lnTo>
                  <a:lnTo>
                    <a:pt x="973" y="93"/>
                  </a:lnTo>
                  <a:lnTo>
                    <a:pt x="1626" y="534"/>
                  </a:lnTo>
                  <a:lnTo>
                    <a:pt x="1632" y="538"/>
                  </a:lnTo>
                  <a:lnTo>
                    <a:pt x="1645" y="549"/>
                  </a:lnTo>
                  <a:lnTo>
                    <a:pt x="1665" y="571"/>
                  </a:lnTo>
                  <a:lnTo>
                    <a:pt x="1687" y="602"/>
                  </a:lnTo>
                  <a:lnTo>
                    <a:pt x="1709" y="645"/>
                  </a:lnTo>
                  <a:lnTo>
                    <a:pt x="1729" y="703"/>
                  </a:lnTo>
                  <a:lnTo>
                    <a:pt x="1743" y="774"/>
                  </a:lnTo>
                  <a:lnTo>
                    <a:pt x="1749" y="8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4246920" y="5810400"/>
              <a:ext cx="1307520" cy="541080"/>
            </a:xfrm>
            <a:custGeom>
              <a:avLst/>
              <a:gdLst/>
              <a:ahLst/>
              <a:rect l="l" t="t" r="r" b="b"/>
              <a:pathLst>
                <a:path w="1462" h="1021">
                  <a:moveTo>
                    <a:pt x="969" y="1017"/>
                  </a:moveTo>
                  <a:lnTo>
                    <a:pt x="950" y="1021"/>
                  </a:lnTo>
                  <a:lnTo>
                    <a:pt x="933" y="1021"/>
                  </a:lnTo>
                  <a:lnTo>
                    <a:pt x="914" y="1019"/>
                  </a:lnTo>
                  <a:lnTo>
                    <a:pt x="895" y="1016"/>
                  </a:lnTo>
                  <a:lnTo>
                    <a:pt x="878" y="1009"/>
                  </a:lnTo>
                  <a:lnTo>
                    <a:pt x="861" y="1003"/>
                  </a:lnTo>
                  <a:lnTo>
                    <a:pt x="845" y="995"/>
                  </a:lnTo>
                  <a:lnTo>
                    <a:pt x="829" y="987"/>
                  </a:lnTo>
                  <a:lnTo>
                    <a:pt x="814" y="978"/>
                  </a:lnTo>
                  <a:lnTo>
                    <a:pt x="802" y="969"/>
                  </a:lnTo>
                  <a:lnTo>
                    <a:pt x="789" y="962"/>
                  </a:lnTo>
                  <a:lnTo>
                    <a:pt x="779" y="954"/>
                  </a:lnTo>
                  <a:lnTo>
                    <a:pt x="772" y="948"/>
                  </a:lnTo>
                  <a:lnTo>
                    <a:pt x="766" y="943"/>
                  </a:lnTo>
                  <a:lnTo>
                    <a:pt x="762" y="939"/>
                  </a:lnTo>
                  <a:lnTo>
                    <a:pt x="761" y="938"/>
                  </a:lnTo>
                  <a:lnTo>
                    <a:pt x="336" y="434"/>
                  </a:lnTo>
                  <a:lnTo>
                    <a:pt x="10" y="213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3" y="182"/>
                  </a:lnTo>
                  <a:lnTo>
                    <a:pt x="10" y="175"/>
                  </a:lnTo>
                  <a:lnTo>
                    <a:pt x="19" y="170"/>
                  </a:lnTo>
                  <a:lnTo>
                    <a:pt x="26" y="165"/>
                  </a:lnTo>
                  <a:lnTo>
                    <a:pt x="33" y="162"/>
                  </a:lnTo>
                  <a:lnTo>
                    <a:pt x="35" y="161"/>
                  </a:lnTo>
                  <a:lnTo>
                    <a:pt x="284" y="24"/>
                  </a:lnTo>
                  <a:lnTo>
                    <a:pt x="307" y="13"/>
                  </a:lnTo>
                  <a:lnTo>
                    <a:pt x="332" y="5"/>
                  </a:lnTo>
                  <a:lnTo>
                    <a:pt x="356" y="2"/>
                  </a:lnTo>
                  <a:lnTo>
                    <a:pt x="380" y="0"/>
                  </a:lnTo>
                  <a:lnTo>
                    <a:pt x="400" y="0"/>
                  </a:lnTo>
                  <a:lnTo>
                    <a:pt x="417" y="2"/>
                  </a:lnTo>
                  <a:lnTo>
                    <a:pt x="428" y="3"/>
                  </a:lnTo>
                  <a:lnTo>
                    <a:pt x="432" y="4"/>
                  </a:lnTo>
                  <a:lnTo>
                    <a:pt x="788" y="88"/>
                  </a:lnTo>
                  <a:lnTo>
                    <a:pt x="1408" y="533"/>
                  </a:lnTo>
                  <a:lnTo>
                    <a:pt x="1440" y="569"/>
                  </a:lnTo>
                  <a:lnTo>
                    <a:pt x="1457" y="608"/>
                  </a:lnTo>
                  <a:lnTo>
                    <a:pt x="1462" y="646"/>
                  </a:lnTo>
                  <a:lnTo>
                    <a:pt x="1460" y="680"/>
                  </a:lnTo>
                  <a:lnTo>
                    <a:pt x="1452" y="711"/>
                  </a:lnTo>
                  <a:lnTo>
                    <a:pt x="1442" y="735"/>
                  </a:lnTo>
                  <a:lnTo>
                    <a:pt x="1433" y="750"/>
                  </a:lnTo>
                  <a:lnTo>
                    <a:pt x="1430" y="757"/>
                  </a:lnTo>
                  <a:lnTo>
                    <a:pt x="1428" y="759"/>
                  </a:lnTo>
                  <a:lnTo>
                    <a:pt x="1422" y="768"/>
                  </a:lnTo>
                  <a:lnTo>
                    <a:pt x="1414" y="781"/>
                  </a:lnTo>
                  <a:lnTo>
                    <a:pt x="1402" y="796"/>
                  </a:lnTo>
                  <a:lnTo>
                    <a:pt x="1385" y="816"/>
                  </a:lnTo>
                  <a:lnTo>
                    <a:pt x="1365" y="837"/>
                  </a:lnTo>
                  <a:lnTo>
                    <a:pt x="1342" y="860"/>
                  </a:lnTo>
                  <a:lnTo>
                    <a:pt x="1315" y="884"/>
                  </a:lnTo>
                  <a:lnTo>
                    <a:pt x="1285" y="907"/>
                  </a:lnTo>
                  <a:lnTo>
                    <a:pt x="1250" y="931"/>
                  </a:lnTo>
                  <a:lnTo>
                    <a:pt x="1213" y="953"/>
                  </a:lnTo>
                  <a:lnTo>
                    <a:pt x="1171" y="973"/>
                  </a:lnTo>
                  <a:lnTo>
                    <a:pt x="1126" y="990"/>
                  </a:lnTo>
                  <a:lnTo>
                    <a:pt x="1077" y="1003"/>
                  </a:lnTo>
                  <a:lnTo>
                    <a:pt x="1025" y="1013"/>
                  </a:lnTo>
                  <a:lnTo>
                    <a:pt x="969" y="10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4243320" y="5810400"/>
              <a:ext cx="690840" cy="230040"/>
            </a:xfrm>
            <a:custGeom>
              <a:avLst/>
              <a:gdLst/>
              <a:ahLst/>
              <a:rect l="l" t="t" r="r" b="b"/>
              <a:pathLst>
                <a:path w="775" h="434">
                  <a:moveTo>
                    <a:pt x="341" y="434"/>
                  </a:moveTo>
                  <a:lnTo>
                    <a:pt x="11" y="214"/>
                  </a:lnTo>
                  <a:lnTo>
                    <a:pt x="3" y="203"/>
                  </a:lnTo>
                  <a:lnTo>
                    <a:pt x="0" y="193"/>
                  </a:lnTo>
                  <a:lnTo>
                    <a:pt x="4" y="184"/>
                  </a:lnTo>
                  <a:lnTo>
                    <a:pt x="10" y="176"/>
                  </a:lnTo>
                  <a:lnTo>
                    <a:pt x="19" y="171"/>
                  </a:lnTo>
                  <a:lnTo>
                    <a:pt x="27" y="166"/>
                  </a:lnTo>
                  <a:lnTo>
                    <a:pt x="33" y="164"/>
                  </a:lnTo>
                  <a:lnTo>
                    <a:pt x="36" y="162"/>
                  </a:lnTo>
                  <a:lnTo>
                    <a:pt x="284" y="25"/>
                  </a:lnTo>
                  <a:lnTo>
                    <a:pt x="308" y="13"/>
                  </a:lnTo>
                  <a:lnTo>
                    <a:pt x="333" y="5"/>
                  </a:lnTo>
                  <a:lnTo>
                    <a:pt x="359" y="2"/>
                  </a:lnTo>
                  <a:lnTo>
                    <a:pt x="382" y="0"/>
                  </a:lnTo>
                  <a:lnTo>
                    <a:pt x="403" y="0"/>
                  </a:lnTo>
                  <a:lnTo>
                    <a:pt x="419" y="2"/>
                  </a:lnTo>
                  <a:lnTo>
                    <a:pt x="429" y="3"/>
                  </a:lnTo>
                  <a:lnTo>
                    <a:pt x="434" y="4"/>
                  </a:lnTo>
                  <a:lnTo>
                    <a:pt x="775" y="82"/>
                  </a:lnTo>
                  <a:lnTo>
                    <a:pt x="341" y="434"/>
                  </a:lnTo>
                  <a:close/>
                </a:path>
              </a:pathLst>
            </a:custGeom>
            <a:solidFill>
              <a:srgbClr val="b2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193280" y="5959440"/>
              <a:ext cx="712800" cy="517680"/>
            </a:xfrm>
            <a:custGeom>
              <a:avLst/>
              <a:gdLst/>
              <a:ahLst/>
              <a:rect l="l" t="t" r="r" b="b"/>
              <a:pathLst>
                <a:path w="797" h="977">
                  <a:moveTo>
                    <a:pt x="716" y="925"/>
                  </a:moveTo>
                  <a:lnTo>
                    <a:pt x="737" y="948"/>
                  </a:lnTo>
                  <a:lnTo>
                    <a:pt x="753" y="964"/>
                  </a:lnTo>
                  <a:lnTo>
                    <a:pt x="768" y="972"/>
                  </a:lnTo>
                  <a:lnTo>
                    <a:pt x="779" y="976"/>
                  </a:lnTo>
                  <a:lnTo>
                    <a:pt x="788" y="977"/>
                  </a:lnTo>
                  <a:lnTo>
                    <a:pt x="793" y="975"/>
                  </a:lnTo>
                  <a:lnTo>
                    <a:pt x="796" y="974"/>
                  </a:lnTo>
                  <a:lnTo>
                    <a:pt x="797" y="972"/>
                  </a:lnTo>
                  <a:lnTo>
                    <a:pt x="792" y="756"/>
                  </a:lnTo>
                  <a:lnTo>
                    <a:pt x="360" y="205"/>
                  </a:lnTo>
                  <a:lnTo>
                    <a:pt x="24" y="0"/>
                  </a:lnTo>
                  <a:lnTo>
                    <a:pt x="0" y="93"/>
                  </a:lnTo>
                  <a:lnTo>
                    <a:pt x="2" y="105"/>
                  </a:lnTo>
                  <a:lnTo>
                    <a:pt x="6" y="118"/>
                  </a:lnTo>
                  <a:lnTo>
                    <a:pt x="12" y="133"/>
                  </a:lnTo>
                  <a:lnTo>
                    <a:pt x="20" y="147"/>
                  </a:lnTo>
                  <a:lnTo>
                    <a:pt x="27" y="159"/>
                  </a:lnTo>
                  <a:lnTo>
                    <a:pt x="33" y="169"/>
                  </a:lnTo>
                  <a:lnTo>
                    <a:pt x="36" y="177"/>
                  </a:lnTo>
                  <a:lnTo>
                    <a:pt x="39" y="179"/>
                  </a:lnTo>
                  <a:lnTo>
                    <a:pt x="216" y="298"/>
                  </a:lnTo>
                  <a:lnTo>
                    <a:pt x="220" y="299"/>
                  </a:lnTo>
                  <a:lnTo>
                    <a:pt x="230" y="304"/>
                  </a:lnTo>
                  <a:lnTo>
                    <a:pt x="245" y="313"/>
                  </a:lnTo>
                  <a:lnTo>
                    <a:pt x="264" y="324"/>
                  </a:lnTo>
                  <a:lnTo>
                    <a:pt x="286" y="342"/>
                  </a:lnTo>
                  <a:lnTo>
                    <a:pt x="309" y="363"/>
                  </a:lnTo>
                  <a:lnTo>
                    <a:pt x="332" y="389"/>
                  </a:lnTo>
                  <a:lnTo>
                    <a:pt x="354" y="422"/>
                  </a:lnTo>
                  <a:lnTo>
                    <a:pt x="716" y="925"/>
                  </a:lnTo>
                  <a:close/>
                </a:path>
              </a:pathLst>
            </a:custGeom>
            <a:solidFill>
              <a:srgbClr val="3f3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177440" y="5969160"/>
              <a:ext cx="767880" cy="465120"/>
            </a:xfrm>
            <a:custGeom>
              <a:avLst/>
              <a:gdLst/>
              <a:ahLst/>
              <a:rect l="l" t="t" r="r" b="b"/>
              <a:pathLst>
                <a:path w="862" h="880">
                  <a:moveTo>
                    <a:pt x="862" y="867"/>
                  </a:moveTo>
                  <a:lnTo>
                    <a:pt x="355" y="235"/>
                  </a:lnTo>
                  <a:lnTo>
                    <a:pt x="354" y="231"/>
                  </a:lnTo>
                  <a:lnTo>
                    <a:pt x="354" y="231"/>
                  </a:lnTo>
                  <a:lnTo>
                    <a:pt x="9" y="0"/>
                  </a:lnTo>
                  <a:lnTo>
                    <a:pt x="0" y="18"/>
                  </a:lnTo>
                  <a:lnTo>
                    <a:pt x="344" y="250"/>
                  </a:lnTo>
                  <a:lnTo>
                    <a:pt x="341" y="248"/>
                  </a:lnTo>
                  <a:lnTo>
                    <a:pt x="848" y="880"/>
                  </a:lnTo>
                  <a:lnTo>
                    <a:pt x="862" y="86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516560" y="5845320"/>
              <a:ext cx="450360" cy="210960"/>
            </a:xfrm>
            <a:custGeom>
              <a:avLst/>
              <a:gdLst/>
              <a:ahLst/>
              <a:rect l="l" t="t" r="r" b="b"/>
              <a:pathLst>
                <a:path w="503" h="400">
                  <a:moveTo>
                    <a:pt x="494" y="0"/>
                  </a:moveTo>
                  <a:lnTo>
                    <a:pt x="0" y="385"/>
                  </a:lnTo>
                  <a:lnTo>
                    <a:pt x="10" y="400"/>
                  </a:lnTo>
                  <a:lnTo>
                    <a:pt x="503" y="15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479120" y="5811840"/>
              <a:ext cx="366120" cy="95400"/>
            </a:xfrm>
            <a:custGeom>
              <a:avLst/>
              <a:gdLst/>
              <a:ahLst/>
              <a:rect l="l" t="t" r="r" b="b"/>
              <a:pathLst>
                <a:path w="409" h="178">
                  <a:moveTo>
                    <a:pt x="409" y="159"/>
                  </a:moveTo>
                  <a:lnTo>
                    <a:pt x="5" y="0"/>
                  </a:lnTo>
                  <a:lnTo>
                    <a:pt x="0" y="19"/>
                  </a:lnTo>
                  <a:lnTo>
                    <a:pt x="404" y="178"/>
                  </a:lnTo>
                  <a:lnTo>
                    <a:pt x="409" y="15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332600" y="5859360"/>
              <a:ext cx="351720" cy="122400"/>
            </a:xfrm>
            <a:custGeom>
              <a:avLst/>
              <a:gdLst/>
              <a:ahLst/>
              <a:rect l="l" t="t" r="r" b="b"/>
              <a:pathLst>
                <a:path w="393" h="232">
                  <a:moveTo>
                    <a:pt x="393" y="216"/>
                  </a:moveTo>
                  <a:lnTo>
                    <a:pt x="7" y="0"/>
                  </a:lnTo>
                  <a:lnTo>
                    <a:pt x="0" y="18"/>
                  </a:lnTo>
                  <a:lnTo>
                    <a:pt x="386" y="232"/>
                  </a:lnTo>
                  <a:lnTo>
                    <a:pt x="393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993560" y="6238800"/>
              <a:ext cx="601920" cy="268560"/>
            </a:xfrm>
            <a:custGeom>
              <a:avLst/>
              <a:gdLst/>
              <a:ahLst/>
              <a:rect l="l" t="t" r="r" b="b"/>
              <a:pathLst>
                <a:path w="672" h="507">
                  <a:moveTo>
                    <a:pt x="672" y="0"/>
                  </a:moveTo>
                  <a:lnTo>
                    <a:pt x="669" y="4"/>
                  </a:lnTo>
                  <a:lnTo>
                    <a:pt x="660" y="17"/>
                  </a:lnTo>
                  <a:lnTo>
                    <a:pt x="647" y="36"/>
                  </a:lnTo>
                  <a:lnTo>
                    <a:pt x="627" y="60"/>
                  </a:lnTo>
                  <a:lnTo>
                    <a:pt x="602" y="87"/>
                  </a:lnTo>
                  <a:lnTo>
                    <a:pt x="571" y="117"/>
                  </a:lnTo>
                  <a:lnTo>
                    <a:pt x="536" y="150"/>
                  </a:lnTo>
                  <a:lnTo>
                    <a:pt x="495" y="181"/>
                  </a:lnTo>
                  <a:lnTo>
                    <a:pt x="449" y="213"/>
                  </a:lnTo>
                  <a:lnTo>
                    <a:pt x="398" y="242"/>
                  </a:lnTo>
                  <a:lnTo>
                    <a:pt x="343" y="267"/>
                  </a:lnTo>
                  <a:lnTo>
                    <a:pt x="283" y="287"/>
                  </a:lnTo>
                  <a:lnTo>
                    <a:pt x="219" y="302"/>
                  </a:lnTo>
                  <a:lnTo>
                    <a:pt x="150" y="308"/>
                  </a:lnTo>
                  <a:lnTo>
                    <a:pt x="77" y="306"/>
                  </a:lnTo>
                  <a:lnTo>
                    <a:pt x="0" y="295"/>
                  </a:lnTo>
                  <a:lnTo>
                    <a:pt x="0" y="297"/>
                  </a:lnTo>
                  <a:lnTo>
                    <a:pt x="0" y="305"/>
                  </a:lnTo>
                  <a:lnTo>
                    <a:pt x="1" y="316"/>
                  </a:lnTo>
                  <a:lnTo>
                    <a:pt x="2" y="331"/>
                  </a:lnTo>
                  <a:lnTo>
                    <a:pt x="5" y="349"/>
                  </a:lnTo>
                  <a:lnTo>
                    <a:pt x="10" y="367"/>
                  </a:lnTo>
                  <a:lnTo>
                    <a:pt x="16" y="388"/>
                  </a:lnTo>
                  <a:lnTo>
                    <a:pt x="24" y="409"/>
                  </a:lnTo>
                  <a:lnTo>
                    <a:pt x="35" y="429"/>
                  </a:lnTo>
                  <a:lnTo>
                    <a:pt x="49" y="449"/>
                  </a:lnTo>
                  <a:lnTo>
                    <a:pt x="66" y="467"/>
                  </a:lnTo>
                  <a:lnTo>
                    <a:pt x="87" y="482"/>
                  </a:lnTo>
                  <a:lnTo>
                    <a:pt x="111" y="494"/>
                  </a:lnTo>
                  <a:lnTo>
                    <a:pt x="140" y="503"/>
                  </a:lnTo>
                  <a:lnTo>
                    <a:pt x="173" y="507"/>
                  </a:lnTo>
                  <a:lnTo>
                    <a:pt x="210" y="506"/>
                  </a:lnTo>
                  <a:lnTo>
                    <a:pt x="215" y="504"/>
                  </a:lnTo>
                  <a:lnTo>
                    <a:pt x="228" y="502"/>
                  </a:lnTo>
                  <a:lnTo>
                    <a:pt x="249" y="497"/>
                  </a:lnTo>
                  <a:lnTo>
                    <a:pt x="275" y="489"/>
                  </a:lnTo>
                  <a:lnTo>
                    <a:pt x="307" y="478"/>
                  </a:lnTo>
                  <a:lnTo>
                    <a:pt x="343" y="463"/>
                  </a:lnTo>
                  <a:lnTo>
                    <a:pt x="382" y="444"/>
                  </a:lnTo>
                  <a:lnTo>
                    <a:pt x="422" y="419"/>
                  </a:lnTo>
                  <a:lnTo>
                    <a:pt x="463" y="390"/>
                  </a:lnTo>
                  <a:lnTo>
                    <a:pt x="504" y="355"/>
                  </a:lnTo>
                  <a:lnTo>
                    <a:pt x="542" y="315"/>
                  </a:lnTo>
                  <a:lnTo>
                    <a:pt x="579" y="267"/>
                  </a:lnTo>
                  <a:lnTo>
                    <a:pt x="611" y="212"/>
                  </a:lnTo>
                  <a:lnTo>
                    <a:pt x="638" y="150"/>
                  </a:lnTo>
                  <a:lnTo>
                    <a:pt x="659" y="80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9e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952520" y="6261120"/>
              <a:ext cx="673560" cy="189000"/>
            </a:xfrm>
            <a:custGeom>
              <a:avLst/>
              <a:gdLst/>
              <a:ahLst/>
              <a:rect l="l" t="t" r="r" b="b"/>
              <a:pathLst>
                <a:path w="755" h="357">
                  <a:moveTo>
                    <a:pt x="740" y="0"/>
                  </a:moveTo>
                  <a:lnTo>
                    <a:pt x="740" y="0"/>
                  </a:lnTo>
                  <a:lnTo>
                    <a:pt x="739" y="1"/>
                  </a:lnTo>
                  <a:lnTo>
                    <a:pt x="736" y="6"/>
                  </a:lnTo>
                  <a:lnTo>
                    <a:pt x="731" y="13"/>
                  </a:lnTo>
                  <a:lnTo>
                    <a:pt x="724" y="22"/>
                  </a:lnTo>
                  <a:lnTo>
                    <a:pt x="715" y="32"/>
                  </a:lnTo>
                  <a:lnTo>
                    <a:pt x="705" y="44"/>
                  </a:lnTo>
                  <a:lnTo>
                    <a:pt x="693" y="57"/>
                  </a:lnTo>
                  <a:lnTo>
                    <a:pt x="679" y="72"/>
                  </a:lnTo>
                  <a:lnTo>
                    <a:pt x="663" y="88"/>
                  </a:lnTo>
                  <a:lnTo>
                    <a:pt x="647" y="105"/>
                  </a:lnTo>
                  <a:lnTo>
                    <a:pt x="629" y="122"/>
                  </a:lnTo>
                  <a:lnTo>
                    <a:pt x="609" y="140"/>
                  </a:lnTo>
                  <a:lnTo>
                    <a:pt x="588" y="159"/>
                  </a:lnTo>
                  <a:lnTo>
                    <a:pt x="565" y="177"/>
                  </a:lnTo>
                  <a:lnTo>
                    <a:pt x="542" y="195"/>
                  </a:lnTo>
                  <a:lnTo>
                    <a:pt x="518" y="213"/>
                  </a:lnTo>
                  <a:lnTo>
                    <a:pt x="491" y="230"/>
                  </a:lnTo>
                  <a:lnTo>
                    <a:pt x="465" y="248"/>
                  </a:lnTo>
                  <a:lnTo>
                    <a:pt x="436" y="264"/>
                  </a:lnTo>
                  <a:lnTo>
                    <a:pt x="407" y="278"/>
                  </a:lnTo>
                  <a:lnTo>
                    <a:pt x="378" y="292"/>
                  </a:lnTo>
                  <a:lnTo>
                    <a:pt x="347" y="304"/>
                  </a:lnTo>
                  <a:lnTo>
                    <a:pt x="316" y="314"/>
                  </a:lnTo>
                  <a:lnTo>
                    <a:pt x="284" y="323"/>
                  </a:lnTo>
                  <a:lnTo>
                    <a:pt x="251" y="329"/>
                  </a:lnTo>
                  <a:lnTo>
                    <a:pt x="218" y="334"/>
                  </a:lnTo>
                  <a:lnTo>
                    <a:pt x="183" y="336"/>
                  </a:lnTo>
                  <a:lnTo>
                    <a:pt x="149" y="336"/>
                  </a:lnTo>
                  <a:lnTo>
                    <a:pt x="114" y="332"/>
                  </a:lnTo>
                  <a:lnTo>
                    <a:pt x="79" y="324"/>
                  </a:lnTo>
                  <a:lnTo>
                    <a:pt x="43" y="316"/>
                  </a:lnTo>
                  <a:lnTo>
                    <a:pt x="7" y="302"/>
                  </a:lnTo>
                  <a:lnTo>
                    <a:pt x="0" y="322"/>
                  </a:lnTo>
                  <a:lnTo>
                    <a:pt x="38" y="336"/>
                  </a:lnTo>
                  <a:lnTo>
                    <a:pt x="74" y="346"/>
                  </a:lnTo>
                  <a:lnTo>
                    <a:pt x="111" y="353"/>
                  </a:lnTo>
                  <a:lnTo>
                    <a:pt x="147" y="357"/>
                  </a:lnTo>
                  <a:lnTo>
                    <a:pt x="182" y="357"/>
                  </a:lnTo>
                  <a:lnTo>
                    <a:pt x="218" y="356"/>
                  </a:lnTo>
                  <a:lnTo>
                    <a:pt x="252" y="351"/>
                  </a:lnTo>
                  <a:lnTo>
                    <a:pt x="286" y="345"/>
                  </a:lnTo>
                  <a:lnTo>
                    <a:pt x="319" y="336"/>
                  </a:lnTo>
                  <a:lnTo>
                    <a:pt x="351" y="326"/>
                  </a:lnTo>
                  <a:lnTo>
                    <a:pt x="383" y="313"/>
                  </a:lnTo>
                  <a:lnTo>
                    <a:pt x="413" y="299"/>
                  </a:lnTo>
                  <a:lnTo>
                    <a:pt x="443" y="284"/>
                  </a:lnTo>
                  <a:lnTo>
                    <a:pt x="471" y="268"/>
                  </a:lnTo>
                  <a:lnTo>
                    <a:pt x="499" y="250"/>
                  </a:lnTo>
                  <a:lnTo>
                    <a:pt x="525" y="233"/>
                  </a:lnTo>
                  <a:lnTo>
                    <a:pt x="551" y="214"/>
                  </a:lnTo>
                  <a:lnTo>
                    <a:pt x="575" y="195"/>
                  </a:lnTo>
                  <a:lnTo>
                    <a:pt x="598" y="176"/>
                  </a:lnTo>
                  <a:lnTo>
                    <a:pt x="619" y="157"/>
                  </a:lnTo>
                  <a:lnTo>
                    <a:pt x="640" y="140"/>
                  </a:lnTo>
                  <a:lnTo>
                    <a:pt x="659" y="122"/>
                  </a:lnTo>
                  <a:lnTo>
                    <a:pt x="675" y="105"/>
                  </a:lnTo>
                  <a:lnTo>
                    <a:pt x="692" y="88"/>
                  </a:lnTo>
                  <a:lnTo>
                    <a:pt x="705" y="73"/>
                  </a:lnTo>
                  <a:lnTo>
                    <a:pt x="718" y="59"/>
                  </a:lnTo>
                  <a:lnTo>
                    <a:pt x="728" y="47"/>
                  </a:lnTo>
                  <a:lnTo>
                    <a:pt x="738" y="37"/>
                  </a:lnTo>
                  <a:lnTo>
                    <a:pt x="745" y="28"/>
                  </a:lnTo>
                  <a:lnTo>
                    <a:pt x="750" y="22"/>
                  </a:lnTo>
                  <a:lnTo>
                    <a:pt x="754" y="17"/>
                  </a:lnTo>
                  <a:lnTo>
                    <a:pt x="755" y="15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189680" y="6085080"/>
              <a:ext cx="623160" cy="461880"/>
            </a:xfrm>
            <a:custGeom>
              <a:avLst/>
              <a:gdLst/>
              <a:ahLst/>
              <a:rect l="l" t="t" r="r" b="b"/>
              <a:pathLst>
                <a:path w="698" h="873">
                  <a:moveTo>
                    <a:pt x="29" y="0"/>
                  </a:moveTo>
                  <a:lnTo>
                    <a:pt x="1" y="117"/>
                  </a:lnTo>
                  <a:lnTo>
                    <a:pt x="1" y="119"/>
                  </a:lnTo>
                  <a:lnTo>
                    <a:pt x="0" y="124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9"/>
                  </a:lnTo>
                  <a:lnTo>
                    <a:pt x="10" y="176"/>
                  </a:lnTo>
                  <a:lnTo>
                    <a:pt x="21" y="193"/>
                  </a:lnTo>
                  <a:lnTo>
                    <a:pt x="35" y="211"/>
                  </a:lnTo>
                  <a:lnTo>
                    <a:pt x="698" y="873"/>
                  </a:lnTo>
                  <a:lnTo>
                    <a:pt x="289" y="21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227120" y="6113520"/>
              <a:ext cx="443160" cy="309600"/>
            </a:xfrm>
            <a:custGeom>
              <a:avLst/>
              <a:gdLst/>
              <a:ahLst/>
              <a:rect l="l" t="t" r="r" b="b"/>
              <a:pathLst>
                <a:path w="496" h="585">
                  <a:moveTo>
                    <a:pt x="1" y="13"/>
                  </a:moveTo>
                  <a:lnTo>
                    <a:pt x="484" y="583"/>
                  </a:lnTo>
                  <a:lnTo>
                    <a:pt x="484" y="583"/>
                  </a:lnTo>
                  <a:lnTo>
                    <a:pt x="486" y="585"/>
                  </a:lnTo>
                  <a:lnTo>
                    <a:pt x="489" y="585"/>
                  </a:lnTo>
                  <a:lnTo>
                    <a:pt x="492" y="585"/>
                  </a:lnTo>
                  <a:lnTo>
                    <a:pt x="494" y="583"/>
                  </a:lnTo>
                  <a:lnTo>
                    <a:pt x="496" y="581"/>
                  </a:lnTo>
                  <a:lnTo>
                    <a:pt x="496" y="577"/>
                  </a:lnTo>
                  <a:lnTo>
                    <a:pt x="496" y="574"/>
                  </a:lnTo>
                  <a:lnTo>
                    <a:pt x="494" y="572"/>
                  </a:lnTo>
                  <a:lnTo>
                    <a:pt x="494" y="572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9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6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259160" y="5819760"/>
              <a:ext cx="82080" cy="31680"/>
            </a:xfrm>
            <a:custGeom>
              <a:avLst/>
              <a:gdLst/>
              <a:ahLst/>
              <a:rect l="l" t="t" r="r" b="b"/>
              <a:pathLst>
                <a:path w="93" h="59">
                  <a:moveTo>
                    <a:pt x="7" y="24"/>
                  </a:moveTo>
                  <a:lnTo>
                    <a:pt x="78" y="58"/>
                  </a:lnTo>
                  <a:lnTo>
                    <a:pt x="78" y="58"/>
                  </a:lnTo>
                  <a:lnTo>
                    <a:pt x="83" y="59"/>
                  </a:lnTo>
                  <a:lnTo>
                    <a:pt x="87" y="58"/>
                  </a:lnTo>
                  <a:lnTo>
                    <a:pt x="89" y="55"/>
                  </a:lnTo>
                  <a:lnTo>
                    <a:pt x="92" y="51"/>
                  </a:lnTo>
                  <a:lnTo>
                    <a:pt x="93" y="48"/>
                  </a:lnTo>
                  <a:lnTo>
                    <a:pt x="92" y="43"/>
                  </a:lnTo>
                  <a:lnTo>
                    <a:pt x="89" y="39"/>
                  </a:lnTo>
                  <a:lnTo>
                    <a:pt x="86" y="36"/>
                  </a:lnTo>
                  <a:lnTo>
                    <a:pt x="86" y="36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1" y="16"/>
                  </a:lnTo>
                  <a:lnTo>
                    <a:pt x="3" y="20"/>
                  </a:lnTo>
                  <a:lnTo>
                    <a:pt x="7" y="24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7f7f7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359240" y="5862600"/>
              <a:ext cx="314640" cy="106560"/>
            </a:xfrm>
            <a:custGeom>
              <a:avLst/>
              <a:gdLst/>
              <a:ahLst/>
              <a:rect l="l" t="t" r="r" b="b"/>
              <a:pathLst>
                <a:path w="351" h="200">
                  <a:moveTo>
                    <a:pt x="346" y="182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3"/>
                  </a:lnTo>
                  <a:lnTo>
                    <a:pt x="3" y="17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340" y="200"/>
                  </a:lnTo>
                  <a:lnTo>
                    <a:pt x="340" y="200"/>
                  </a:lnTo>
                  <a:lnTo>
                    <a:pt x="342" y="200"/>
                  </a:lnTo>
                  <a:lnTo>
                    <a:pt x="346" y="200"/>
                  </a:lnTo>
                  <a:lnTo>
                    <a:pt x="348" y="198"/>
                  </a:lnTo>
                  <a:lnTo>
                    <a:pt x="350" y="195"/>
                  </a:lnTo>
                  <a:lnTo>
                    <a:pt x="351" y="191"/>
                  </a:lnTo>
                  <a:lnTo>
                    <a:pt x="350" y="189"/>
                  </a:lnTo>
                  <a:lnTo>
                    <a:pt x="349" y="185"/>
                  </a:lnTo>
                  <a:lnTo>
                    <a:pt x="346" y="182"/>
                  </a:lnTo>
                  <a:lnTo>
                    <a:pt x="346" y="182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513320" y="5811840"/>
              <a:ext cx="319320" cy="82440"/>
            </a:xfrm>
            <a:custGeom>
              <a:avLst/>
              <a:gdLst/>
              <a:ahLst/>
              <a:rect l="l" t="t" r="r" b="b"/>
              <a:pathLst>
                <a:path w="358" h="154">
                  <a:moveTo>
                    <a:pt x="352" y="135"/>
                  </a:moveTo>
                  <a:lnTo>
                    <a:pt x="9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4" y="19"/>
                  </a:lnTo>
                  <a:lnTo>
                    <a:pt x="4" y="19"/>
                  </a:lnTo>
                  <a:lnTo>
                    <a:pt x="348" y="153"/>
                  </a:lnTo>
                  <a:lnTo>
                    <a:pt x="348" y="153"/>
                  </a:lnTo>
                  <a:lnTo>
                    <a:pt x="351" y="154"/>
                  </a:lnTo>
                  <a:lnTo>
                    <a:pt x="354" y="153"/>
                  </a:lnTo>
                  <a:lnTo>
                    <a:pt x="357" y="151"/>
                  </a:lnTo>
                  <a:lnTo>
                    <a:pt x="358" y="147"/>
                  </a:lnTo>
                  <a:lnTo>
                    <a:pt x="358" y="144"/>
                  </a:lnTo>
                  <a:lnTo>
                    <a:pt x="358" y="141"/>
                  </a:lnTo>
                  <a:lnTo>
                    <a:pt x="356" y="138"/>
                  </a:lnTo>
                  <a:lnTo>
                    <a:pt x="352" y="135"/>
                  </a:lnTo>
                  <a:lnTo>
                    <a:pt x="352" y="135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7" name=""/>
          <p:cNvSpPr/>
          <p:nvPr/>
        </p:nvSpPr>
        <p:spPr>
          <a:xfrm>
            <a:off x="266760" y="247680"/>
            <a:ext cx="9734400" cy="55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Click on Bid or Offer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929720" y="3841920"/>
            <a:ext cx="566640" cy="15228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8461440" y="2803680"/>
            <a:ext cx="566640" cy="15228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8494560" y="3676680"/>
            <a:ext cx="56700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493120" y="4714920"/>
            <a:ext cx="56664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899480" y="3317760"/>
            <a:ext cx="596880" cy="1666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259080" y="2035080"/>
            <a:ext cx="5038920" cy="3827520"/>
          </a:xfrm>
          <a:custGeom>
            <a:avLst/>
            <a:gdLst/>
            <a:ahLst/>
            <a:rect l="l" t="t" r="r" b="b"/>
            <a:pathLst>
              <a:path w="3057" h="2687">
                <a:moveTo>
                  <a:pt x="732" y="2687"/>
                </a:moveTo>
                <a:cubicBezTo>
                  <a:pt x="366" y="2379"/>
                  <a:pt x="0" y="2072"/>
                  <a:pt x="324" y="1663"/>
                </a:cubicBezTo>
                <a:cubicBezTo>
                  <a:pt x="648" y="1254"/>
                  <a:pt x="2295" y="462"/>
                  <a:pt x="2676" y="231"/>
                </a:cubicBezTo>
                <a:cubicBezTo>
                  <a:pt x="3057" y="0"/>
                  <a:pt x="2624" y="272"/>
                  <a:pt x="2612" y="279"/>
                </a:cubicBezTo>
              </a:path>
            </a:pathLst>
          </a:custGeom>
          <a:noFill/>
          <a:ln w="82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3333600">
            <a:off x="7628040" y="2039040"/>
            <a:ext cx="495360" cy="45252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" name=""/>
          <p:cNvGraphicFramePr/>
          <p:nvPr/>
        </p:nvGraphicFramePr>
        <p:xfrm>
          <a:off x="247680" y="876240"/>
          <a:ext cx="9848880" cy="56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7680" y="876240"/>
                    <a:ext cx="9848880" cy="56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7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28520" y="2600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47680" y="247680"/>
            <a:ext cx="9791640" cy="730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Submission Screen</a:t>
            </a: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266760" y="228600"/>
            <a:ext cx="9753480" cy="723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Successful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1" name="" descr=""/>
          <p:cNvPicPr/>
          <p:nvPr/>
        </p:nvPicPr>
        <p:blipFill>
          <a:blip r:embed="rId1"/>
          <a:srcRect l="576" t="27328" r="2879" b="3607"/>
          <a:stretch/>
        </p:blipFill>
        <p:spPr>
          <a:xfrm>
            <a:off x="266760" y="851040"/>
            <a:ext cx="9761400" cy="5778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" name="" descr=""/>
          <p:cNvPicPr/>
          <p:nvPr/>
        </p:nvPicPr>
        <p:blipFill>
          <a:blip r:embed="rId2"/>
          <a:stretch/>
        </p:blipFill>
        <p:spPr>
          <a:xfrm>
            <a:off x="2576520" y="5326200"/>
            <a:ext cx="7093080" cy="55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"/>
          <p:cNvSpPr/>
          <p:nvPr/>
        </p:nvSpPr>
        <p:spPr>
          <a:xfrm flipH="1">
            <a:off x="7268760" y="4686480"/>
            <a:ext cx="2776680" cy="736560"/>
          </a:xfrm>
          <a:prstGeom prst="line">
            <a:avLst/>
          </a:prstGeom>
          <a:ln w="76320">
            <a:solidFill>
              <a:srgbClr val="0066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89120" y="4903920"/>
            <a:ext cx="9020160" cy="10173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81200" y="1800360"/>
            <a:ext cx="89722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Website Development/Operation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8352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898200" y="43128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What Does That Mean For Lawyers?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744480" y="1660680"/>
            <a:ext cx="9028080" cy="39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energy trading will be done electronically within 2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are presented with a dramatically expanded set of legal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signatures will predominate; hard-copy signatures will be a relic of the past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back office will become electronic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723960" y="476280"/>
            <a:ext cx="9020160" cy="1251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Are We Headed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What Does That Mean For Lawyers?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744480" y="1660680"/>
            <a:ext cx="9028080" cy="437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Drafting and negotiation of Master Agreements will decrease to an insignificant portion of the time spent by trading lawyers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become risk managers of legal risk by making judgment calls on legal issues with little or no legal precedent for guidance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struggle to be aware of, review and approve all contracts entered into by their clients as electronic trading proliferates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30000"/>
              </a:lnSpc>
              <a:buClr>
                <a:srgbClr val="ff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Lawyers will have much less time to make legal judgment calls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723960" y="45720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71120" y="3427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MILESTONES IN ENERGY TRADING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74640" y="1450800"/>
            <a:ext cx="8908920" cy="485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1978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Policy Act – started wellhead pricing deregulation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1983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Crude Oil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1985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OTC Spot Markets in Gas</a:t>
            </a:r>
            <a:br>
              <a:rPr sz="21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436 – beginning of unbundling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1989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Wellhead Decontrol Act of 1989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1990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Gas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1992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636 – unbundling of sales and transport services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1996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Power Contract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No. 888 – provided access to transmission lines for wholesale transactions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39760" indent="-1139760"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1999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Electronic Trading Platforms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731880" y="2568600"/>
            <a:ext cx="9020160" cy="596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98560" y="1889280"/>
            <a:ext cx="8907480" cy="41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Milestones In Energy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 Development /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Developing Electronic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Existing Electronic Trading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4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61880" indent="-461880">
              <a:lnSpc>
                <a:spcPct val="120000"/>
              </a:lnSpc>
              <a:buClr>
                <a:srgbClr val="ff9933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Where Are We Headed and What Does That Mean For Lawyers?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47440" y="45684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 OF PRESENTATION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GETTING STARTED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942840" y="1677960"/>
            <a:ext cx="8553600" cy="456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a website as carefully as you would structure a loan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the nature of the business, the likely customers, the location of the customers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and assess the law in all jurisdictions that could apply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the business and site in light of all the foregoing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JURISDICTION/VENUE/CHOICE OF LAW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942840" y="1590480"/>
            <a:ext cx="8553600" cy="47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Which laws apply to your site?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has no borders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customers accessing the 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access passive or interactive?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practice in non e-commerce cross-border transactions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Personal jurisdiction is less likely for passive sites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39760" indent="-339480">
              <a:lnSpc>
                <a:spcPct val="110000"/>
              </a:lnSpc>
              <a:spcBef>
                <a:spcPts val="550"/>
              </a:spcBef>
              <a:buClr>
                <a:srgbClr val="ff9933"/>
              </a:buClr>
              <a:buSzPct val="120000"/>
              <a:buFont typeface="Wingdings 2" charset="2"/>
              <a:buChar char="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likely for interactive sites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Venue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7800" indent="-288720">
              <a:lnSpc>
                <a:spcPct val="110000"/>
              </a:lnSpc>
              <a:spcBef>
                <a:spcPts val="55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of Law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110000"/>
              </a:lnSpc>
              <a:spcBef>
                <a:spcPts val="499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Copyright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copyrightable?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Code, text, music, video, artwork?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 owns the copyrights on work done by independent contractors in developing the site?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a notice of copyright in “terms of use” provision and on all web pages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Carefully analyze materials from third-parties for copyright infringement issues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198440" indent="-398160">
              <a:lnSpc>
                <a:spcPct val="110000"/>
              </a:lnSpc>
              <a:spcBef>
                <a:spcPts val="499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written permission to use other’s copyrighted material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723960" y="476280"/>
            <a:ext cx="9020160" cy="1047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71120" y="475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42840" y="1647720"/>
            <a:ext cx="8553600" cy="436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1880" indent="-461880">
              <a:lnSpc>
                <a:spcPct val="110000"/>
              </a:lnSpc>
              <a:spcBef>
                <a:spcPts val="700"/>
              </a:spcBef>
              <a:buClr>
                <a:srgbClr val="009900"/>
              </a:buClr>
              <a:buSzPct val="120000"/>
              <a:buFont typeface="Wingdings 3" charset="2"/>
              <a:buChar char="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software and site for potential 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or business method patents have been granted regarding several well known internet sites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example, reverse auction at Priceline.com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12920" indent="-512640">
              <a:lnSpc>
                <a:spcPct val="110000"/>
              </a:lnSpc>
              <a:spcBef>
                <a:spcPts val="700"/>
              </a:spcBef>
              <a:buClr>
                <a:srgbClr val="0000ff"/>
              </a:buClr>
              <a:buSzPct val="120000"/>
              <a:buFont typeface="Wingdings 2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site infringing on existing patents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1998-08-19T11:41:21Z</dcterms:created>
  <dc:creator>Brenda Whitehead</dc:creator>
  <dc:description/>
  <dc:language>en-US</dc:language>
  <cp:lastModifiedBy>mtaylo1</cp:lastModifiedBy>
  <cp:lastPrinted>2000-05-05T13:08:26Z</cp:lastPrinted>
  <dcterms:modified xsi:type="dcterms:W3CDTF">2000-08-29T20:20:22Z</dcterms:modified>
  <cp:revision>164</cp:revision>
  <dc:subject/>
  <dc:title>Power Trading</dc:title>
</cp:coreProperties>
</file>