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10288588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771120" y="204804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771120" y="204804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58840" y="0"/>
            <a:ext cx="9785160" cy="65595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b7e4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771120" y="204804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9425160" y="5961240"/>
            <a:ext cx="569880" cy="548640"/>
            <a:chOff x="9425160" y="5961240"/>
            <a:chExt cx="569880" cy="548640"/>
          </a:xfrm>
        </p:grpSpPr>
        <p:sp>
          <p:nvSpPr>
            <p:cNvPr id="4" name=""/>
            <p:cNvSpPr/>
            <p:nvPr/>
          </p:nvSpPr>
          <p:spPr>
            <a:xfrm>
              <a:off x="9661680" y="6162840"/>
              <a:ext cx="333360" cy="347040"/>
            </a:xfrm>
            <a:custGeom>
              <a:avLst/>
              <a:gdLst/>
              <a:ahLst/>
              <a:rect l="l" t="t" r="r" b="b"/>
              <a:pathLst>
                <a:path w="1034" h="1113">
                  <a:moveTo>
                    <a:pt x="332" y="470"/>
                  </a:moveTo>
                  <a:lnTo>
                    <a:pt x="797" y="0"/>
                  </a:lnTo>
                  <a:lnTo>
                    <a:pt x="1034" y="237"/>
                  </a:lnTo>
                  <a:lnTo>
                    <a:pt x="150" y="1113"/>
                  </a:lnTo>
                  <a:lnTo>
                    <a:pt x="95" y="1058"/>
                  </a:lnTo>
                  <a:lnTo>
                    <a:pt x="162" y="896"/>
                  </a:lnTo>
                  <a:lnTo>
                    <a:pt x="51" y="1014"/>
                  </a:lnTo>
                  <a:lnTo>
                    <a:pt x="0" y="967"/>
                  </a:lnTo>
                  <a:lnTo>
                    <a:pt x="229" y="734"/>
                  </a:lnTo>
                  <a:lnTo>
                    <a:pt x="284" y="790"/>
                  </a:lnTo>
                  <a:lnTo>
                    <a:pt x="217" y="936"/>
                  </a:lnTo>
                  <a:lnTo>
                    <a:pt x="932" y="233"/>
                  </a:lnTo>
                  <a:lnTo>
                    <a:pt x="801" y="107"/>
                  </a:lnTo>
                  <a:lnTo>
                    <a:pt x="379" y="525"/>
                  </a:lnTo>
                  <a:lnTo>
                    <a:pt x="332" y="47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9479880" y="6218640"/>
              <a:ext cx="125640" cy="118080"/>
            </a:xfrm>
            <a:custGeom>
              <a:avLst/>
              <a:gdLst/>
              <a:ahLst/>
              <a:rect l="l" t="t" r="r" b="b"/>
              <a:pathLst>
                <a:path w="390" h="379">
                  <a:moveTo>
                    <a:pt x="390" y="146"/>
                  </a:moveTo>
                  <a:lnTo>
                    <a:pt x="154" y="379"/>
                  </a:lnTo>
                  <a:lnTo>
                    <a:pt x="102" y="327"/>
                  </a:lnTo>
                  <a:lnTo>
                    <a:pt x="173" y="166"/>
                  </a:lnTo>
                  <a:lnTo>
                    <a:pt x="55" y="292"/>
                  </a:lnTo>
                  <a:lnTo>
                    <a:pt x="0" y="237"/>
                  </a:lnTo>
                  <a:lnTo>
                    <a:pt x="240" y="0"/>
                  </a:lnTo>
                  <a:lnTo>
                    <a:pt x="292" y="55"/>
                  </a:lnTo>
                  <a:lnTo>
                    <a:pt x="221" y="221"/>
                  </a:lnTo>
                  <a:lnTo>
                    <a:pt x="335" y="94"/>
                  </a:lnTo>
                  <a:lnTo>
                    <a:pt x="390" y="146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9545760" y="6280200"/>
              <a:ext cx="108000" cy="116640"/>
            </a:xfrm>
            <a:custGeom>
              <a:avLst/>
              <a:gdLst/>
              <a:ahLst/>
              <a:rect l="l" t="t" r="r" b="b"/>
              <a:pathLst>
                <a:path w="335" h="375">
                  <a:moveTo>
                    <a:pt x="0" y="225"/>
                  </a:moveTo>
                  <a:lnTo>
                    <a:pt x="229" y="0"/>
                  </a:lnTo>
                  <a:lnTo>
                    <a:pt x="308" y="79"/>
                  </a:lnTo>
                  <a:lnTo>
                    <a:pt x="327" y="103"/>
                  </a:lnTo>
                  <a:lnTo>
                    <a:pt x="331" y="122"/>
                  </a:lnTo>
                  <a:lnTo>
                    <a:pt x="335" y="130"/>
                  </a:lnTo>
                  <a:lnTo>
                    <a:pt x="335" y="146"/>
                  </a:lnTo>
                  <a:lnTo>
                    <a:pt x="335" y="162"/>
                  </a:lnTo>
                  <a:lnTo>
                    <a:pt x="324" y="178"/>
                  </a:lnTo>
                  <a:lnTo>
                    <a:pt x="316" y="190"/>
                  </a:lnTo>
                  <a:lnTo>
                    <a:pt x="304" y="201"/>
                  </a:lnTo>
                  <a:lnTo>
                    <a:pt x="288" y="213"/>
                  </a:lnTo>
                  <a:lnTo>
                    <a:pt x="280" y="221"/>
                  </a:lnTo>
                  <a:lnTo>
                    <a:pt x="268" y="225"/>
                  </a:lnTo>
                  <a:lnTo>
                    <a:pt x="260" y="225"/>
                  </a:lnTo>
                  <a:lnTo>
                    <a:pt x="249" y="225"/>
                  </a:lnTo>
                  <a:lnTo>
                    <a:pt x="233" y="221"/>
                  </a:lnTo>
                  <a:lnTo>
                    <a:pt x="237" y="237"/>
                  </a:lnTo>
                  <a:lnTo>
                    <a:pt x="233" y="249"/>
                  </a:lnTo>
                  <a:lnTo>
                    <a:pt x="229" y="265"/>
                  </a:lnTo>
                  <a:lnTo>
                    <a:pt x="221" y="276"/>
                  </a:lnTo>
                  <a:lnTo>
                    <a:pt x="174" y="324"/>
                  </a:lnTo>
                  <a:lnTo>
                    <a:pt x="158" y="343"/>
                  </a:lnTo>
                  <a:lnTo>
                    <a:pt x="154" y="363"/>
                  </a:lnTo>
                  <a:lnTo>
                    <a:pt x="154" y="375"/>
                  </a:lnTo>
                  <a:lnTo>
                    <a:pt x="142" y="363"/>
                  </a:lnTo>
                  <a:lnTo>
                    <a:pt x="95" y="320"/>
                  </a:lnTo>
                  <a:lnTo>
                    <a:pt x="95" y="312"/>
                  </a:lnTo>
                  <a:lnTo>
                    <a:pt x="95" y="304"/>
                  </a:lnTo>
                  <a:lnTo>
                    <a:pt x="99" y="300"/>
                  </a:lnTo>
                  <a:lnTo>
                    <a:pt x="118" y="276"/>
                  </a:lnTo>
                  <a:lnTo>
                    <a:pt x="154" y="245"/>
                  </a:lnTo>
                  <a:lnTo>
                    <a:pt x="162" y="237"/>
                  </a:lnTo>
                  <a:lnTo>
                    <a:pt x="166" y="225"/>
                  </a:lnTo>
                  <a:lnTo>
                    <a:pt x="170" y="217"/>
                  </a:lnTo>
                  <a:lnTo>
                    <a:pt x="166" y="201"/>
                  </a:lnTo>
                  <a:lnTo>
                    <a:pt x="158" y="194"/>
                  </a:lnTo>
                  <a:lnTo>
                    <a:pt x="154" y="190"/>
                  </a:lnTo>
                  <a:lnTo>
                    <a:pt x="142" y="178"/>
                  </a:lnTo>
                  <a:lnTo>
                    <a:pt x="181" y="138"/>
                  </a:lnTo>
                  <a:lnTo>
                    <a:pt x="197" y="154"/>
                  </a:lnTo>
                  <a:lnTo>
                    <a:pt x="213" y="162"/>
                  </a:lnTo>
                  <a:lnTo>
                    <a:pt x="229" y="162"/>
                  </a:lnTo>
                  <a:lnTo>
                    <a:pt x="245" y="154"/>
                  </a:lnTo>
                  <a:lnTo>
                    <a:pt x="252" y="146"/>
                  </a:lnTo>
                  <a:lnTo>
                    <a:pt x="260" y="142"/>
                  </a:lnTo>
                  <a:lnTo>
                    <a:pt x="260" y="134"/>
                  </a:lnTo>
                  <a:lnTo>
                    <a:pt x="264" y="126"/>
                  </a:lnTo>
                  <a:lnTo>
                    <a:pt x="260" y="115"/>
                  </a:lnTo>
                  <a:lnTo>
                    <a:pt x="252" y="99"/>
                  </a:lnTo>
                  <a:lnTo>
                    <a:pt x="241" y="83"/>
                  </a:lnTo>
                  <a:lnTo>
                    <a:pt x="47" y="272"/>
                  </a:lnTo>
                  <a:lnTo>
                    <a:pt x="0" y="225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9663120" y="6062040"/>
              <a:ext cx="227880" cy="278280"/>
            </a:xfrm>
            <a:custGeom>
              <a:avLst/>
              <a:gdLst/>
              <a:ahLst/>
              <a:rect l="l" t="t" r="r" b="b"/>
              <a:pathLst>
                <a:path w="707" h="892">
                  <a:moveTo>
                    <a:pt x="0" y="473"/>
                  </a:moveTo>
                  <a:lnTo>
                    <a:pt x="470" y="0"/>
                  </a:lnTo>
                  <a:lnTo>
                    <a:pt x="707" y="236"/>
                  </a:lnTo>
                  <a:lnTo>
                    <a:pt x="241" y="702"/>
                  </a:lnTo>
                  <a:lnTo>
                    <a:pt x="383" y="844"/>
                  </a:lnTo>
                  <a:lnTo>
                    <a:pt x="335" y="892"/>
                  </a:lnTo>
                  <a:lnTo>
                    <a:pt x="138" y="694"/>
                  </a:lnTo>
                  <a:lnTo>
                    <a:pt x="600" y="232"/>
                  </a:lnTo>
                  <a:lnTo>
                    <a:pt x="474" y="106"/>
                  </a:lnTo>
                  <a:lnTo>
                    <a:pt x="51" y="528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ae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9500040" y="5961240"/>
              <a:ext cx="290160" cy="276840"/>
            </a:xfrm>
            <a:custGeom>
              <a:avLst/>
              <a:gdLst/>
              <a:ahLst/>
              <a:rect l="l" t="t" r="r" b="b"/>
              <a:pathLst>
                <a:path w="900" h="888">
                  <a:moveTo>
                    <a:pt x="0" y="663"/>
                  </a:moveTo>
                  <a:lnTo>
                    <a:pt x="663" y="0"/>
                  </a:lnTo>
                  <a:lnTo>
                    <a:pt x="900" y="241"/>
                  </a:lnTo>
                  <a:lnTo>
                    <a:pt x="438" y="710"/>
                  </a:lnTo>
                  <a:lnTo>
                    <a:pt x="568" y="841"/>
                  </a:lnTo>
                  <a:lnTo>
                    <a:pt x="525" y="888"/>
                  </a:lnTo>
                  <a:lnTo>
                    <a:pt x="331" y="695"/>
                  </a:lnTo>
                  <a:lnTo>
                    <a:pt x="793" y="237"/>
                  </a:lnTo>
                  <a:lnTo>
                    <a:pt x="663" y="106"/>
                  </a:lnTo>
                  <a:lnTo>
                    <a:pt x="55" y="714"/>
                  </a:lnTo>
                  <a:lnTo>
                    <a:pt x="0" y="663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9425160" y="6165360"/>
              <a:ext cx="117000" cy="110520"/>
            </a:xfrm>
            <a:custGeom>
              <a:avLst/>
              <a:gdLst/>
              <a:ahLst/>
              <a:rect l="l" t="t" r="r" b="b"/>
              <a:pathLst>
                <a:path w="363" h="355">
                  <a:moveTo>
                    <a:pt x="363" y="130"/>
                  </a:moveTo>
                  <a:lnTo>
                    <a:pt x="233" y="0"/>
                  </a:lnTo>
                  <a:lnTo>
                    <a:pt x="0" y="225"/>
                  </a:lnTo>
                  <a:lnTo>
                    <a:pt x="134" y="355"/>
                  </a:lnTo>
                  <a:lnTo>
                    <a:pt x="181" y="308"/>
                  </a:lnTo>
                  <a:lnTo>
                    <a:pt x="106" y="233"/>
                  </a:lnTo>
                  <a:lnTo>
                    <a:pt x="154" y="186"/>
                  </a:lnTo>
                  <a:lnTo>
                    <a:pt x="229" y="257"/>
                  </a:lnTo>
                  <a:lnTo>
                    <a:pt x="272" y="209"/>
                  </a:lnTo>
                  <a:lnTo>
                    <a:pt x="201" y="138"/>
                  </a:lnTo>
                  <a:lnTo>
                    <a:pt x="245" y="99"/>
                  </a:lnTo>
                  <a:lnTo>
                    <a:pt x="320" y="170"/>
                  </a:lnTo>
                  <a:lnTo>
                    <a:pt x="363" y="13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9613440" y="6345360"/>
              <a:ext cx="96480" cy="94680"/>
            </a:xfrm>
            <a:custGeom>
              <a:avLst/>
              <a:gdLst/>
              <a:ahLst/>
              <a:rect l="l" t="t" r="r" b="b"/>
              <a:pathLst>
                <a:path w="300" h="304">
                  <a:moveTo>
                    <a:pt x="142" y="194"/>
                  </a:moveTo>
                  <a:lnTo>
                    <a:pt x="225" y="111"/>
                  </a:lnTo>
                  <a:lnTo>
                    <a:pt x="229" y="103"/>
                  </a:lnTo>
                  <a:lnTo>
                    <a:pt x="233" y="95"/>
                  </a:lnTo>
                  <a:lnTo>
                    <a:pt x="233" y="87"/>
                  </a:lnTo>
                  <a:lnTo>
                    <a:pt x="233" y="83"/>
                  </a:lnTo>
                  <a:lnTo>
                    <a:pt x="225" y="75"/>
                  </a:lnTo>
                  <a:lnTo>
                    <a:pt x="221" y="71"/>
                  </a:lnTo>
                  <a:lnTo>
                    <a:pt x="213" y="67"/>
                  </a:lnTo>
                  <a:lnTo>
                    <a:pt x="209" y="67"/>
                  </a:lnTo>
                  <a:lnTo>
                    <a:pt x="201" y="71"/>
                  </a:lnTo>
                  <a:lnTo>
                    <a:pt x="193" y="75"/>
                  </a:lnTo>
                  <a:lnTo>
                    <a:pt x="186" y="79"/>
                  </a:lnTo>
                  <a:lnTo>
                    <a:pt x="79" y="190"/>
                  </a:lnTo>
                  <a:lnTo>
                    <a:pt x="75" y="198"/>
                  </a:lnTo>
                  <a:lnTo>
                    <a:pt x="71" y="202"/>
                  </a:lnTo>
                  <a:lnTo>
                    <a:pt x="67" y="209"/>
                  </a:lnTo>
                  <a:lnTo>
                    <a:pt x="67" y="217"/>
                  </a:lnTo>
                  <a:lnTo>
                    <a:pt x="71" y="229"/>
                  </a:lnTo>
                  <a:lnTo>
                    <a:pt x="79" y="237"/>
                  </a:lnTo>
                  <a:lnTo>
                    <a:pt x="91" y="241"/>
                  </a:lnTo>
                  <a:lnTo>
                    <a:pt x="99" y="237"/>
                  </a:lnTo>
                  <a:lnTo>
                    <a:pt x="107" y="233"/>
                  </a:lnTo>
                  <a:lnTo>
                    <a:pt x="111" y="229"/>
                  </a:lnTo>
                  <a:lnTo>
                    <a:pt x="115" y="225"/>
                  </a:lnTo>
                  <a:lnTo>
                    <a:pt x="142" y="194"/>
                  </a:lnTo>
                  <a:lnTo>
                    <a:pt x="193" y="245"/>
                  </a:lnTo>
                  <a:lnTo>
                    <a:pt x="178" y="265"/>
                  </a:lnTo>
                  <a:lnTo>
                    <a:pt x="154" y="284"/>
                  </a:lnTo>
                  <a:lnTo>
                    <a:pt x="134" y="296"/>
                  </a:lnTo>
                  <a:lnTo>
                    <a:pt x="115" y="304"/>
                  </a:lnTo>
                  <a:lnTo>
                    <a:pt x="99" y="304"/>
                  </a:lnTo>
                  <a:lnTo>
                    <a:pt x="71" y="300"/>
                  </a:lnTo>
                  <a:lnTo>
                    <a:pt x="55" y="292"/>
                  </a:lnTo>
                  <a:lnTo>
                    <a:pt x="43" y="284"/>
                  </a:lnTo>
                  <a:lnTo>
                    <a:pt x="32" y="273"/>
                  </a:lnTo>
                  <a:lnTo>
                    <a:pt x="20" y="257"/>
                  </a:lnTo>
                  <a:lnTo>
                    <a:pt x="8" y="241"/>
                  </a:lnTo>
                  <a:lnTo>
                    <a:pt x="4" y="225"/>
                  </a:lnTo>
                  <a:lnTo>
                    <a:pt x="0" y="209"/>
                  </a:lnTo>
                  <a:lnTo>
                    <a:pt x="0" y="194"/>
                  </a:lnTo>
                  <a:lnTo>
                    <a:pt x="4" y="178"/>
                  </a:lnTo>
                  <a:lnTo>
                    <a:pt x="8" y="166"/>
                  </a:lnTo>
                  <a:lnTo>
                    <a:pt x="24" y="142"/>
                  </a:lnTo>
                  <a:lnTo>
                    <a:pt x="146" y="20"/>
                  </a:lnTo>
                  <a:lnTo>
                    <a:pt x="162" y="8"/>
                  </a:lnTo>
                  <a:lnTo>
                    <a:pt x="178" y="4"/>
                  </a:lnTo>
                  <a:lnTo>
                    <a:pt x="193" y="0"/>
                  </a:lnTo>
                  <a:lnTo>
                    <a:pt x="209" y="0"/>
                  </a:lnTo>
                  <a:lnTo>
                    <a:pt x="221" y="4"/>
                  </a:lnTo>
                  <a:lnTo>
                    <a:pt x="237" y="8"/>
                  </a:lnTo>
                  <a:lnTo>
                    <a:pt x="253" y="20"/>
                  </a:lnTo>
                  <a:lnTo>
                    <a:pt x="261" y="28"/>
                  </a:lnTo>
                  <a:lnTo>
                    <a:pt x="272" y="40"/>
                  </a:lnTo>
                  <a:lnTo>
                    <a:pt x="280" y="48"/>
                  </a:lnTo>
                  <a:lnTo>
                    <a:pt x="288" y="59"/>
                  </a:lnTo>
                  <a:lnTo>
                    <a:pt x="292" y="67"/>
                  </a:lnTo>
                  <a:lnTo>
                    <a:pt x="300" y="83"/>
                  </a:lnTo>
                  <a:lnTo>
                    <a:pt x="300" y="99"/>
                  </a:lnTo>
                  <a:lnTo>
                    <a:pt x="300" y="115"/>
                  </a:lnTo>
                  <a:lnTo>
                    <a:pt x="296" y="131"/>
                  </a:lnTo>
                  <a:lnTo>
                    <a:pt x="292" y="142"/>
                  </a:lnTo>
                  <a:lnTo>
                    <a:pt x="276" y="162"/>
                  </a:lnTo>
                  <a:lnTo>
                    <a:pt x="193" y="245"/>
                  </a:lnTo>
                  <a:lnTo>
                    <a:pt x="142" y="194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" name=""/>
          <p:cNvSpPr/>
          <p:nvPr/>
        </p:nvSpPr>
        <p:spPr>
          <a:xfrm flipV="1" rot="10775400">
            <a:off x="266400" y="6344640"/>
            <a:ext cx="153972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© 2000</a:t>
            </a: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MEH-E-Commerce 1a- </a:t>
            </a:r>
            <a:fld id="{5E22FAB5-97B1-4563-87FB-39630BDE74E4}" type="slidenum"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258840" y="295200"/>
            <a:ext cx="9785160" cy="64072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5d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85800" y="3448080"/>
            <a:ext cx="8982000" cy="1847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80680" y="3498480"/>
            <a:ext cx="9163080" cy="173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North America Corp.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 Legal Considerations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3657600" y="5743080"/>
            <a:ext cx="2743200" cy="419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E. Haedicke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343080" y="6095880"/>
            <a:ext cx="3943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" name=""/>
          <p:cNvGrpSpPr/>
          <p:nvPr/>
        </p:nvGrpSpPr>
        <p:grpSpPr>
          <a:xfrm>
            <a:off x="3911760" y="609480"/>
            <a:ext cx="2445840" cy="2427120"/>
            <a:chOff x="3911760" y="609480"/>
            <a:chExt cx="2445840" cy="2427120"/>
          </a:xfrm>
        </p:grpSpPr>
        <p:sp>
          <p:nvSpPr>
            <p:cNvPr id="22" name=""/>
            <p:cNvSpPr/>
            <p:nvPr/>
          </p:nvSpPr>
          <p:spPr>
            <a:xfrm>
              <a:off x="4927320" y="1501560"/>
              <a:ext cx="1430280" cy="1535040"/>
            </a:xfrm>
            <a:custGeom>
              <a:avLst/>
              <a:gdLst/>
              <a:ahLst/>
              <a:rect l="l" t="t" r="r" b="b"/>
              <a:pathLst>
                <a:path w="1034" h="1113">
                  <a:moveTo>
                    <a:pt x="332" y="470"/>
                  </a:moveTo>
                  <a:lnTo>
                    <a:pt x="797" y="0"/>
                  </a:lnTo>
                  <a:lnTo>
                    <a:pt x="1034" y="237"/>
                  </a:lnTo>
                  <a:lnTo>
                    <a:pt x="150" y="1113"/>
                  </a:lnTo>
                  <a:lnTo>
                    <a:pt x="95" y="1058"/>
                  </a:lnTo>
                  <a:lnTo>
                    <a:pt x="162" y="896"/>
                  </a:lnTo>
                  <a:lnTo>
                    <a:pt x="51" y="1014"/>
                  </a:lnTo>
                  <a:lnTo>
                    <a:pt x="0" y="967"/>
                  </a:lnTo>
                  <a:lnTo>
                    <a:pt x="229" y="734"/>
                  </a:lnTo>
                  <a:lnTo>
                    <a:pt x="284" y="790"/>
                  </a:lnTo>
                  <a:lnTo>
                    <a:pt x="217" y="936"/>
                  </a:lnTo>
                  <a:lnTo>
                    <a:pt x="932" y="233"/>
                  </a:lnTo>
                  <a:lnTo>
                    <a:pt x="801" y="107"/>
                  </a:lnTo>
                  <a:lnTo>
                    <a:pt x="379" y="525"/>
                  </a:lnTo>
                  <a:lnTo>
                    <a:pt x="332" y="47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4146840" y="1747080"/>
              <a:ext cx="539280" cy="522360"/>
            </a:xfrm>
            <a:custGeom>
              <a:avLst/>
              <a:gdLst/>
              <a:ahLst/>
              <a:rect l="l" t="t" r="r" b="b"/>
              <a:pathLst>
                <a:path w="390" h="379">
                  <a:moveTo>
                    <a:pt x="390" y="146"/>
                  </a:moveTo>
                  <a:lnTo>
                    <a:pt x="154" y="379"/>
                  </a:lnTo>
                  <a:lnTo>
                    <a:pt x="102" y="327"/>
                  </a:lnTo>
                  <a:lnTo>
                    <a:pt x="173" y="166"/>
                  </a:lnTo>
                  <a:lnTo>
                    <a:pt x="55" y="292"/>
                  </a:lnTo>
                  <a:lnTo>
                    <a:pt x="0" y="237"/>
                  </a:lnTo>
                  <a:lnTo>
                    <a:pt x="240" y="0"/>
                  </a:lnTo>
                  <a:lnTo>
                    <a:pt x="292" y="55"/>
                  </a:lnTo>
                  <a:lnTo>
                    <a:pt x="221" y="221"/>
                  </a:lnTo>
                  <a:lnTo>
                    <a:pt x="335" y="94"/>
                  </a:lnTo>
                  <a:lnTo>
                    <a:pt x="390" y="146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4430160" y="2018880"/>
              <a:ext cx="463680" cy="516960"/>
            </a:xfrm>
            <a:custGeom>
              <a:avLst/>
              <a:gdLst/>
              <a:ahLst/>
              <a:rect l="l" t="t" r="r" b="b"/>
              <a:pathLst>
                <a:path w="335" h="375">
                  <a:moveTo>
                    <a:pt x="0" y="225"/>
                  </a:moveTo>
                  <a:lnTo>
                    <a:pt x="229" y="0"/>
                  </a:lnTo>
                  <a:lnTo>
                    <a:pt x="308" y="79"/>
                  </a:lnTo>
                  <a:lnTo>
                    <a:pt x="327" y="103"/>
                  </a:lnTo>
                  <a:lnTo>
                    <a:pt x="331" y="122"/>
                  </a:lnTo>
                  <a:lnTo>
                    <a:pt x="335" y="130"/>
                  </a:lnTo>
                  <a:lnTo>
                    <a:pt x="335" y="146"/>
                  </a:lnTo>
                  <a:lnTo>
                    <a:pt x="335" y="162"/>
                  </a:lnTo>
                  <a:lnTo>
                    <a:pt x="324" y="178"/>
                  </a:lnTo>
                  <a:lnTo>
                    <a:pt x="316" y="190"/>
                  </a:lnTo>
                  <a:lnTo>
                    <a:pt x="304" y="201"/>
                  </a:lnTo>
                  <a:lnTo>
                    <a:pt x="288" y="213"/>
                  </a:lnTo>
                  <a:lnTo>
                    <a:pt x="280" y="221"/>
                  </a:lnTo>
                  <a:lnTo>
                    <a:pt x="268" y="225"/>
                  </a:lnTo>
                  <a:lnTo>
                    <a:pt x="260" y="225"/>
                  </a:lnTo>
                  <a:lnTo>
                    <a:pt x="249" y="225"/>
                  </a:lnTo>
                  <a:lnTo>
                    <a:pt x="233" y="221"/>
                  </a:lnTo>
                  <a:lnTo>
                    <a:pt x="237" y="237"/>
                  </a:lnTo>
                  <a:lnTo>
                    <a:pt x="233" y="249"/>
                  </a:lnTo>
                  <a:lnTo>
                    <a:pt x="229" y="265"/>
                  </a:lnTo>
                  <a:lnTo>
                    <a:pt x="221" y="276"/>
                  </a:lnTo>
                  <a:lnTo>
                    <a:pt x="174" y="324"/>
                  </a:lnTo>
                  <a:lnTo>
                    <a:pt x="158" y="343"/>
                  </a:lnTo>
                  <a:lnTo>
                    <a:pt x="154" y="363"/>
                  </a:lnTo>
                  <a:lnTo>
                    <a:pt x="154" y="375"/>
                  </a:lnTo>
                  <a:lnTo>
                    <a:pt x="142" y="363"/>
                  </a:lnTo>
                  <a:lnTo>
                    <a:pt x="95" y="320"/>
                  </a:lnTo>
                  <a:lnTo>
                    <a:pt x="95" y="312"/>
                  </a:lnTo>
                  <a:lnTo>
                    <a:pt x="95" y="304"/>
                  </a:lnTo>
                  <a:lnTo>
                    <a:pt x="99" y="300"/>
                  </a:lnTo>
                  <a:lnTo>
                    <a:pt x="118" y="276"/>
                  </a:lnTo>
                  <a:lnTo>
                    <a:pt x="154" y="245"/>
                  </a:lnTo>
                  <a:lnTo>
                    <a:pt x="162" y="237"/>
                  </a:lnTo>
                  <a:lnTo>
                    <a:pt x="166" y="225"/>
                  </a:lnTo>
                  <a:lnTo>
                    <a:pt x="170" y="217"/>
                  </a:lnTo>
                  <a:lnTo>
                    <a:pt x="166" y="201"/>
                  </a:lnTo>
                  <a:lnTo>
                    <a:pt x="158" y="194"/>
                  </a:lnTo>
                  <a:lnTo>
                    <a:pt x="154" y="190"/>
                  </a:lnTo>
                  <a:lnTo>
                    <a:pt x="142" y="178"/>
                  </a:lnTo>
                  <a:lnTo>
                    <a:pt x="181" y="138"/>
                  </a:lnTo>
                  <a:lnTo>
                    <a:pt x="197" y="154"/>
                  </a:lnTo>
                  <a:lnTo>
                    <a:pt x="213" y="162"/>
                  </a:lnTo>
                  <a:lnTo>
                    <a:pt x="229" y="162"/>
                  </a:lnTo>
                  <a:lnTo>
                    <a:pt x="245" y="154"/>
                  </a:lnTo>
                  <a:lnTo>
                    <a:pt x="252" y="146"/>
                  </a:lnTo>
                  <a:lnTo>
                    <a:pt x="260" y="142"/>
                  </a:lnTo>
                  <a:lnTo>
                    <a:pt x="260" y="134"/>
                  </a:lnTo>
                  <a:lnTo>
                    <a:pt x="264" y="126"/>
                  </a:lnTo>
                  <a:lnTo>
                    <a:pt x="260" y="115"/>
                  </a:lnTo>
                  <a:lnTo>
                    <a:pt x="252" y="99"/>
                  </a:lnTo>
                  <a:lnTo>
                    <a:pt x="241" y="83"/>
                  </a:lnTo>
                  <a:lnTo>
                    <a:pt x="47" y="272"/>
                  </a:lnTo>
                  <a:lnTo>
                    <a:pt x="0" y="225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932720" y="1056240"/>
              <a:ext cx="978120" cy="1230120"/>
            </a:xfrm>
            <a:custGeom>
              <a:avLst/>
              <a:gdLst/>
              <a:ahLst/>
              <a:rect l="l" t="t" r="r" b="b"/>
              <a:pathLst>
                <a:path w="707" h="892">
                  <a:moveTo>
                    <a:pt x="0" y="473"/>
                  </a:moveTo>
                  <a:lnTo>
                    <a:pt x="470" y="0"/>
                  </a:lnTo>
                  <a:lnTo>
                    <a:pt x="707" y="236"/>
                  </a:lnTo>
                  <a:lnTo>
                    <a:pt x="241" y="702"/>
                  </a:lnTo>
                  <a:lnTo>
                    <a:pt x="383" y="844"/>
                  </a:lnTo>
                  <a:lnTo>
                    <a:pt x="335" y="892"/>
                  </a:lnTo>
                  <a:lnTo>
                    <a:pt x="138" y="694"/>
                  </a:lnTo>
                  <a:lnTo>
                    <a:pt x="600" y="232"/>
                  </a:lnTo>
                  <a:lnTo>
                    <a:pt x="474" y="106"/>
                  </a:lnTo>
                  <a:lnTo>
                    <a:pt x="51" y="528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ae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233960" y="609480"/>
              <a:ext cx="1245240" cy="1224720"/>
            </a:xfrm>
            <a:custGeom>
              <a:avLst/>
              <a:gdLst/>
              <a:ahLst/>
              <a:rect l="l" t="t" r="r" b="b"/>
              <a:pathLst>
                <a:path w="900" h="888">
                  <a:moveTo>
                    <a:pt x="0" y="663"/>
                  </a:moveTo>
                  <a:lnTo>
                    <a:pt x="663" y="0"/>
                  </a:lnTo>
                  <a:lnTo>
                    <a:pt x="900" y="241"/>
                  </a:lnTo>
                  <a:lnTo>
                    <a:pt x="438" y="710"/>
                  </a:lnTo>
                  <a:lnTo>
                    <a:pt x="568" y="841"/>
                  </a:lnTo>
                  <a:lnTo>
                    <a:pt x="525" y="888"/>
                  </a:lnTo>
                  <a:lnTo>
                    <a:pt x="331" y="695"/>
                  </a:lnTo>
                  <a:lnTo>
                    <a:pt x="793" y="237"/>
                  </a:lnTo>
                  <a:lnTo>
                    <a:pt x="663" y="106"/>
                  </a:lnTo>
                  <a:lnTo>
                    <a:pt x="55" y="714"/>
                  </a:lnTo>
                  <a:lnTo>
                    <a:pt x="0" y="663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911760" y="1512720"/>
              <a:ext cx="502200" cy="489600"/>
            </a:xfrm>
            <a:custGeom>
              <a:avLst/>
              <a:gdLst/>
              <a:ahLst/>
              <a:rect l="l" t="t" r="r" b="b"/>
              <a:pathLst>
                <a:path w="363" h="355">
                  <a:moveTo>
                    <a:pt x="363" y="130"/>
                  </a:moveTo>
                  <a:lnTo>
                    <a:pt x="233" y="0"/>
                  </a:lnTo>
                  <a:lnTo>
                    <a:pt x="0" y="225"/>
                  </a:lnTo>
                  <a:lnTo>
                    <a:pt x="134" y="355"/>
                  </a:lnTo>
                  <a:lnTo>
                    <a:pt x="181" y="308"/>
                  </a:lnTo>
                  <a:lnTo>
                    <a:pt x="106" y="233"/>
                  </a:lnTo>
                  <a:lnTo>
                    <a:pt x="154" y="186"/>
                  </a:lnTo>
                  <a:lnTo>
                    <a:pt x="229" y="257"/>
                  </a:lnTo>
                  <a:lnTo>
                    <a:pt x="272" y="209"/>
                  </a:lnTo>
                  <a:lnTo>
                    <a:pt x="201" y="138"/>
                  </a:lnTo>
                  <a:lnTo>
                    <a:pt x="245" y="99"/>
                  </a:lnTo>
                  <a:lnTo>
                    <a:pt x="320" y="170"/>
                  </a:lnTo>
                  <a:lnTo>
                    <a:pt x="363" y="13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4719600" y="2307240"/>
              <a:ext cx="415080" cy="419400"/>
            </a:xfrm>
            <a:custGeom>
              <a:avLst/>
              <a:gdLst/>
              <a:ahLst/>
              <a:rect l="l" t="t" r="r" b="b"/>
              <a:pathLst>
                <a:path w="300" h="304">
                  <a:moveTo>
                    <a:pt x="142" y="194"/>
                  </a:moveTo>
                  <a:lnTo>
                    <a:pt x="225" y="111"/>
                  </a:lnTo>
                  <a:lnTo>
                    <a:pt x="229" y="103"/>
                  </a:lnTo>
                  <a:lnTo>
                    <a:pt x="233" y="95"/>
                  </a:lnTo>
                  <a:lnTo>
                    <a:pt x="233" y="87"/>
                  </a:lnTo>
                  <a:lnTo>
                    <a:pt x="233" y="83"/>
                  </a:lnTo>
                  <a:lnTo>
                    <a:pt x="225" y="75"/>
                  </a:lnTo>
                  <a:lnTo>
                    <a:pt x="221" y="71"/>
                  </a:lnTo>
                  <a:lnTo>
                    <a:pt x="213" y="67"/>
                  </a:lnTo>
                  <a:lnTo>
                    <a:pt x="209" y="67"/>
                  </a:lnTo>
                  <a:lnTo>
                    <a:pt x="201" y="71"/>
                  </a:lnTo>
                  <a:lnTo>
                    <a:pt x="193" y="75"/>
                  </a:lnTo>
                  <a:lnTo>
                    <a:pt x="186" y="79"/>
                  </a:lnTo>
                  <a:lnTo>
                    <a:pt x="79" y="190"/>
                  </a:lnTo>
                  <a:lnTo>
                    <a:pt x="75" y="198"/>
                  </a:lnTo>
                  <a:lnTo>
                    <a:pt x="71" y="202"/>
                  </a:lnTo>
                  <a:lnTo>
                    <a:pt x="67" y="209"/>
                  </a:lnTo>
                  <a:lnTo>
                    <a:pt x="67" y="217"/>
                  </a:lnTo>
                  <a:lnTo>
                    <a:pt x="71" y="229"/>
                  </a:lnTo>
                  <a:lnTo>
                    <a:pt x="79" y="237"/>
                  </a:lnTo>
                  <a:lnTo>
                    <a:pt x="91" y="241"/>
                  </a:lnTo>
                  <a:lnTo>
                    <a:pt x="99" y="237"/>
                  </a:lnTo>
                  <a:lnTo>
                    <a:pt x="107" y="233"/>
                  </a:lnTo>
                  <a:lnTo>
                    <a:pt x="111" y="229"/>
                  </a:lnTo>
                  <a:lnTo>
                    <a:pt x="115" y="225"/>
                  </a:lnTo>
                  <a:lnTo>
                    <a:pt x="142" y="194"/>
                  </a:lnTo>
                  <a:lnTo>
                    <a:pt x="193" y="245"/>
                  </a:lnTo>
                  <a:lnTo>
                    <a:pt x="178" y="265"/>
                  </a:lnTo>
                  <a:lnTo>
                    <a:pt x="154" y="284"/>
                  </a:lnTo>
                  <a:lnTo>
                    <a:pt x="134" y="296"/>
                  </a:lnTo>
                  <a:lnTo>
                    <a:pt x="115" y="304"/>
                  </a:lnTo>
                  <a:lnTo>
                    <a:pt x="99" y="304"/>
                  </a:lnTo>
                  <a:lnTo>
                    <a:pt x="71" y="300"/>
                  </a:lnTo>
                  <a:lnTo>
                    <a:pt x="55" y="292"/>
                  </a:lnTo>
                  <a:lnTo>
                    <a:pt x="43" y="284"/>
                  </a:lnTo>
                  <a:lnTo>
                    <a:pt x="32" y="273"/>
                  </a:lnTo>
                  <a:lnTo>
                    <a:pt x="20" y="257"/>
                  </a:lnTo>
                  <a:lnTo>
                    <a:pt x="8" y="241"/>
                  </a:lnTo>
                  <a:lnTo>
                    <a:pt x="4" y="225"/>
                  </a:lnTo>
                  <a:lnTo>
                    <a:pt x="0" y="209"/>
                  </a:lnTo>
                  <a:lnTo>
                    <a:pt x="0" y="194"/>
                  </a:lnTo>
                  <a:lnTo>
                    <a:pt x="4" y="178"/>
                  </a:lnTo>
                  <a:lnTo>
                    <a:pt x="8" y="166"/>
                  </a:lnTo>
                  <a:lnTo>
                    <a:pt x="24" y="142"/>
                  </a:lnTo>
                  <a:lnTo>
                    <a:pt x="146" y="20"/>
                  </a:lnTo>
                  <a:lnTo>
                    <a:pt x="162" y="8"/>
                  </a:lnTo>
                  <a:lnTo>
                    <a:pt x="178" y="4"/>
                  </a:lnTo>
                  <a:lnTo>
                    <a:pt x="193" y="0"/>
                  </a:lnTo>
                  <a:lnTo>
                    <a:pt x="209" y="0"/>
                  </a:lnTo>
                  <a:lnTo>
                    <a:pt x="221" y="4"/>
                  </a:lnTo>
                  <a:lnTo>
                    <a:pt x="237" y="8"/>
                  </a:lnTo>
                  <a:lnTo>
                    <a:pt x="253" y="20"/>
                  </a:lnTo>
                  <a:lnTo>
                    <a:pt x="261" y="28"/>
                  </a:lnTo>
                  <a:lnTo>
                    <a:pt x="272" y="40"/>
                  </a:lnTo>
                  <a:lnTo>
                    <a:pt x="280" y="48"/>
                  </a:lnTo>
                  <a:lnTo>
                    <a:pt x="288" y="59"/>
                  </a:lnTo>
                  <a:lnTo>
                    <a:pt x="292" y="67"/>
                  </a:lnTo>
                  <a:lnTo>
                    <a:pt x="300" y="83"/>
                  </a:lnTo>
                  <a:lnTo>
                    <a:pt x="300" y="99"/>
                  </a:lnTo>
                  <a:lnTo>
                    <a:pt x="300" y="115"/>
                  </a:lnTo>
                  <a:lnTo>
                    <a:pt x="296" y="131"/>
                  </a:lnTo>
                  <a:lnTo>
                    <a:pt x="292" y="142"/>
                  </a:lnTo>
                  <a:lnTo>
                    <a:pt x="276" y="162"/>
                  </a:lnTo>
                  <a:lnTo>
                    <a:pt x="193" y="245"/>
                  </a:lnTo>
                  <a:lnTo>
                    <a:pt x="142" y="194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"/>
          <p:cNvSpPr/>
          <p:nvPr/>
        </p:nvSpPr>
        <p:spPr>
          <a:xfrm>
            <a:off x="762120" y="3352680"/>
            <a:ext cx="9020160" cy="11811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28560" y="361800"/>
            <a:ext cx="9020160" cy="11811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752400" y="480600"/>
            <a:ext cx="8763120" cy="9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SECURITIES LAWS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76440" y="3714840"/>
            <a:ext cx="8781840" cy="1009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ANTITRUST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/>
          <p:nvPr/>
        </p:nvSpPr>
        <p:spPr>
          <a:xfrm>
            <a:off x="590400" y="285840"/>
            <a:ext cx="9020160" cy="8571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752400" y="480960"/>
            <a:ext cx="8763120" cy="57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228320" y="1676520"/>
            <a:ext cx="7753320" cy="3543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1199"/>
              </a:spcBef>
              <a:buNone/>
              <a:tabLst>
                <a:tab algn="l" pos="0"/>
                <a:tab algn="l" pos="457200"/>
                <a:tab algn="l" pos="895320"/>
                <a:tab algn="l" pos="1343160"/>
                <a:tab algn="l" pos="1790640"/>
                <a:tab algn="l" pos="2238480"/>
                <a:tab algn="l" pos="2685960"/>
                <a:tab algn="l" pos="3133800"/>
                <a:tab algn="l" pos="3581280"/>
                <a:tab algn="l" pos="4029120"/>
                <a:tab algn="l" pos="4476600"/>
                <a:tab algn="l" pos="4924440"/>
                <a:tab algn="l" pos="5372280"/>
                <a:tab algn="l" pos="5819760"/>
                <a:tab algn="l" pos="6267600"/>
                <a:tab algn="l" pos="6715080"/>
                <a:tab algn="l" pos="7162920"/>
                <a:tab algn="l" pos="7610400"/>
                <a:tab algn="l" pos="8058240"/>
                <a:tab algn="l" pos="8505720"/>
                <a:tab algn="l" pos="8953560"/>
                <a:tab algn="l" pos="94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THE INTERNET HAS NO BORDERS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199"/>
              </a:spcBef>
              <a:buNone/>
              <a:tabLst>
                <a:tab algn="l" pos="0"/>
                <a:tab algn="l" pos="457200"/>
                <a:tab algn="l" pos="895320"/>
                <a:tab algn="l" pos="1343160"/>
                <a:tab algn="l" pos="1790640"/>
                <a:tab algn="l" pos="2238480"/>
                <a:tab algn="l" pos="2685960"/>
                <a:tab algn="l" pos="3133800"/>
                <a:tab algn="l" pos="3581280"/>
                <a:tab algn="l" pos="4029120"/>
                <a:tab algn="l" pos="4476600"/>
                <a:tab algn="l" pos="4924440"/>
                <a:tab algn="l" pos="5372280"/>
                <a:tab algn="l" pos="5819760"/>
                <a:tab algn="l" pos="6267600"/>
                <a:tab algn="l" pos="6715080"/>
                <a:tab algn="l" pos="7162920"/>
                <a:tab algn="l" pos="7610400"/>
                <a:tab algn="l" pos="8058240"/>
                <a:tab algn="l" pos="8505720"/>
                <a:tab algn="l" pos="8953560"/>
                <a:tab algn="l" pos="94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LOCAL LAWS ON THE FOREGOING ISSUES MAY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457200"/>
                <a:tab algn="l" pos="895320"/>
                <a:tab algn="l" pos="1343160"/>
                <a:tab algn="l" pos="1790640"/>
                <a:tab algn="l" pos="2238480"/>
                <a:tab algn="l" pos="2685960"/>
                <a:tab algn="l" pos="3133800"/>
                <a:tab algn="l" pos="3581280"/>
                <a:tab algn="l" pos="4029120"/>
                <a:tab algn="l" pos="4476600"/>
                <a:tab algn="l" pos="4924440"/>
                <a:tab algn="l" pos="5372280"/>
                <a:tab algn="l" pos="5819760"/>
                <a:tab algn="l" pos="6267600"/>
                <a:tab algn="l" pos="6715080"/>
                <a:tab algn="l" pos="7162920"/>
                <a:tab algn="l" pos="7610400"/>
                <a:tab algn="l" pos="8058240"/>
                <a:tab algn="l" pos="8505720"/>
                <a:tab algn="l" pos="8953560"/>
                <a:tab algn="l" pos="94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VARY DRAMATICALLY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199"/>
              </a:spcBef>
              <a:buNone/>
              <a:tabLst>
                <a:tab algn="l" pos="0"/>
                <a:tab algn="l" pos="457200"/>
                <a:tab algn="l" pos="895320"/>
                <a:tab algn="l" pos="1343160"/>
                <a:tab algn="l" pos="1790640"/>
                <a:tab algn="l" pos="2238480"/>
                <a:tab algn="l" pos="2685960"/>
                <a:tab algn="l" pos="3133800"/>
                <a:tab algn="l" pos="3581280"/>
                <a:tab algn="l" pos="4029120"/>
                <a:tab algn="l" pos="4476600"/>
                <a:tab algn="l" pos="4924440"/>
                <a:tab algn="l" pos="5372280"/>
                <a:tab algn="l" pos="5819760"/>
                <a:tab algn="l" pos="6267600"/>
                <a:tab algn="l" pos="6715080"/>
                <a:tab algn="l" pos="7162920"/>
                <a:tab algn="l" pos="7610400"/>
                <a:tab algn="l" pos="8058240"/>
                <a:tab algn="l" pos="8505720"/>
                <a:tab algn="l" pos="8953560"/>
                <a:tab algn="l" pos="940104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Examples: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199"/>
              </a:spcBef>
              <a:buNone/>
              <a:tabLst>
                <a:tab algn="l" pos="0"/>
                <a:tab algn="l" pos="457200"/>
                <a:tab algn="l" pos="895320"/>
                <a:tab algn="l" pos="1343160"/>
                <a:tab algn="l" pos="1790640"/>
                <a:tab algn="l" pos="2238480"/>
                <a:tab algn="l" pos="2685960"/>
                <a:tab algn="l" pos="3133800"/>
                <a:tab algn="l" pos="3581280"/>
                <a:tab algn="l" pos="4029120"/>
                <a:tab algn="l" pos="4476600"/>
                <a:tab algn="l" pos="4924440"/>
                <a:tab algn="l" pos="5372280"/>
                <a:tab algn="l" pos="5819760"/>
                <a:tab algn="l" pos="6267600"/>
                <a:tab algn="l" pos="6715080"/>
                <a:tab algn="l" pos="7162920"/>
                <a:tab algn="l" pos="7610400"/>
                <a:tab algn="l" pos="8058240"/>
                <a:tab algn="l" pos="8505720"/>
                <a:tab algn="l" pos="8953560"/>
                <a:tab algn="l" pos="940104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Restrictions On Comparative Advertising, or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457200"/>
                <a:tab algn="l" pos="895320"/>
                <a:tab algn="l" pos="1343160"/>
                <a:tab algn="l" pos="1790640"/>
                <a:tab algn="l" pos="2238480"/>
                <a:tab algn="l" pos="2685960"/>
                <a:tab algn="l" pos="3133800"/>
                <a:tab algn="l" pos="3581280"/>
                <a:tab algn="l" pos="4029120"/>
                <a:tab algn="l" pos="4476600"/>
                <a:tab algn="l" pos="4924440"/>
                <a:tab algn="l" pos="5372280"/>
                <a:tab algn="l" pos="5819760"/>
                <a:tab algn="l" pos="6267600"/>
                <a:tab algn="l" pos="6715080"/>
                <a:tab algn="l" pos="7162920"/>
                <a:tab algn="l" pos="7610400"/>
                <a:tab algn="l" pos="8058240"/>
                <a:tab algn="l" pos="8505720"/>
                <a:tab algn="l" pos="8953560"/>
                <a:tab algn="l" pos="940104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Listing Prices In Local Currency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199"/>
              </a:spcBef>
              <a:buNone/>
              <a:tabLst>
                <a:tab algn="l" pos="0"/>
                <a:tab algn="l" pos="457200"/>
                <a:tab algn="l" pos="895320"/>
                <a:tab algn="l" pos="1343160"/>
                <a:tab algn="l" pos="1790640"/>
                <a:tab algn="l" pos="2238480"/>
                <a:tab algn="l" pos="2685960"/>
                <a:tab algn="l" pos="3133800"/>
                <a:tab algn="l" pos="3581280"/>
                <a:tab algn="l" pos="4029120"/>
                <a:tab algn="l" pos="4476600"/>
                <a:tab algn="l" pos="4924440"/>
                <a:tab algn="l" pos="5372280"/>
                <a:tab algn="l" pos="5819760"/>
                <a:tab algn="l" pos="6267600"/>
                <a:tab algn="l" pos="6715080"/>
                <a:tab algn="l" pos="7162920"/>
                <a:tab algn="l" pos="7610400"/>
                <a:tab algn="l" pos="8058240"/>
                <a:tab algn="l" pos="8505720"/>
                <a:tab algn="l" pos="8953560"/>
                <a:tab algn="l" pos="940104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Contract Enforceability Issues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952560" y="179064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952560" y="228600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467000" y="3162240"/>
            <a:ext cx="209520" cy="26676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360">
            <a:solidFill>
              <a:srgbClr val="00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962000" y="4591080"/>
            <a:ext cx="17172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924200" y="3714840"/>
            <a:ext cx="17136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"/>
          <p:cNvSpPr/>
          <p:nvPr/>
        </p:nvSpPr>
        <p:spPr>
          <a:xfrm>
            <a:off x="590400" y="285840"/>
            <a:ext cx="9020160" cy="8571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752400" y="480960"/>
            <a:ext cx="8763120" cy="57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 ISSUES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(cont’d)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1504800" y="1352520"/>
            <a:ext cx="742968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buNone/>
              <a:tabLst>
                <a:tab algn="l" pos="0"/>
                <a:tab algn="l" pos="457200"/>
                <a:tab algn="l" pos="895320"/>
                <a:tab algn="l" pos="1343160"/>
                <a:tab algn="l" pos="1790640"/>
                <a:tab algn="l" pos="2238480"/>
                <a:tab algn="l" pos="2685960"/>
                <a:tab algn="l" pos="3133800"/>
                <a:tab algn="l" pos="3581280"/>
                <a:tab algn="l" pos="4029120"/>
                <a:tab algn="l" pos="4476600"/>
                <a:tab algn="l" pos="4924440"/>
                <a:tab algn="l" pos="5372280"/>
                <a:tab algn="l" pos="5819760"/>
                <a:tab algn="l" pos="6267600"/>
                <a:tab algn="l" pos="6715080"/>
                <a:tab algn="l" pos="7162920"/>
                <a:tab algn="l" pos="7610400"/>
                <a:tab algn="l" pos="8058240"/>
                <a:tab algn="l" pos="8505720"/>
                <a:tab algn="l" pos="8953560"/>
                <a:tab algn="l" pos="940104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199"/>
              </a:spcBef>
              <a:buNone/>
              <a:tabLst>
                <a:tab algn="l" pos="0"/>
                <a:tab algn="l" pos="457200"/>
                <a:tab algn="l" pos="895320"/>
                <a:tab algn="l" pos="1343160"/>
                <a:tab algn="l" pos="1790640"/>
                <a:tab algn="l" pos="2238480"/>
                <a:tab algn="l" pos="2685960"/>
                <a:tab algn="l" pos="3133800"/>
                <a:tab algn="l" pos="3581280"/>
                <a:tab algn="l" pos="4029120"/>
                <a:tab algn="l" pos="4476600"/>
                <a:tab algn="l" pos="4924440"/>
                <a:tab algn="l" pos="5372280"/>
                <a:tab algn="l" pos="5819760"/>
                <a:tab algn="l" pos="6267600"/>
                <a:tab algn="l" pos="6715080"/>
                <a:tab algn="l" pos="7162920"/>
                <a:tab algn="l" pos="7610400"/>
                <a:tab algn="l" pos="8058240"/>
                <a:tab algn="l" pos="8505720"/>
                <a:tab algn="l" pos="8953560"/>
                <a:tab algn="l" pos="94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OTHER INTERNATIONAL TRANSACTION ISSUES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457200"/>
                <a:tab algn="l" pos="895320"/>
                <a:tab algn="l" pos="1343160"/>
                <a:tab algn="l" pos="1790640"/>
                <a:tab algn="l" pos="2238480"/>
                <a:tab algn="l" pos="2685960"/>
                <a:tab algn="l" pos="3133800"/>
                <a:tab algn="l" pos="3581280"/>
                <a:tab algn="l" pos="4029120"/>
                <a:tab algn="l" pos="4476600"/>
                <a:tab algn="l" pos="4924440"/>
                <a:tab algn="l" pos="5372280"/>
                <a:tab algn="l" pos="5819760"/>
                <a:tab algn="l" pos="6267600"/>
                <a:tab algn="l" pos="6715080"/>
                <a:tab algn="l" pos="7162920"/>
                <a:tab algn="l" pos="7610400"/>
                <a:tab algn="l" pos="8058240"/>
                <a:tab algn="l" pos="8505720"/>
                <a:tab algn="l" pos="8953560"/>
                <a:tab algn="l" pos="940104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ALSO  APPLY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199"/>
              </a:spcBef>
              <a:buNone/>
              <a:tabLst>
                <a:tab algn="l" pos="0"/>
                <a:tab algn="l" pos="457200"/>
                <a:tab algn="l" pos="895320"/>
                <a:tab algn="l" pos="1343160"/>
                <a:tab algn="l" pos="1790640"/>
                <a:tab algn="l" pos="2238480"/>
                <a:tab algn="l" pos="2685960"/>
                <a:tab algn="l" pos="3133800"/>
                <a:tab algn="l" pos="3581280"/>
                <a:tab algn="l" pos="4029120"/>
                <a:tab algn="l" pos="4476600"/>
                <a:tab algn="l" pos="4924440"/>
                <a:tab algn="l" pos="5372280"/>
                <a:tab algn="l" pos="5819760"/>
                <a:tab algn="l" pos="6267600"/>
                <a:tab algn="l" pos="6715080"/>
                <a:tab algn="l" pos="7162920"/>
                <a:tab algn="l" pos="7610400"/>
                <a:tab algn="l" pos="8058240"/>
                <a:tab algn="l" pos="8505720"/>
                <a:tab algn="l" pos="8953560"/>
                <a:tab algn="l" pos="940104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Examples: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199"/>
              </a:spcBef>
              <a:buNone/>
              <a:tabLst>
                <a:tab algn="l" pos="0"/>
                <a:tab algn="l" pos="457200"/>
                <a:tab algn="l" pos="895320"/>
                <a:tab algn="l" pos="1343160"/>
                <a:tab algn="l" pos="1790640"/>
                <a:tab algn="l" pos="2238480"/>
                <a:tab algn="l" pos="2685960"/>
                <a:tab algn="l" pos="3133800"/>
                <a:tab algn="l" pos="3581280"/>
                <a:tab algn="l" pos="4029120"/>
                <a:tab algn="l" pos="4476600"/>
                <a:tab algn="l" pos="4924440"/>
                <a:tab algn="l" pos="5372280"/>
                <a:tab algn="l" pos="5819760"/>
                <a:tab algn="l" pos="6267600"/>
                <a:tab algn="l" pos="6715080"/>
                <a:tab algn="l" pos="7162920"/>
                <a:tab algn="l" pos="7610400"/>
                <a:tab algn="l" pos="8058240"/>
                <a:tab algn="l" pos="8505720"/>
                <a:tab algn="l" pos="8953560"/>
                <a:tab algn="l" pos="940104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Tax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199"/>
              </a:spcBef>
              <a:buNone/>
              <a:tabLst>
                <a:tab algn="l" pos="0"/>
                <a:tab algn="l" pos="457200"/>
                <a:tab algn="l" pos="895320"/>
                <a:tab algn="l" pos="1343160"/>
                <a:tab algn="l" pos="1790640"/>
                <a:tab algn="l" pos="2238480"/>
                <a:tab algn="l" pos="2685960"/>
                <a:tab algn="l" pos="3133800"/>
                <a:tab algn="l" pos="3581280"/>
                <a:tab algn="l" pos="4029120"/>
                <a:tab algn="l" pos="4476600"/>
                <a:tab algn="l" pos="4924440"/>
                <a:tab algn="l" pos="5372280"/>
                <a:tab algn="l" pos="5819760"/>
                <a:tab algn="l" pos="6267600"/>
                <a:tab algn="l" pos="6715080"/>
                <a:tab algn="l" pos="7162920"/>
                <a:tab algn="l" pos="7610400"/>
                <a:tab algn="l" pos="8058240"/>
                <a:tab algn="l" pos="8505720"/>
                <a:tab algn="l" pos="8953560"/>
                <a:tab algn="l" pos="940104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Currency Controls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199"/>
              </a:spcBef>
              <a:buNone/>
              <a:tabLst>
                <a:tab algn="l" pos="0"/>
                <a:tab algn="l" pos="457200"/>
                <a:tab algn="l" pos="895320"/>
                <a:tab algn="l" pos="1343160"/>
                <a:tab algn="l" pos="1790640"/>
                <a:tab algn="l" pos="2238480"/>
                <a:tab algn="l" pos="2685960"/>
                <a:tab algn="l" pos="3133800"/>
                <a:tab algn="l" pos="3581280"/>
                <a:tab algn="l" pos="4029120"/>
                <a:tab algn="l" pos="4476600"/>
                <a:tab algn="l" pos="4924440"/>
                <a:tab algn="l" pos="5372280"/>
                <a:tab algn="l" pos="5819760"/>
                <a:tab algn="l" pos="6267600"/>
                <a:tab algn="l" pos="6715080"/>
                <a:tab algn="l" pos="7162920"/>
                <a:tab algn="l" pos="7610400"/>
                <a:tab algn="l" pos="8058240"/>
                <a:tab algn="l" pos="8505720"/>
                <a:tab algn="l" pos="8953560"/>
                <a:tab algn="l" pos="940104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Export Controls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1257480" y="1981080"/>
            <a:ext cx="24732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752480" y="2819520"/>
            <a:ext cx="209520" cy="26676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360">
            <a:solidFill>
              <a:srgbClr val="00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228760" y="4400640"/>
            <a:ext cx="17172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228760" y="3924360"/>
            <a:ext cx="17172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228760" y="3390840"/>
            <a:ext cx="171720" cy="15264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/>
          </p:nvPr>
        </p:nvSpPr>
        <p:spPr>
          <a:xfrm>
            <a:off x="580680" y="17524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5372280" indent="-5372280">
              <a:spcBef>
                <a:spcPts val="901"/>
              </a:spcBef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Altra Energy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www.altra.com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Broker/matching site with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Technologies, Inc.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some electronic back-office services and software packages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Natural Gas, Power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spcBef>
                <a:spcPts val="901"/>
              </a:spcBef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spcBef>
                <a:spcPts val="901"/>
              </a:spcBef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Altra Power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www.altra.com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Wholesale power, natural gas, crude oil, natural gas liquids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spcBef>
                <a:spcPts val="901"/>
              </a:spcBef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Automated Power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www.brokertec.com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Electricity products in California,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Exchange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New York and the United Kingdom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spcBef>
                <a:spcPts val="901"/>
              </a:spcBef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Bloomberg Power Match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372280" indent="-5372280">
              <a:spcBef>
                <a:spcPts val="901"/>
              </a:spcBef>
              <a:buNone/>
              <a:tabLst>
                <a:tab algn="l" pos="0"/>
                <a:tab algn="l" pos="26859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BrokerTec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www.brokertec.com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Cash and derivative fixed-income products, spot, forward foreign exchange, FX options, currency swaps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title"/>
          </p:nvPr>
        </p:nvSpPr>
        <p:spPr>
          <a:xfrm>
            <a:off x="771120" y="609480"/>
            <a:ext cx="8744040" cy="8575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EXISTING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 SITES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/>
          </p:nvPr>
        </p:nvSpPr>
        <p:spPr>
          <a:xfrm>
            <a:off x="580680" y="17524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5543640" indent="-554364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CFOWeb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www.cfoweb.com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Interest rate swaps, caps/floors, forward rate agreements, loans and deposits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ChemConnect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www.chemconnect.com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Broker/matching site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lnSpc>
                <a:spcPct val="90000"/>
              </a:lnSpc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Chemicals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ClickPaper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Clickerpaper.com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Pulp and paper principal trading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CoalHub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www.freemarkets.coalhub.com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Auction site – details unknown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lnSpc>
                <a:spcPct val="90000"/>
              </a:lnSpc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Coral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www.coralconnect.com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“One-to-many” proprietary site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543640" indent="-554364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  <a:tab algn="l" pos="18288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title"/>
          </p:nvPr>
        </p:nvSpPr>
        <p:spPr>
          <a:xfrm>
            <a:off x="771120" y="609480"/>
            <a:ext cx="8744040" cy="8575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EXISTING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 SITES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(cont’d)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/>
          </p:nvPr>
        </p:nvSpPr>
        <p:spPr>
          <a:xfrm>
            <a:off x="580680" y="17524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Creditex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www.creditex.com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Single-name credit default swaps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CreditTrade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www.credittrade.com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Credit derivatives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DerivativesNet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www.blackbird.net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Interest rate swaps, forward rate agreements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EBS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www.ebsp.com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Forward rate agreements, spot and forward foreign exchange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Enermetrix.com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www.enermetrix.com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Many-to-many Exchange?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Exchange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Electricity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143680" indent="-51436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EnronOnline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www.enronline.com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Energy commodities, crude and refined products, bandwidth, weather derivatives and credit derivatives trading. Gas storage, transportation and emissions credits auctions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title"/>
          </p:nvPr>
        </p:nvSpPr>
        <p:spPr>
          <a:xfrm>
            <a:off x="771120" y="609480"/>
            <a:ext cx="8744040" cy="8575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EXISTING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 SITES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(cont’d)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/>
          </p:nvPr>
        </p:nvSpPr>
        <p:spPr>
          <a:xfrm>
            <a:off x="580680" y="17524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5600880" indent="-5600880">
              <a:spcBef>
                <a:spcPts val="901"/>
              </a:spcBef>
              <a:buNone/>
              <a:tabLst>
                <a:tab algn="l" pos="0"/>
                <a:tab algn="l" pos="2629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eSpeed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www.espeed.com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Government securities, access to Cantor Exchange providing US Treasury and agency futures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600880" indent="-5600880">
              <a:spcBef>
                <a:spcPts val="901"/>
              </a:spcBef>
              <a:buNone/>
              <a:tabLst>
                <a:tab algn="l" pos="0"/>
                <a:tab algn="l" pos="2629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Essentials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www.essentials.com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Retail electricity, natural gas, propane, internet access, communications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600880" indent="-5600880">
              <a:spcBef>
                <a:spcPts val="901"/>
              </a:spcBef>
              <a:buNone/>
              <a:tabLst>
                <a:tab algn="l" pos="0"/>
                <a:tab algn="l" pos="2629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600880" indent="-5600880">
              <a:spcBef>
                <a:spcPts val="901"/>
              </a:spcBef>
              <a:buNone/>
              <a:tabLst>
                <a:tab algn="l" pos="0"/>
                <a:tab algn="l" pos="2629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Eurex (“EEX”)/European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Physically-settled electricity,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600880" indent="-5600880">
              <a:buNone/>
              <a:tabLst>
                <a:tab algn="l" pos="0"/>
                <a:tab algn="l" pos="2629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Energy Exchange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spot electricity (planned)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600880" indent="-5600880">
              <a:spcBef>
                <a:spcPts val="901"/>
              </a:spcBef>
              <a:buNone/>
              <a:tabLst>
                <a:tab algn="l" pos="0"/>
                <a:tab algn="l" pos="2629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Gain Capital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www.gaincapital.com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Spot foreign exchange trading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600880" indent="-5600880">
              <a:spcBef>
                <a:spcPts val="901"/>
              </a:spcBef>
              <a:buNone/>
              <a:tabLst>
                <a:tab algn="l" pos="0"/>
                <a:tab algn="l" pos="2629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GE Polymerland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www.gepolymerland.com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Plastics distribution and auction site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600880" indent="-5600880">
              <a:spcBef>
                <a:spcPts val="901"/>
              </a:spcBef>
              <a:buNone/>
              <a:tabLst>
                <a:tab algn="l" pos="0"/>
                <a:tab algn="l" pos="2629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title"/>
          </p:nvPr>
        </p:nvSpPr>
        <p:spPr>
          <a:xfrm>
            <a:off x="771120" y="609480"/>
            <a:ext cx="8744040" cy="8575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EXISTING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 SITES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(cont’d)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/>
          </p:nvPr>
        </p:nvSpPr>
        <p:spPr>
          <a:xfrm>
            <a:off x="580680" y="17524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5715000" indent="-571500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9145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HoustonStreet Exchange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www.houstonstreet.com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Broker/matching site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lnSpc>
                <a:spcPct val="90000"/>
              </a:lnSpc>
              <a:buNone/>
              <a:tabLst>
                <a:tab algn="l" pos="0"/>
                <a:tab algn="l" pos="29145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Wholesale electricity trading in Northeast US, expanding nationally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9145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9145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Icor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TBA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9145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9145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Intercontinental Exchange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Energy and metals trading,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details to be announced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9145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I-Wex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www.I-wex.com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Degree day products and other weather derivatives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9145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NGX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www.ngx.com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Many-to-many Exchange w/ clearing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lnSpc>
                <a:spcPct val="90000"/>
              </a:lnSpc>
              <a:buNone/>
              <a:tabLst>
                <a:tab algn="l" pos="0"/>
                <a:tab algn="l" pos="29145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Natural gas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715000" indent="-571500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91456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title"/>
          </p:nvPr>
        </p:nvSpPr>
        <p:spPr>
          <a:xfrm>
            <a:off x="771120" y="609480"/>
            <a:ext cx="8744040" cy="8575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EXISTING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 SITES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(cont’d)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/>
          </p:nvPr>
        </p:nvSpPr>
        <p:spPr>
          <a:xfrm>
            <a:off x="580680" y="17524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NordPool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www.nordpool.com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Spot and forward electricity products in Sweden, Finland, Norway and Denmark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PetroCosm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www.petrocosm.com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“Energy Industry Marketplace” – probably limited to oil filed equipment, etc.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PlasticsNet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www.plasticsnet.com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RateXchange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Bandwidth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RedMeteor.com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www.redmeteor.com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Broker/matching site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Crude Oil, Electricity, Natural Gas, and Natural Gas Liquids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Schlumberger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www.indigopool.com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Information only re: Oil and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915080" indent="-4915080">
              <a:lnSpc>
                <a:spcPct val="90000"/>
              </a:lnSpc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IndigoPool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Gas properties offered for sale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title"/>
          </p:nvPr>
        </p:nvSpPr>
        <p:spPr>
          <a:xfrm>
            <a:off x="771120" y="438120"/>
            <a:ext cx="8744040" cy="10288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EXISTING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 SITES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(cont’d)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/>
          </p:nvPr>
        </p:nvSpPr>
        <p:spPr>
          <a:xfrm>
            <a:off x="580680" y="1752480"/>
            <a:ext cx="920124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5257800" indent="-5257800">
              <a:spcBef>
                <a:spcPts val="10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SwapsWire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www.swapswire.com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Benchmark swaps and vanilla instruments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257800" indent="-5257800">
              <a:spcBef>
                <a:spcPts val="10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TradeWeather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www.tradeweather.com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Degree day, precipitation and other weather derivative products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257800" indent="-5257800">
              <a:spcBef>
                <a:spcPts val="10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Utility.com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www.utility.com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Retail electricity, internet service provider and home warranties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257800" indent="-5257800">
              <a:spcBef>
                <a:spcPts val="10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 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257800" indent="-5257800">
              <a:spcBef>
                <a:spcPts val="10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Vol Broker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sng">
                <a:solidFill>
                  <a:srgbClr val="6600cc"/>
                </a:solidFill>
                <a:effectLst/>
                <a:uFillTx/>
                <a:latin typeface="Arial"/>
                <a:ea typeface="Times New Roman"/>
              </a:rPr>
              <a:t>www.volbroker.com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Foreign exchange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257800" indent="-5257800">
              <a:spcBef>
                <a:spcPts val="1001"/>
              </a:spcBef>
              <a:buNone/>
              <a:tabLst>
                <a:tab algn="l" pos="0"/>
                <a:tab algn="l" pos="211464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title"/>
          </p:nvPr>
        </p:nvSpPr>
        <p:spPr>
          <a:xfrm>
            <a:off x="771120" y="285840"/>
            <a:ext cx="8744040" cy="11620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EXISTING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 SITES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(cont’d)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723960" y="723960"/>
            <a:ext cx="9020160" cy="8571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1"/>
          <p:cNvSpPr>
            <a:spLocks noGrp="1"/>
          </p:cNvSpPr>
          <p:nvPr>
            <p:ph/>
          </p:nvPr>
        </p:nvSpPr>
        <p:spPr>
          <a:xfrm>
            <a:off x="371520" y="1809720"/>
            <a:ext cx="9677520" cy="312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TERMS OF USE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“Click Wrap” Agreement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Disclaimers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Copyright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Warranties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Linking Policy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WEBSITE DEVELOPMENT; OPERATION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1066680" y="190512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962000" y="2476440"/>
            <a:ext cx="209880" cy="26676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360">
            <a:solidFill>
              <a:srgbClr val="00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981080" y="3029040"/>
            <a:ext cx="209520" cy="26676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360">
            <a:solidFill>
              <a:srgbClr val="00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981080" y="3562200"/>
            <a:ext cx="209520" cy="26676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360">
            <a:solidFill>
              <a:srgbClr val="00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981080" y="4133880"/>
            <a:ext cx="209520" cy="26676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360">
            <a:solidFill>
              <a:srgbClr val="00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981080" y="4686480"/>
            <a:ext cx="209520" cy="266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360">
            <a:solidFill>
              <a:srgbClr val="00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"/>
          <p:cNvSpPr/>
          <p:nvPr/>
        </p:nvSpPr>
        <p:spPr>
          <a:xfrm>
            <a:off x="723960" y="723960"/>
            <a:ext cx="9020160" cy="8571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1"/>
          <p:cNvSpPr>
            <a:spLocks noGrp="1"/>
          </p:cNvSpPr>
          <p:nvPr>
            <p:ph/>
          </p:nvPr>
        </p:nvSpPr>
        <p:spPr>
          <a:xfrm>
            <a:off x="371520" y="1809720"/>
            <a:ext cx="9677520" cy="312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CFTC Issues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MATCHING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Firm Contracts Formed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PARTY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Contract Formation With Only One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Entity Offering A Product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TYPES OF SITES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1066680" y="190512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962000" y="2476440"/>
            <a:ext cx="209880" cy="26676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360">
            <a:solidFill>
              <a:srgbClr val="00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981080" y="3562200"/>
            <a:ext cx="209520" cy="26676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360">
            <a:solidFill>
              <a:srgbClr val="00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981080" y="4686480"/>
            <a:ext cx="209520" cy="266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360">
            <a:solidFill>
              <a:srgbClr val="00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066680" y="407664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066680" y="299088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771480" y="0"/>
            <a:ext cx="874404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85800" y="1257480"/>
            <a:ext cx="9086760" cy="506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009900"/>
                </a:solidFill>
                <a:effectLst/>
                <a:uFillTx/>
                <a:latin typeface="Comic Sans MS"/>
              </a:rPr>
              <a:t>A </a:t>
            </a:r>
            <a:r>
              <a:rPr b="1" lang="en-GB" sz="2800" strike="noStrike" u="none">
                <a:solidFill>
                  <a:srgbClr val="ff9933"/>
                </a:solidFill>
                <a:effectLst/>
                <a:uFillTx/>
                <a:latin typeface="Comic Sans MS"/>
              </a:rPr>
              <a:t>Free, Internet-based, Global</a:t>
            </a:r>
            <a:r>
              <a:rPr b="0" lang="en-GB" sz="2400" strike="noStrike" u="none">
                <a:solidFill>
                  <a:srgbClr val="009900"/>
                </a:solidFill>
                <a:effectLst/>
                <a:uFillTx/>
                <a:latin typeface="Comic Sans MS"/>
              </a:rPr>
              <a:t> Transaction System Which Allows Counterparties to View </a:t>
            </a:r>
            <a:r>
              <a:rPr b="1" lang="en-GB" sz="2800" strike="noStrike" u="none">
                <a:solidFill>
                  <a:srgbClr val="ff9933"/>
                </a:solidFill>
                <a:effectLst/>
                <a:uFillTx/>
                <a:latin typeface="Comic Sans MS"/>
              </a:rPr>
              <a:t>Real Time Prices</a:t>
            </a:r>
            <a:r>
              <a:rPr b="0" lang="en-GB" sz="2400" strike="noStrike" u="none">
                <a:solidFill>
                  <a:srgbClr val="009900"/>
                </a:solidFill>
                <a:effectLst/>
                <a:uFillTx/>
                <a:latin typeface="Comic Sans MS"/>
              </a:rPr>
              <a:t> From Enron’s Traders and </a:t>
            </a:r>
            <a:r>
              <a:rPr b="1" lang="en-GB" sz="2800" strike="noStrike" u="none">
                <a:solidFill>
                  <a:srgbClr val="ff9933"/>
                </a:solidFill>
                <a:effectLst/>
                <a:uFillTx/>
                <a:latin typeface="Comic Sans MS"/>
              </a:rPr>
              <a:t>Transact Instantly</a:t>
            </a:r>
            <a:r>
              <a:rPr b="0" lang="en-GB" sz="2400" strike="noStrike" u="none">
                <a:solidFill>
                  <a:srgbClr val="009900"/>
                </a:solidFill>
                <a:effectLst/>
                <a:uFillTx/>
                <a:latin typeface="Comic Sans MS"/>
              </a:rPr>
              <a:t> 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714680" y="1397160"/>
            <a:ext cx="6858000" cy="40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571840" y="2895480"/>
            <a:ext cx="5572080" cy="350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7" name="" descr=""/>
          <p:cNvPicPr/>
          <p:nvPr/>
        </p:nvPicPr>
        <p:blipFill>
          <a:blip r:embed="rId1"/>
          <a:srcRect l="31950" t="36309" r="37584" b="28799"/>
          <a:stretch/>
        </p:blipFill>
        <p:spPr>
          <a:xfrm>
            <a:off x="1552680" y="2792520"/>
            <a:ext cx="7512120" cy="352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8" name=""/>
          <p:cNvSpPr/>
          <p:nvPr/>
        </p:nvSpPr>
        <p:spPr>
          <a:xfrm>
            <a:off x="2445840" y="5448240"/>
            <a:ext cx="2518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 click &amp; transact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847440" y="228240"/>
            <a:ext cx="8744040" cy="9716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ENRONONLINE?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"/>
          <p:cNvSpPr/>
          <p:nvPr/>
        </p:nvSpPr>
        <p:spPr>
          <a:xfrm>
            <a:off x="228600" y="228600"/>
            <a:ext cx="9772560" cy="838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www.EnronOnline.com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1" name="" descr=""/>
          <p:cNvPicPr/>
          <p:nvPr/>
        </p:nvPicPr>
        <p:blipFill>
          <a:blip r:embed="rId1"/>
          <a:srcRect l="967" t="16889" r="22659" b="16614"/>
          <a:stretch/>
        </p:blipFill>
        <p:spPr>
          <a:xfrm>
            <a:off x="228600" y="853920"/>
            <a:ext cx="9772560" cy="5699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2" name=""/>
          <p:cNvSpPr/>
          <p:nvPr/>
        </p:nvSpPr>
        <p:spPr>
          <a:xfrm>
            <a:off x="5072040" y="2607480"/>
            <a:ext cx="1049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New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5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User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122080" y="3021480"/>
            <a:ext cx="101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*******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" descr=""/>
          <p:cNvPicPr/>
          <p:nvPr/>
        </p:nvPicPr>
        <p:blipFill>
          <a:blip r:embed="rId1"/>
          <a:srcRect l="0" t="16838" r="22788" b="22395"/>
          <a:stretch/>
        </p:blipFill>
        <p:spPr>
          <a:xfrm>
            <a:off x="247680" y="755640"/>
            <a:ext cx="9753480" cy="579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5" name=""/>
          <p:cNvSpPr/>
          <p:nvPr/>
        </p:nvSpPr>
        <p:spPr>
          <a:xfrm>
            <a:off x="536400" y="261000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900"/>
            </a:b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6" name=""/>
          <p:cNvGrpSpPr/>
          <p:nvPr/>
        </p:nvGrpSpPr>
        <p:grpSpPr>
          <a:xfrm>
            <a:off x="4102200" y="5773680"/>
            <a:ext cx="1563120" cy="817560"/>
            <a:chOff x="4102200" y="5773680"/>
            <a:chExt cx="1563120" cy="817560"/>
          </a:xfrm>
        </p:grpSpPr>
        <p:sp>
          <p:nvSpPr>
            <p:cNvPr id="157" name=""/>
            <p:cNvSpPr/>
            <p:nvPr/>
          </p:nvSpPr>
          <p:spPr>
            <a:xfrm>
              <a:off x="4216680" y="5797440"/>
              <a:ext cx="196200" cy="92160"/>
            </a:xfrm>
            <a:custGeom>
              <a:avLst/>
              <a:gdLst/>
              <a:ahLst/>
              <a:rect l="l" t="t" r="r" b="b"/>
              <a:pathLst>
                <a:path w="221" h="175">
                  <a:moveTo>
                    <a:pt x="35" y="121"/>
                  </a:moveTo>
                  <a:lnTo>
                    <a:pt x="146" y="171"/>
                  </a:lnTo>
                  <a:lnTo>
                    <a:pt x="146" y="171"/>
                  </a:lnTo>
                  <a:lnTo>
                    <a:pt x="157" y="175"/>
                  </a:lnTo>
                  <a:lnTo>
                    <a:pt x="168" y="175"/>
                  </a:lnTo>
                  <a:lnTo>
                    <a:pt x="178" y="173"/>
                  </a:lnTo>
                  <a:lnTo>
                    <a:pt x="188" y="168"/>
                  </a:lnTo>
                  <a:lnTo>
                    <a:pt x="197" y="163"/>
                  </a:lnTo>
                  <a:lnTo>
                    <a:pt x="205" y="154"/>
                  </a:lnTo>
                  <a:lnTo>
                    <a:pt x="211" y="144"/>
                  </a:lnTo>
                  <a:lnTo>
                    <a:pt x="217" y="133"/>
                  </a:lnTo>
                  <a:lnTo>
                    <a:pt x="220" y="122"/>
                  </a:lnTo>
                  <a:lnTo>
                    <a:pt x="221" y="109"/>
                  </a:lnTo>
                  <a:lnTo>
                    <a:pt x="220" y="98"/>
                  </a:lnTo>
                  <a:lnTo>
                    <a:pt x="217" y="87"/>
                  </a:lnTo>
                  <a:lnTo>
                    <a:pt x="211" y="75"/>
                  </a:lnTo>
                  <a:lnTo>
                    <a:pt x="205" y="66"/>
                  </a:lnTo>
                  <a:lnTo>
                    <a:pt x="196" y="59"/>
                  </a:lnTo>
                  <a:lnTo>
                    <a:pt x="186" y="53"/>
                  </a:lnTo>
                  <a:lnTo>
                    <a:pt x="186" y="53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63" y="1"/>
                  </a:lnTo>
                  <a:lnTo>
                    <a:pt x="53" y="0"/>
                  </a:lnTo>
                  <a:lnTo>
                    <a:pt x="42" y="1"/>
                  </a:lnTo>
                  <a:lnTo>
                    <a:pt x="32" y="5"/>
                  </a:lnTo>
                  <a:lnTo>
                    <a:pt x="24" y="11"/>
                  </a:lnTo>
                  <a:lnTo>
                    <a:pt x="15" y="19"/>
                  </a:lnTo>
                  <a:lnTo>
                    <a:pt x="8" y="29"/>
                  </a:lnTo>
                  <a:lnTo>
                    <a:pt x="4" y="40"/>
                  </a:lnTo>
                  <a:lnTo>
                    <a:pt x="0" y="53"/>
                  </a:lnTo>
                  <a:lnTo>
                    <a:pt x="0" y="65"/>
                  </a:lnTo>
                  <a:lnTo>
                    <a:pt x="2" y="77"/>
                  </a:lnTo>
                  <a:lnTo>
                    <a:pt x="5" y="88"/>
                  </a:lnTo>
                  <a:lnTo>
                    <a:pt x="9" y="98"/>
                  </a:lnTo>
                  <a:lnTo>
                    <a:pt x="16" y="107"/>
                  </a:lnTo>
                  <a:lnTo>
                    <a:pt x="25" y="114"/>
                  </a:lnTo>
                  <a:lnTo>
                    <a:pt x="35" y="121"/>
                  </a:lnTo>
                  <a:lnTo>
                    <a:pt x="35" y="1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102200" y="5773680"/>
              <a:ext cx="1563120" cy="817560"/>
            </a:xfrm>
            <a:custGeom>
              <a:avLst/>
              <a:gdLst/>
              <a:ahLst/>
              <a:rect l="l" t="t" r="r" b="b"/>
              <a:pathLst>
                <a:path w="1749" h="1543">
                  <a:moveTo>
                    <a:pt x="1749" y="862"/>
                  </a:moveTo>
                  <a:lnTo>
                    <a:pt x="1749" y="870"/>
                  </a:lnTo>
                  <a:lnTo>
                    <a:pt x="1749" y="890"/>
                  </a:lnTo>
                  <a:lnTo>
                    <a:pt x="1747" y="921"/>
                  </a:lnTo>
                  <a:lnTo>
                    <a:pt x="1744" y="960"/>
                  </a:lnTo>
                  <a:lnTo>
                    <a:pt x="1739" y="1003"/>
                  </a:lnTo>
                  <a:lnTo>
                    <a:pt x="1730" y="1048"/>
                  </a:lnTo>
                  <a:lnTo>
                    <a:pt x="1718" y="1092"/>
                  </a:lnTo>
                  <a:lnTo>
                    <a:pt x="1702" y="1134"/>
                  </a:lnTo>
                  <a:lnTo>
                    <a:pt x="1701" y="1137"/>
                  </a:lnTo>
                  <a:lnTo>
                    <a:pt x="1698" y="1147"/>
                  </a:lnTo>
                  <a:lnTo>
                    <a:pt x="1693" y="1162"/>
                  </a:lnTo>
                  <a:lnTo>
                    <a:pt x="1683" y="1183"/>
                  </a:lnTo>
                  <a:lnTo>
                    <a:pt x="1670" y="1208"/>
                  </a:lnTo>
                  <a:lnTo>
                    <a:pt x="1655" y="1235"/>
                  </a:lnTo>
                  <a:lnTo>
                    <a:pt x="1634" y="1266"/>
                  </a:lnTo>
                  <a:lnTo>
                    <a:pt x="1610" y="1298"/>
                  </a:lnTo>
                  <a:lnTo>
                    <a:pt x="1581" y="1331"/>
                  </a:lnTo>
                  <a:lnTo>
                    <a:pt x="1547" y="1365"/>
                  </a:lnTo>
                  <a:lnTo>
                    <a:pt x="1507" y="1396"/>
                  </a:lnTo>
                  <a:lnTo>
                    <a:pt x="1461" y="1428"/>
                  </a:lnTo>
                  <a:lnTo>
                    <a:pt x="1410" y="1456"/>
                  </a:lnTo>
                  <a:lnTo>
                    <a:pt x="1352" y="1483"/>
                  </a:lnTo>
                  <a:lnTo>
                    <a:pt x="1287" y="1504"/>
                  </a:lnTo>
                  <a:lnTo>
                    <a:pt x="1215" y="1522"/>
                  </a:lnTo>
                  <a:lnTo>
                    <a:pt x="1213" y="1523"/>
                  </a:lnTo>
                  <a:lnTo>
                    <a:pt x="1204" y="1524"/>
                  </a:lnTo>
                  <a:lnTo>
                    <a:pt x="1192" y="1528"/>
                  </a:lnTo>
                  <a:lnTo>
                    <a:pt x="1175" y="1532"/>
                  </a:lnTo>
                  <a:lnTo>
                    <a:pt x="1154" y="1536"/>
                  </a:lnTo>
                  <a:lnTo>
                    <a:pt x="1130" y="1539"/>
                  </a:lnTo>
                  <a:lnTo>
                    <a:pt x="1103" y="1542"/>
                  </a:lnTo>
                  <a:lnTo>
                    <a:pt x="1073" y="1543"/>
                  </a:lnTo>
                  <a:lnTo>
                    <a:pt x="1041" y="1543"/>
                  </a:lnTo>
                  <a:lnTo>
                    <a:pt x="1008" y="1541"/>
                  </a:lnTo>
                  <a:lnTo>
                    <a:pt x="972" y="1537"/>
                  </a:lnTo>
                  <a:lnTo>
                    <a:pt x="937" y="1528"/>
                  </a:lnTo>
                  <a:lnTo>
                    <a:pt x="901" y="1518"/>
                  </a:lnTo>
                  <a:lnTo>
                    <a:pt x="865" y="1503"/>
                  </a:lnTo>
                  <a:lnTo>
                    <a:pt x="829" y="1483"/>
                  </a:lnTo>
                  <a:lnTo>
                    <a:pt x="795" y="1459"/>
                  </a:lnTo>
                  <a:lnTo>
                    <a:pt x="26" y="527"/>
                  </a:lnTo>
                  <a:lnTo>
                    <a:pt x="24" y="525"/>
                  </a:lnTo>
                  <a:lnTo>
                    <a:pt x="19" y="520"/>
                  </a:lnTo>
                  <a:lnTo>
                    <a:pt x="14" y="513"/>
                  </a:lnTo>
                  <a:lnTo>
                    <a:pt x="8" y="502"/>
                  </a:lnTo>
                  <a:lnTo>
                    <a:pt x="3" y="489"/>
                  </a:lnTo>
                  <a:lnTo>
                    <a:pt x="0" y="473"/>
                  </a:lnTo>
                  <a:lnTo>
                    <a:pt x="1" y="454"/>
                  </a:lnTo>
                  <a:lnTo>
                    <a:pt x="6" y="432"/>
                  </a:lnTo>
                  <a:lnTo>
                    <a:pt x="37" y="283"/>
                  </a:lnTo>
                  <a:lnTo>
                    <a:pt x="38" y="280"/>
                  </a:lnTo>
                  <a:lnTo>
                    <a:pt x="40" y="274"/>
                  </a:lnTo>
                  <a:lnTo>
                    <a:pt x="46" y="264"/>
                  </a:lnTo>
                  <a:lnTo>
                    <a:pt x="53" y="253"/>
                  </a:lnTo>
                  <a:lnTo>
                    <a:pt x="61" y="240"/>
                  </a:lnTo>
                  <a:lnTo>
                    <a:pt x="72" y="229"/>
                  </a:lnTo>
                  <a:lnTo>
                    <a:pt x="86" y="220"/>
                  </a:lnTo>
                  <a:lnTo>
                    <a:pt x="101" y="214"/>
                  </a:lnTo>
                  <a:lnTo>
                    <a:pt x="467" y="14"/>
                  </a:lnTo>
                  <a:lnTo>
                    <a:pt x="469" y="13"/>
                  </a:lnTo>
                  <a:lnTo>
                    <a:pt x="475" y="10"/>
                  </a:lnTo>
                  <a:lnTo>
                    <a:pt x="485" y="6"/>
                  </a:lnTo>
                  <a:lnTo>
                    <a:pt x="498" y="4"/>
                  </a:lnTo>
                  <a:lnTo>
                    <a:pt x="515" y="1"/>
                  </a:lnTo>
                  <a:lnTo>
                    <a:pt x="533" y="0"/>
                  </a:lnTo>
                  <a:lnTo>
                    <a:pt x="554" y="3"/>
                  </a:lnTo>
                  <a:lnTo>
                    <a:pt x="579" y="8"/>
                  </a:lnTo>
                  <a:lnTo>
                    <a:pt x="973" y="93"/>
                  </a:lnTo>
                  <a:lnTo>
                    <a:pt x="1626" y="534"/>
                  </a:lnTo>
                  <a:lnTo>
                    <a:pt x="1632" y="538"/>
                  </a:lnTo>
                  <a:lnTo>
                    <a:pt x="1645" y="549"/>
                  </a:lnTo>
                  <a:lnTo>
                    <a:pt x="1665" y="571"/>
                  </a:lnTo>
                  <a:lnTo>
                    <a:pt x="1687" y="602"/>
                  </a:lnTo>
                  <a:lnTo>
                    <a:pt x="1709" y="645"/>
                  </a:lnTo>
                  <a:lnTo>
                    <a:pt x="1729" y="703"/>
                  </a:lnTo>
                  <a:lnTo>
                    <a:pt x="1743" y="774"/>
                  </a:lnTo>
                  <a:lnTo>
                    <a:pt x="1749" y="86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246920" y="5810400"/>
              <a:ext cx="1307520" cy="541080"/>
            </a:xfrm>
            <a:custGeom>
              <a:avLst/>
              <a:gdLst/>
              <a:ahLst/>
              <a:rect l="l" t="t" r="r" b="b"/>
              <a:pathLst>
                <a:path w="1462" h="1021">
                  <a:moveTo>
                    <a:pt x="969" y="1017"/>
                  </a:moveTo>
                  <a:lnTo>
                    <a:pt x="950" y="1021"/>
                  </a:lnTo>
                  <a:lnTo>
                    <a:pt x="933" y="1021"/>
                  </a:lnTo>
                  <a:lnTo>
                    <a:pt x="914" y="1019"/>
                  </a:lnTo>
                  <a:lnTo>
                    <a:pt x="895" y="1016"/>
                  </a:lnTo>
                  <a:lnTo>
                    <a:pt x="878" y="1009"/>
                  </a:lnTo>
                  <a:lnTo>
                    <a:pt x="861" y="1003"/>
                  </a:lnTo>
                  <a:lnTo>
                    <a:pt x="845" y="995"/>
                  </a:lnTo>
                  <a:lnTo>
                    <a:pt x="829" y="987"/>
                  </a:lnTo>
                  <a:lnTo>
                    <a:pt x="814" y="978"/>
                  </a:lnTo>
                  <a:lnTo>
                    <a:pt x="802" y="969"/>
                  </a:lnTo>
                  <a:lnTo>
                    <a:pt x="789" y="962"/>
                  </a:lnTo>
                  <a:lnTo>
                    <a:pt x="779" y="954"/>
                  </a:lnTo>
                  <a:lnTo>
                    <a:pt x="772" y="948"/>
                  </a:lnTo>
                  <a:lnTo>
                    <a:pt x="766" y="943"/>
                  </a:lnTo>
                  <a:lnTo>
                    <a:pt x="762" y="939"/>
                  </a:lnTo>
                  <a:lnTo>
                    <a:pt x="761" y="938"/>
                  </a:lnTo>
                  <a:lnTo>
                    <a:pt x="336" y="434"/>
                  </a:lnTo>
                  <a:lnTo>
                    <a:pt x="10" y="213"/>
                  </a:lnTo>
                  <a:lnTo>
                    <a:pt x="1" y="201"/>
                  </a:lnTo>
                  <a:lnTo>
                    <a:pt x="0" y="191"/>
                  </a:lnTo>
                  <a:lnTo>
                    <a:pt x="3" y="182"/>
                  </a:lnTo>
                  <a:lnTo>
                    <a:pt x="10" y="175"/>
                  </a:lnTo>
                  <a:lnTo>
                    <a:pt x="19" y="170"/>
                  </a:lnTo>
                  <a:lnTo>
                    <a:pt x="26" y="165"/>
                  </a:lnTo>
                  <a:lnTo>
                    <a:pt x="33" y="162"/>
                  </a:lnTo>
                  <a:lnTo>
                    <a:pt x="35" y="161"/>
                  </a:lnTo>
                  <a:lnTo>
                    <a:pt x="284" y="24"/>
                  </a:lnTo>
                  <a:lnTo>
                    <a:pt x="307" y="13"/>
                  </a:lnTo>
                  <a:lnTo>
                    <a:pt x="332" y="5"/>
                  </a:lnTo>
                  <a:lnTo>
                    <a:pt x="356" y="2"/>
                  </a:lnTo>
                  <a:lnTo>
                    <a:pt x="380" y="0"/>
                  </a:lnTo>
                  <a:lnTo>
                    <a:pt x="400" y="0"/>
                  </a:lnTo>
                  <a:lnTo>
                    <a:pt x="417" y="2"/>
                  </a:lnTo>
                  <a:lnTo>
                    <a:pt x="428" y="3"/>
                  </a:lnTo>
                  <a:lnTo>
                    <a:pt x="432" y="4"/>
                  </a:lnTo>
                  <a:lnTo>
                    <a:pt x="788" y="88"/>
                  </a:lnTo>
                  <a:lnTo>
                    <a:pt x="1408" y="533"/>
                  </a:lnTo>
                  <a:lnTo>
                    <a:pt x="1440" y="569"/>
                  </a:lnTo>
                  <a:lnTo>
                    <a:pt x="1457" y="608"/>
                  </a:lnTo>
                  <a:lnTo>
                    <a:pt x="1462" y="646"/>
                  </a:lnTo>
                  <a:lnTo>
                    <a:pt x="1460" y="680"/>
                  </a:lnTo>
                  <a:lnTo>
                    <a:pt x="1452" y="711"/>
                  </a:lnTo>
                  <a:lnTo>
                    <a:pt x="1442" y="735"/>
                  </a:lnTo>
                  <a:lnTo>
                    <a:pt x="1433" y="750"/>
                  </a:lnTo>
                  <a:lnTo>
                    <a:pt x="1430" y="757"/>
                  </a:lnTo>
                  <a:lnTo>
                    <a:pt x="1428" y="759"/>
                  </a:lnTo>
                  <a:lnTo>
                    <a:pt x="1422" y="768"/>
                  </a:lnTo>
                  <a:lnTo>
                    <a:pt x="1414" y="781"/>
                  </a:lnTo>
                  <a:lnTo>
                    <a:pt x="1402" y="796"/>
                  </a:lnTo>
                  <a:lnTo>
                    <a:pt x="1385" y="816"/>
                  </a:lnTo>
                  <a:lnTo>
                    <a:pt x="1365" y="837"/>
                  </a:lnTo>
                  <a:lnTo>
                    <a:pt x="1342" y="860"/>
                  </a:lnTo>
                  <a:lnTo>
                    <a:pt x="1315" y="884"/>
                  </a:lnTo>
                  <a:lnTo>
                    <a:pt x="1285" y="907"/>
                  </a:lnTo>
                  <a:lnTo>
                    <a:pt x="1250" y="931"/>
                  </a:lnTo>
                  <a:lnTo>
                    <a:pt x="1213" y="953"/>
                  </a:lnTo>
                  <a:lnTo>
                    <a:pt x="1171" y="973"/>
                  </a:lnTo>
                  <a:lnTo>
                    <a:pt x="1126" y="990"/>
                  </a:lnTo>
                  <a:lnTo>
                    <a:pt x="1077" y="1003"/>
                  </a:lnTo>
                  <a:lnTo>
                    <a:pt x="1025" y="1013"/>
                  </a:lnTo>
                  <a:lnTo>
                    <a:pt x="969" y="10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4243320" y="5810400"/>
              <a:ext cx="690840" cy="230040"/>
            </a:xfrm>
            <a:custGeom>
              <a:avLst/>
              <a:gdLst/>
              <a:ahLst/>
              <a:rect l="l" t="t" r="r" b="b"/>
              <a:pathLst>
                <a:path w="775" h="434">
                  <a:moveTo>
                    <a:pt x="341" y="434"/>
                  </a:moveTo>
                  <a:lnTo>
                    <a:pt x="11" y="214"/>
                  </a:lnTo>
                  <a:lnTo>
                    <a:pt x="3" y="203"/>
                  </a:lnTo>
                  <a:lnTo>
                    <a:pt x="0" y="193"/>
                  </a:lnTo>
                  <a:lnTo>
                    <a:pt x="4" y="184"/>
                  </a:lnTo>
                  <a:lnTo>
                    <a:pt x="10" y="176"/>
                  </a:lnTo>
                  <a:lnTo>
                    <a:pt x="19" y="171"/>
                  </a:lnTo>
                  <a:lnTo>
                    <a:pt x="27" y="166"/>
                  </a:lnTo>
                  <a:lnTo>
                    <a:pt x="33" y="164"/>
                  </a:lnTo>
                  <a:lnTo>
                    <a:pt x="36" y="162"/>
                  </a:lnTo>
                  <a:lnTo>
                    <a:pt x="284" y="25"/>
                  </a:lnTo>
                  <a:lnTo>
                    <a:pt x="308" y="13"/>
                  </a:lnTo>
                  <a:lnTo>
                    <a:pt x="333" y="5"/>
                  </a:lnTo>
                  <a:lnTo>
                    <a:pt x="359" y="2"/>
                  </a:lnTo>
                  <a:lnTo>
                    <a:pt x="382" y="0"/>
                  </a:lnTo>
                  <a:lnTo>
                    <a:pt x="403" y="0"/>
                  </a:lnTo>
                  <a:lnTo>
                    <a:pt x="419" y="2"/>
                  </a:lnTo>
                  <a:lnTo>
                    <a:pt x="429" y="3"/>
                  </a:lnTo>
                  <a:lnTo>
                    <a:pt x="434" y="4"/>
                  </a:lnTo>
                  <a:lnTo>
                    <a:pt x="775" y="82"/>
                  </a:lnTo>
                  <a:lnTo>
                    <a:pt x="341" y="434"/>
                  </a:lnTo>
                  <a:close/>
                </a:path>
              </a:pathLst>
            </a:custGeom>
            <a:solidFill>
              <a:srgbClr val="b2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4193280" y="5959440"/>
              <a:ext cx="712800" cy="517680"/>
            </a:xfrm>
            <a:custGeom>
              <a:avLst/>
              <a:gdLst/>
              <a:ahLst/>
              <a:rect l="l" t="t" r="r" b="b"/>
              <a:pathLst>
                <a:path w="797" h="977">
                  <a:moveTo>
                    <a:pt x="716" y="925"/>
                  </a:moveTo>
                  <a:lnTo>
                    <a:pt x="737" y="948"/>
                  </a:lnTo>
                  <a:lnTo>
                    <a:pt x="753" y="964"/>
                  </a:lnTo>
                  <a:lnTo>
                    <a:pt x="768" y="972"/>
                  </a:lnTo>
                  <a:lnTo>
                    <a:pt x="779" y="976"/>
                  </a:lnTo>
                  <a:lnTo>
                    <a:pt x="788" y="977"/>
                  </a:lnTo>
                  <a:lnTo>
                    <a:pt x="793" y="975"/>
                  </a:lnTo>
                  <a:lnTo>
                    <a:pt x="796" y="974"/>
                  </a:lnTo>
                  <a:lnTo>
                    <a:pt x="797" y="972"/>
                  </a:lnTo>
                  <a:lnTo>
                    <a:pt x="792" y="756"/>
                  </a:lnTo>
                  <a:lnTo>
                    <a:pt x="360" y="205"/>
                  </a:lnTo>
                  <a:lnTo>
                    <a:pt x="24" y="0"/>
                  </a:lnTo>
                  <a:lnTo>
                    <a:pt x="0" y="93"/>
                  </a:lnTo>
                  <a:lnTo>
                    <a:pt x="2" y="105"/>
                  </a:lnTo>
                  <a:lnTo>
                    <a:pt x="6" y="118"/>
                  </a:lnTo>
                  <a:lnTo>
                    <a:pt x="12" y="133"/>
                  </a:lnTo>
                  <a:lnTo>
                    <a:pt x="20" y="147"/>
                  </a:lnTo>
                  <a:lnTo>
                    <a:pt x="27" y="159"/>
                  </a:lnTo>
                  <a:lnTo>
                    <a:pt x="33" y="169"/>
                  </a:lnTo>
                  <a:lnTo>
                    <a:pt x="36" y="177"/>
                  </a:lnTo>
                  <a:lnTo>
                    <a:pt x="39" y="179"/>
                  </a:lnTo>
                  <a:lnTo>
                    <a:pt x="216" y="298"/>
                  </a:lnTo>
                  <a:lnTo>
                    <a:pt x="220" y="299"/>
                  </a:lnTo>
                  <a:lnTo>
                    <a:pt x="230" y="304"/>
                  </a:lnTo>
                  <a:lnTo>
                    <a:pt x="245" y="313"/>
                  </a:lnTo>
                  <a:lnTo>
                    <a:pt x="264" y="324"/>
                  </a:lnTo>
                  <a:lnTo>
                    <a:pt x="286" y="342"/>
                  </a:lnTo>
                  <a:lnTo>
                    <a:pt x="309" y="363"/>
                  </a:lnTo>
                  <a:lnTo>
                    <a:pt x="332" y="389"/>
                  </a:lnTo>
                  <a:lnTo>
                    <a:pt x="354" y="422"/>
                  </a:lnTo>
                  <a:lnTo>
                    <a:pt x="716" y="925"/>
                  </a:lnTo>
                  <a:close/>
                </a:path>
              </a:pathLst>
            </a:custGeom>
            <a:solidFill>
              <a:srgbClr val="3f3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4177440" y="5969160"/>
              <a:ext cx="767880" cy="465120"/>
            </a:xfrm>
            <a:custGeom>
              <a:avLst/>
              <a:gdLst/>
              <a:ahLst/>
              <a:rect l="l" t="t" r="r" b="b"/>
              <a:pathLst>
                <a:path w="862" h="880">
                  <a:moveTo>
                    <a:pt x="862" y="867"/>
                  </a:moveTo>
                  <a:lnTo>
                    <a:pt x="355" y="235"/>
                  </a:lnTo>
                  <a:lnTo>
                    <a:pt x="354" y="231"/>
                  </a:lnTo>
                  <a:lnTo>
                    <a:pt x="354" y="231"/>
                  </a:lnTo>
                  <a:lnTo>
                    <a:pt x="9" y="0"/>
                  </a:lnTo>
                  <a:lnTo>
                    <a:pt x="0" y="18"/>
                  </a:lnTo>
                  <a:lnTo>
                    <a:pt x="344" y="250"/>
                  </a:lnTo>
                  <a:lnTo>
                    <a:pt x="341" y="248"/>
                  </a:lnTo>
                  <a:lnTo>
                    <a:pt x="848" y="880"/>
                  </a:lnTo>
                  <a:lnTo>
                    <a:pt x="862" y="86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4516560" y="5845320"/>
              <a:ext cx="450360" cy="210960"/>
            </a:xfrm>
            <a:custGeom>
              <a:avLst/>
              <a:gdLst/>
              <a:ahLst/>
              <a:rect l="l" t="t" r="r" b="b"/>
              <a:pathLst>
                <a:path w="503" h="400">
                  <a:moveTo>
                    <a:pt x="494" y="0"/>
                  </a:moveTo>
                  <a:lnTo>
                    <a:pt x="0" y="385"/>
                  </a:lnTo>
                  <a:lnTo>
                    <a:pt x="10" y="400"/>
                  </a:lnTo>
                  <a:lnTo>
                    <a:pt x="503" y="15"/>
                  </a:lnTo>
                  <a:lnTo>
                    <a:pt x="49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4479120" y="5811840"/>
              <a:ext cx="366120" cy="95400"/>
            </a:xfrm>
            <a:custGeom>
              <a:avLst/>
              <a:gdLst/>
              <a:ahLst/>
              <a:rect l="l" t="t" r="r" b="b"/>
              <a:pathLst>
                <a:path w="409" h="178">
                  <a:moveTo>
                    <a:pt x="409" y="159"/>
                  </a:moveTo>
                  <a:lnTo>
                    <a:pt x="5" y="0"/>
                  </a:lnTo>
                  <a:lnTo>
                    <a:pt x="0" y="19"/>
                  </a:lnTo>
                  <a:lnTo>
                    <a:pt x="404" y="178"/>
                  </a:lnTo>
                  <a:lnTo>
                    <a:pt x="409" y="15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4332600" y="5859360"/>
              <a:ext cx="351720" cy="122400"/>
            </a:xfrm>
            <a:custGeom>
              <a:avLst/>
              <a:gdLst/>
              <a:ahLst/>
              <a:rect l="l" t="t" r="r" b="b"/>
              <a:pathLst>
                <a:path w="393" h="232">
                  <a:moveTo>
                    <a:pt x="393" y="216"/>
                  </a:moveTo>
                  <a:lnTo>
                    <a:pt x="7" y="0"/>
                  </a:lnTo>
                  <a:lnTo>
                    <a:pt x="0" y="18"/>
                  </a:lnTo>
                  <a:lnTo>
                    <a:pt x="386" y="232"/>
                  </a:lnTo>
                  <a:lnTo>
                    <a:pt x="393" y="2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4993560" y="6238800"/>
              <a:ext cx="601920" cy="268560"/>
            </a:xfrm>
            <a:custGeom>
              <a:avLst/>
              <a:gdLst/>
              <a:ahLst/>
              <a:rect l="l" t="t" r="r" b="b"/>
              <a:pathLst>
                <a:path w="672" h="507">
                  <a:moveTo>
                    <a:pt x="672" y="0"/>
                  </a:moveTo>
                  <a:lnTo>
                    <a:pt x="669" y="4"/>
                  </a:lnTo>
                  <a:lnTo>
                    <a:pt x="660" y="17"/>
                  </a:lnTo>
                  <a:lnTo>
                    <a:pt x="647" y="36"/>
                  </a:lnTo>
                  <a:lnTo>
                    <a:pt x="627" y="60"/>
                  </a:lnTo>
                  <a:lnTo>
                    <a:pt x="602" y="87"/>
                  </a:lnTo>
                  <a:lnTo>
                    <a:pt x="571" y="117"/>
                  </a:lnTo>
                  <a:lnTo>
                    <a:pt x="536" y="150"/>
                  </a:lnTo>
                  <a:lnTo>
                    <a:pt x="495" y="181"/>
                  </a:lnTo>
                  <a:lnTo>
                    <a:pt x="449" y="213"/>
                  </a:lnTo>
                  <a:lnTo>
                    <a:pt x="398" y="242"/>
                  </a:lnTo>
                  <a:lnTo>
                    <a:pt x="343" y="267"/>
                  </a:lnTo>
                  <a:lnTo>
                    <a:pt x="283" y="287"/>
                  </a:lnTo>
                  <a:lnTo>
                    <a:pt x="219" y="302"/>
                  </a:lnTo>
                  <a:lnTo>
                    <a:pt x="150" y="308"/>
                  </a:lnTo>
                  <a:lnTo>
                    <a:pt x="77" y="306"/>
                  </a:lnTo>
                  <a:lnTo>
                    <a:pt x="0" y="295"/>
                  </a:lnTo>
                  <a:lnTo>
                    <a:pt x="0" y="297"/>
                  </a:lnTo>
                  <a:lnTo>
                    <a:pt x="0" y="305"/>
                  </a:lnTo>
                  <a:lnTo>
                    <a:pt x="1" y="316"/>
                  </a:lnTo>
                  <a:lnTo>
                    <a:pt x="2" y="331"/>
                  </a:lnTo>
                  <a:lnTo>
                    <a:pt x="5" y="349"/>
                  </a:lnTo>
                  <a:lnTo>
                    <a:pt x="10" y="367"/>
                  </a:lnTo>
                  <a:lnTo>
                    <a:pt x="16" y="388"/>
                  </a:lnTo>
                  <a:lnTo>
                    <a:pt x="24" y="409"/>
                  </a:lnTo>
                  <a:lnTo>
                    <a:pt x="35" y="429"/>
                  </a:lnTo>
                  <a:lnTo>
                    <a:pt x="49" y="449"/>
                  </a:lnTo>
                  <a:lnTo>
                    <a:pt x="66" y="467"/>
                  </a:lnTo>
                  <a:lnTo>
                    <a:pt x="87" y="482"/>
                  </a:lnTo>
                  <a:lnTo>
                    <a:pt x="111" y="494"/>
                  </a:lnTo>
                  <a:lnTo>
                    <a:pt x="140" y="503"/>
                  </a:lnTo>
                  <a:lnTo>
                    <a:pt x="173" y="507"/>
                  </a:lnTo>
                  <a:lnTo>
                    <a:pt x="210" y="506"/>
                  </a:lnTo>
                  <a:lnTo>
                    <a:pt x="215" y="504"/>
                  </a:lnTo>
                  <a:lnTo>
                    <a:pt x="228" y="502"/>
                  </a:lnTo>
                  <a:lnTo>
                    <a:pt x="249" y="497"/>
                  </a:lnTo>
                  <a:lnTo>
                    <a:pt x="275" y="489"/>
                  </a:lnTo>
                  <a:lnTo>
                    <a:pt x="307" y="478"/>
                  </a:lnTo>
                  <a:lnTo>
                    <a:pt x="343" y="463"/>
                  </a:lnTo>
                  <a:lnTo>
                    <a:pt x="382" y="444"/>
                  </a:lnTo>
                  <a:lnTo>
                    <a:pt x="422" y="419"/>
                  </a:lnTo>
                  <a:lnTo>
                    <a:pt x="463" y="390"/>
                  </a:lnTo>
                  <a:lnTo>
                    <a:pt x="504" y="355"/>
                  </a:lnTo>
                  <a:lnTo>
                    <a:pt x="542" y="315"/>
                  </a:lnTo>
                  <a:lnTo>
                    <a:pt x="579" y="267"/>
                  </a:lnTo>
                  <a:lnTo>
                    <a:pt x="611" y="212"/>
                  </a:lnTo>
                  <a:lnTo>
                    <a:pt x="638" y="150"/>
                  </a:lnTo>
                  <a:lnTo>
                    <a:pt x="659" y="80"/>
                  </a:lnTo>
                  <a:lnTo>
                    <a:pt x="672" y="0"/>
                  </a:lnTo>
                  <a:close/>
                </a:path>
              </a:pathLst>
            </a:custGeom>
            <a:solidFill>
              <a:srgbClr val="9e9e9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4952520" y="6261120"/>
              <a:ext cx="673560" cy="189000"/>
            </a:xfrm>
            <a:custGeom>
              <a:avLst/>
              <a:gdLst/>
              <a:ahLst/>
              <a:rect l="l" t="t" r="r" b="b"/>
              <a:pathLst>
                <a:path w="755" h="357">
                  <a:moveTo>
                    <a:pt x="740" y="0"/>
                  </a:moveTo>
                  <a:lnTo>
                    <a:pt x="740" y="0"/>
                  </a:lnTo>
                  <a:lnTo>
                    <a:pt x="739" y="1"/>
                  </a:lnTo>
                  <a:lnTo>
                    <a:pt x="736" y="6"/>
                  </a:lnTo>
                  <a:lnTo>
                    <a:pt x="731" y="13"/>
                  </a:lnTo>
                  <a:lnTo>
                    <a:pt x="724" y="22"/>
                  </a:lnTo>
                  <a:lnTo>
                    <a:pt x="715" y="32"/>
                  </a:lnTo>
                  <a:lnTo>
                    <a:pt x="705" y="44"/>
                  </a:lnTo>
                  <a:lnTo>
                    <a:pt x="693" y="57"/>
                  </a:lnTo>
                  <a:lnTo>
                    <a:pt x="679" y="72"/>
                  </a:lnTo>
                  <a:lnTo>
                    <a:pt x="663" y="88"/>
                  </a:lnTo>
                  <a:lnTo>
                    <a:pt x="647" y="105"/>
                  </a:lnTo>
                  <a:lnTo>
                    <a:pt x="629" y="122"/>
                  </a:lnTo>
                  <a:lnTo>
                    <a:pt x="609" y="140"/>
                  </a:lnTo>
                  <a:lnTo>
                    <a:pt x="588" y="159"/>
                  </a:lnTo>
                  <a:lnTo>
                    <a:pt x="565" y="177"/>
                  </a:lnTo>
                  <a:lnTo>
                    <a:pt x="542" y="195"/>
                  </a:lnTo>
                  <a:lnTo>
                    <a:pt x="518" y="213"/>
                  </a:lnTo>
                  <a:lnTo>
                    <a:pt x="491" y="230"/>
                  </a:lnTo>
                  <a:lnTo>
                    <a:pt x="465" y="248"/>
                  </a:lnTo>
                  <a:lnTo>
                    <a:pt x="436" y="264"/>
                  </a:lnTo>
                  <a:lnTo>
                    <a:pt x="407" y="278"/>
                  </a:lnTo>
                  <a:lnTo>
                    <a:pt x="378" y="292"/>
                  </a:lnTo>
                  <a:lnTo>
                    <a:pt x="347" y="304"/>
                  </a:lnTo>
                  <a:lnTo>
                    <a:pt x="316" y="314"/>
                  </a:lnTo>
                  <a:lnTo>
                    <a:pt x="284" y="323"/>
                  </a:lnTo>
                  <a:lnTo>
                    <a:pt x="251" y="329"/>
                  </a:lnTo>
                  <a:lnTo>
                    <a:pt x="218" y="334"/>
                  </a:lnTo>
                  <a:lnTo>
                    <a:pt x="183" y="336"/>
                  </a:lnTo>
                  <a:lnTo>
                    <a:pt x="149" y="336"/>
                  </a:lnTo>
                  <a:lnTo>
                    <a:pt x="114" y="332"/>
                  </a:lnTo>
                  <a:lnTo>
                    <a:pt x="79" y="324"/>
                  </a:lnTo>
                  <a:lnTo>
                    <a:pt x="43" y="316"/>
                  </a:lnTo>
                  <a:lnTo>
                    <a:pt x="7" y="302"/>
                  </a:lnTo>
                  <a:lnTo>
                    <a:pt x="0" y="322"/>
                  </a:lnTo>
                  <a:lnTo>
                    <a:pt x="38" y="336"/>
                  </a:lnTo>
                  <a:lnTo>
                    <a:pt x="74" y="346"/>
                  </a:lnTo>
                  <a:lnTo>
                    <a:pt x="111" y="353"/>
                  </a:lnTo>
                  <a:lnTo>
                    <a:pt x="147" y="357"/>
                  </a:lnTo>
                  <a:lnTo>
                    <a:pt x="182" y="357"/>
                  </a:lnTo>
                  <a:lnTo>
                    <a:pt x="218" y="356"/>
                  </a:lnTo>
                  <a:lnTo>
                    <a:pt x="252" y="351"/>
                  </a:lnTo>
                  <a:lnTo>
                    <a:pt x="286" y="345"/>
                  </a:lnTo>
                  <a:lnTo>
                    <a:pt x="319" y="336"/>
                  </a:lnTo>
                  <a:lnTo>
                    <a:pt x="351" y="326"/>
                  </a:lnTo>
                  <a:lnTo>
                    <a:pt x="383" y="313"/>
                  </a:lnTo>
                  <a:lnTo>
                    <a:pt x="413" y="299"/>
                  </a:lnTo>
                  <a:lnTo>
                    <a:pt x="443" y="284"/>
                  </a:lnTo>
                  <a:lnTo>
                    <a:pt x="471" y="268"/>
                  </a:lnTo>
                  <a:lnTo>
                    <a:pt x="499" y="250"/>
                  </a:lnTo>
                  <a:lnTo>
                    <a:pt x="525" y="233"/>
                  </a:lnTo>
                  <a:lnTo>
                    <a:pt x="551" y="214"/>
                  </a:lnTo>
                  <a:lnTo>
                    <a:pt x="575" y="195"/>
                  </a:lnTo>
                  <a:lnTo>
                    <a:pt x="598" y="176"/>
                  </a:lnTo>
                  <a:lnTo>
                    <a:pt x="619" y="157"/>
                  </a:lnTo>
                  <a:lnTo>
                    <a:pt x="640" y="140"/>
                  </a:lnTo>
                  <a:lnTo>
                    <a:pt x="659" y="122"/>
                  </a:lnTo>
                  <a:lnTo>
                    <a:pt x="675" y="105"/>
                  </a:lnTo>
                  <a:lnTo>
                    <a:pt x="692" y="88"/>
                  </a:lnTo>
                  <a:lnTo>
                    <a:pt x="705" y="73"/>
                  </a:lnTo>
                  <a:lnTo>
                    <a:pt x="718" y="59"/>
                  </a:lnTo>
                  <a:lnTo>
                    <a:pt x="728" y="47"/>
                  </a:lnTo>
                  <a:lnTo>
                    <a:pt x="738" y="37"/>
                  </a:lnTo>
                  <a:lnTo>
                    <a:pt x="745" y="28"/>
                  </a:lnTo>
                  <a:lnTo>
                    <a:pt x="750" y="22"/>
                  </a:lnTo>
                  <a:lnTo>
                    <a:pt x="754" y="17"/>
                  </a:lnTo>
                  <a:lnTo>
                    <a:pt x="755" y="15"/>
                  </a:lnTo>
                  <a:lnTo>
                    <a:pt x="74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4189680" y="6085080"/>
              <a:ext cx="623160" cy="461880"/>
            </a:xfrm>
            <a:custGeom>
              <a:avLst/>
              <a:gdLst/>
              <a:ahLst/>
              <a:rect l="l" t="t" r="r" b="b"/>
              <a:pathLst>
                <a:path w="698" h="873">
                  <a:moveTo>
                    <a:pt x="29" y="0"/>
                  </a:moveTo>
                  <a:lnTo>
                    <a:pt x="1" y="117"/>
                  </a:lnTo>
                  <a:lnTo>
                    <a:pt x="1" y="119"/>
                  </a:lnTo>
                  <a:lnTo>
                    <a:pt x="0" y="124"/>
                  </a:lnTo>
                  <a:lnTo>
                    <a:pt x="0" y="133"/>
                  </a:lnTo>
                  <a:lnTo>
                    <a:pt x="1" y="145"/>
                  </a:lnTo>
                  <a:lnTo>
                    <a:pt x="4" y="159"/>
                  </a:lnTo>
                  <a:lnTo>
                    <a:pt x="10" y="176"/>
                  </a:lnTo>
                  <a:lnTo>
                    <a:pt x="21" y="193"/>
                  </a:lnTo>
                  <a:lnTo>
                    <a:pt x="35" y="211"/>
                  </a:lnTo>
                  <a:lnTo>
                    <a:pt x="698" y="873"/>
                  </a:lnTo>
                  <a:lnTo>
                    <a:pt x="289" y="21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4227120" y="6113520"/>
              <a:ext cx="443160" cy="309600"/>
            </a:xfrm>
            <a:custGeom>
              <a:avLst/>
              <a:gdLst/>
              <a:ahLst/>
              <a:rect l="l" t="t" r="r" b="b"/>
              <a:pathLst>
                <a:path w="496" h="585">
                  <a:moveTo>
                    <a:pt x="1" y="13"/>
                  </a:moveTo>
                  <a:lnTo>
                    <a:pt x="484" y="583"/>
                  </a:lnTo>
                  <a:lnTo>
                    <a:pt x="484" y="583"/>
                  </a:lnTo>
                  <a:lnTo>
                    <a:pt x="486" y="585"/>
                  </a:lnTo>
                  <a:lnTo>
                    <a:pt x="489" y="585"/>
                  </a:lnTo>
                  <a:lnTo>
                    <a:pt x="492" y="585"/>
                  </a:lnTo>
                  <a:lnTo>
                    <a:pt x="494" y="583"/>
                  </a:lnTo>
                  <a:lnTo>
                    <a:pt x="496" y="581"/>
                  </a:lnTo>
                  <a:lnTo>
                    <a:pt x="496" y="577"/>
                  </a:lnTo>
                  <a:lnTo>
                    <a:pt x="496" y="574"/>
                  </a:lnTo>
                  <a:lnTo>
                    <a:pt x="494" y="572"/>
                  </a:lnTo>
                  <a:lnTo>
                    <a:pt x="494" y="572"/>
                  </a:lnTo>
                  <a:lnTo>
                    <a:pt x="11" y="3"/>
                  </a:lnTo>
                  <a:lnTo>
                    <a:pt x="11" y="3"/>
                  </a:lnTo>
                  <a:lnTo>
                    <a:pt x="9" y="2"/>
                  </a:lnTo>
                  <a:lnTo>
                    <a:pt x="6" y="0"/>
                  </a:lnTo>
                  <a:lnTo>
                    <a:pt x="4" y="2"/>
                  </a:lnTo>
                  <a:lnTo>
                    <a:pt x="1" y="3"/>
                  </a:lnTo>
                  <a:lnTo>
                    <a:pt x="0" y="5"/>
                  </a:lnTo>
                  <a:lnTo>
                    <a:pt x="0" y="8"/>
                  </a:lnTo>
                  <a:lnTo>
                    <a:pt x="0" y="10"/>
                  </a:lnTo>
                  <a:lnTo>
                    <a:pt x="1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rgbClr val="0063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4259160" y="5819760"/>
              <a:ext cx="82080" cy="31680"/>
            </a:xfrm>
            <a:custGeom>
              <a:avLst/>
              <a:gdLst/>
              <a:ahLst/>
              <a:rect l="l" t="t" r="r" b="b"/>
              <a:pathLst>
                <a:path w="93" h="59">
                  <a:moveTo>
                    <a:pt x="7" y="24"/>
                  </a:moveTo>
                  <a:lnTo>
                    <a:pt x="78" y="58"/>
                  </a:lnTo>
                  <a:lnTo>
                    <a:pt x="78" y="58"/>
                  </a:lnTo>
                  <a:lnTo>
                    <a:pt x="83" y="59"/>
                  </a:lnTo>
                  <a:lnTo>
                    <a:pt x="87" y="58"/>
                  </a:lnTo>
                  <a:lnTo>
                    <a:pt x="89" y="55"/>
                  </a:lnTo>
                  <a:lnTo>
                    <a:pt x="92" y="51"/>
                  </a:lnTo>
                  <a:lnTo>
                    <a:pt x="93" y="48"/>
                  </a:lnTo>
                  <a:lnTo>
                    <a:pt x="92" y="43"/>
                  </a:lnTo>
                  <a:lnTo>
                    <a:pt x="89" y="39"/>
                  </a:lnTo>
                  <a:lnTo>
                    <a:pt x="86" y="36"/>
                  </a:lnTo>
                  <a:lnTo>
                    <a:pt x="86" y="36"/>
                  </a:lnTo>
                  <a:lnTo>
                    <a:pt x="14" y="2"/>
                  </a:lnTo>
                  <a:lnTo>
                    <a:pt x="14" y="2"/>
                  </a:lnTo>
                  <a:lnTo>
                    <a:pt x="11" y="0"/>
                  </a:lnTo>
                  <a:lnTo>
                    <a:pt x="7" y="1"/>
                  </a:lnTo>
                  <a:lnTo>
                    <a:pt x="3" y="4"/>
                  </a:lnTo>
                  <a:lnTo>
                    <a:pt x="1" y="7"/>
                  </a:lnTo>
                  <a:lnTo>
                    <a:pt x="0" y="12"/>
                  </a:lnTo>
                  <a:lnTo>
                    <a:pt x="1" y="16"/>
                  </a:lnTo>
                  <a:lnTo>
                    <a:pt x="3" y="20"/>
                  </a:lnTo>
                  <a:lnTo>
                    <a:pt x="7" y="24"/>
                  </a:lnTo>
                  <a:lnTo>
                    <a:pt x="7" y="24"/>
                  </a:lnTo>
                  <a:close/>
                </a:path>
              </a:pathLst>
            </a:custGeom>
            <a:solidFill>
              <a:srgbClr val="7f7f7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359240" y="5862600"/>
              <a:ext cx="314640" cy="106560"/>
            </a:xfrm>
            <a:custGeom>
              <a:avLst/>
              <a:gdLst/>
              <a:ahLst/>
              <a:rect l="l" t="t" r="r" b="b"/>
              <a:pathLst>
                <a:path w="351" h="200">
                  <a:moveTo>
                    <a:pt x="346" y="182"/>
                  </a:moveTo>
                  <a:lnTo>
                    <a:pt x="12" y="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3" y="3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3"/>
                  </a:lnTo>
                  <a:lnTo>
                    <a:pt x="3" y="17"/>
                  </a:lnTo>
                  <a:lnTo>
                    <a:pt x="5" y="18"/>
                  </a:lnTo>
                  <a:lnTo>
                    <a:pt x="5" y="18"/>
                  </a:lnTo>
                  <a:lnTo>
                    <a:pt x="340" y="200"/>
                  </a:lnTo>
                  <a:lnTo>
                    <a:pt x="340" y="200"/>
                  </a:lnTo>
                  <a:lnTo>
                    <a:pt x="342" y="200"/>
                  </a:lnTo>
                  <a:lnTo>
                    <a:pt x="346" y="200"/>
                  </a:lnTo>
                  <a:lnTo>
                    <a:pt x="348" y="198"/>
                  </a:lnTo>
                  <a:lnTo>
                    <a:pt x="350" y="195"/>
                  </a:lnTo>
                  <a:lnTo>
                    <a:pt x="351" y="191"/>
                  </a:lnTo>
                  <a:lnTo>
                    <a:pt x="350" y="189"/>
                  </a:lnTo>
                  <a:lnTo>
                    <a:pt x="349" y="185"/>
                  </a:lnTo>
                  <a:lnTo>
                    <a:pt x="346" y="182"/>
                  </a:lnTo>
                  <a:lnTo>
                    <a:pt x="346" y="182"/>
                  </a:lnTo>
                  <a:close/>
                </a:path>
              </a:pathLst>
            </a:custGeom>
            <a:solidFill>
              <a:srgbClr val="33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4513320" y="5811840"/>
              <a:ext cx="319320" cy="82440"/>
            </a:xfrm>
            <a:custGeom>
              <a:avLst/>
              <a:gdLst/>
              <a:ahLst/>
              <a:rect l="l" t="t" r="r" b="b"/>
              <a:pathLst>
                <a:path w="358" h="154">
                  <a:moveTo>
                    <a:pt x="352" y="135"/>
                  </a:moveTo>
                  <a:lnTo>
                    <a:pt x="9" y="0"/>
                  </a:lnTo>
                  <a:lnTo>
                    <a:pt x="9" y="0"/>
                  </a:lnTo>
                  <a:lnTo>
                    <a:pt x="6" y="0"/>
                  </a:lnTo>
                  <a:lnTo>
                    <a:pt x="3" y="1"/>
                  </a:lnTo>
                  <a:lnTo>
                    <a:pt x="1" y="2"/>
                  </a:lnTo>
                  <a:lnTo>
                    <a:pt x="0" y="6"/>
                  </a:lnTo>
                  <a:lnTo>
                    <a:pt x="0" y="9"/>
                  </a:lnTo>
                  <a:lnTo>
                    <a:pt x="0" y="12"/>
                  </a:lnTo>
                  <a:lnTo>
                    <a:pt x="2" y="16"/>
                  </a:lnTo>
                  <a:lnTo>
                    <a:pt x="4" y="19"/>
                  </a:lnTo>
                  <a:lnTo>
                    <a:pt x="4" y="19"/>
                  </a:lnTo>
                  <a:lnTo>
                    <a:pt x="348" y="153"/>
                  </a:lnTo>
                  <a:lnTo>
                    <a:pt x="348" y="153"/>
                  </a:lnTo>
                  <a:lnTo>
                    <a:pt x="351" y="154"/>
                  </a:lnTo>
                  <a:lnTo>
                    <a:pt x="354" y="153"/>
                  </a:lnTo>
                  <a:lnTo>
                    <a:pt x="357" y="151"/>
                  </a:lnTo>
                  <a:lnTo>
                    <a:pt x="358" y="147"/>
                  </a:lnTo>
                  <a:lnTo>
                    <a:pt x="358" y="144"/>
                  </a:lnTo>
                  <a:lnTo>
                    <a:pt x="358" y="141"/>
                  </a:lnTo>
                  <a:lnTo>
                    <a:pt x="356" y="138"/>
                  </a:lnTo>
                  <a:lnTo>
                    <a:pt x="352" y="135"/>
                  </a:lnTo>
                  <a:lnTo>
                    <a:pt x="352" y="135"/>
                  </a:lnTo>
                  <a:close/>
                </a:path>
              </a:pathLst>
            </a:custGeom>
            <a:solidFill>
              <a:srgbClr val="33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3" name=""/>
          <p:cNvSpPr/>
          <p:nvPr/>
        </p:nvSpPr>
        <p:spPr>
          <a:xfrm>
            <a:off x="266760" y="247680"/>
            <a:ext cx="9734400" cy="55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Click on Bid or Offer Price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8190000" y="3594240"/>
            <a:ext cx="566640" cy="152280"/>
          </a:xfrm>
          <a:prstGeom prst="rect">
            <a:avLst/>
          </a:prstGeom>
          <a:solidFill>
            <a:srgbClr val="33cc33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8796240" y="2616120"/>
            <a:ext cx="567000" cy="152640"/>
          </a:xfrm>
          <a:prstGeom prst="rect">
            <a:avLst/>
          </a:prstGeom>
          <a:solidFill>
            <a:srgbClr val="33cc33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8771040" y="3429000"/>
            <a:ext cx="566640" cy="15228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8783640" y="4381560"/>
            <a:ext cx="566640" cy="15228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8190000" y="3098880"/>
            <a:ext cx="566640" cy="152280"/>
          </a:xfrm>
          <a:prstGeom prst="rect">
            <a:avLst/>
          </a:prstGeom>
          <a:solidFill>
            <a:srgbClr val="ff0000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213000" y="2008080"/>
            <a:ext cx="5038920" cy="3827520"/>
          </a:xfrm>
          <a:custGeom>
            <a:avLst/>
            <a:gdLst/>
            <a:ahLst/>
            <a:rect l="l" t="t" r="r" b="b"/>
            <a:pathLst>
              <a:path w="3057" h="2687">
                <a:moveTo>
                  <a:pt x="732" y="2687"/>
                </a:moveTo>
                <a:cubicBezTo>
                  <a:pt x="366" y="2379"/>
                  <a:pt x="0" y="2072"/>
                  <a:pt x="324" y="1663"/>
                </a:cubicBezTo>
                <a:cubicBezTo>
                  <a:pt x="648" y="1254"/>
                  <a:pt x="2295" y="462"/>
                  <a:pt x="2676" y="231"/>
                </a:cubicBezTo>
                <a:cubicBezTo>
                  <a:pt x="3057" y="0"/>
                  <a:pt x="2624" y="272"/>
                  <a:pt x="2612" y="279"/>
                </a:cubicBezTo>
              </a:path>
            </a:pathLst>
          </a:custGeom>
          <a:noFill/>
          <a:ln w="8244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 rot="3333600">
            <a:off x="7829640" y="1823040"/>
            <a:ext cx="495360" cy="452520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"/>
          <p:cNvSpPr/>
          <p:nvPr/>
        </p:nvSpPr>
        <p:spPr>
          <a:xfrm>
            <a:off x="536400" y="261000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900"/>
            </a:b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28520" y="260028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47680" y="247680"/>
            <a:ext cx="9791640" cy="730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Submission Screen</a:t>
            </a: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4" name=""/>
          <p:cNvGraphicFramePr/>
          <p:nvPr/>
        </p:nvGraphicFramePr>
        <p:xfrm>
          <a:off x="247680" y="876240"/>
          <a:ext cx="9848880" cy="5676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7680" y="876240"/>
                    <a:ext cx="9848880" cy="567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"/>
          <p:cNvSpPr/>
          <p:nvPr/>
        </p:nvSpPr>
        <p:spPr>
          <a:xfrm>
            <a:off x="1093680" y="2219400"/>
            <a:ext cx="87440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47680" y="247680"/>
            <a:ext cx="9772560" cy="6858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Failed Transaction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8" name="" descr=""/>
          <p:cNvPicPr/>
          <p:nvPr/>
        </p:nvPicPr>
        <p:blipFill>
          <a:blip r:embed="rId1"/>
          <a:srcRect l="0" t="18551" r="0" b="-6"/>
          <a:stretch/>
        </p:blipFill>
        <p:spPr>
          <a:xfrm>
            <a:off x="247680" y="876240"/>
            <a:ext cx="9791640" cy="5695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9" name="" descr=""/>
          <p:cNvPicPr/>
          <p:nvPr/>
        </p:nvPicPr>
        <p:blipFill>
          <a:blip r:embed="rId2"/>
          <a:stretch/>
        </p:blipFill>
        <p:spPr>
          <a:xfrm>
            <a:off x="1762200" y="1962000"/>
            <a:ext cx="7629480" cy="329436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"/>
          <p:cNvSpPr/>
          <p:nvPr/>
        </p:nvSpPr>
        <p:spPr>
          <a:xfrm>
            <a:off x="266760" y="228600"/>
            <a:ext cx="9753480" cy="7239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Successful Transaction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1" name="" descr=""/>
          <p:cNvPicPr/>
          <p:nvPr/>
        </p:nvPicPr>
        <p:blipFill>
          <a:blip r:embed="rId1"/>
          <a:srcRect l="576" t="27328" r="2879" b="3607"/>
          <a:stretch/>
        </p:blipFill>
        <p:spPr>
          <a:xfrm>
            <a:off x="266760" y="851040"/>
            <a:ext cx="9761400" cy="5778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2" name="" descr=""/>
          <p:cNvPicPr/>
          <p:nvPr/>
        </p:nvPicPr>
        <p:blipFill>
          <a:blip r:embed="rId2"/>
          <a:stretch/>
        </p:blipFill>
        <p:spPr>
          <a:xfrm>
            <a:off x="2576520" y="4978440"/>
            <a:ext cx="7093080" cy="496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3" name=""/>
          <p:cNvSpPr/>
          <p:nvPr/>
        </p:nvSpPr>
        <p:spPr>
          <a:xfrm flipH="1">
            <a:off x="7254360" y="4280040"/>
            <a:ext cx="2776680" cy="736560"/>
          </a:xfrm>
          <a:prstGeom prst="line">
            <a:avLst/>
          </a:prstGeom>
          <a:ln w="76320">
            <a:solidFill>
              <a:srgbClr val="0066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"/>
          <p:cNvSpPr/>
          <p:nvPr/>
        </p:nvSpPr>
        <p:spPr>
          <a:xfrm>
            <a:off x="590400" y="237960"/>
            <a:ext cx="9020160" cy="8575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752400" y="480960"/>
            <a:ext cx="8763120" cy="57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/>
          </p:nvPr>
        </p:nvSpPr>
        <p:spPr>
          <a:xfrm>
            <a:off x="1362240" y="1371600"/>
            <a:ext cx="786744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E-COMMERCE PRESENTS LAWYERS WITH MANY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CHALLENGES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RARELY IS THERE A CLEAR ANSWER IN SETTLED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LAW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BUSINESS PRACTICES ARE DEVELOPING AND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CHANGING RAPIDLY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The Law Is Struggling To Catch Up And Is Also Changing Rapidly (At Least By Usual Legal Standards)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Lawyers Will Be Called On To Balance An Uncertain Legal Status With The Legitimate Needs Of Their Clients To Do Business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1085760" y="148608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104840" y="232416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104840" y="316224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619280" y="5124600"/>
            <a:ext cx="17136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638360" y="3924360"/>
            <a:ext cx="17136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/>
          <p:nvPr/>
        </p:nvSpPr>
        <p:spPr>
          <a:xfrm>
            <a:off x="666720" y="247680"/>
            <a:ext cx="9020160" cy="609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752400" y="252360"/>
            <a:ext cx="8763120" cy="57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JURISDICTION/VENUE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885600" y="1428840"/>
            <a:ext cx="8305560" cy="4000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85800" indent="-457200" algn="just">
              <a:spcBef>
                <a:spcPts val="1400"/>
              </a:spcBef>
              <a:buNone/>
              <a:tabLst>
                <a:tab algn="l" pos="0"/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Web Site Accessibility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457200" algn="just">
              <a:spcBef>
                <a:spcPts val="1301"/>
              </a:spcBef>
              <a:buNone/>
              <a:tabLst>
                <a:tab algn="l" pos="0"/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Passive Sites – Less Likely To Result In Personal Jurisdiction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457200" algn="just">
              <a:spcBef>
                <a:spcPts val="1301"/>
              </a:spcBef>
              <a:buNone/>
              <a:tabLst>
                <a:tab algn="l" pos="0"/>
                <a:tab algn="l" pos="931536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Interactive Sites – Personal Jurisdiction More Likely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457200" algn="just">
              <a:spcBef>
                <a:spcPts val="1400"/>
              </a:spcBef>
              <a:buNone/>
              <a:tabLst>
                <a:tab algn="l" pos="0"/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Choice Of Forum/Choice Of Law Provisions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457200" algn="just">
              <a:spcBef>
                <a:spcPts val="1301"/>
              </a:spcBef>
              <a:buNone/>
              <a:tabLst>
                <a:tab algn="l" pos="0"/>
                <a:tab algn="l" pos="931536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 Good Idea, But Not Bulletproof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819000" y="160020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38080" y="409572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352520" y="2209680"/>
            <a:ext cx="171360" cy="15264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352520" y="3181320"/>
            <a:ext cx="17136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352520" y="4781520"/>
            <a:ext cx="17136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743040" y="380880"/>
            <a:ext cx="9020160" cy="8953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752400" y="480960"/>
            <a:ext cx="8763120" cy="78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ELECTRONIC CONTRACTS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942840" y="1314360"/>
            <a:ext cx="7886880" cy="3943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85800" indent="-457200" algn="just">
              <a:spcBef>
                <a:spcPts val="1049"/>
              </a:spcBef>
              <a:buNone/>
              <a:tabLst>
                <a:tab algn="l" pos="0"/>
                <a:tab algn="l" pos="931536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457200" algn="just">
              <a:spcBef>
                <a:spcPts val="1400"/>
              </a:spcBef>
              <a:buNone/>
              <a:tabLst>
                <a:tab algn="l" pos="0"/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Statute Of Frauds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457200" algn="just">
              <a:spcBef>
                <a:spcPts val="1400"/>
              </a:spcBef>
              <a:buNone/>
              <a:tabLst>
                <a:tab algn="l" pos="0"/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Electronic Signatures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457200" algn="just">
              <a:spcBef>
                <a:spcPts val="1400"/>
              </a:spcBef>
              <a:buNone/>
              <a:tabLst>
                <a:tab algn="l" pos="0"/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Patchwork Of State And Federal Legislation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457200" algn="just">
              <a:spcBef>
                <a:spcPts val="1400"/>
              </a:spcBef>
              <a:buNone/>
              <a:tabLst>
                <a:tab algn="l" pos="0"/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Parol Evidence Rule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457200" algn="just">
              <a:spcBef>
                <a:spcPts val="1400"/>
              </a:spcBef>
              <a:buNone/>
              <a:tabLst>
                <a:tab algn="l" pos="0"/>
                <a:tab algn="l" pos="931536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Course Of Dealing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895320" y="205740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914400" y="384804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933480" y="445788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914400" y="264780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914400" y="323856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"/>
          <p:cNvSpPr/>
          <p:nvPr/>
        </p:nvSpPr>
        <p:spPr>
          <a:xfrm>
            <a:off x="609480" y="266760"/>
            <a:ext cx="9020160" cy="8571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752400" y="328320"/>
            <a:ext cx="876312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INTELLECTUAL PROPERTY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980640" y="1618920"/>
            <a:ext cx="836316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85800" indent="-685800" algn="just">
              <a:spcBef>
                <a:spcPts val="1199"/>
              </a:spcBef>
              <a:buNone/>
              <a:tabLst>
                <a:tab algn="l" pos="0"/>
                <a:tab algn="l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COPYRIGHT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685800" algn="just">
              <a:spcBef>
                <a:spcPts val="1199"/>
              </a:spcBef>
              <a:buNone/>
              <a:tabLst>
                <a:tab algn="l" pos="0"/>
                <a:tab algn="l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Website Content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685800" algn="just">
              <a:spcBef>
                <a:spcPts val="1199"/>
              </a:spcBef>
              <a:buNone/>
              <a:tabLst>
                <a:tab algn="l" pos="0"/>
                <a:tab algn="l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Client Created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685800" algn="just">
              <a:spcBef>
                <a:spcPts val="1199"/>
              </a:spcBef>
              <a:buNone/>
              <a:tabLst>
                <a:tab algn="l" pos="0"/>
                <a:tab algn="l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Work-Product Of Contractors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685800" algn="just">
              <a:spcBef>
                <a:spcPts val="1199"/>
              </a:spcBef>
              <a:buNone/>
              <a:tabLst>
                <a:tab algn="l" pos="0"/>
                <a:tab algn="l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Third-Party Materials – Infringement Issues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685800" algn="just">
              <a:spcBef>
                <a:spcPts val="1199"/>
              </a:spcBef>
              <a:buNone/>
              <a:tabLst>
                <a:tab algn="l" pos="0"/>
                <a:tab algn="l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PATENTS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685800" algn="just">
              <a:spcBef>
                <a:spcPts val="1199"/>
              </a:spcBef>
              <a:buNone/>
              <a:tabLst>
                <a:tab algn="l" pos="0"/>
                <a:tab algn="l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Software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685800" algn="just">
              <a:spcBef>
                <a:spcPts val="1199"/>
              </a:spcBef>
              <a:buNone/>
              <a:tabLst>
                <a:tab algn="l" pos="0"/>
                <a:tab algn="l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Process or Business Method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723960" y="175248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04880" y="426708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447920" y="2228760"/>
            <a:ext cx="209520" cy="26676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360">
            <a:solidFill>
              <a:srgbClr val="00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447920" y="4781520"/>
            <a:ext cx="209520" cy="26676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360">
            <a:solidFill>
              <a:srgbClr val="00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447920" y="5238720"/>
            <a:ext cx="209520" cy="26676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360">
            <a:solidFill>
              <a:srgbClr val="00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809720" y="3809880"/>
            <a:ext cx="171360" cy="15264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790640" y="3295800"/>
            <a:ext cx="17136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790640" y="2781360"/>
            <a:ext cx="17136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609480" y="266760"/>
            <a:ext cx="9020160" cy="8571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752400" y="328320"/>
            <a:ext cx="876312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INTELLECTUAL PROPERTY ISSUES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(cont’d)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1114200" y="1466640"/>
            <a:ext cx="7924680" cy="4609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85800" indent="-685800" algn="just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TRADE SECRET PROTECTION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685800" algn="just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Confidentiality Agreements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685800" algn="just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Contractors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685800" algn="just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Participants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685800" algn="just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Employees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685800" algn="just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TRADEMARK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685800" algn="just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Registration of Marks Used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685800" indent="-685800" algn="just">
              <a:lnSpc>
                <a:spcPct val="90000"/>
              </a:lnSpc>
              <a:spcBef>
                <a:spcPts val="1400"/>
              </a:spcBef>
              <a:buNone/>
              <a:tabLst>
                <a:tab algn="l" pos="0"/>
                <a:tab algn="l" pos="10288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Appropriate Use of Third Party Marks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838080" y="160020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38080" y="434340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581120" y="2133720"/>
            <a:ext cx="209520" cy="26676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360">
            <a:solidFill>
              <a:srgbClr val="00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581120" y="4915080"/>
            <a:ext cx="209520" cy="2664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360">
            <a:solidFill>
              <a:srgbClr val="00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581120" y="5448240"/>
            <a:ext cx="209520" cy="26676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8000"/>
          </a:solidFill>
          <a:ln w="9360">
            <a:solidFill>
              <a:srgbClr val="00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981080" y="3809880"/>
            <a:ext cx="171720" cy="15264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981080" y="3257640"/>
            <a:ext cx="17172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962000" y="2724120"/>
            <a:ext cx="17172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/>
          </p:nvPr>
        </p:nvSpPr>
        <p:spPr>
          <a:xfrm>
            <a:off x="1285920" y="1752480"/>
            <a:ext cx="794376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 algn="just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PRIVACY POLICY – SITE’S POLICY REGARDING USE OF PERSONAL INFORMATION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FTC GUIDELINES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CHILD ONLINE PRIVACY PROTECTION ACT OF 1998 – SITES DIRECTED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TOWARD CHILDREN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FTC Regulations Effective April 21, 2000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PROFILING ACTIVITIES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Heightened Scrutiny Of Monitoring Usage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EUROPEAN UNION DATA PRIVACY DIRECTIVE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Very Restrictive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title"/>
          </p:nvPr>
        </p:nvSpPr>
        <p:spPr>
          <a:xfrm>
            <a:off x="771120" y="609480"/>
            <a:ext cx="8744040" cy="8575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PRIVACY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1028880" y="1866960"/>
            <a:ext cx="24732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009800" y="266688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009800" y="314316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047600" y="443880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066680" y="531504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000160" y="5848200"/>
            <a:ext cx="171720" cy="15264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000160" y="4915080"/>
            <a:ext cx="17172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981080" y="3981600"/>
            <a:ext cx="17172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/>
          </p:nvPr>
        </p:nvSpPr>
        <p:spPr>
          <a:xfrm>
            <a:off x="1285920" y="1752480"/>
            <a:ext cx="794376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 algn="just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EXCHANGE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CFTC ISSUES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MATCHING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No Firm Contracts Formed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ONE PARTY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Allows Contract Formation With Only One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Entity Offering A Product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title"/>
          </p:nvPr>
        </p:nvSpPr>
        <p:spPr>
          <a:xfrm>
            <a:off x="771120" y="609480"/>
            <a:ext cx="8744040" cy="8575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TRADING – TYPES OF SITES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1028880" y="1866960"/>
            <a:ext cx="24732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990720" y="276228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009800" y="375300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000160" y="4229280"/>
            <a:ext cx="17172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019240" y="3276720"/>
            <a:ext cx="17136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000160" y="2343240"/>
            <a:ext cx="171720" cy="152280"/>
          </a:xfrm>
          <a:prstGeom prst="ellipse">
            <a:avLst/>
          </a:prstGeom>
          <a:solidFill>
            <a:srgbClr val="ff3399"/>
          </a:solidFill>
          <a:ln w="9360">
            <a:solidFill>
              <a:srgbClr val="cc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590400" y="285840"/>
            <a:ext cx="9020160" cy="12571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94800" y="247320"/>
            <a:ext cx="8782200" cy="127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ADVERTISING AND MARKETING REQUIREMENTS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1514160" y="1980720"/>
            <a:ext cx="7467480" cy="3638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 algn="just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GENERAL RULES – SAME AS PRINT OR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BROADCAST RESTRICTIONS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NO DECEPTIVE INFORMATION – FEDERAL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TRADE COMMISSION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INDUSTRY SPECIFIC ADVERTISING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just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REGULATIONS (e.g. FDA AND DDT)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1219320" y="211464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200240" y="299088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219320" y="3924360"/>
            <a:ext cx="247680" cy="228600"/>
          </a:xfrm>
          <a:prstGeom prst="diamond">
            <a:avLst/>
          </a:prstGeom>
          <a:solidFill>
            <a:srgbClr val="ff6600"/>
          </a:solidFill>
          <a:ln w="9360">
            <a:solidFill>
              <a:srgbClr val="99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1998-08-19T11:41:21Z</dcterms:created>
  <dc:creator>Brenda Whitehead</dc:creator>
  <dc:description/>
  <dc:language>en-US</dc:language>
  <cp:lastModifiedBy>bwhiteh</cp:lastModifiedBy>
  <cp:lastPrinted>2000-05-05T13:08:26Z</cp:lastPrinted>
  <dcterms:modified xsi:type="dcterms:W3CDTF">2000-08-03T18:13:25Z</dcterms:modified>
  <cp:revision>136</cp:revision>
  <dc:subject/>
  <dc:title>Power Trading</dc:title>
</cp:coreProperties>
</file>