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7848720" y="6477120"/>
            <a:ext cx="1110960" cy="26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219320" y="6629400"/>
            <a:ext cx="1752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JD-California-0101-</a:t>
            </a:r>
            <a:fld id="{AA2654E4-99C8-4121-B82A-B8F0431AE9B2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768240" y="528480"/>
            <a:ext cx="7647120" cy="5549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California: 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What Went Wrong </a:t>
            </a:r>
            <a:br>
              <a:rPr sz="3000"/>
            </a:br>
            <a:r>
              <a:rPr b="1" lang="en-US" sz="3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and How to Fix It.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Jeffrey Dasovich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EXNET, New York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29,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" name=""/>
          <p:cNvGrpSpPr/>
          <p:nvPr/>
        </p:nvGrpSpPr>
        <p:grpSpPr>
          <a:xfrm>
            <a:off x="3622680" y="2436840"/>
            <a:ext cx="1597320" cy="1523880"/>
            <a:chOff x="3622680" y="2436840"/>
            <a:chExt cx="1597320" cy="1523880"/>
          </a:xfrm>
        </p:grpSpPr>
        <p:pic>
          <p:nvPicPr>
            <p:cNvPr id="8" name="WC-Elogo-N" descr=""/>
            <p:cNvPicPr/>
            <p:nvPr/>
          </p:nvPicPr>
          <p:blipFill>
            <a:blip r:embed="rId1"/>
            <a:stretch/>
          </p:blipFill>
          <p:spPr>
            <a:xfrm>
              <a:off x="3622680" y="2436840"/>
              <a:ext cx="1587960" cy="1523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" name=""/>
            <p:cNvSpPr/>
            <p:nvPr/>
          </p:nvSpPr>
          <p:spPr>
            <a:xfrm>
              <a:off x="5086080" y="3404880"/>
              <a:ext cx="1339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Times New Roman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Lessons from California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09480" y="1219320"/>
            <a:ext cx="7925040" cy="4952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95000"/>
              </a:lnSpc>
              <a:buClr>
                <a:srgbClr val="ffb310"/>
              </a:buClr>
              <a:buFont typeface="Frutiger 45 Light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Frutiger 45 Light"/>
              </a:rPr>
              <a:t> 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De-regulation Has Not Failed in California Because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Never De-regulated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  If Properly Designed, De-regulation Benefits Consumers and Economy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5000"/>
              </a:lnSpc>
              <a:buNone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Flawed Restructuring Plans Can Have Negative Spillovers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Distress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Economic Dislocation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Political Instability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76"/>
              </a:spcBef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Must Focus 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Improving the Utilities Financial Position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Increasing Supply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5000"/>
              </a:lnSpc>
              <a:spcBef>
                <a:spcPts val="788"/>
              </a:spcBef>
              <a:buClr>
                <a:srgbClr val="ffb310"/>
              </a:buClr>
              <a:buFont typeface="Wingdings" charset="2"/>
              <a:buChar char="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Reducing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spcBef>
                <a:spcPts val="876"/>
              </a:spcBef>
              <a:buClr>
                <a:srgbClr val="ffb310"/>
              </a:buClr>
              <a:buFont typeface="Times New Roman"/>
              <a:buChar char="•"/>
              <a:tabLst>
                <a:tab algn="l" pos="341280"/>
                <a:tab algn="l" pos="57456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Re-regulation and Bankruptcies Are Not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Very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History of Flawed Energy Policies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26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Over-reliance on Imports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Over-reliance on Monopolies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Overly Burdensome Regulatory Programs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Little or No Faith in the Value of Market Signals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The State Assumes Role of Energy “Portfolio Manager”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419720" y="5257800"/>
            <a:ext cx="43434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History of Energy Booms and Busts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Crumbling Energy Infrastructure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533412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447920" y="556272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914400" y="1828800"/>
            <a:ext cx="7315200" cy="3276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Demand Is Up Sharply in California and the West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Supply Has Failed to Keep Up With Demand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A Severe Supply-demand Imbalance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Uncooperative Weather Patterns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California Is Living with a Flawed Restructuring Law</a:t>
            </a: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Big Picture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California’s Most Recent Energy Problems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648320" y="5410080"/>
            <a:ext cx="3159000" cy="91440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political crisis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financial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possible economic crisis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371600" y="5486400"/>
            <a:ext cx="2743200" cy="838080"/>
          </a:xfrm>
          <a:prstGeom prst="rightArrow">
            <a:avLst>
              <a:gd name="adj1" fmla="val 50000"/>
              <a:gd name="adj2" fmla="val 81830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676520" y="571500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361800"/>
            <a:ext cx="7772400" cy="1371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Went Wrong?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Rejected Markets in Favor of a Risky Lab Experiment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871560" y="1512720"/>
            <a:ext cx="7410600" cy="3854160"/>
            <a:chOff x="871560" y="1512720"/>
            <a:chExt cx="7410600" cy="3854160"/>
          </a:xfrm>
        </p:grpSpPr>
        <p:sp>
          <p:nvSpPr>
            <p:cNvPr id="24" name=""/>
            <p:cNvSpPr/>
            <p:nvPr/>
          </p:nvSpPr>
          <p:spPr>
            <a:xfrm>
              <a:off x="890640" y="1637640"/>
              <a:ext cx="59436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8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Markets</a:t>
              </a:r>
              <a:r>
                <a:rPr b="1" lang="en-US" sz="18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8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8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California’s Electric Industry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90640" y="2136960"/>
              <a:ext cx="7391520" cy="1312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4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Easy entry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 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4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                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Siting laws block power plant development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4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4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Term contracts dominate</a:t>
              </a:r>
              <a:r>
                <a:rPr b="0" lang="en-US" sz="14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Utilities forced to buy from and sell to spot </a:t>
              </a:r>
              <a:r>
                <a:rPr b="0" lang="en-US" sz="1600" strike="noStrike" u="none">
                  <a:solidFill>
                    <a:srgbClr val="00cc99"/>
                  </a:solidFill>
                  <a:effectLst/>
                  <a:uFillTx/>
                  <a:latin typeface="Times New Roman"/>
                </a:rPr>
                <a:t>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market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90640" y="1512720"/>
              <a:ext cx="7315200" cy="38541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890640" y="213696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890640" y="276084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90640" y="363492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90640" y="4633200"/>
              <a:ext cx="73152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3306960" y="1512720"/>
              <a:ext cx="0" cy="3840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890640" y="2886120"/>
              <a:ext cx="5867640" cy="70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890640" y="3634920"/>
              <a:ext cx="7315200" cy="929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Prices influence supply and       -Consumers pay the same whether they conserve or not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demand decisions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   -Sitting Laws trump incentives to expand supply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871560" y="4633200"/>
              <a:ext cx="7391520" cy="532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7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Customers have real choices</a:t>
              </a:r>
              <a:r>
                <a:rPr b="0" lang="en-US" sz="14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Lawmakers claim that AB 1890 is “not about” retail 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3333cc"/>
                  </a:solidFill>
                  <a:effectLst/>
                  <a:uFillTx/>
                  <a:latin typeface="Times New Roman"/>
                </a:rPr>
                <a:t>                competition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" name=""/>
          <p:cNvSpPr/>
          <p:nvPr/>
        </p:nvSpPr>
        <p:spPr>
          <a:xfrm>
            <a:off x="2479680" y="5578560"/>
            <a:ext cx="5351400" cy="931680"/>
          </a:xfrm>
          <a:prstGeom prst="rect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The gap between supply and demand became a chasm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Government assumed role of electricity “portfolio manager”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on behalf of consumers.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Fewer than  2% of customers switched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49280" y="5618160"/>
            <a:ext cx="1746360" cy="838080"/>
          </a:xfrm>
          <a:prstGeom prst="rightArrow">
            <a:avLst>
              <a:gd name="adj1" fmla="val 50000"/>
              <a:gd name="adj2" fmla="val 52094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9280" y="5900760"/>
            <a:ext cx="1523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Result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95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the Market that California Was Promised but Never Got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09480" y="1523880"/>
            <a:ext cx="7772400" cy="426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buClr>
                <a:srgbClr val="ffb310"/>
              </a:buClr>
              <a:buFont typeface="Frutiger 45 Light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Get the Utilities Back on Their Financial Feet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Increase Supply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Overhaul Plant Siting Laws to Create a Stream-lined, One-stop Shop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Remove Road Blocks to On-site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Re-strike the Balance Between Power Needs and Environmental Quality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10000"/>
              </a:lnSpc>
              <a:spcBef>
                <a:spcPts val="337"/>
              </a:spcBef>
              <a:buNone/>
              <a:tabLst>
                <a:tab algn="l" pos="0"/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Decrease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Give Consumers and Businesses Price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Give Consumers the Market-based Financial Incentives Needed to Respond to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Those Signals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Mine Large Amounts of Reductions Now in Anticipation of Summer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10000"/>
              </a:lnSpc>
              <a:spcBef>
                <a:spcPts val="300"/>
              </a:spcBef>
              <a:buNone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Create a Real Retail Market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spcBef>
                <a:spcPts val="300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Market Is the Best Portfolio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10000"/>
              </a:lnSpc>
              <a:spcBef>
                <a:spcPts val="337"/>
              </a:spcBef>
              <a:buNone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ffb310"/>
              </a:buClr>
              <a:buFont typeface="Times New Roman"/>
              <a:buChar char="•"/>
              <a:tabLst>
                <a:tab algn="l" pos="628560"/>
                <a:tab algn="l" pos="1257480"/>
                <a:tab algn="l" pos="1886040"/>
                <a:tab algn="l" pos="2514600"/>
                <a:tab algn="l" pos="3143160"/>
                <a:tab algn="l" pos="3772080"/>
                <a:tab algn="l" pos="4400640"/>
                <a:tab algn="l" pos="5029200"/>
                <a:tab algn="l" pos="5657760"/>
                <a:tab algn="l" pos="6286680"/>
                <a:tab algn="l" pos="6915240"/>
                <a:tab algn="l" pos="7543800"/>
                <a:tab algn="l" pos="8172360"/>
                <a:tab algn="l" pos="8801280"/>
                <a:tab algn="l" pos="9429840"/>
                <a:tab algn="l" pos="10058400"/>
                <a:tab algn="l" pos="1068696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1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Fix the Gas Market Before It’s Too Late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Won’t Work?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Beware Calls for the “Good Old Days”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904760"/>
            <a:ext cx="7772400" cy="4190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Times New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Bankruptcy Is a Bad Idea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doesn’t solve any problems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Times New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Price Controls Lead to One Thing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Shortages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414"/>
              </a:spcBef>
              <a:buClr>
                <a:srgbClr val="ffb310"/>
              </a:buClr>
              <a:buFont typeface="Times New Roman"/>
              <a:buChar char="•"/>
              <a:tabLst>
                <a:tab algn="l" pos="227160"/>
                <a:tab algn="l" pos="453960"/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</a:tabLst>
            </a:pPr>
            <a:r>
              <a:rPr b="1" i="1" lang="en-US" sz="2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Re-regulation Will Make Matters Worse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 Fueled by Capital Markets or Government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Coffers?  Who bears the risks?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5000"/>
              </a:lnSpc>
              <a:spcBef>
                <a:spcPts val="374"/>
              </a:spcBef>
              <a:buClr>
                <a:srgbClr val="ffb310"/>
              </a:buClr>
              <a:buFont typeface="Wingdings" charset="2"/>
              <a:buChar char=""/>
              <a:tabLst>
                <a:tab algn="l" pos="681120"/>
                <a:tab algn="l" pos="907920"/>
                <a:tab algn="l" pos="1135080"/>
                <a:tab algn="l" pos="1362240"/>
                <a:tab algn="l" pos="1589040"/>
                <a:tab algn="l" pos="1816200"/>
                <a:tab algn="l" pos="2043000"/>
                <a:tab algn="l" pos="2270160"/>
                <a:tab algn="l" pos="2496960"/>
                <a:tab algn="l" pos="2724120"/>
                <a:tab algn="l" pos="2951280"/>
                <a:tab algn="l" pos="3178080"/>
                <a:tab algn="l" pos="3405240"/>
                <a:tab algn="l" pos="3632040"/>
                <a:tab algn="l" pos="3859200"/>
                <a:tab algn="l" pos="4086360"/>
                <a:tab algn="l" pos="4313160"/>
                <a:tab algn="l" pos="4540320"/>
                <a:tab algn="l" pos="4767120"/>
                <a:tab algn="l" pos="49942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Government’s Track Record As Portfolio Manager Is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2001-01-26T19:08:14Z</dcterms:created>
  <dc:creator>Simon Shih</dc:creator>
  <dc:description/>
  <dc:language>en-US</dc:language>
  <cp:lastModifiedBy>jdasovic</cp:lastModifiedBy>
  <dcterms:modified xsi:type="dcterms:W3CDTF">2001-01-29T13:51:57Z</dcterms:modified>
  <cp:revision>34</cp:revision>
  <dc:subject/>
  <dc:title>California:  What Went Wrong and How to Fix It?</dc:title>
</cp:coreProperties>
</file>