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FD5B4FCA-6D97-49D1-A9BD-11F71306B277}"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C675AD4-097E-4A5A-B1D7-A33EF44C905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 name=""/>
          <p:cNvSpPr/>
          <p:nvPr/>
        </p:nvSpPr>
        <p:spPr>
          <a:xfrm>
            <a:off x="163440" y="192240"/>
            <a:ext cx="220896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Executive summary</a:t>
            </a:r>
            <a:endParaRPr b="0" lang="en-US" sz="2000" strike="noStrike" u="none">
              <a:solidFill>
                <a:srgbClr val="000000"/>
              </a:solidFill>
              <a:effectLst/>
              <a:uFillTx/>
              <a:latin typeface="Times New Roman"/>
            </a:endParaRPr>
          </a:p>
        </p:txBody>
      </p:sp>
      <p:sp>
        <p:nvSpPr>
          <p:cNvPr id="6" name=""/>
          <p:cNvSpPr/>
          <p:nvPr/>
        </p:nvSpPr>
        <p:spPr>
          <a:xfrm>
            <a:off x="227880" y="2362320"/>
            <a:ext cx="10332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Electricity</a:t>
            </a:r>
            <a:endParaRPr b="0" lang="en-US" sz="1400" strike="noStrike" u="none">
              <a:solidFill>
                <a:srgbClr val="000000"/>
              </a:solidFill>
              <a:effectLst/>
              <a:uFillTx/>
              <a:latin typeface="Times New Roman"/>
            </a:endParaRPr>
          </a:p>
        </p:txBody>
      </p:sp>
      <p:sp>
        <p:nvSpPr>
          <p:cNvPr id="7" name=""/>
          <p:cNvSpPr/>
          <p:nvPr/>
        </p:nvSpPr>
        <p:spPr>
          <a:xfrm>
            <a:off x="227520" y="4686480"/>
            <a:ext cx="11520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Natural gas</a:t>
            </a:r>
            <a:endParaRPr b="0" lang="en-US" sz="1400" strike="noStrike" u="none">
              <a:solidFill>
                <a:srgbClr val="000000"/>
              </a:solidFill>
              <a:effectLst/>
              <a:uFillTx/>
              <a:latin typeface="Times New Roman"/>
            </a:endParaRPr>
          </a:p>
        </p:txBody>
      </p:sp>
      <p:sp>
        <p:nvSpPr>
          <p:cNvPr id="8" name=""/>
          <p:cNvSpPr/>
          <p:nvPr/>
        </p:nvSpPr>
        <p:spPr>
          <a:xfrm>
            <a:off x="546120" y="1447920"/>
            <a:ext cx="183960" cy="30456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 name=""/>
          <p:cNvSpPr/>
          <p:nvPr/>
        </p:nvSpPr>
        <p:spPr>
          <a:xfrm flipH="1" flipV="1">
            <a:off x="1447920" y="4787640"/>
            <a:ext cx="9360" cy="1600200"/>
          </a:xfrm>
          <a:prstGeom prst="line">
            <a:avLst/>
          </a:prstGeom>
          <a:ln w="9360">
            <a:solidFill>
              <a:srgbClr val="000099"/>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1508040" y="4711680"/>
            <a:ext cx="7178760" cy="1739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natural gas industry does not require a deep reform to become competitive.  The solution resides in unbundling Pemex’s business system, in limiting its gas marketing activities and in adjusting the price formula that is related to the South Texas market.</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Opening the production of dry gas to private investment will require a Constitutional amendment.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Currently a fixed price of four dollars per mmbtu has been offered to the industrials for the next 3 years.  The measure is making our risk management business suffer and is a confusing signal to the potential investors in this industry. </a:t>
            </a:r>
            <a:endParaRPr b="0" lang="en-US" sz="1200" strike="noStrike" u="none">
              <a:solidFill>
                <a:srgbClr val="000000"/>
              </a:solidFill>
              <a:effectLst/>
              <a:uFillTx/>
              <a:latin typeface="Times New Roman"/>
            </a:endParaRPr>
          </a:p>
        </p:txBody>
      </p:sp>
      <p:sp>
        <p:nvSpPr>
          <p:cNvPr id="11" name=""/>
          <p:cNvSpPr/>
          <p:nvPr/>
        </p:nvSpPr>
        <p:spPr>
          <a:xfrm flipV="1">
            <a:off x="1457280" y="2438280"/>
            <a:ext cx="0" cy="1968480"/>
          </a:xfrm>
          <a:prstGeom prst="line">
            <a:avLst/>
          </a:prstGeom>
          <a:ln w="93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 name=""/>
          <p:cNvSpPr/>
          <p:nvPr/>
        </p:nvSpPr>
        <p:spPr>
          <a:xfrm flipV="1">
            <a:off x="1447920" y="685800"/>
            <a:ext cx="0" cy="1447920"/>
          </a:xfrm>
          <a:prstGeom prst="line">
            <a:avLst/>
          </a:prstGeom>
          <a:ln w="9360">
            <a:solidFill>
              <a:srgbClr val="00cc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 name=""/>
          <p:cNvSpPr/>
          <p:nvPr/>
        </p:nvSpPr>
        <p:spPr>
          <a:xfrm>
            <a:off x="1523880" y="657360"/>
            <a:ext cx="716292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Mexico has enjoyed a 5.1 % average growth of its GDP in the last 5 years.  This has resulted in an increase of demand for energy.</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Mexico’s new President, Vicente Fox has made statements proposing a common energy policy with North America that would include the interconnection of the natural gas pipelines and the electric grid.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Secretary Marten’s intervention was crucial for the closing of the Vitro Project. It is important to thank him for his support.  </a:t>
            </a:r>
            <a:endParaRPr b="0" lang="en-US" sz="1200" strike="noStrike" u="none">
              <a:solidFill>
                <a:srgbClr val="000000"/>
              </a:solidFill>
              <a:effectLst/>
              <a:uFillTx/>
              <a:latin typeface="Times New Roman"/>
            </a:endParaRPr>
          </a:p>
        </p:txBody>
      </p:sp>
      <p:sp>
        <p:nvSpPr>
          <p:cNvPr id="14" name=""/>
          <p:cNvSpPr/>
          <p:nvPr/>
        </p:nvSpPr>
        <p:spPr>
          <a:xfrm>
            <a:off x="1546200" y="2811600"/>
            <a:ext cx="18432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 name=""/>
          <p:cNvSpPr/>
          <p:nvPr/>
        </p:nvSpPr>
        <p:spPr>
          <a:xfrm>
            <a:off x="1508040" y="2387520"/>
            <a:ext cx="7102440" cy="21056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The operations reserve margin level is critical.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Investments of between 4 and 5 billion dollars will be required every year for the next ten years  </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 Constitutional amendment is needed for a full market oriented reform.  This will require 2/3 of Congress.  The party in power does not control either the House or the Senate.</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While this takes place, the Government could promote energy import projects and become more flexible on energy purchasing procedures.  The Government should pay “market” prices for excess energy from co-generators as opposed to 85% of variable cost, which is today’s criteria. This would bring an estimated 2000 extra MW into the system almost immediately.</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2001-02-09T13:27:20Z</dcterms:created>
  <dc:creator>rcharve</dc:creator>
  <dc:description/>
  <dc:language>en-US</dc:language>
  <cp:lastModifiedBy>rcharve</cp:lastModifiedBy>
  <dcterms:modified xsi:type="dcterms:W3CDTF">2001-02-09T14:00:13Z</dcterms:modified>
  <cp:revision>7</cp:revision>
  <dc:subject/>
  <dc:title>PowerPoint Presentation</dc:title>
</cp:coreProperties>
</file>