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png" ContentType="image/png"/>
  <Override PartName="/ppt/media/image4.png" ContentType="image/png"/>
  <Override PartName="/ppt/media/image5.png" ContentType="image/png"/>
  <Override PartName="/ppt/media/image6.png" ContentType="image/png"/>
  <Override PartName="/ppt/media/image10.png" ContentType="image/png"/>
  <Override PartName="/ppt/media/image7.png" ContentType="image/png"/>
  <Override PartName="/ppt/media/image8.wmf" ContentType="image/x-wmf"/>
  <Override PartName="/ppt/media/image9.png" ContentType="image/png"/>
  <Override PartName="/ppt/media/image12.wmf" ContentType="image/x-wmf"/>
  <Override PartName="/ppt/media/image11.wmf" ContentType="image/x-wmf"/>
  <Override PartName="/ppt/embeddings/oleObject1.bin" ContentType="application/vnd.openxmlformats-officedocument.oleObject"/>
  <Override PartName="/ppt/embeddings/oleObject1.xlsx" ContentType="application/vnd.openxmlformats-officedocument.spreadsheetml.sheet"/>
  <Override PartName="/ppt/notesMasters/_rels/notesMaster1.xml.rels" ContentType="application/vnd.openxmlformats-package.relationships+xml"/>
  <Override PartName="/ppt/notesMasters/notesMaster1.xml" ContentType="application/vnd.openxmlformats-officedocument.presentationml.notesMaster+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75" name="PlaceHolder 1"/>
          <p:cNvSpPr>
            <a:spLocks noGrp="1"/>
          </p:cNvSpPr>
          <p:nvPr>
            <p:ph type="hdr"/>
          </p:nvPr>
        </p:nvSpPr>
        <p:spPr>
          <a:xfrm>
            <a:off x="0" y="0"/>
            <a:ext cx="3038400" cy="465120"/>
          </a:xfrm>
          <a:prstGeom prst="rect">
            <a:avLst/>
          </a:prstGeom>
          <a:noFill/>
          <a:ln w="0">
            <a:noFill/>
          </a:ln>
        </p:spPr>
        <p:txBody>
          <a:bodyPr lIns="93240" rIns="93240" tIns="46440" bIns="46440" anchor="t">
            <a:noAutofit/>
          </a:bodyPr>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6" name="PlaceHolder 2"/>
          <p:cNvSpPr>
            <a:spLocks noGrp="1"/>
          </p:cNvSpPr>
          <p:nvPr>
            <p:ph type="dt" idx="2"/>
          </p:nvPr>
        </p:nvSpPr>
        <p:spPr>
          <a:xfrm>
            <a:off x="3971880" y="0"/>
            <a:ext cx="3038400" cy="465120"/>
          </a:xfrm>
          <a:prstGeom prst="rect">
            <a:avLst/>
          </a:prstGeom>
          <a:noFill/>
          <a:ln w="0">
            <a:noFill/>
          </a:ln>
        </p:spPr>
        <p:txBody>
          <a:bodyPr lIns="93240" rIns="93240" tIns="46440" bIns="46440" anchor="t">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7" name="PlaceHolder 3"/>
          <p:cNvSpPr>
            <a:spLocks noGrp="1"/>
          </p:cNvSpPr>
          <p:nvPr>
            <p:ph type="sldImg"/>
          </p:nvPr>
        </p:nvSpPr>
        <p:spPr>
          <a:xfrm>
            <a:off x="1181160" y="696960"/>
            <a:ext cx="4648320" cy="348624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78" name="PlaceHolder 4"/>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79" name="PlaceHolder 5"/>
          <p:cNvSpPr>
            <a:spLocks noGrp="1"/>
          </p:cNvSpPr>
          <p:nvPr>
            <p:ph type="ftr" idx="3"/>
          </p:nvPr>
        </p:nvSpPr>
        <p:spPr>
          <a:xfrm>
            <a:off x="0" y="8831160"/>
            <a:ext cx="3038400" cy="465120"/>
          </a:xfrm>
          <a:prstGeom prst="rect">
            <a:avLst/>
          </a:prstGeom>
          <a:noFill/>
          <a:ln w="0">
            <a:noFill/>
          </a:ln>
        </p:spPr>
        <p:txBody>
          <a:bodyPr lIns="93240" rIns="93240" tIns="46440" bIns="46440" anchor="b">
            <a:noAutofit/>
          </a:bodyPr>
          <a:lstStyle>
            <a:lvl1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80" name="PlaceHolder 6"/>
          <p:cNvSpPr>
            <a:spLocks noGrp="1"/>
          </p:cNvSpPr>
          <p:nvPr>
            <p:ph type="sldNum" idx="4"/>
          </p:nvPr>
        </p:nvSpPr>
        <p:spPr>
          <a:xfrm>
            <a:off x="3971880" y="8831160"/>
            <a:ext cx="3038400" cy="465120"/>
          </a:xfrm>
          <a:prstGeom prst="rect">
            <a:avLst/>
          </a:prstGeom>
          <a:noFill/>
          <a:ln w="0">
            <a:noFill/>
          </a:ln>
        </p:spPr>
        <p:txBody>
          <a:bodyPr lIns="93240" rIns="93240" tIns="46440" bIns="46440" anchor="b">
            <a:noAutofit/>
          </a:bodyPr>
          <a:lstStyle>
            <a:lvl1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0CD6DB77-F2EB-409A-B80A-4BAC3DC3D31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type="sldImg"/>
          </p:nvPr>
        </p:nvSpPr>
        <p:spPr>
          <a:xfrm>
            <a:off x="1181160" y="696960"/>
            <a:ext cx="4646520" cy="3484440"/>
          </a:xfrm>
          <a:prstGeom prst="rect">
            <a:avLst/>
          </a:prstGeom>
          <a:ln w="0">
            <a:noFill/>
          </a:ln>
        </p:spPr>
      </p:sp>
      <p:sp>
        <p:nvSpPr>
          <p:cNvPr id="174" name="PlaceHolder 2"/>
          <p:cNvSpPr>
            <a:spLocks noGrp="1"/>
          </p:cNvSpPr>
          <p:nvPr>
            <p:ph type="body"/>
          </p:nvPr>
        </p:nvSpPr>
        <p:spPr>
          <a:xfrm>
            <a:off x="934560" y="4414680"/>
            <a:ext cx="5140440" cy="4184640"/>
          </a:xfrm>
          <a:prstGeom prst="rect">
            <a:avLst/>
          </a:prstGeom>
          <a:solidFill>
            <a:srgbClr val="ffffff"/>
          </a:solidFill>
          <a:ln w="9360">
            <a:solidFill>
              <a:srgbClr val="000000"/>
            </a:solidFill>
            <a:miter/>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This is an excellent opportunity to meet with you guys in order to introduce Government and Regulatory Affairs to you.  It is a  short presentation after which I will be glad to receive your questions.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The structure of the presentation is pretty straight forward.  It starts by </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69"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oleObject" Target="../embeddings/oleObject1.bin"/><Relationship Id="rId4" Type="http://schemas.openxmlformats.org/officeDocument/2006/relationships/image" Target="../media/image2.wmf"/><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grpSp>
        <p:nvGrpSpPr>
          <p:cNvPr id="2" name=""/>
          <p:cNvGrpSpPr/>
          <p:nvPr/>
        </p:nvGrpSpPr>
        <p:grpSpPr>
          <a:xfrm>
            <a:off x="0" y="0"/>
            <a:ext cx="9144000" cy="6858000"/>
            <a:chOff x="0" y="0"/>
            <a:chExt cx="9144000" cy="6858000"/>
          </a:xfrm>
        </p:grpSpPr>
        <p:grpSp>
          <p:nvGrpSpPr>
            <p:cNvPr id="3" name=""/>
            <p:cNvGrpSpPr/>
            <p:nvPr/>
          </p:nvGrpSpPr>
          <p:grpSpPr>
            <a:xfrm>
              <a:off x="0" y="0"/>
              <a:ext cx="9144000" cy="6858000"/>
              <a:chOff x="0" y="0"/>
              <a:chExt cx="9144000" cy="6858000"/>
            </a:xfrm>
          </p:grpSpPr>
          <p:grpSp>
            <p:nvGrpSpPr>
              <p:cNvPr id="4" name=""/>
              <p:cNvGrpSpPr/>
              <p:nvPr/>
            </p:nvGrpSpPr>
            <p:grpSpPr>
              <a:xfrm>
                <a:off x="0" y="304920"/>
                <a:ext cx="9144000" cy="6400800"/>
                <a:chOff x="0" y="304920"/>
                <a:chExt cx="9144000" cy="6400800"/>
              </a:xfrm>
            </p:grpSpPr>
            <p:sp>
              <p:nvSpPr>
                <p:cNvPr id="5" name=""/>
                <p:cNvSpPr/>
                <p:nvPr/>
              </p:nvSpPr>
              <p:spPr>
                <a:xfrm>
                  <a:off x="0" y="3049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0" y="6094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 name=""/>
                <p:cNvSpPr/>
                <p:nvPr/>
              </p:nvSpPr>
              <p:spPr>
                <a:xfrm>
                  <a:off x="0" y="9144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 name=""/>
                <p:cNvSpPr/>
                <p:nvPr/>
              </p:nvSpPr>
              <p:spPr>
                <a:xfrm>
                  <a:off x="0" y="12193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 name=""/>
                <p:cNvSpPr/>
                <p:nvPr/>
              </p:nvSpPr>
              <p:spPr>
                <a:xfrm>
                  <a:off x="0" y="15238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 name=""/>
                <p:cNvSpPr/>
                <p:nvPr/>
              </p:nvSpPr>
              <p:spPr>
                <a:xfrm>
                  <a:off x="0" y="18288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0" y="21337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0" y="24382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0" y="27432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 name=""/>
                <p:cNvSpPr/>
                <p:nvPr/>
              </p:nvSpPr>
              <p:spPr>
                <a:xfrm>
                  <a:off x="0" y="30481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 name=""/>
                <p:cNvSpPr/>
                <p:nvPr/>
              </p:nvSpPr>
              <p:spPr>
                <a:xfrm>
                  <a:off x="0" y="33526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 name=""/>
                <p:cNvSpPr/>
                <p:nvPr/>
              </p:nvSpPr>
              <p:spPr>
                <a:xfrm>
                  <a:off x="0" y="36576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a:off x="0" y="39625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a:off x="0" y="42670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0" y="45720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 name=""/>
                <p:cNvSpPr/>
                <p:nvPr/>
              </p:nvSpPr>
              <p:spPr>
                <a:xfrm>
                  <a:off x="0" y="48769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 name=""/>
                <p:cNvSpPr/>
                <p:nvPr/>
              </p:nvSpPr>
              <p:spPr>
                <a:xfrm>
                  <a:off x="0" y="51814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 name=""/>
                <p:cNvSpPr/>
                <p:nvPr/>
              </p:nvSpPr>
              <p:spPr>
                <a:xfrm>
                  <a:off x="0" y="54864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0" y="57913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0" y="609588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0" y="640080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0" y="6705720"/>
                  <a:ext cx="9144000" cy="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27" name=""/>
              <p:cNvGrpSpPr/>
              <p:nvPr/>
            </p:nvGrpSpPr>
            <p:grpSpPr>
              <a:xfrm>
                <a:off x="304920" y="0"/>
                <a:ext cx="8534160" cy="6858000"/>
                <a:chOff x="304920" y="0"/>
                <a:chExt cx="8534160" cy="6858000"/>
              </a:xfrm>
            </p:grpSpPr>
            <p:sp>
              <p:nvSpPr>
                <p:cNvPr id="28" name=""/>
                <p:cNvSpPr/>
                <p:nvPr/>
              </p:nvSpPr>
              <p:spPr>
                <a:xfrm>
                  <a:off x="3049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a:off x="6094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9144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12193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15238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 name=""/>
                <p:cNvSpPr/>
                <p:nvPr/>
              </p:nvSpPr>
              <p:spPr>
                <a:xfrm>
                  <a:off x="18288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a:off x="21337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24382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 name=""/>
                <p:cNvSpPr/>
                <p:nvPr/>
              </p:nvSpPr>
              <p:spPr>
                <a:xfrm>
                  <a:off x="27432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7" name=""/>
                <p:cNvSpPr/>
                <p:nvPr/>
              </p:nvSpPr>
              <p:spPr>
                <a:xfrm>
                  <a:off x="30481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8" name=""/>
                <p:cNvSpPr/>
                <p:nvPr/>
              </p:nvSpPr>
              <p:spPr>
                <a:xfrm>
                  <a:off x="33526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36576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 name=""/>
                <p:cNvSpPr/>
                <p:nvPr/>
              </p:nvSpPr>
              <p:spPr>
                <a:xfrm>
                  <a:off x="39625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42670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 name=""/>
                <p:cNvSpPr/>
                <p:nvPr/>
              </p:nvSpPr>
              <p:spPr>
                <a:xfrm>
                  <a:off x="45720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 name=""/>
                <p:cNvSpPr/>
                <p:nvPr/>
              </p:nvSpPr>
              <p:spPr>
                <a:xfrm>
                  <a:off x="48769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51814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 name=""/>
                <p:cNvSpPr/>
                <p:nvPr/>
              </p:nvSpPr>
              <p:spPr>
                <a:xfrm>
                  <a:off x="54864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 name=""/>
                <p:cNvSpPr/>
                <p:nvPr/>
              </p:nvSpPr>
              <p:spPr>
                <a:xfrm>
                  <a:off x="57913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60958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64008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67057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 name=""/>
                <p:cNvSpPr/>
                <p:nvPr/>
              </p:nvSpPr>
              <p:spPr>
                <a:xfrm>
                  <a:off x="70102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73152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76201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3" name=""/>
                <p:cNvSpPr/>
                <p:nvPr/>
              </p:nvSpPr>
              <p:spPr>
                <a:xfrm>
                  <a:off x="79246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822960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 name=""/>
                <p:cNvSpPr/>
                <p:nvPr/>
              </p:nvSpPr>
              <p:spPr>
                <a:xfrm>
                  <a:off x="853452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 name=""/>
                <p:cNvSpPr/>
                <p:nvPr/>
              </p:nvSpPr>
              <p:spPr>
                <a:xfrm>
                  <a:off x="8839080" y="0"/>
                  <a:ext cx="0" cy="6858000"/>
                </a:xfrm>
                <a:prstGeom prst="line">
                  <a:avLst/>
                </a:prstGeom>
                <a:ln w="9360">
                  <a:solidFill>
                    <a:srgbClr val="b2b2b2"/>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57" name=""/>
            <p:cNvSpPr/>
            <p:nvPr/>
          </p:nvSpPr>
          <p:spPr>
            <a:xfrm>
              <a:off x="3352680" y="0"/>
              <a:ext cx="5791320" cy="15228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58" name=""/>
            <p:cNvSpPr/>
            <p:nvPr/>
          </p:nvSpPr>
          <p:spPr>
            <a:xfrm>
              <a:off x="8839080" y="0"/>
              <a:ext cx="0" cy="236232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59" name=""/>
            <p:cNvGrpSpPr/>
            <p:nvPr/>
          </p:nvGrpSpPr>
          <p:grpSpPr>
            <a:xfrm>
              <a:off x="414360" y="1415880"/>
              <a:ext cx="1784160" cy="2324160"/>
              <a:chOff x="414360" y="1415880"/>
              <a:chExt cx="1784160" cy="2324160"/>
            </a:xfrm>
          </p:grpSpPr>
          <p:sp>
            <p:nvSpPr>
              <p:cNvPr id="60" name=""/>
              <p:cNvSpPr/>
              <p:nvPr/>
            </p:nvSpPr>
            <p:spPr>
              <a:xfrm flipH="1">
                <a:off x="414360" y="1513440"/>
                <a:ext cx="1784160" cy="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1" name=""/>
              <p:cNvSpPr/>
              <p:nvPr/>
            </p:nvSpPr>
            <p:spPr>
              <a:xfrm>
                <a:off x="608400" y="1419120"/>
                <a:ext cx="0" cy="2320920"/>
              </a:xfrm>
              <a:prstGeom prst="line">
                <a:avLst/>
              </a:prstGeom>
              <a:ln w="9360">
                <a:solidFill>
                  <a:srgbClr val="cccc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2" name=""/>
              <p:cNvSpPr/>
              <p:nvPr/>
            </p:nvSpPr>
            <p:spPr>
              <a:xfrm flipH="1">
                <a:off x="511200" y="1415880"/>
                <a:ext cx="192600" cy="192600"/>
              </a:xfrm>
              <a:custGeom>
                <a:avLst/>
                <a:gdLst/>
                <a:ahLst/>
                <a:rect l="l" t="t" r="r" b="b"/>
                <a:pathLst>
                  <a:path stroke="0" w="21600" h="21600">
                    <a:moveTo>
                      <a:pt x="10559" y="3"/>
                    </a:moveTo>
                    <a:arcTo wR="10800" hR="10800" stAng="-5476576" swAng="16204040"/>
                    <a:lnTo>
                      <a:pt x="10800" y="10800"/>
                    </a:lnTo>
                    <a:close/>
                  </a:path>
                  <a:path fill="none" w="21600" h="21600">
                    <a:moveTo>
                      <a:pt x="10559" y="3"/>
                    </a:moveTo>
                    <a:arcTo wR="10800" hR="10800" stAng="-5476576" swAng="16204040"/>
                  </a:path>
                </a:pathLst>
              </a:custGeom>
              <a:noFill/>
              <a:ln w="9360">
                <a:solidFill>
                  <a:srgbClr val="cccc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grpSp>
      <p:graphicFrame>
        <p:nvGraphicFramePr>
          <p:cNvPr id="63" name=""/>
          <p:cNvGraphicFramePr/>
          <p:nvPr/>
        </p:nvGraphicFramePr>
        <p:xfrm>
          <a:off x="8153280" y="5867280"/>
          <a:ext cx="812880" cy="838440"/>
        </p:xfrm>
        <a:graphic>
          <a:graphicData uri="http://schemas.openxmlformats.org/presentationml/2006/ole">
            <p:oleObj r:id="rId3" spid="">
              <p:embed/>
              <p:pic>
                <p:nvPicPr>
                  <p:cNvPr id="64" name="" descr=""/>
                  <p:cNvPicPr/>
                  <p:nvPr/>
                </p:nvPicPr>
                <p:blipFill>
                  <a:blip r:embed="rId4"/>
                  <a:stretch/>
                </p:blipFill>
                <p:spPr>
                  <a:xfrm>
                    <a:off x="8153280" y="5867280"/>
                    <a:ext cx="812880" cy="838440"/>
                  </a:xfrm>
                  <a:prstGeom prst="rect">
                    <a:avLst/>
                  </a:prstGeom>
                  <a:solidFill>
                    <a:srgbClr val="ffffff"/>
                  </a:solidFill>
                  <a:ln w="0">
                    <a:noFill/>
                  </a:ln>
                </p:spPr>
              </p:pic>
            </p:oleObj>
          </a:graphicData>
        </a:graphic>
      </p:graphicFrame>
      <p:sp>
        <p:nvSpPr>
          <p:cNvPr id="65"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66" name=""/>
          <p:cNvSpPr/>
          <p:nvPr/>
        </p:nvSpPr>
        <p:spPr>
          <a:xfrm>
            <a:off x="4483080" y="6400800"/>
            <a:ext cx="177840" cy="200160"/>
          </a:xfrm>
          <a:prstGeom prst="ellipse">
            <a:avLst/>
          </a:prstGeom>
          <a:solidFill>
            <a:srgbClr val="fe000c"/>
          </a:solidFill>
          <a:ln w="0">
            <a:noFill/>
          </a:ln>
        </p:spPr>
        <p:style>
          <a:lnRef idx="0"/>
          <a:fillRef idx="0"/>
          <a:effectRef idx="0"/>
          <a:fontRef idx="minor"/>
        </p:style>
        <p:txBody>
          <a:bodyPr wrap="none"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E8FAB4-9188-44A9-91FC-60698B858F2C}" type="slidenum">
              <a:rPr b="0" i="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5"/>
    <p:sldLayoutId id="2147483650" r:id="rId6"/>
    <p:sldLayoutId id="2147483651" r:id="rId7"/>
    <p:sldLayoutId id="2147483652" r:id="rId8"/>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slideLayout" Target="../slideLayouts/slideLayout4.xml"/><Relationship Id="rId7"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image" Target="../media/image10.png"/><Relationship Id="rId2"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1" name=""/>
          <p:cNvSpPr/>
          <p:nvPr/>
        </p:nvSpPr>
        <p:spPr>
          <a:xfrm>
            <a:off x="1346040" y="3219480"/>
            <a:ext cx="741708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Enron Government Affairs </a:t>
            </a:r>
            <a:endParaRPr b="0" lang="en-US" sz="2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Status Report to EWS</a:t>
            </a:r>
            <a:endParaRPr b="0" lang="en-US" sz="2800" strike="noStrike" u="none">
              <a:solidFill>
                <a:srgbClr val="000000"/>
              </a:solidFill>
              <a:effectLst/>
              <a:uFillTx/>
              <a:latin typeface="Times New Roman"/>
            </a:endParaRPr>
          </a:p>
        </p:txBody>
      </p:sp>
      <p:grpSp>
        <p:nvGrpSpPr>
          <p:cNvPr id="82" name=""/>
          <p:cNvGrpSpPr/>
          <p:nvPr/>
        </p:nvGrpSpPr>
        <p:grpSpPr>
          <a:xfrm>
            <a:off x="4680" y="192240"/>
            <a:ext cx="1245960" cy="6475320"/>
            <a:chOff x="4680" y="192240"/>
            <a:chExt cx="1245960" cy="6475320"/>
          </a:xfrm>
        </p:grpSpPr>
        <p:sp>
          <p:nvSpPr>
            <p:cNvPr id="83" name=""/>
            <p:cNvSpPr/>
            <p:nvPr/>
          </p:nvSpPr>
          <p:spPr>
            <a:xfrm>
              <a:off x="171360" y="192240"/>
              <a:ext cx="1079280" cy="6475320"/>
            </a:xfrm>
            <a:custGeom>
              <a:avLst/>
              <a:gdLst>
                <a:gd name="textAreaLeft" fmla="*/ 52560 w 1079280"/>
                <a:gd name="textAreaRight" fmla="*/ 1026720 w 1079280"/>
                <a:gd name="textAreaTop" fmla="*/ 52560 h 6475320"/>
                <a:gd name="textAreaBottom" fmla="*/ 6422760 h 6475320"/>
              </a:gdLst>
              <a:ahLst/>
              <a:cxnLst/>
              <a:rect l="textAreaLeft" t="textAreaTop" r="textAreaRight" b="textAreaBottom"/>
              <a:pathLst>
                <a:path w="21600" h="129557">
                  <a:moveTo>
                    <a:pt x="3600" y="0"/>
                  </a:moveTo>
                  <a:arcTo wR="3600" hR="3600" stAng="16200000" swAng="-5400000"/>
                  <a:lnTo>
                    <a:pt x="0" y="125957"/>
                  </a:lnTo>
                  <a:arcTo wR="3600" hR="3600" stAng="10800000" swAng="-5400000"/>
                  <a:lnTo>
                    <a:pt x="18000" y="129557"/>
                  </a:lnTo>
                  <a:arcTo wR="3600" hR="3600" stAng="5400000" swAng="-5400000"/>
                  <a:lnTo>
                    <a:pt x="21600" y="3600"/>
                  </a:lnTo>
                  <a:arcTo wR="3600" hR="3600" stAng="0" swAng="-5400000"/>
                  <a:close/>
                </a:path>
              </a:pathLst>
            </a:custGeom>
            <a:solidFill>
              <a:srgbClr val="095b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281520" y="5592600"/>
              <a:ext cx="862200" cy="944640"/>
            </a:xfrm>
            <a:custGeom>
              <a:avLst/>
              <a:gdLst>
                <a:gd name="textAreaLeft" fmla="*/ 41760 w 862200"/>
                <a:gd name="textAreaRight" fmla="*/ 820440 w 862200"/>
                <a:gd name="textAreaTop" fmla="*/ 41760 h 944640"/>
                <a:gd name="textAreaBottom" fmla="*/ 902880 h 944640"/>
              </a:gdLst>
              <a:ahLst/>
              <a:cxnLst/>
              <a:rect l="textAreaLeft" t="textAreaTop" r="textAreaRight" b="textAreaBottom"/>
              <a:pathLst>
                <a:path w="21600" h="23664">
                  <a:moveTo>
                    <a:pt x="3600" y="0"/>
                  </a:moveTo>
                  <a:arcTo wR="3600" hR="3600" stAng="16200000" swAng="-5400000"/>
                  <a:lnTo>
                    <a:pt x="0" y="20064"/>
                  </a:lnTo>
                  <a:arcTo wR="3600" hR="3600" stAng="10800000" swAng="-5400000"/>
                  <a:lnTo>
                    <a:pt x="18000" y="23664"/>
                  </a:lnTo>
                  <a:arcTo wR="3600" hR="3600" stAng="5400000" swAng="-5400000"/>
                  <a:lnTo>
                    <a:pt x="21600" y="3600"/>
                  </a:lnTo>
                  <a:arcTo wR="3600" hR="3600" stAng="0" swAng="-5400000"/>
                  <a:close/>
                </a:path>
              </a:pathLst>
            </a:cu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463320" y="4176720"/>
              <a:ext cx="510840" cy="558720"/>
            </a:xfrm>
            <a:custGeom>
              <a:avLst/>
              <a:gdLst>
                <a:gd name="textAreaLeft" fmla="*/ 24840 w 510840"/>
                <a:gd name="textAreaRight" fmla="*/ 486000 w 510840"/>
                <a:gd name="textAreaTop" fmla="*/ 24840 h 558720"/>
                <a:gd name="textAreaBottom" fmla="*/ 533880 h 558720"/>
              </a:gdLst>
              <a:ahLst/>
              <a:cxnLst/>
              <a:rect l="textAreaLeft" t="textAreaTop" r="textAreaRight" b="textAreaBottom"/>
              <a:pathLst>
                <a:path w="21600" h="23623">
                  <a:moveTo>
                    <a:pt x="3600" y="0"/>
                  </a:moveTo>
                  <a:arcTo wR="3600" hR="3600" stAng="16200000" swAng="-5400000"/>
                  <a:lnTo>
                    <a:pt x="0" y="20023"/>
                  </a:lnTo>
                  <a:arcTo wR="3600" hR="3600" stAng="10800000" swAng="-5400000"/>
                  <a:lnTo>
                    <a:pt x="18000" y="23623"/>
                  </a:lnTo>
                  <a:arcTo wR="3600" hR="3600" stAng="5400000" swAng="-5400000"/>
                  <a:lnTo>
                    <a:pt x="21600" y="3600"/>
                  </a:lnTo>
                  <a:arcTo wR="3600" hR="3600" stAng="0" swAng="-5400000"/>
                  <a:close/>
                </a:path>
              </a:pathLst>
            </a:custGeom>
            <a:noFill/>
            <a:ln w="284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96480" y="4373640"/>
              <a:ext cx="626400" cy="1359000"/>
            </a:xfrm>
            <a:custGeom>
              <a:avLst/>
              <a:gdLst>
                <a:gd name="textAreaLeft" fmla="*/ 30240 w 626400"/>
                <a:gd name="textAreaRight" fmla="*/ 596160 w 626400"/>
                <a:gd name="textAreaTop" fmla="*/ 30240 h 1359000"/>
                <a:gd name="textAreaBottom" fmla="*/ 1328760 h 1359000"/>
              </a:gdLst>
              <a:ahLst/>
              <a:cxnLst/>
              <a:rect l="textAreaLeft" t="textAreaTop" r="textAreaRight" b="textAreaBottom"/>
              <a:pathLst>
                <a:path w="21600" h="46848">
                  <a:moveTo>
                    <a:pt x="3600" y="0"/>
                  </a:moveTo>
                  <a:arcTo wR="3600" hR="3600" stAng="16200000" swAng="-5400000"/>
                  <a:lnTo>
                    <a:pt x="0" y="43248"/>
                  </a:lnTo>
                  <a:arcTo wR="3600" hR="3600" stAng="10800000" swAng="-5400000"/>
                  <a:lnTo>
                    <a:pt x="18000" y="46848"/>
                  </a:lnTo>
                  <a:arcTo wR="3600" hR="3600" stAng="5400000" swAng="-5400000"/>
                  <a:lnTo>
                    <a:pt x="21600" y="3600"/>
                  </a:lnTo>
                  <a:arcTo wR="3600" hR="3600" stAng="0" swAng="-5400000"/>
                  <a:close/>
                </a:path>
              </a:pathLst>
            </a:custGeom>
            <a:noFill/>
            <a:ln w="648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82440" y="13366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353160" y="13366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630000" y="13366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82440" y="165096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630000" y="165096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82440" y="19526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630000" y="19526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912240" y="19526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5" name=""/>
            <p:cNvSpPr/>
            <p:nvPr/>
          </p:nvSpPr>
          <p:spPr>
            <a:xfrm>
              <a:off x="630000" y="22543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630000" y="25588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82440" y="25621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353160" y="25588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9" name=""/>
            <p:cNvSpPr/>
            <p:nvPr/>
          </p:nvSpPr>
          <p:spPr>
            <a:xfrm>
              <a:off x="353160" y="28702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0" name=""/>
            <p:cNvSpPr/>
            <p:nvPr/>
          </p:nvSpPr>
          <p:spPr>
            <a:xfrm>
              <a:off x="353160" y="31780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82440" y="31813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353160" y="349560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82440" y="34988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353160" y="380376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 name=""/>
            <p:cNvSpPr/>
            <p:nvPr/>
          </p:nvSpPr>
          <p:spPr>
            <a:xfrm>
              <a:off x="82440" y="3807000"/>
              <a:ext cx="234000" cy="266400"/>
            </a:xfrm>
            <a:custGeom>
              <a:avLst/>
              <a:gdLst>
                <a:gd name="textAreaLeft" fmla="*/ 11160 w 234000"/>
                <a:gd name="textAreaRight" fmla="*/ 222840 w 234000"/>
                <a:gd name="textAreaTop" fmla="*/ 11160 h 266400"/>
                <a:gd name="textAreaBottom" fmla="*/ 255240 h 266400"/>
              </a:gdLst>
              <a:ahLst/>
              <a:cxnLst/>
              <a:rect l="textAreaLeft" t="textAreaTop" r="textAreaRight" b="textAreaBottom"/>
              <a:pathLst>
                <a:path w="21600" h="24586">
                  <a:moveTo>
                    <a:pt x="3600" y="0"/>
                  </a:moveTo>
                  <a:arcTo wR="3600" hR="3600" stAng="16200000" swAng="-5400000"/>
                  <a:lnTo>
                    <a:pt x="0" y="20986"/>
                  </a:lnTo>
                  <a:arcTo wR="3600" hR="3600" stAng="10800000" swAng="-5400000"/>
                  <a:lnTo>
                    <a:pt x="18000" y="24586"/>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 name=""/>
            <p:cNvSpPr/>
            <p:nvPr/>
          </p:nvSpPr>
          <p:spPr>
            <a:xfrm>
              <a:off x="82440" y="41180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82440" y="44290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82440" y="47401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95ba6"/>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356040" y="195264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09aff"/>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82440" y="22543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09aff"/>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356040" y="225432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09aff"/>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32880" y="3178080"/>
              <a:ext cx="234000" cy="266760"/>
            </a:xfrm>
            <a:custGeom>
              <a:avLst/>
              <a:gdLst>
                <a:gd name="textAreaLeft" fmla="*/ 11160 w 234000"/>
                <a:gd name="textAreaRight" fmla="*/ 222840 w 234000"/>
                <a:gd name="textAreaTop" fmla="*/ 11160 h 266760"/>
                <a:gd name="textAreaBottom" fmla="*/ 255600 h 266760"/>
              </a:gdLst>
              <a:ahLst/>
              <a:cxnLst/>
              <a:rect l="textAreaLeft" t="textAreaTop" r="textAreaRight" b="textAreaBottom"/>
              <a:pathLst>
                <a:path w="21600" h="24619">
                  <a:moveTo>
                    <a:pt x="3600" y="0"/>
                  </a:moveTo>
                  <a:arcTo wR="3600" hR="3600" stAng="16200000" swAng="-5400000"/>
                  <a:lnTo>
                    <a:pt x="0" y="21019"/>
                  </a:lnTo>
                  <a:arcTo wR="3600" hR="3600" stAng="10800000" swAng="-5400000"/>
                  <a:lnTo>
                    <a:pt x="18000" y="24619"/>
                  </a:lnTo>
                  <a:arcTo wR="3600" hR="3600" stAng="5400000" swAng="-5400000"/>
                  <a:lnTo>
                    <a:pt x="21600" y="3600"/>
                  </a:lnTo>
                  <a:arcTo wR="3600" hR="3600" stAng="0" swAng="-5400000"/>
                  <a:close/>
                </a:path>
              </a:pathLst>
            </a:custGeom>
            <a:solidFill>
              <a:srgbClr val="009aff"/>
            </a:solidFill>
            <a:ln w="3240">
              <a:solidFill>
                <a:srgbClr val="ffffff"/>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4680" y="1206360"/>
              <a:ext cx="163800" cy="474372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14" name="EnronLogo" descr=""/>
            <p:cNvPicPr/>
            <p:nvPr/>
          </p:nvPicPr>
          <p:blipFill>
            <a:blip r:embed="rId1"/>
            <a:stretch/>
          </p:blipFill>
          <p:spPr>
            <a:xfrm>
              <a:off x="433800" y="5757840"/>
              <a:ext cx="567000" cy="638280"/>
            </a:xfrm>
            <a:prstGeom prst="rect">
              <a:avLst/>
            </a:prstGeom>
            <a:noFill/>
            <a:ln w="0">
              <a:noFill/>
            </a:ln>
          </p:spPr>
        </p:pic>
      </p:grpSp>
      <p:grpSp>
        <p:nvGrpSpPr>
          <p:cNvPr id="115" name=""/>
          <p:cNvGrpSpPr/>
          <p:nvPr/>
        </p:nvGrpSpPr>
        <p:grpSpPr>
          <a:xfrm>
            <a:off x="2946240" y="139680"/>
            <a:ext cx="5962320" cy="2279520"/>
            <a:chOff x="2946240" y="139680"/>
            <a:chExt cx="5962320" cy="2279520"/>
          </a:xfrm>
        </p:grpSpPr>
        <p:sp>
          <p:nvSpPr>
            <p:cNvPr id="116" name=""/>
            <p:cNvSpPr/>
            <p:nvPr/>
          </p:nvSpPr>
          <p:spPr>
            <a:xfrm>
              <a:off x="3363480" y="139680"/>
              <a:ext cx="5545080" cy="1940040"/>
            </a:xfrm>
            <a:prstGeom prst="roundRect">
              <a:avLst>
                <a:gd name="adj" fmla="val 16667"/>
              </a:avLst>
            </a:prstGeom>
            <a:solidFill>
              <a:srgbClr val="095ba6"/>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pic>
          <p:nvPicPr>
            <p:cNvPr id="117" name="" descr=""/>
            <p:cNvPicPr/>
            <p:nvPr/>
          </p:nvPicPr>
          <p:blipFill>
            <a:blip r:embed="rId2"/>
            <a:stretch/>
          </p:blipFill>
          <p:spPr>
            <a:xfrm>
              <a:off x="2946240" y="488880"/>
              <a:ext cx="1101600" cy="1208160"/>
            </a:xfrm>
            <a:prstGeom prst="rect">
              <a:avLst/>
            </a:prstGeom>
            <a:noFill/>
            <a:ln w="0">
              <a:noFill/>
            </a:ln>
          </p:spPr>
        </p:pic>
        <p:pic>
          <p:nvPicPr>
            <p:cNvPr id="118" name="" descr=""/>
            <p:cNvPicPr/>
            <p:nvPr/>
          </p:nvPicPr>
          <p:blipFill>
            <a:blip r:embed="rId3"/>
            <a:stretch/>
          </p:blipFill>
          <p:spPr>
            <a:xfrm>
              <a:off x="4449960" y="488880"/>
              <a:ext cx="1101960" cy="1208160"/>
            </a:xfrm>
            <a:prstGeom prst="rect">
              <a:avLst/>
            </a:prstGeom>
            <a:noFill/>
            <a:ln w="0">
              <a:noFill/>
            </a:ln>
          </p:spPr>
        </p:pic>
        <p:pic>
          <p:nvPicPr>
            <p:cNvPr id="119" name="" descr=""/>
            <p:cNvPicPr/>
            <p:nvPr/>
          </p:nvPicPr>
          <p:blipFill>
            <a:blip r:embed="rId4"/>
            <a:stretch/>
          </p:blipFill>
          <p:spPr>
            <a:xfrm>
              <a:off x="7459560" y="488880"/>
              <a:ext cx="1101960" cy="1208160"/>
            </a:xfrm>
            <a:prstGeom prst="rect">
              <a:avLst/>
            </a:prstGeom>
            <a:noFill/>
            <a:ln w="0">
              <a:noFill/>
            </a:ln>
          </p:spPr>
        </p:pic>
        <p:pic>
          <p:nvPicPr>
            <p:cNvPr id="120" name="" descr=""/>
            <p:cNvPicPr/>
            <p:nvPr/>
          </p:nvPicPr>
          <p:blipFill>
            <a:blip r:embed="rId5"/>
            <a:stretch/>
          </p:blipFill>
          <p:spPr>
            <a:xfrm>
              <a:off x="5955480" y="488880"/>
              <a:ext cx="1101960" cy="1208160"/>
            </a:xfrm>
            <a:prstGeom prst="rect">
              <a:avLst/>
            </a:prstGeom>
            <a:noFill/>
            <a:ln w="0">
              <a:noFill/>
            </a:ln>
          </p:spPr>
        </p:pic>
        <p:sp>
          <p:nvSpPr>
            <p:cNvPr id="121" name=""/>
            <p:cNvSpPr/>
            <p:nvPr/>
          </p:nvSpPr>
          <p:spPr>
            <a:xfrm>
              <a:off x="786744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2" name=""/>
            <p:cNvSpPr/>
            <p:nvPr/>
          </p:nvSpPr>
          <p:spPr>
            <a:xfrm>
              <a:off x="7867440" y="2305080"/>
              <a:ext cx="101160" cy="114120"/>
            </a:xfrm>
            <a:prstGeom prst="ellipse">
              <a:avLst/>
            </a:prstGeom>
            <a:solidFill>
              <a:srgbClr val="ffb310"/>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3" name=""/>
            <p:cNvSpPr/>
            <p:nvPr/>
          </p:nvSpPr>
          <p:spPr>
            <a:xfrm>
              <a:off x="7999920" y="2157480"/>
              <a:ext cx="10152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4" name=""/>
            <p:cNvSpPr/>
            <p:nvPr/>
          </p:nvSpPr>
          <p:spPr>
            <a:xfrm>
              <a:off x="814968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5" name=""/>
            <p:cNvSpPr/>
            <p:nvPr/>
          </p:nvSpPr>
          <p:spPr>
            <a:xfrm>
              <a:off x="829800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6" name=""/>
            <p:cNvSpPr/>
            <p:nvPr/>
          </p:nvSpPr>
          <p:spPr>
            <a:xfrm>
              <a:off x="8444520" y="2157480"/>
              <a:ext cx="101520" cy="114120"/>
            </a:xfrm>
            <a:prstGeom prst="ellipse">
              <a:avLst/>
            </a:prstGeom>
            <a:solidFill>
              <a:srgbClr val="ffb310"/>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7" name=""/>
            <p:cNvSpPr/>
            <p:nvPr/>
          </p:nvSpPr>
          <p:spPr>
            <a:xfrm>
              <a:off x="7720560" y="2157480"/>
              <a:ext cx="10152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8" name=""/>
            <p:cNvSpPr/>
            <p:nvPr/>
          </p:nvSpPr>
          <p:spPr>
            <a:xfrm>
              <a:off x="857736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129" name=""/>
            <p:cNvSpPr/>
            <p:nvPr/>
          </p:nvSpPr>
          <p:spPr>
            <a:xfrm>
              <a:off x="8444520" y="2298600"/>
              <a:ext cx="101520" cy="114480"/>
            </a:xfrm>
            <a:prstGeom prst="ellipse">
              <a:avLst/>
            </a:prstGeom>
            <a:solidFill>
              <a:srgbClr val="fe000c"/>
            </a:solidFill>
            <a:ln w="0">
              <a:noFill/>
            </a:ln>
          </p:spPr>
          <p:style>
            <a:lnRef idx="0"/>
            <a:fillRef idx="0"/>
            <a:effectRef idx="0"/>
            <a:fontRef idx="minor"/>
          </p:style>
          <p:txBody>
            <a:bodyPr wrap="none" lIns="90000" rIns="90000" tIns="34560" bIns="34560" anchor="ctr">
              <a:noAutofit/>
            </a:bodyPr>
            <a:p>
              <a:endParaRPr b="0" lang="en-US" sz="2400" strike="noStrike" u="none">
                <a:solidFill>
                  <a:srgbClr val="000000"/>
                </a:solidFill>
                <a:effectLst/>
                <a:uFillTx/>
                <a:latin typeface="Times New Roman"/>
              </a:endParaRPr>
            </a:p>
          </p:txBody>
        </p:sp>
        <p:sp>
          <p:nvSpPr>
            <p:cNvPr id="130" name=""/>
            <p:cNvSpPr/>
            <p:nvPr/>
          </p:nvSpPr>
          <p:spPr>
            <a:xfrm>
              <a:off x="8577360" y="2298600"/>
              <a:ext cx="101160" cy="114480"/>
            </a:xfrm>
            <a:prstGeom prst="ellipse">
              <a:avLst/>
            </a:prstGeom>
            <a:solidFill>
              <a:srgbClr val="fe000c"/>
            </a:solidFill>
            <a:ln w="0">
              <a:noFill/>
            </a:ln>
          </p:spPr>
          <p:style>
            <a:lnRef idx="0"/>
            <a:fillRef idx="0"/>
            <a:effectRef idx="0"/>
            <a:fontRef idx="minor"/>
          </p:style>
          <p:txBody>
            <a:bodyPr wrap="none" lIns="90000" rIns="90000" tIns="34560" bIns="34560" anchor="ctr">
              <a:noAutofit/>
            </a:bodyPr>
            <a:p>
              <a:endParaRPr b="0" lang="en-US" sz="2400" strike="noStrike" u="none">
                <a:solidFill>
                  <a:srgbClr val="000000"/>
                </a:solidFill>
                <a:effectLst/>
                <a:uFillTx/>
                <a:latin typeface="Times New Roman"/>
              </a:endParaRPr>
            </a:p>
          </p:txBody>
        </p:sp>
        <p:sp>
          <p:nvSpPr>
            <p:cNvPr id="131" name=""/>
            <p:cNvSpPr/>
            <p:nvPr/>
          </p:nvSpPr>
          <p:spPr>
            <a:xfrm>
              <a:off x="8725320" y="2157480"/>
              <a:ext cx="101160" cy="114120"/>
            </a:xfrm>
            <a:prstGeom prst="ellipse">
              <a:avLst/>
            </a:prstGeom>
            <a:solidFill>
              <a:srgbClr val="fe000c"/>
            </a:solidFill>
            <a:ln w="0">
              <a:noFill/>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grpSp>
      <p:sp>
        <p:nvSpPr>
          <p:cNvPr id="132" name=""/>
          <p:cNvSpPr/>
          <p:nvPr/>
        </p:nvSpPr>
        <p:spPr>
          <a:xfrm>
            <a:off x="8832960" y="6475320"/>
            <a:ext cx="177840" cy="200160"/>
          </a:xfrm>
          <a:prstGeom prst="ellipse">
            <a:avLst/>
          </a:prstGeom>
          <a:solidFill>
            <a:srgbClr val="fe000c"/>
          </a:solid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1EA3389-B2F6-4BC1-B5D5-30C2FA361352}" type="slidenum">
              <a:rPr b="0" i="1" lang="en-US" sz="1200" strike="noStrike" u="none">
                <a:solidFill>
                  <a:srgbClr val="ffffff"/>
                </a:solidFill>
                <a:effectLst/>
                <a:uFillTx/>
                <a:latin typeface="Arial"/>
              </a:rPr>
              <a:t>&lt;number&gt;</a:t>
            </a:fld>
            <a:endParaRPr b="0" lang="en-US" sz="1200" strike="noStrike" u="none">
              <a:solidFill>
                <a:srgbClr val="000000"/>
              </a:solidFill>
              <a:effectLst/>
              <a:uFillTx/>
              <a:latin typeface="Times New Roman"/>
            </a:endParaRPr>
          </a:p>
        </p:txBody>
      </p:sp>
      <p:sp>
        <p:nvSpPr>
          <p:cNvPr id="133" name=""/>
          <p:cNvSpPr/>
          <p:nvPr/>
        </p:nvSpPr>
        <p:spPr>
          <a:xfrm>
            <a:off x="1905120" y="5410080"/>
            <a:ext cx="601956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66"/>
                </a:solidFill>
                <a:effectLst/>
                <a:uFillTx/>
                <a:latin typeface="Times New Roman"/>
              </a:rPr>
              <a:t>September 2001</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8" name="retail" descr=""/>
          <p:cNvPicPr/>
          <p:nvPr/>
        </p:nvPicPr>
        <p:blipFill>
          <a:blip r:embed="rId1"/>
          <a:stretch/>
        </p:blipFill>
        <p:spPr>
          <a:xfrm>
            <a:off x="147600" y="736560"/>
            <a:ext cx="8847000" cy="497844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66"/>
                </a:solidFill>
                <a:effectLst/>
                <a:uFillTx/>
                <a:latin typeface="Times New Roman"/>
              </a:rPr>
              <a:t>Pro-Market rules/restrictions for market-based authority</a:t>
            </a:r>
            <a:endParaRPr b="0" lang="en-US" sz="3200" strike="noStrike" u="none">
              <a:solidFill>
                <a:srgbClr val="000000"/>
              </a:solidFill>
              <a:effectLst/>
              <a:uFillTx/>
              <a:latin typeface="Times New Roman"/>
            </a:endParaRPr>
          </a:p>
          <a:p>
            <a:pPr marL="343080" indent="-343080">
              <a:spcBef>
                <a:spcPts val="7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66"/>
                </a:solidFill>
                <a:effectLst/>
                <a:uFillTx/>
                <a:latin typeface="Times New Roman"/>
              </a:rPr>
              <a:t>Role of e-Commerce in energy and industry</a:t>
            </a:r>
            <a:endParaRPr b="0" lang="en-US" sz="3200" strike="noStrike" u="none">
              <a:solidFill>
                <a:srgbClr val="000000"/>
              </a:solidFill>
              <a:effectLst/>
              <a:uFillTx/>
              <a:latin typeface="Times New Roman"/>
            </a:endParaRPr>
          </a:p>
          <a:p>
            <a:pPr marL="343080" indent="-343080">
              <a:spcBef>
                <a:spcPts val="7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66"/>
                </a:solidFill>
                <a:effectLst/>
                <a:uFillTx/>
                <a:latin typeface="Times New Roman"/>
              </a:rPr>
              <a:t>Natural gas &amp; power affiliate codes of conduct</a:t>
            </a:r>
            <a:endParaRPr b="0" lang="en-US" sz="3200" strike="noStrike" u="none">
              <a:solidFill>
                <a:srgbClr val="000000"/>
              </a:solidFill>
              <a:effectLst/>
              <a:uFillTx/>
              <a:latin typeface="Times New Roman"/>
            </a:endParaRPr>
          </a:p>
          <a:p>
            <a:pPr marL="343080" indent="-343080">
              <a:spcBef>
                <a:spcPts val="7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66"/>
                </a:solidFill>
                <a:effectLst/>
                <a:uFillTx/>
                <a:latin typeface="Times New Roman"/>
              </a:rPr>
              <a:t>Natural gas &amp; power reporting requirements </a:t>
            </a:r>
            <a:endParaRPr b="0" lang="en-US" sz="3200" strike="noStrike" u="none">
              <a:solidFill>
                <a:srgbClr val="000000"/>
              </a:solidFill>
              <a:effectLst/>
              <a:uFillTx/>
              <a:latin typeface="Times New Roman"/>
            </a:endParaRPr>
          </a:p>
        </p:txBody>
      </p:sp>
      <p:sp>
        <p:nvSpPr>
          <p:cNvPr id="160"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Minimize Regulatory Intervention Status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1" name="PlaceHolder 1"/>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66"/>
                </a:solidFill>
                <a:effectLst/>
                <a:uFillTx/>
                <a:latin typeface="Times New Roman"/>
              </a:rPr>
              <a:t>California </a:t>
            </a:r>
            <a:endParaRPr b="0" lang="en-US" sz="24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Financial Risk (FERC Refunds, Negative CTC…etc).</a:t>
            </a:r>
            <a:endParaRPr b="0" lang="en-US" sz="20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Market Progress (e.g. CA ISO control, CDWR role…etc).</a:t>
            </a:r>
            <a:endParaRPr b="0" lang="en-US" sz="2000" strike="noStrike" u="none">
              <a:solidFill>
                <a:srgbClr val="000000"/>
              </a:solidFill>
              <a:effectLst/>
              <a:uFillTx/>
              <a:latin typeface="Times New Roman"/>
            </a:endParaRPr>
          </a:p>
          <a:p>
            <a:pPr marL="343080" indent="-343080">
              <a:spcBef>
                <a:spcPts val="601"/>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66"/>
                </a:solidFill>
                <a:effectLst/>
                <a:uFillTx/>
                <a:latin typeface="Times New Roman"/>
              </a:rPr>
              <a:t>Wholesale Market Reform</a:t>
            </a:r>
            <a:endParaRPr b="0" lang="en-US" sz="24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Equal Access</a:t>
            </a:r>
            <a:endParaRPr b="0" lang="en-US" sz="20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Detail Rules (Ancillary services, ICAP….etc).</a:t>
            </a:r>
            <a:endParaRPr b="0" lang="en-US" sz="2000" strike="noStrike" u="none">
              <a:solidFill>
                <a:srgbClr val="000000"/>
              </a:solidFill>
              <a:effectLst/>
              <a:uFillTx/>
              <a:latin typeface="Times New Roman"/>
            </a:endParaRPr>
          </a:p>
          <a:p>
            <a:pPr marL="343080" indent="-343080">
              <a:spcBef>
                <a:spcPts val="601"/>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66"/>
                </a:solidFill>
                <a:effectLst/>
                <a:uFillTx/>
                <a:latin typeface="Times New Roman"/>
              </a:rPr>
              <a:t>Retail Market Opening</a:t>
            </a:r>
            <a:endParaRPr b="0" lang="en-US" sz="24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Timing</a:t>
            </a:r>
            <a:endParaRPr b="0" lang="en-US" sz="2000" strike="noStrike" u="none">
              <a:solidFill>
                <a:srgbClr val="000000"/>
              </a:solidFill>
              <a:effectLst/>
              <a:uFillTx/>
              <a:latin typeface="Times New Roman"/>
            </a:endParaRPr>
          </a:p>
          <a:p>
            <a:pPr lvl="1" marL="743040" indent="-285840">
              <a:spcBef>
                <a:spcPts val="499"/>
              </a:spcBef>
              <a:buClr>
                <a:srgbClr val="0000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Quality</a:t>
            </a:r>
            <a:endParaRPr b="0" lang="en-US" sz="2000" strike="noStrike" u="none">
              <a:solidFill>
                <a:srgbClr val="000000"/>
              </a:solidFill>
              <a:effectLst/>
              <a:uFillTx/>
              <a:latin typeface="Times New Roman"/>
            </a:endParaRPr>
          </a:p>
        </p:txBody>
      </p:sp>
      <p:sp>
        <p:nvSpPr>
          <p:cNvPr id="162"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Protect EWS Retail Tariff Position</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3" name=""/>
          <p:cNvSpPr/>
          <p:nvPr/>
        </p:nvSpPr>
        <p:spPr>
          <a:xfrm>
            <a:off x="685800" y="609480"/>
            <a:ext cx="7772400" cy="8384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Times New Roman"/>
              </a:rPr>
              <a:t>Retails Position, Relative Weights (URM)</a:t>
            </a:r>
            <a:endParaRPr b="0" lang="en-US" sz="2800" strike="noStrike" u="none">
              <a:solidFill>
                <a:srgbClr val="000000"/>
              </a:solidFill>
              <a:effectLst/>
              <a:uFillTx/>
              <a:latin typeface="Times New Roman"/>
            </a:endParaRPr>
          </a:p>
        </p:txBody>
      </p:sp>
      <p:graphicFrame>
        <p:nvGraphicFramePr>
          <p:cNvPr id="164" name=""/>
          <p:cNvGraphicFramePr/>
          <p:nvPr/>
        </p:nvGraphicFramePr>
        <p:xfrm>
          <a:off x="609480" y="1447920"/>
          <a:ext cx="7925040" cy="4876560"/>
        </p:xfrm>
        <a:graphic>
          <a:graphicData uri="http://schemas.openxmlformats.org/presentationml/2006/ole">
            <p:oleObj progId="Excel.Sheet.12" r:id="rId1" spid="">
              <p:embed/>
              <p:pic>
                <p:nvPicPr>
                  <p:cNvPr id="165" name="" descr=""/>
                  <p:cNvPicPr/>
                  <p:nvPr/>
                </p:nvPicPr>
                <p:blipFill>
                  <a:blip r:embed="rId2"/>
                  <a:stretch/>
                </p:blipFill>
                <p:spPr>
                  <a:xfrm>
                    <a:off x="609480" y="1447920"/>
                    <a:ext cx="7925040" cy="4876560"/>
                  </a:xfrm>
                  <a:prstGeom prst="rect">
                    <a:avLst/>
                  </a:prstGeom>
                  <a:noFill/>
                  <a:ln w="0">
                    <a:noFill/>
                  </a:ln>
                </p:spPr>
              </p:pic>
            </p:oleObj>
          </a:graphicData>
        </a:graphic>
      </p:graphicFrame>
      <p:sp>
        <p:nvSpPr>
          <p:cNvPr id="166" name=""/>
          <p:cNvSpPr/>
          <p:nvPr/>
        </p:nvSpPr>
        <p:spPr>
          <a:xfrm>
            <a:off x="7010280" y="5181480"/>
            <a:ext cx="18288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66"/>
                </a:solidFill>
                <a:effectLst/>
                <a:uFillTx/>
                <a:latin typeface="Times New Roman"/>
              </a:rPr>
              <a:t>July,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67" name=""/>
          <p:cNvGraphicFramePr/>
          <p:nvPr/>
        </p:nvGraphicFramePr>
        <p:xfrm>
          <a:off x="-228600" y="711360"/>
          <a:ext cx="8686800" cy="5794200"/>
        </p:xfrm>
        <a:graphic>
          <a:graphicData uri="http://schemas.openxmlformats.org/presentationml/2006/ole">
            <p:oleObj progId="Excel.Sheet.12" r:id="rId1" spid="">
              <p:embed/>
              <p:pic>
                <p:nvPicPr>
                  <p:cNvPr id="168" name="" descr=""/>
                  <p:cNvPicPr/>
                  <p:nvPr/>
                </p:nvPicPr>
                <p:blipFill>
                  <a:blip r:embed="rId2"/>
                  <a:stretch/>
                </p:blipFill>
                <p:spPr>
                  <a:xfrm>
                    <a:off x="-228600" y="711360"/>
                    <a:ext cx="8686800" cy="5794200"/>
                  </a:xfrm>
                  <a:prstGeom prst="rect">
                    <a:avLst/>
                  </a:prstGeom>
                  <a:noFill/>
                  <a:ln w="0">
                    <a:noFill/>
                  </a:ln>
                </p:spPr>
              </p:pic>
            </p:oleObj>
          </a:graphicData>
        </a:graphic>
      </p:graphicFrame>
      <p:sp>
        <p:nvSpPr>
          <p:cNvPr id="169" name=""/>
          <p:cNvSpPr/>
          <p:nvPr/>
        </p:nvSpPr>
        <p:spPr>
          <a:xfrm>
            <a:off x="685800" y="609480"/>
            <a:ext cx="7772400" cy="83844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66"/>
                </a:solidFill>
                <a:effectLst/>
                <a:uFillTx/>
                <a:latin typeface="Times New Roman"/>
              </a:rPr>
              <a:t>Retail Risk, Nominal MWh (URM)</a:t>
            </a:r>
            <a:endParaRPr b="0" lang="en-US" sz="2800" strike="noStrike" u="none">
              <a:solidFill>
                <a:srgbClr val="000000"/>
              </a:solidFill>
              <a:effectLst/>
              <a:uFillTx/>
              <a:latin typeface="Times New Roman"/>
            </a:endParaRPr>
          </a:p>
        </p:txBody>
      </p:sp>
      <p:sp>
        <p:nvSpPr>
          <p:cNvPr id="170" name=""/>
          <p:cNvSpPr/>
          <p:nvPr/>
        </p:nvSpPr>
        <p:spPr>
          <a:xfrm>
            <a:off x="0" y="1905120"/>
            <a:ext cx="1371600" cy="27684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66"/>
                </a:solidFill>
                <a:effectLst/>
                <a:uFillTx/>
                <a:latin typeface="Times New Roman"/>
              </a:rPr>
              <a:t>July, 2001</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PlaceHolder 1"/>
          <p:cNvSpPr>
            <a:spLocks noGrp="1"/>
          </p:cNvSpPr>
          <p:nvPr>
            <p:ph type="title"/>
          </p:nvPr>
        </p:nvSpPr>
        <p:spPr>
          <a:xfrm>
            <a:off x="685800" y="380520"/>
            <a:ext cx="7772400" cy="12193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3600"/>
            </a:br>
            <a:r>
              <a:rPr b="0" lang="en-US" sz="3600" strike="noStrike" u="none">
                <a:solidFill>
                  <a:srgbClr val="000000"/>
                </a:solidFill>
                <a:effectLst/>
                <a:uFillTx/>
                <a:latin typeface="Times New Roman"/>
              </a:rPr>
              <a:t>Retail Curves Review Process</a:t>
            </a:r>
            <a:br>
              <a:rPr sz="3600"/>
            </a:br>
            <a:endParaRPr b="0" lang="en-US" sz="3600" strike="noStrike" u="none">
              <a:solidFill>
                <a:srgbClr val="000000"/>
              </a:solidFill>
              <a:effectLst/>
              <a:uFillTx/>
              <a:latin typeface="Times New Roman"/>
            </a:endParaRPr>
          </a:p>
        </p:txBody>
      </p:sp>
      <p:sp>
        <p:nvSpPr>
          <p:cNvPr id="172" name="PlaceHolder 2"/>
          <p:cNvSpPr>
            <a:spLocks noGrp="1"/>
          </p:cNvSpPr>
          <p:nvPr>
            <p:ph/>
          </p:nvPr>
        </p:nvSpPr>
        <p:spPr>
          <a:xfrm>
            <a:off x="609480" y="1828800"/>
            <a:ext cx="7772400" cy="4114800"/>
          </a:xfrm>
          <a:prstGeom prst="rect">
            <a:avLst/>
          </a:prstGeom>
          <a:noFill/>
          <a:ln w="0">
            <a:noFill/>
          </a:ln>
        </p:spPr>
        <p:txBody>
          <a:bodyPr lIns="90000" rIns="90000" tIns="46800" bIns="46800" anchor="t">
            <a:normAutofit/>
          </a:bodyPr>
          <a:p>
            <a:pPr lvl="1" marL="457200" indent="0">
              <a:lnSpc>
                <a:spcPct val="120000"/>
              </a:lnSpc>
              <a:spcBef>
                <a:spcPts val="964"/>
              </a:spcBef>
              <a:spcAft>
                <a:spcPts val="41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Provided curve owners with the most updated regulatory information &amp; identify regulatory risks in the curves </a:t>
            </a:r>
            <a:r>
              <a:rPr b="0" lang="en-US" sz="2200" strike="noStrike" u="none">
                <a:solidFill>
                  <a:srgbClr val="000000"/>
                </a:solidFill>
                <a:effectLst/>
                <a:uFillTx/>
                <a:latin typeface="Times New Roman"/>
              </a:rPr>
              <a:t>which cover 80% of EES positions. The process is ready to be repeated every 90 days.  </a:t>
            </a:r>
            <a:endParaRPr b="0" lang="en-US" sz="2200" strike="noStrike" u="none">
              <a:solidFill>
                <a:srgbClr val="000000"/>
              </a:solidFill>
              <a:effectLst/>
              <a:uFillTx/>
              <a:latin typeface="Times New Roman"/>
            </a:endParaRPr>
          </a:p>
          <a:p>
            <a:pPr lvl="1" marL="457200" indent="0">
              <a:lnSpc>
                <a:spcPct val="120000"/>
              </a:lnSpc>
              <a:spcBef>
                <a:spcPts val="876"/>
              </a:spcBef>
              <a:spcAft>
                <a:spcPts val="374"/>
              </a:spcAf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Currently </a:t>
            </a:r>
            <a:r>
              <a:rPr b="0" lang="en-US" sz="2000" strike="noStrike" u="none">
                <a:solidFill>
                  <a:srgbClr val="000000"/>
                </a:solidFill>
                <a:effectLst/>
                <a:uFillTx/>
                <a:latin typeface="Times New Roman"/>
              </a:rPr>
              <a:t>Developing regulatory strategies jointly by URM and GA to protect and improve EES positions as necessary.  </a:t>
            </a:r>
            <a:endParaRPr b="0" lang="en-US" sz="2000" strike="noStrike" u="none">
              <a:solidFill>
                <a:srgbClr val="000000"/>
              </a:solidFill>
              <a:effectLst/>
              <a:uFillTx/>
              <a:latin typeface="Times New Roman"/>
            </a:endParaRPr>
          </a:p>
          <a:p>
            <a:pPr lvl="2" marL="1143000" indent="-228600">
              <a:lnSpc>
                <a:spcPct val="120000"/>
              </a:lnSpc>
              <a:spcBef>
                <a:spcPts val="788"/>
              </a:spcBef>
              <a:spcAft>
                <a:spcPts val="337"/>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Perform impact analysis as required</a:t>
            </a:r>
            <a:endParaRPr b="0" lang="en-US" sz="1800" strike="noStrike" u="none">
              <a:solidFill>
                <a:srgbClr val="000000"/>
              </a:solidFill>
              <a:effectLst/>
              <a:uFillTx/>
              <a:latin typeface="Times New Roman"/>
            </a:endParaRPr>
          </a:p>
          <a:p>
            <a:pPr lvl="2" marL="1143000" indent="-228600">
              <a:lnSpc>
                <a:spcPct val="120000"/>
              </a:lnSpc>
              <a:spcBef>
                <a:spcPts val="788"/>
              </a:spcBef>
              <a:spcAft>
                <a:spcPts val="337"/>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Implement regulatory strategies agreed upon between URM and GA</a:t>
            </a:r>
            <a:endParaRPr b="0" lang="en-US" sz="1800" strike="noStrike" u="none">
              <a:solidFill>
                <a:srgbClr val="000000"/>
              </a:solidFill>
              <a:effectLst/>
              <a:uFillTx/>
              <a:latin typeface="Times New Roman"/>
            </a:endParaRPr>
          </a:p>
          <a:p>
            <a:pPr lvl="2" marL="1143000" indent="-228600">
              <a:lnSpc>
                <a:spcPct val="120000"/>
              </a:lnSpc>
              <a:spcBef>
                <a:spcPts val="788"/>
              </a:spcBef>
              <a:spcAft>
                <a:spcPts val="337"/>
              </a:spcAft>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Provide regular update on the progress of  implementation plan</a:t>
            </a:r>
            <a:endParaRPr b="0" lang="en-US" sz="1800" strike="noStrike" u="none">
              <a:solidFill>
                <a:srgbClr val="000000"/>
              </a:solidFill>
              <a:effectLst/>
              <a:uFillTx/>
              <a:latin typeface="Times New Roman"/>
            </a:endParaRPr>
          </a:p>
          <a:p>
            <a:pPr lvl="1" marL="457200" indent="0">
              <a:spcBef>
                <a:spcPts val="6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600" strike="noStrike" u="none">
              <a:solidFill>
                <a:srgbClr val="000000"/>
              </a:solidFill>
              <a:effectLst/>
              <a:uFillTx/>
              <a:latin typeface="Times New Roman"/>
            </a:endParaRPr>
          </a:p>
          <a:p>
            <a:pPr lvl="1" marL="457200"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457200"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lvl="1" marL="457200" indent="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
          <p:cNvSpPr/>
          <p:nvPr/>
        </p:nvSpPr>
        <p:spPr>
          <a:xfrm>
            <a:off x="838080" y="304920"/>
            <a:ext cx="760428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Overview</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Core Functions</a:t>
            </a:r>
            <a:endParaRPr b="0" lang="en-US" sz="2800" strike="noStrike" u="none">
              <a:solidFill>
                <a:srgbClr val="000000"/>
              </a:solidFill>
              <a:effectLst/>
              <a:uFillTx/>
              <a:latin typeface="Times New Roman"/>
            </a:endParaRPr>
          </a:p>
        </p:txBody>
      </p:sp>
      <p:sp>
        <p:nvSpPr>
          <p:cNvPr id="136" name=""/>
          <p:cNvSpPr/>
          <p:nvPr/>
        </p:nvSpPr>
        <p:spPr>
          <a:xfrm>
            <a:off x="304920" y="2209680"/>
            <a:ext cx="1828800" cy="351972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Primary Goal = remove all barriers and restrictions to energy markets</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Key Wholesale = RTO</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Key Retail = Direct Access</a:t>
            </a:r>
            <a:endParaRPr b="0" lang="en-US" sz="1200" strike="noStrike" u="none">
              <a:solidFill>
                <a:srgbClr val="000000"/>
              </a:solidFill>
              <a:effectLst/>
              <a:uFillTx/>
              <a:latin typeface="Times New Roman"/>
            </a:endParaRPr>
          </a:p>
          <a:p>
            <a:pPr lvl="1" marL="681120" indent="-223920">
              <a:lnSpc>
                <a:spcPct val="11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7160" indent="-227160">
              <a:lnSpc>
                <a:spcPct val="110000"/>
              </a:lnSpc>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Minimize regulation of derivatives and financial markets</a:t>
            </a:r>
            <a:endParaRPr b="0" lang="en-US" sz="1200" strike="noStrike" u="none">
              <a:solidFill>
                <a:srgbClr val="000000"/>
              </a:solidFill>
              <a:effectLst/>
              <a:uFillTx/>
              <a:latin typeface="Times New Roman"/>
            </a:endParaRPr>
          </a:p>
          <a:p>
            <a:pPr marL="227160" indent="-227160">
              <a:lnSpc>
                <a:spcPct val="110000"/>
              </a:lnSpc>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227160" indent="-227160">
              <a:lnSpc>
                <a:spcPct val="110000"/>
              </a:lnSpc>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43% of $ resources in 2000 / 2001</a:t>
            </a:r>
            <a:endParaRPr b="0" lang="en-US" sz="1200" strike="noStrike" u="none">
              <a:solidFill>
                <a:srgbClr val="000000"/>
              </a:solidFill>
              <a:effectLst/>
              <a:uFillTx/>
              <a:latin typeface="Times New Roman"/>
            </a:endParaRPr>
          </a:p>
        </p:txBody>
      </p:sp>
      <p:sp>
        <p:nvSpPr>
          <p:cNvPr id="137" name=""/>
          <p:cNvSpPr/>
          <p:nvPr/>
        </p:nvSpPr>
        <p:spPr>
          <a:xfrm>
            <a:off x="2514600" y="2209680"/>
            <a:ext cx="1752480" cy="26661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Support commercial  transactions</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Information and Intelligence gathering</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Power Desk Coverage</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17% of $ resources in 2000 / 2001</a:t>
            </a:r>
            <a:endParaRPr b="0" lang="en-US" sz="1200" strike="noStrike" u="none">
              <a:solidFill>
                <a:srgbClr val="000000"/>
              </a:solidFill>
              <a:effectLst/>
              <a:uFillTx/>
              <a:latin typeface="Times New Roman"/>
            </a:endParaRPr>
          </a:p>
        </p:txBody>
      </p:sp>
      <p:sp>
        <p:nvSpPr>
          <p:cNvPr id="138" name=""/>
          <p:cNvSpPr/>
          <p:nvPr/>
        </p:nvSpPr>
        <p:spPr>
          <a:xfrm>
            <a:off x="4572000" y="2216160"/>
            <a:ext cx="1828800" cy="24375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Identify regulatory and political risks in current book</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Develop and implement mitigation plan to protect value</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4% of $ resources in 2000 / 2001</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139" name=""/>
          <p:cNvSpPr/>
          <p:nvPr/>
        </p:nvSpPr>
        <p:spPr>
          <a:xfrm>
            <a:off x="6705720" y="2209680"/>
            <a:ext cx="1828800" cy="178956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Identify Enron-only market opportunities for commercial teams (e.g., Silver Oak)</a:t>
            </a:r>
            <a:endParaRPr b="0" lang="en-US" sz="1200" strike="noStrike" u="none">
              <a:solidFill>
                <a:srgbClr val="000000"/>
              </a:solidFill>
              <a:effectLst/>
              <a:uFillTx/>
              <a:latin typeface="Times New Roman"/>
            </a:endParaRPr>
          </a:p>
          <a:p>
            <a:pPr marL="227160" indent="-227160">
              <a:lnSpc>
                <a:spcPct val="125000"/>
              </a:lnSpc>
              <a:spcBef>
                <a:spcPts val="751"/>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66"/>
                </a:solidFill>
                <a:effectLst/>
                <a:uFillTx/>
                <a:latin typeface="Arial"/>
              </a:rPr>
              <a:t>14% of $ resources in 2000 / 2001</a:t>
            </a:r>
            <a:endParaRPr b="0" lang="en-US" sz="1200" strike="noStrike" u="none">
              <a:solidFill>
                <a:srgbClr val="000000"/>
              </a:solidFill>
              <a:effectLst/>
              <a:uFillTx/>
              <a:latin typeface="Times New Roman"/>
            </a:endParaRPr>
          </a:p>
        </p:txBody>
      </p:sp>
      <p:sp>
        <p:nvSpPr>
          <p:cNvPr id="140" name=""/>
          <p:cNvSpPr/>
          <p:nvPr/>
        </p:nvSpPr>
        <p:spPr>
          <a:xfrm>
            <a:off x="4648320" y="990720"/>
            <a:ext cx="1523880" cy="914400"/>
          </a:xfrm>
          <a:prstGeom prst="roundRect">
            <a:avLst>
              <a:gd name="adj" fmla="val 16667"/>
            </a:avLst>
          </a:prstGeom>
          <a:solidFill>
            <a:srgbClr val="0000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Times New Roman"/>
              </a:rPr>
              <a:t>Regulatory Risk Management</a:t>
            </a:r>
            <a:endParaRPr b="0" lang="en-US" sz="1600" strike="noStrike" u="none">
              <a:solidFill>
                <a:srgbClr val="000000"/>
              </a:solidFill>
              <a:effectLst/>
              <a:uFillTx/>
              <a:latin typeface="Times New Roman"/>
            </a:endParaRPr>
          </a:p>
        </p:txBody>
      </p:sp>
      <p:sp>
        <p:nvSpPr>
          <p:cNvPr id="141" name=""/>
          <p:cNvSpPr/>
          <p:nvPr/>
        </p:nvSpPr>
        <p:spPr>
          <a:xfrm>
            <a:off x="609480" y="990720"/>
            <a:ext cx="1524240" cy="914400"/>
          </a:xfrm>
          <a:prstGeom prst="roundRect">
            <a:avLst>
              <a:gd name="adj" fmla="val 16667"/>
            </a:avLst>
          </a:prstGeom>
          <a:solidFill>
            <a:srgbClr val="0066ff"/>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Market Advocacy</a:t>
            </a:r>
            <a:endParaRPr b="0" lang="en-US" sz="1600" strike="noStrike" u="none">
              <a:solidFill>
                <a:srgbClr val="000000"/>
              </a:solidFill>
              <a:effectLst/>
              <a:uFillTx/>
              <a:latin typeface="Times New Roman"/>
            </a:endParaRPr>
          </a:p>
        </p:txBody>
      </p:sp>
      <p:sp>
        <p:nvSpPr>
          <p:cNvPr id="142" name=""/>
          <p:cNvSpPr/>
          <p:nvPr/>
        </p:nvSpPr>
        <p:spPr>
          <a:xfrm>
            <a:off x="4648320" y="990720"/>
            <a:ext cx="1523880" cy="914400"/>
          </a:xfrm>
          <a:prstGeom prst="roundRect">
            <a:avLst>
              <a:gd name="adj" fmla="val 16667"/>
            </a:avLst>
          </a:prstGeom>
          <a:solidFill>
            <a:srgbClr val="ff3300"/>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Regulatory Risk Management</a:t>
            </a:r>
            <a:endParaRPr b="0" lang="en-US" sz="1600" strike="noStrike" u="none">
              <a:solidFill>
                <a:srgbClr val="000000"/>
              </a:solidFill>
              <a:effectLst/>
              <a:uFillTx/>
              <a:latin typeface="Times New Roman"/>
            </a:endParaRPr>
          </a:p>
        </p:txBody>
      </p:sp>
      <p:sp>
        <p:nvSpPr>
          <p:cNvPr id="143" name=""/>
          <p:cNvSpPr/>
          <p:nvPr/>
        </p:nvSpPr>
        <p:spPr>
          <a:xfrm>
            <a:off x="2590920" y="990720"/>
            <a:ext cx="1523880" cy="914400"/>
          </a:xfrm>
          <a:prstGeom prst="roundRect">
            <a:avLst>
              <a:gd name="adj" fmla="val 16667"/>
            </a:avLst>
          </a:prstGeom>
          <a:solidFill>
            <a:srgbClr val="33cc33"/>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Deal Support</a:t>
            </a:r>
            <a:endParaRPr b="0" lang="en-US" sz="1600" strike="noStrike" u="none">
              <a:solidFill>
                <a:srgbClr val="000000"/>
              </a:solidFill>
              <a:effectLst/>
              <a:uFillTx/>
              <a:latin typeface="Times New Roman"/>
            </a:endParaRPr>
          </a:p>
        </p:txBody>
      </p:sp>
      <p:sp>
        <p:nvSpPr>
          <p:cNvPr id="144" name=""/>
          <p:cNvSpPr/>
          <p:nvPr/>
        </p:nvSpPr>
        <p:spPr>
          <a:xfrm>
            <a:off x="6781680" y="990720"/>
            <a:ext cx="1524240" cy="914400"/>
          </a:xfrm>
          <a:prstGeom prst="roundRect">
            <a:avLst>
              <a:gd name="adj" fmla="val 16667"/>
            </a:avLst>
          </a:prstGeom>
          <a:solidFill>
            <a:srgbClr val="ffff66"/>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Regulatory Origination</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5" name=""/>
          <p:cNvSpPr/>
          <p:nvPr/>
        </p:nvSpPr>
        <p:spPr>
          <a:xfrm>
            <a:off x="990720" y="990720"/>
            <a:ext cx="7162560" cy="523728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150"/>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66"/>
                </a:solidFill>
                <a:effectLst/>
                <a:uFillTx/>
                <a:latin typeface="Arial"/>
              </a:rPr>
              <a:t>Leading Role - Enron positioned as the leading voice for competitive energy markets</a:t>
            </a:r>
            <a:endParaRPr b="0" lang="en-US" sz="2400" strike="noStrike" u="none">
              <a:solidFill>
                <a:srgbClr val="000000"/>
              </a:solidFill>
              <a:effectLst/>
              <a:uFillTx/>
              <a:latin typeface="Times New Roman"/>
            </a:endParaRPr>
          </a:p>
          <a:p>
            <a:pPr marL="227160" indent="-227160">
              <a:lnSpc>
                <a:spcPct val="125000"/>
              </a:lnSpc>
              <a:spcBef>
                <a:spcPts val="1500"/>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66"/>
                </a:solidFill>
                <a:effectLst/>
                <a:uFillTx/>
                <a:latin typeface="Arial"/>
              </a:rPr>
              <a:t>Enlisting Allies – Coordinated ad-hoc and permanent coalitions to effect necessary changes and protect our books</a:t>
            </a:r>
            <a:endParaRPr b="0" lang="en-US" sz="2400" strike="noStrike" u="none">
              <a:solidFill>
                <a:srgbClr val="000000"/>
              </a:solidFill>
              <a:effectLst/>
              <a:uFillTx/>
              <a:latin typeface="Times New Roman"/>
            </a:endParaRPr>
          </a:p>
          <a:p>
            <a:pPr marL="227160" indent="-227160">
              <a:lnSpc>
                <a:spcPct val="125000"/>
              </a:lnSpc>
              <a:spcBef>
                <a:spcPts val="1500"/>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66"/>
                </a:solidFill>
                <a:effectLst/>
                <a:uFillTx/>
                <a:latin typeface="Arial"/>
              </a:rPr>
              <a:t>Shifting Mission -  From Market Advocacy toward Deal Support and Regulatory Risk Management</a:t>
            </a:r>
            <a:endParaRPr b="0" lang="en-US" sz="2400" strike="noStrike" u="none">
              <a:solidFill>
                <a:srgbClr val="000000"/>
              </a:solidFill>
              <a:effectLst/>
              <a:uFillTx/>
              <a:latin typeface="Times New Roman"/>
            </a:endParaRPr>
          </a:p>
          <a:p>
            <a:pPr marL="227160" indent="-227160">
              <a:lnSpc>
                <a:spcPct val="125000"/>
              </a:lnSpc>
              <a:spcBef>
                <a:spcPts val="1500"/>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400" strike="noStrike" u="none">
                <a:solidFill>
                  <a:srgbClr val="000066"/>
                </a:solidFill>
                <a:effectLst/>
                <a:uFillTx/>
                <a:latin typeface="Arial"/>
              </a:rPr>
              <a:t>Aligning Resources – Employ centralized resource allocation process for $ and people to ensure consistency</a:t>
            </a:r>
            <a:endParaRPr b="0" lang="en-US" sz="2400" strike="noStrike" u="none">
              <a:solidFill>
                <a:srgbClr val="000000"/>
              </a:solidFill>
              <a:effectLst/>
              <a:uFillTx/>
              <a:latin typeface="Times New Roman"/>
            </a:endParaRPr>
          </a:p>
        </p:txBody>
      </p:sp>
      <p:sp>
        <p:nvSpPr>
          <p:cNvPr id="146"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Approach</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Government Affairs – Key Issues</a:t>
            </a:r>
            <a:endParaRPr b="0" lang="en-US" sz="2800" strike="noStrike" u="none">
              <a:solidFill>
                <a:srgbClr val="000000"/>
              </a:solidFill>
              <a:effectLst/>
              <a:uFillTx/>
              <a:latin typeface="Times New Roman"/>
            </a:endParaRPr>
          </a:p>
        </p:txBody>
      </p:sp>
      <p:sp>
        <p:nvSpPr>
          <p:cNvPr id="148" name=""/>
          <p:cNvSpPr/>
          <p:nvPr/>
        </p:nvSpPr>
        <p:spPr>
          <a:xfrm>
            <a:off x="990720" y="990720"/>
            <a:ext cx="7162560" cy="535392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Minimize California Crisis’ impact on Enron</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Recover outstanding debts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Restore California’s market</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Finish Wholesale Electricity Markets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Push FERC on RTOs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Assist FERC with market power / market structure</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Push for Additional Retail Market Openings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Finish implementing Texas and Ohio</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Focus on opening MO, NV, FLA for C&amp;I</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Keep regulators from disrupting working markets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Natural gas </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Financial derivatives</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Protect EWS Retail Tariff positions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400 MM Mwh short</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25 Utilities, 15 states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9"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California Crisis</a:t>
            </a:r>
            <a:endParaRPr b="0" lang="en-US" sz="2800" strike="noStrike" u="none">
              <a:solidFill>
                <a:srgbClr val="000000"/>
              </a:solidFill>
              <a:effectLst/>
              <a:uFillTx/>
              <a:latin typeface="Times New Roman"/>
            </a:endParaRPr>
          </a:p>
        </p:txBody>
      </p:sp>
      <p:sp>
        <p:nvSpPr>
          <p:cNvPr id="150" name=""/>
          <p:cNvSpPr/>
          <p:nvPr/>
        </p:nvSpPr>
        <p:spPr>
          <a:xfrm>
            <a:off x="990720" y="990720"/>
            <a:ext cx="7162560" cy="59756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Recover Outstanding Debts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Negative CTC</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Trade Credit with Utilities and ISO/PX</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ISO Undercollection</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Manage FERC Refund Cases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CA Refund - </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PNW Refund - </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Continue Direct Access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Delay CPUC suspension action under ABX1 to give Legislature opportunity to fix</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Ensure best economic value proposition</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Focus regulators on getting infrastructure in place</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Natural gas takeaway capacity</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Independent and workable CAISO</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Protect EWS Retail Tariff positions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400 MM Mwh short</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25 Utilities, 15 states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1"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Wholesale Electricity Market Status</a:t>
            </a:r>
            <a:endParaRPr b="0" lang="en-US" sz="2800" strike="noStrike" u="none">
              <a:solidFill>
                <a:srgbClr val="000000"/>
              </a:solidFill>
              <a:effectLst/>
              <a:uFillTx/>
              <a:latin typeface="Times New Roman"/>
            </a:endParaRPr>
          </a:p>
        </p:txBody>
      </p:sp>
      <p:sp>
        <p:nvSpPr>
          <p:cNvPr id="152" name=""/>
          <p:cNvSpPr/>
          <p:nvPr/>
        </p:nvSpPr>
        <p:spPr>
          <a:xfrm>
            <a:off x="990720" y="990720"/>
            <a:ext cx="7162560" cy="4956840"/>
          </a:xfrm>
          <a:prstGeom prst="rect">
            <a:avLst/>
          </a:prstGeom>
          <a:noFill/>
          <a:ln w="0">
            <a:noFill/>
          </a:ln>
        </p:spPr>
        <p:style>
          <a:lnRef idx="0"/>
          <a:fillRef idx="0"/>
          <a:effectRef idx="0"/>
          <a:fontRef idx="minor"/>
        </p:style>
        <p:txBody>
          <a:bodyPr lIns="90000" rIns="90000" tIns="46800" bIns="46800" anchor="t">
            <a:spAutoFit/>
          </a:bodyPr>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Push FERC on Order 2000 </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Turn “voluntary” nature into $ pain if further delays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Ensure RTO offers services in non-discriminatory manner</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Broad regional scope (NE, SE, MW, ERCOT, West)</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Support workable Wholesale Electricity Markets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Assist FERC with market power debate – end generator abuse</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Drive FERC on sustainable market structures – PJM model</a:t>
            </a:r>
            <a:endParaRPr b="0" lang="en-US" sz="1600" strike="noStrike" u="none">
              <a:solidFill>
                <a:srgbClr val="000000"/>
              </a:solidFill>
              <a:effectLst/>
              <a:uFillTx/>
              <a:latin typeface="Times New Roman"/>
            </a:endParaRPr>
          </a:p>
          <a:p>
            <a:pPr marL="227160" indent="-227160">
              <a:lnSpc>
                <a:spcPct val="125000"/>
              </a:lnSpc>
              <a:spcBef>
                <a:spcPts val="113"/>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800" strike="noStrike" u="none">
                <a:solidFill>
                  <a:srgbClr val="000066"/>
                </a:solidFill>
                <a:effectLst/>
                <a:uFillTx/>
                <a:latin typeface="Arial"/>
              </a:rPr>
              <a:t>Conform Retail and Wholesale Markets</a:t>
            </a:r>
            <a:endParaRPr b="0" lang="en-US" sz="18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Balancing provisions uniform to all participants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Congestion Management with financial rights</a:t>
            </a: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66"/>
                </a:solidFill>
                <a:effectLst/>
                <a:uFillTx/>
                <a:latin typeface="Arial"/>
              </a:rPr>
              <a:t>ICAP and Ancillary Services</a:t>
            </a:r>
            <a:endParaRPr b="0" lang="en-US" sz="16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66"/>
                </a:solidFill>
                <a:effectLst/>
                <a:uFillTx/>
                <a:latin typeface="Arial"/>
              </a:rPr>
              <a:t>Establish Mandatory Reliability Function Under FERC</a:t>
            </a:r>
            <a:endParaRPr b="0" lang="en-US" sz="16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227160" indent="-22716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681120" indent="-223920">
              <a:lnSpc>
                <a:spcPct val="125000"/>
              </a:lnSpc>
              <a:spcBef>
                <a:spcPts val="99"/>
              </a:spcBef>
              <a:buClr>
                <a:srgbClr val="ffb31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53" name=""/>
          <p:cNvGraphicFramePr/>
          <p:nvPr/>
        </p:nvGraphicFramePr>
        <p:xfrm>
          <a:off x="1241280" y="2438280"/>
          <a:ext cx="6683400" cy="3057480"/>
        </p:xfrm>
        <a:graphic>
          <a:graphicData uri="http://schemas.openxmlformats.org/presentationml/2006/ole">
            <p:oleObj progId="Excel.Sheet.12" r:id="rId1" spid="">
              <p:embed/>
              <p:pic>
                <p:nvPicPr>
                  <p:cNvPr id="154" name="" descr=""/>
                  <p:cNvPicPr/>
                  <p:nvPr/>
                </p:nvPicPr>
                <p:blipFill>
                  <a:blip r:embed="rId2"/>
                  <a:stretch/>
                </p:blipFill>
                <p:spPr>
                  <a:xfrm>
                    <a:off x="1241280" y="2438280"/>
                    <a:ext cx="6683400" cy="3057480"/>
                  </a:xfrm>
                  <a:prstGeom prst="rect">
                    <a:avLst/>
                  </a:prstGeom>
                  <a:noFill/>
                  <a:ln w="0">
                    <a:noFill/>
                  </a:ln>
                </p:spPr>
              </p:pic>
            </p:oleObj>
          </a:graphicData>
        </a:graphic>
      </p:graphicFrame>
      <p:sp>
        <p:nvSpPr>
          <p:cNvPr id="155" name=""/>
          <p:cNvSpPr/>
          <p:nvPr/>
        </p:nvSpPr>
        <p:spPr>
          <a:xfrm>
            <a:off x="1523160" y="5791320"/>
            <a:ext cx="223092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66"/>
                </a:solidFill>
                <a:effectLst/>
                <a:uFillTx/>
                <a:latin typeface="Times New Roman"/>
              </a:rPr>
              <a:t>* As of April 2001. </a:t>
            </a:r>
            <a:endParaRPr b="0" lang="en-US" sz="2000" strike="noStrike" u="none">
              <a:solidFill>
                <a:srgbClr val="000000"/>
              </a:solidFill>
              <a:effectLst/>
              <a:uFillTx/>
              <a:latin typeface="Times New Roman"/>
            </a:endParaRPr>
          </a:p>
        </p:txBody>
      </p:sp>
      <p:sp>
        <p:nvSpPr>
          <p:cNvPr id="156" name=""/>
          <p:cNvSpPr/>
          <p:nvPr/>
        </p:nvSpPr>
        <p:spPr>
          <a:xfrm>
            <a:off x="762120" y="304920"/>
            <a:ext cx="76039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66"/>
                </a:solidFill>
                <a:effectLst/>
                <a:uFillTx/>
                <a:latin typeface="Frutiger 55 Roman"/>
              </a:rPr>
              <a:t>Retail Market Status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157" name="dergulation" descr=""/>
          <p:cNvPicPr/>
          <p:nvPr/>
        </p:nvPicPr>
        <p:blipFill>
          <a:blip r:embed="rId1"/>
          <a:stretch/>
        </p:blipFill>
        <p:spPr>
          <a:xfrm>
            <a:off x="380880" y="762120"/>
            <a:ext cx="8382240" cy="539424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1925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2001-08-20T20:08:51Z</dcterms:created>
  <dc:creator>aibrahi</dc:creator>
  <dc:description/>
  <dc:language>en-US</dc:language>
  <cp:lastModifiedBy>jsteffe</cp:lastModifiedBy>
  <dcterms:modified xsi:type="dcterms:W3CDTF">2001-08-31T16:13:17Z</dcterms:modified>
  <cp:revision>63</cp:revision>
  <dc:subject/>
  <dc:title>About Government Affairs   The Government Affairs group communicates Enron's interests to government officials and policymakers in multiple countries throughout the world and at all levels of government - multinational, federal, state, and local.  Our mission is four-fold:   (1) advocate through administrative, political, and regulatory channels Enron's vision for competitive and open markets in the energy and telecommunications industries,  (2) support deal teams in securing the necessary regulatory approvals and permission for complex transactions,  (3) manage all global regulatory risk inherent within our business dealings, and  (4) develop innovative opportunities for Enron's businesses. </dc:title>
</cp:coreProperties>
</file>