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png" ContentType="image/png"/>
  <Override PartName="/ppt/media/image5.png" ContentType="image/png"/>
  <Override PartName="/ppt/media/image6.png" ContentType="image/png"/>
  <Override PartName="/ppt/media/image7.png" ContentType="image/png"/>
  <Override PartName="/ppt/embeddings/oleObject1.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eaeaea"/>
        </a:solidFill>
      </p:bgPr>
    </p:bg>
    <p:spTree>
      <p:nvGrpSpPr>
        <p:cNvPr id="1" name=""/>
        <p:cNvGrpSpPr/>
        <p:nvPr/>
      </p:nvGrpSpPr>
      <p:grpSpPr>
        <a:xfrm>
          <a:off x="0" y="0"/>
          <a:ext cx="0" cy="0"/>
          <a:chOff x="0" y="0"/>
          <a:chExt cx="0" cy="0"/>
        </a:xfrm>
      </p:grpSpPr>
      <p:grpSp>
        <p:nvGrpSpPr>
          <p:cNvPr id="0" name=""/>
          <p:cNvGrpSpPr/>
          <p:nvPr/>
        </p:nvGrpSpPr>
        <p:grpSpPr>
          <a:xfrm>
            <a:off x="0" y="0"/>
            <a:ext cx="9147240" cy="6867360"/>
            <a:chOff x="0" y="0"/>
            <a:chExt cx="9147240" cy="6867360"/>
          </a:xfrm>
        </p:grpSpPr>
        <p:sp>
          <p:nvSpPr>
            <p:cNvPr id="1" name=""/>
            <p:cNvSpPr/>
            <p:nvPr/>
          </p:nvSpPr>
          <p:spPr>
            <a:xfrm>
              <a:off x="0" y="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1522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3049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4572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6094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7621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9144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10666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 name=""/>
            <p:cNvSpPr/>
            <p:nvPr/>
          </p:nvSpPr>
          <p:spPr>
            <a:xfrm>
              <a:off x="12193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13716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15238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6765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18288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19810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21337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22860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24382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25909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27432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28954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30481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32004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33526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35053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36576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8098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39625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41148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42670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44197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45720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47242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48769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50292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51814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53341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54864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56386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57913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59436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60958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62485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64008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65530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67057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68580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70102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71629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73152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74674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76201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77724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79246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80773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82296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83818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85345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868680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8839080" y="9360"/>
              <a:ext cx="7632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8991720" y="9360"/>
              <a:ext cx="75960" cy="6858000"/>
            </a:xfrm>
            <a:prstGeom prst="rect">
              <a:avLst/>
            </a:prstGeom>
            <a:solidFill>
              <a:srgbClr val="ddddd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684360" y="0"/>
              <a:ext cx="8462880" cy="6858000"/>
            </a:xfrm>
            <a:prstGeom prst="rect">
              <a:avLst/>
            </a:prstGeom>
            <a:solidFill>
              <a:srgbClr val="ffffff">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0" y="1716120"/>
              <a:ext cx="6950160" cy="74520"/>
            </a:xfrm>
            <a:prstGeom prst="rect">
              <a:avLst/>
            </a:prstGeom>
            <a:solidFill>
              <a:srgbClr val="336699">
                <a:alpha val="50000"/>
              </a:srgbClr>
            </a:solidFill>
            <a:ln w="0">
              <a:noFill/>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imes New Roman"/>
              </a:endParaRPr>
            </a:p>
          </p:txBody>
        </p:sp>
      </p:grpSp>
      <p:sp>
        <p:nvSpPr>
          <p:cNvPr id="63" name="PlaceHolder 1"/>
          <p:cNvSpPr>
            <a:spLocks noGrp="1"/>
          </p:cNvSpPr>
          <p:nvPr>
            <p:ph type="title"/>
          </p:nvPr>
        </p:nvSpPr>
        <p:spPr>
          <a:xfrm>
            <a:off x="871200" y="189000"/>
            <a:ext cx="8163000" cy="14346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Verdana"/>
              </a:rPr>
              <a:t>Click to edit the title text format</a:t>
            </a:r>
            <a:endParaRPr b="0" lang="en-US" sz="4400" strike="noStrike" u="none">
              <a:solidFill>
                <a:srgbClr val="003366"/>
              </a:solidFill>
              <a:effectLst/>
              <a:uFillTx/>
              <a:latin typeface="Verdana"/>
            </a:endParaRPr>
          </a:p>
        </p:txBody>
      </p:sp>
      <p:sp>
        <p:nvSpPr>
          <p:cNvPr id="64" name="PlaceHolder 2"/>
          <p:cNvSpPr>
            <a:spLocks noGrp="1"/>
          </p:cNvSpPr>
          <p:nvPr>
            <p:ph type="body"/>
          </p:nvPr>
        </p:nvSpPr>
        <p:spPr>
          <a:xfrm>
            <a:off x="912600" y="1904760"/>
            <a:ext cx="8110440" cy="4190760"/>
          </a:xfrm>
          <a:prstGeom prst="rect">
            <a:avLst/>
          </a:prstGeom>
          <a:noFill/>
          <a:ln w="0">
            <a:noFill/>
          </a:ln>
        </p:spPr>
        <p:txBody>
          <a:bodyPr lIns="90000" rIns="90000" tIns="46800" bIns="46800" anchor="t">
            <a:normAutofit/>
          </a:bodyPr>
          <a:p>
            <a:pPr marL="343080" indent="-343080">
              <a:spcBef>
                <a:spcPts val="799"/>
              </a:spcBef>
              <a:buClr>
                <a:srgbClr val="9a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Verdana"/>
              </a:rPr>
              <a:t>Click to edit the outline text format</a:t>
            </a:r>
            <a:endParaRPr b="0" lang="en-US" sz="3200" strike="noStrike" u="none">
              <a:solidFill>
                <a:srgbClr val="000000"/>
              </a:solidFill>
              <a:effectLst/>
              <a:uFillTx/>
              <a:latin typeface="Verdana"/>
            </a:endParaRPr>
          </a:p>
          <a:p>
            <a:pPr lvl="1" marL="743040" indent="-285840">
              <a:spcBef>
                <a:spcPts val="799"/>
              </a:spcBef>
              <a:buClr>
                <a:srgbClr val="9a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Verdana"/>
              </a:rPr>
              <a:t>Second Outline Level</a:t>
            </a:r>
            <a:endParaRPr b="0" lang="en-US" sz="3200" strike="noStrike" u="none">
              <a:solidFill>
                <a:srgbClr val="000000"/>
              </a:solidFill>
              <a:effectLst/>
              <a:uFillTx/>
              <a:latin typeface="Verdana"/>
            </a:endParaRPr>
          </a:p>
          <a:p>
            <a:pPr lvl="2" marL="1143000" indent="-228600">
              <a:spcBef>
                <a:spcPts val="799"/>
              </a:spcBef>
              <a:buClr>
                <a:srgbClr val="003366"/>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Verdana"/>
              </a:rPr>
              <a:t>Third Outline Level</a:t>
            </a:r>
            <a:endParaRPr b="0" lang="en-US" sz="3200" strike="noStrike" u="none">
              <a:solidFill>
                <a:srgbClr val="000000"/>
              </a:solidFill>
              <a:effectLst/>
              <a:uFillTx/>
              <a:latin typeface="Verdana"/>
            </a:endParaRPr>
          </a:p>
          <a:p>
            <a:pPr lvl="3" marL="1600200" indent="-228600">
              <a:spcBef>
                <a:spcPts val="799"/>
              </a:spcBef>
              <a:buClr>
                <a:srgbClr val="336699"/>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Verdana"/>
              </a:rPr>
              <a:t>Fourth Outline Level</a:t>
            </a:r>
            <a:endParaRPr b="0" lang="en-US" sz="3200" strike="noStrike" u="none">
              <a:solidFill>
                <a:srgbClr val="000000"/>
              </a:solidFill>
              <a:effectLst/>
              <a:uFillTx/>
              <a:latin typeface="Verdana"/>
            </a:endParaRPr>
          </a:p>
          <a:p>
            <a:pPr lvl="4" marL="2057400" indent="-228600">
              <a:spcBef>
                <a:spcPts val="799"/>
              </a:spcBef>
              <a:buClr>
                <a:srgbClr val="000000"/>
              </a:buClr>
              <a:buSzPct val="85000"/>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Verdana"/>
              </a:rPr>
              <a:t>Fifth Outline Level</a:t>
            </a:r>
            <a:endParaRPr b="0" lang="en-US" sz="3200" strike="noStrike" u="none">
              <a:solidFill>
                <a:srgbClr val="000000"/>
              </a:solidFill>
              <a:effectLst/>
              <a:uFillTx/>
              <a:latin typeface="Verdana"/>
            </a:endParaRPr>
          </a:p>
          <a:p>
            <a:pPr lvl="5" marL="2057400" indent="-228600">
              <a:spcBef>
                <a:spcPts val="799"/>
              </a:spcBef>
              <a:buClr>
                <a:srgbClr val="000000"/>
              </a:buClr>
              <a:buSzPct val="85000"/>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Verdana"/>
              </a:rPr>
              <a:t>Sixth Outline Level</a:t>
            </a:r>
            <a:endParaRPr b="0" lang="en-US" sz="3200" strike="noStrike" u="none">
              <a:solidFill>
                <a:srgbClr val="000000"/>
              </a:solidFill>
              <a:effectLst/>
              <a:uFillTx/>
              <a:latin typeface="Verdana"/>
            </a:endParaRPr>
          </a:p>
          <a:p>
            <a:pPr lvl="6" marL="2057400" indent="-228600">
              <a:spcBef>
                <a:spcPts val="799"/>
              </a:spcBef>
              <a:buClr>
                <a:srgbClr val="000000"/>
              </a:buClr>
              <a:buSzPct val="85000"/>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Verdana"/>
              </a:rPr>
              <a:t>Seventh Outline Level</a:t>
            </a:r>
            <a:endParaRPr b="0" lang="en-US" sz="3200" strike="noStrike" u="none">
              <a:solidFill>
                <a:srgbClr val="000000"/>
              </a:solidFill>
              <a:effectLst/>
              <a:uFillTx/>
              <a:latin typeface="Verdana"/>
            </a:endParaRPr>
          </a:p>
        </p:txBody>
      </p:sp>
      <p:sp>
        <p:nvSpPr>
          <p:cNvPr id="65" name="PlaceHolder 3"/>
          <p:cNvSpPr>
            <a:spLocks noGrp="1"/>
          </p:cNvSpPr>
          <p:nvPr>
            <p:ph type="dt" idx="1"/>
          </p:nvPr>
        </p:nvSpPr>
        <p:spPr>
          <a:xfrm>
            <a:off x="1152360" y="62866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Verdan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Verdana"/>
              </a:rPr>
              <a:t>&lt;date/time&gt;</a:t>
            </a:r>
            <a:endParaRPr b="0" lang="en-US" sz="1400" strike="noStrike" u="none">
              <a:solidFill>
                <a:srgbClr val="000000"/>
              </a:solidFill>
              <a:effectLst/>
              <a:uFillTx/>
              <a:latin typeface="Times New Roman"/>
            </a:endParaRPr>
          </a:p>
        </p:txBody>
      </p:sp>
      <p:sp>
        <p:nvSpPr>
          <p:cNvPr id="66" name="PlaceHolder 4"/>
          <p:cNvSpPr>
            <a:spLocks noGrp="1"/>
          </p:cNvSpPr>
          <p:nvPr>
            <p:ph type="ftr" idx="2"/>
          </p:nvPr>
        </p:nvSpPr>
        <p:spPr>
          <a:xfrm>
            <a:off x="3590640" y="6286680"/>
            <a:ext cx="289548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Verdan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Verdana"/>
              </a:rPr>
              <a:t>&lt;footer&gt;</a:t>
            </a:r>
            <a:endParaRPr b="0" lang="en-US" sz="1400" strike="noStrike" u="none">
              <a:solidFill>
                <a:srgbClr val="000000"/>
              </a:solidFill>
              <a:effectLst/>
              <a:uFillTx/>
              <a:latin typeface="Times New Roman"/>
            </a:endParaRPr>
          </a:p>
        </p:txBody>
      </p:sp>
      <p:sp>
        <p:nvSpPr>
          <p:cNvPr id="67" name="PlaceHolder 5"/>
          <p:cNvSpPr>
            <a:spLocks noGrp="1"/>
          </p:cNvSpPr>
          <p:nvPr>
            <p:ph type="sldNum" idx="3"/>
          </p:nvPr>
        </p:nvSpPr>
        <p:spPr>
          <a:xfrm>
            <a:off x="7019640" y="6286680"/>
            <a:ext cx="190476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Verdan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9A7B0D2-69AE-40CD-B146-55A1559C16B2}" type="slidenum">
              <a:rPr b="0" lang="en-US" sz="1400" strike="noStrike" u="none">
                <a:solidFill>
                  <a:srgbClr val="000000"/>
                </a:solidFill>
                <a:effectLst/>
                <a:uFillTx/>
                <a:latin typeface="Verdana"/>
              </a:rPr>
              <a:t>&lt;number&gt;</a:t>
            </a:fld>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oleObject" Target="../embeddings/oleObject1.bin"/><Relationship Id="rId4" Type="http://schemas.openxmlformats.org/officeDocument/2006/relationships/image" Target="../media/image3.wmf"/><Relationship Id="rId5"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pn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304560" y="745560"/>
            <a:ext cx="373356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69"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70" name="bd04931_" descr=""/>
          <p:cNvPicPr/>
          <p:nvPr/>
        </p:nvPicPr>
        <p:blipFill>
          <a:blip r:embed="rId1"/>
          <a:stretch/>
        </p:blipFill>
        <p:spPr>
          <a:xfrm>
            <a:off x="5715000" y="2057400"/>
            <a:ext cx="2568600" cy="3440160"/>
          </a:xfrm>
          <a:prstGeom prst="rect">
            <a:avLst/>
          </a:prstGeom>
          <a:noFill/>
          <a:ln w="0">
            <a:noFill/>
          </a:ln>
        </p:spPr>
      </p:pic>
      <p:sp>
        <p:nvSpPr>
          <p:cNvPr id="71" name=""/>
          <p:cNvSpPr/>
          <p:nvPr/>
        </p:nvSpPr>
        <p:spPr>
          <a:xfrm rot="21599400">
            <a:off x="4572000" y="5486040"/>
            <a:ext cx="43448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9a0000"/>
                </a:solidFill>
                <a:effectLst/>
                <a:uFillTx/>
                <a:latin typeface="Verdana"/>
              </a:rPr>
              <a:t>Endless Possibilities. Endless Solutions.</a:t>
            </a:r>
            <a:endParaRPr b="0" lang="en-US" sz="1600" strike="noStrike" u="none">
              <a:solidFill>
                <a:srgbClr val="000000"/>
              </a:solidFill>
              <a:effectLst/>
              <a:uFillTx/>
              <a:latin typeface="Times New Roman"/>
            </a:endParaRPr>
          </a:p>
        </p:txBody>
      </p:sp>
      <p:pic>
        <p:nvPicPr>
          <p:cNvPr id="72"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73"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32"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33" name="bd04931_" descr=""/>
          <p:cNvPicPr/>
          <p:nvPr/>
        </p:nvPicPr>
        <p:blipFill>
          <a:blip r:embed="rId1"/>
          <a:stretch/>
        </p:blipFill>
        <p:spPr>
          <a:xfrm>
            <a:off x="3809880" y="228600"/>
            <a:ext cx="1032120" cy="1382760"/>
          </a:xfrm>
          <a:prstGeom prst="rect">
            <a:avLst/>
          </a:prstGeom>
          <a:noFill/>
          <a:ln w="0">
            <a:noFill/>
          </a:ln>
        </p:spPr>
      </p:pic>
      <p:sp>
        <p:nvSpPr>
          <p:cNvPr id="134"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135"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36"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4267080" y="3124080"/>
            <a:ext cx="3200400" cy="1961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Legal OnLine Form Library</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Legal Database Files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Legal Department Policies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Business Tools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39"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40" name="bd04931_" descr=""/>
          <p:cNvPicPr/>
          <p:nvPr/>
        </p:nvPicPr>
        <p:blipFill>
          <a:blip r:embed="rId1"/>
          <a:stretch/>
        </p:blipFill>
        <p:spPr>
          <a:xfrm>
            <a:off x="3809880" y="228600"/>
            <a:ext cx="1032120" cy="1382760"/>
          </a:xfrm>
          <a:prstGeom prst="rect">
            <a:avLst/>
          </a:prstGeom>
          <a:noFill/>
          <a:ln w="0">
            <a:noFill/>
          </a:ln>
        </p:spPr>
      </p:pic>
      <p:sp>
        <p:nvSpPr>
          <p:cNvPr id="141"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142"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43"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3886200" y="3124080"/>
            <a:ext cx="4191120" cy="2286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Legal Department Policies</a:t>
            </a:r>
            <a:endParaRPr b="0" lang="en-US" sz="16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Confidentiality Agreements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Opinion Letters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Representation by Outside Counsel</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ENA Legal Expenditures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Contractual Indemnity Provisions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Transaction Approval Guidelines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46"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47" name="bd04931_" descr=""/>
          <p:cNvPicPr/>
          <p:nvPr/>
        </p:nvPicPr>
        <p:blipFill>
          <a:blip r:embed="rId1"/>
          <a:stretch/>
        </p:blipFill>
        <p:spPr>
          <a:xfrm>
            <a:off x="3809880" y="228600"/>
            <a:ext cx="1032120" cy="1382760"/>
          </a:xfrm>
          <a:prstGeom prst="rect">
            <a:avLst/>
          </a:prstGeom>
          <a:noFill/>
          <a:ln w="0">
            <a:noFill/>
          </a:ln>
        </p:spPr>
      </p:pic>
      <p:sp>
        <p:nvSpPr>
          <p:cNvPr id="148"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149"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50"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3581280" y="2286000"/>
            <a:ext cx="4648320" cy="4237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Arial"/>
              </a:rPr>
              <a:t>ENA Legal Expenditures Policy</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Arial"/>
              </a:rPr>
              <a:t>In order to provide better oversight and control of ENA legal expenditures on large transactions, please continue to follow the procedures set forth below for transactions where outside legal fees and expenses are expected to exceed $25,000.00.  The purpose of these procedures is to (i) improve communication with counsel (inside and outside) on issues, fees and services and (ii) send price signals on legal costs (with respect to specific transactions) on a timely basis to the business units.  Every effort should be made to continue to provide high quality legal work that has become standard at ENA.d a written description of the services shall be provided by our outside counsel…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53"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54" name="bd04931_" descr=""/>
          <p:cNvPicPr/>
          <p:nvPr/>
        </p:nvPicPr>
        <p:blipFill>
          <a:blip r:embed="rId1"/>
          <a:stretch/>
        </p:blipFill>
        <p:spPr>
          <a:xfrm>
            <a:off x="3809880" y="228600"/>
            <a:ext cx="1032120" cy="1382760"/>
          </a:xfrm>
          <a:prstGeom prst="rect">
            <a:avLst/>
          </a:prstGeom>
          <a:noFill/>
          <a:ln w="0">
            <a:noFill/>
          </a:ln>
        </p:spPr>
      </p:pic>
      <p:sp>
        <p:nvSpPr>
          <p:cNvPr id="155"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156"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57"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3124080" y="3124080"/>
            <a:ext cx="47246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6699"/>
                </a:solidFill>
                <a:effectLst/>
                <a:uFillTx/>
                <a:latin typeface="Arial"/>
              </a:rPr>
              <a:t>LegalOnline Form Library</a:t>
            </a:r>
            <a:endParaRPr b="0" lang="en-US" sz="1800" strike="noStrike" u="none">
              <a:solidFill>
                <a:srgbClr val="000000"/>
              </a:solidFill>
              <a:effectLst/>
              <a:uFillTx/>
              <a:latin typeface="Times New Roman"/>
            </a:endParaRPr>
          </a:p>
        </p:txBody>
      </p:sp>
      <p:pic>
        <p:nvPicPr>
          <p:cNvPr id="159" name="Materials" descr=""/>
          <p:cNvPicPr/>
          <p:nvPr/>
        </p:nvPicPr>
        <p:blipFill>
          <a:blip r:embed="rId3"/>
          <a:stretch/>
        </p:blipFill>
        <p:spPr>
          <a:xfrm>
            <a:off x="5867280" y="3886200"/>
            <a:ext cx="479520" cy="1417680"/>
          </a:xfrm>
          <a:prstGeom prst="rect">
            <a:avLst/>
          </a:prstGeom>
          <a:noFill/>
          <a:ln w="0">
            <a:noFill/>
          </a:ln>
        </p:spPr>
      </p:pic>
      <p:pic>
        <p:nvPicPr>
          <p:cNvPr id="160" name="Environmental" descr=""/>
          <p:cNvPicPr/>
          <p:nvPr/>
        </p:nvPicPr>
        <p:blipFill>
          <a:blip r:embed="rId4"/>
          <a:stretch/>
        </p:blipFill>
        <p:spPr>
          <a:xfrm>
            <a:off x="5486400" y="3886200"/>
            <a:ext cx="479520" cy="1417680"/>
          </a:xfrm>
          <a:prstGeom prst="rect">
            <a:avLst/>
          </a:prstGeom>
          <a:noFill/>
          <a:ln w="0">
            <a:noFill/>
          </a:ln>
        </p:spPr>
      </p:pic>
      <p:pic>
        <p:nvPicPr>
          <p:cNvPr id="161" name="Advisors" descr=""/>
          <p:cNvPicPr/>
          <p:nvPr/>
        </p:nvPicPr>
        <p:blipFill>
          <a:blip r:embed="rId5"/>
          <a:stretch/>
        </p:blipFill>
        <p:spPr>
          <a:xfrm>
            <a:off x="5029200" y="3886200"/>
            <a:ext cx="479520" cy="1417680"/>
          </a:xfrm>
          <a:prstGeom prst="rect">
            <a:avLst/>
          </a:prstGeom>
          <a:noFill/>
          <a:ln w="0">
            <a:noFill/>
          </a:ln>
        </p:spPr>
      </p:pic>
      <p:pic>
        <p:nvPicPr>
          <p:cNvPr id="162" name="Contacts" descr=""/>
          <p:cNvPicPr/>
          <p:nvPr/>
        </p:nvPicPr>
        <p:blipFill>
          <a:blip r:embed="rId6"/>
          <a:stretch/>
        </p:blipFill>
        <p:spPr>
          <a:xfrm>
            <a:off x="4648320" y="3886200"/>
            <a:ext cx="479160" cy="141768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63"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64"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65" name="bd04931_" descr=""/>
          <p:cNvPicPr/>
          <p:nvPr/>
        </p:nvPicPr>
        <p:blipFill>
          <a:blip r:embed="rId1"/>
          <a:stretch/>
        </p:blipFill>
        <p:spPr>
          <a:xfrm>
            <a:off x="3809880" y="228600"/>
            <a:ext cx="1032120" cy="1382760"/>
          </a:xfrm>
          <a:prstGeom prst="rect">
            <a:avLst/>
          </a:prstGeom>
          <a:noFill/>
          <a:ln w="0">
            <a:noFill/>
          </a:ln>
        </p:spPr>
      </p:pic>
      <p:sp>
        <p:nvSpPr>
          <p:cNvPr id="166"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167"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68"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3962520" y="2895480"/>
            <a:ext cx="3581280" cy="2593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6699"/>
                </a:solidFill>
                <a:effectLst/>
                <a:uFillTx/>
                <a:latin typeface="Verdana"/>
              </a:rPr>
              <a:t>Data Base Storage Site</a:t>
            </a:r>
            <a:endParaRPr b="0" lang="en-US" sz="18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Verdana"/>
              </a:rPr>
              <a:t>Opinion Letters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Verdana"/>
              </a:rPr>
              <a:t>Engagement Letters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Verdana"/>
              </a:rPr>
              <a:t>Confidentiality Agreements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Verdana"/>
              </a:rPr>
              <a:t>Master Agreements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70"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71"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72" name="bd04931_" descr=""/>
          <p:cNvPicPr/>
          <p:nvPr/>
        </p:nvPicPr>
        <p:blipFill>
          <a:blip r:embed="rId1"/>
          <a:stretch/>
        </p:blipFill>
        <p:spPr>
          <a:xfrm>
            <a:off x="3809880" y="228600"/>
            <a:ext cx="1032120" cy="1382760"/>
          </a:xfrm>
          <a:prstGeom prst="rect">
            <a:avLst/>
          </a:prstGeom>
          <a:noFill/>
          <a:ln w="0">
            <a:noFill/>
          </a:ln>
        </p:spPr>
      </p:pic>
      <p:sp>
        <p:nvSpPr>
          <p:cNvPr id="173"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174"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75"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4267080" y="2895480"/>
            <a:ext cx="3657600" cy="2639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6699"/>
                </a:solidFill>
                <a:effectLst/>
                <a:uFillTx/>
                <a:latin typeface="Verdana"/>
              </a:rPr>
              <a:t>Internet Resources</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Verdana"/>
              </a:rPr>
              <a:t>Educational Sites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Verdana"/>
              </a:rPr>
              <a:t>Business – 2 – Business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Verdana"/>
              </a:rPr>
              <a:t>United States Government</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Verdana"/>
              </a:rPr>
              <a:t>State Governments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6699"/>
                </a:solidFill>
                <a:effectLst/>
                <a:uFillTx/>
                <a:latin typeface="Verdana"/>
              </a:rPr>
              <a:t>General</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77" name="PlaceHolder 1"/>
          <p:cNvSpPr>
            <a:spLocks noGrp="1"/>
          </p:cNvSpPr>
          <p:nvPr>
            <p:ph type="title"/>
          </p:nvPr>
        </p:nvSpPr>
        <p:spPr>
          <a:xfrm>
            <a:off x="304560" y="745560"/>
            <a:ext cx="373356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78"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79" name="bd04931_" descr=""/>
          <p:cNvPicPr/>
          <p:nvPr/>
        </p:nvPicPr>
        <p:blipFill>
          <a:blip r:embed="rId1"/>
          <a:stretch/>
        </p:blipFill>
        <p:spPr>
          <a:xfrm>
            <a:off x="5715000" y="2057400"/>
            <a:ext cx="2568600" cy="3440160"/>
          </a:xfrm>
          <a:prstGeom prst="rect">
            <a:avLst/>
          </a:prstGeom>
          <a:noFill/>
          <a:ln w="0">
            <a:noFill/>
          </a:ln>
        </p:spPr>
      </p:pic>
      <p:sp>
        <p:nvSpPr>
          <p:cNvPr id="180" name=""/>
          <p:cNvSpPr/>
          <p:nvPr/>
        </p:nvSpPr>
        <p:spPr>
          <a:xfrm rot="21599400">
            <a:off x="4572000" y="5486040"/>
            <a:ext cx="43448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9a0000"/>
                </a:solidFill>
                <a:effectLst/>
                <a:uFillTx/>
                <a:latin typeface="Verdana"/>
              </a:rPr>
              <a:t>Endless Possibilities. Endless Solutions.</a:t>
            </a:r>
            <a:endParaRPr b="0" lang="en-US" sz="1600" strike="noStrike" u="none">
              <a:solidFill>
                <a:srgbClr val="000000"/>
              </a:solidFill>
              <a:effectLst/>
              <a:uFillTx/>
              <a:latin typeface="Times New Roman"/>
            </a:endParaRPr>
          </a:p>
        </p:txBody>
      </p:sp>
      <p:pic>
        <p:nvPicPr>
          <p:cNvPr id="181"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82"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75"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76" name="bd04931_" descr=""/>
          <p:cNvPicPr/>
          <p:nvPr/>
        </p:nvPicPr>
        <p:blipFill>
          <a:blip r:embed="rId1"/>
          <a:stretch/>
        </p:blipFill>
        <p:spPr>
          <a:xfrm>
            <a:off x="3809880" y="228600"/>
            <a:ext cx="1032120" cy="1382760"/>
          </a:xfrm>
          <a:prstGeom prst="rect">
            <a:avLst/>
          </a:prstGeom>
          <a:noFill/>
          <a:ln w="0">
            <a:noFill/>
          </a:ln>
        </p:spPr>
      </p:pic>
      <p:sp>
        <p:nvSpPr>
          <p:cNvPr id="77"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78"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79"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4267080" y="2895480"/>
            <a:ext cx="4114800" cy="2613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6699"/>
                </a:solidFill>
                <a:effectLst/>
                <a:uFillTx/>
                <a:latin typeface="Verdana"/>
              </a:rPr>
              <a:t>Newsroom</a:t>
            </a:r>
            <a:endParaRPr b="0" lang="en-US" sz="2000" strike="noStrike" u="none">
              <a:solidFill>
                <a:srgbClr val="000000"/>
              </a:solidFill>
              <a:effectLst/>
              <a:uFillTx/>
              <a:latin typeface="Times New Roman"/>
            </a:endParaRPr>
          </a:p>
          <a:p>
            <a:pPr>
              <a:lnSpc>
                <a:spcPct val="100000"/>
              </a:lnSpc>
              <a:spcBef>
                <a:spcPts val="1001"/>
              </a:spcBef>
              <a:buClr>
                <a:srgbClr val="336699"/>
              </a:buClr>
              <a:buFont typeface="Verdana"/>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Welcome Remarks</a:t>
            </a:r>
            <a:endParaRPr b="0" lang="en-US" sz="1600" strike="noStrike" u="none">
              <a:solidFill>
                <a:srgbClr val="000000"/>
              </a:solidFill>
              <a:effectLst/>
              <a:uFillTx/>
              <a:latin typeface="Times New Roman"/>
            </a:endParaRPr>
          </a:p>
          <a:p>
            <a:pPr>
              <a:lnSpc>
                <a:spcPct val="100000"/>
              </a:lnSpc>
              <a:spcBef>
                <a:spcPts val="1001"/>
              </a:spcBef>
              <a:buClr>
                <a:srgbClr val="336699"/>
              </a:buClr>
              <a:buFont typeface="Verdana"/>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Chinese Wall Policy – It’s Waiting for You In Education &amp; Training</a:t>
            </a:r>
            <a:endParaRPr b="0" lang="en-US" sz="1600" strike="noStrike" u="none">
              <a:solidFill>
                <a:srgbClr val="000000"/>
              </a:solidFill>
              <a:effectLst/>
              <a:uFillTx/>
              <a:latin typeface="Times New Roman"/>
            </a:endParaRPr>
          </a:p>
          <a:p>
            <a:pPr>
              <a:lnSpc>
                <a:spcPct val="100000"/>
              </a:lnSpc>
              <a:spcBef>
                <a:spcPts val="1001"/>
              </a:spcBef>
              <a:buClr>
                <a:srgbClr val="336699"/>
              </a:buClr>
              <a:buFont typeface="Verdana"/>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Deal Autopsy – What Went Wrong?</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82"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83" name="bd04931_" descr=""/>
          <p:cNvPicPr/>
          <p:nvPr/>
        </p:nvPicPr>
        <p:blipFill>
          <a:blip r:embed="rId1"/>
          <a:stretch/>
        </p:blipFill>
        <p:spPr>
          <a:xfrm>
            <a:off x="3809880" y="228600"/>
            <a:ext cx="1032120" cy="1382760"/>
          </a:xfrm>
          <a:prstGeom prst="rect">
            <a:avLst/>
          </a:prstGeom>
          <a:noFill/>
          <a:ln w="0">
            <a:noFill/>
          </a:ln>
        </p:spPr>
      </p:pic>
      <p:sp>
        <p:nvSpPr>
          <p:cNvPr id="84"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85"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86"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3124080" y="2438280"/>
            <a:ext cx="5562720" cy="3237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6699"/>
                </a:solidFill>
                <a:effectLst/>
                <a:uFillTx/>
                <a:latin typeface="Arial"/>
                <a:ea typeface="Arial"/>
              </a:rPr>
              <a:t> WELCOME!!!!!</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just">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6699"/>
                </a:solidFill>
                <a:effectLst/>
                <a:uFillTx/>
                <a:latin typeface="Arial"/>
                <a:ea typeface="Arial"/>
              </a:rPr>
              <a:t>“Endless Possibilities. Endless Solutions.”  As Enron pursues opportunities in an ever-changing business environment, it is essential that your Legal Department continually explore ways to supply the innovation both you, our clients, and Enron demand.  We have chosen to use the foregoing motto and </a:t>
            </a:r>
            <a:r>
              <a:rPr b="1" lang="en-US" sz="1000" strike="noStrike" u="none">
                <a:solidFill>
                  <a:srgbClr val="336699"/>
                </a:solidFill>
                <a:effectLst/>
                <a:uFillTx/>
                <a:latin typeface="Arial"/>
                <a:ea typeface="Arial"/>
              </a:rPr>
              <a:t>LegalOnline</a:t>
            </a:r>
            <a:r>
              <a:rPr b="1" lang="en-US" sz="1000" strike="noStrike" u="none">
                <a:solidFill>
                  <a:srgbClr val="336699"/>
                </a:solidFill>
                <a:effectLst/>
                <a:uFillTx/>
                <a:latin typeface="Arial"/>
                <a:ea typeface="Arial"/>
              </a:rPr>
              <a:t> to convey our continued commitment to tackling tough business challenges by providing unique, accurate legal solutions.</a:t>
            </a:r>
            <a:endParaRPr b="0" lang="en-US" sz="1000" strike="noStrike" u="none">
              <a:solidFill>
                <a:srgbClr val="000000"/>
              </a:solidFill>
              <a:effectLst/>
              <a:uFillTx/>
              <a:latin typeface="Times New Roman"/>
            </a:endParaRPr>
          </a:p>
          <a:p>
            <a:pPr algn="just">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6699"/>
                </a:solidFill>
                <a:effectLst/>
                <a:uFillTx/>
                <a:latin typeface="Arial"/>
                <a:ea typeface="Arial"/>
              </a:rPr>
              <a:t>Through </a:t>
            </a:r>
            <a:r>
              <a:rPr b="1" lang="en-US" sz="1000" strike="noStrike" u="none">
                <a:solidFill>
                  <a:srgbClr val="336699"/>
                </a:solidFill>
                <a:effectLst/>
                <a:uFillTx/>
                <a:latin typeface="Arial"/>
                <a:ea typeface="Arial"/>
              </a:rPr>
              <a:t>LegalOnline</a:t>
            </a:r>
            <a:r>
              <a:rPr b="1" lang="en-US" sz="1000" strike="noStrike" u="none">
                <a:solidFill>
                  <a:srgbClr val="336699"/>
                </a:solidFill>
                <a:effectLst/>
                <a:uFillTx/>
                <a:latin typeface="Arial"/>
                <a:ea typeface="Arial"/>
              </a:rPr>
              <a:t>, you will be able to better understand who we are, what we do and how we integrate with your business needs.</a:t>
            </a:r>
            <a:endParaRPr b="0" lang="en-US" sz="1000" strike="noStrike" u="none">
              <a:solidFill>
                <a:srgbClr val="000000"/>
              </a:solidFill>
              <a:effectLst/>
              <a:uFillTx/>
              <a:latin typeface="Times New Roman"/>
            </a:endParaRPr>
          </a:p>
          <a:p>
            <a:pPr algn="just">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6699"/>
                </a:solidFill>
                <a:effectLst/>
                <a:uFillTx/>
                <a:latin typeface="Arial"/>
                <a:ea typeface="Arial"/>
              </a:rPr>
              <a:t>At the current time, </a:t>
            </a:r>
            <a:r>
              <a:rPr b="1" lang="en-US" sz="1000" strike="noStrike" u="none">
                <a:solidFill>
                  <a:srgbClr val="336699"/>
                </a:solidFill>
                <a:effectLst/>
                <a:uFillTx/>
                <a:latin typeface="Arial"/>
                <a:ea typeface="Arial"/>
              </a:rPr>
              <a:t>LegalOnline</a:t>
            </a:r>
            <a:r>
              <a:rPr b="1" lang="en-US" sz="1000" strike="noStrike" u="none">
                <a:solidFill>
                  <a:srgbClr val="336699"/>
                </a:solidFill>
                <a:effectLst/>
                <a:uFillTx/>
                <a:latin typeface="Arial"/>
                <a:ea typeface="Arial"/>
              </a:rPr>
              <a:t> provides information about our members and their respective roles within the Department, as well as a comprehensive overview of Department logistics.  Information is also provided on basic policies vital to the continued success of our business.  Certain areas of the site are restricted for internal Department use; however, the information in these areas is being shared with all members of the Department, thereby ensuring the proliferation of a basic Enron value – communication. </a:t>
            </a:r>
            <a:endParaRPr b="0" lang="en-US" sz="1000" strike="noStrike" u="none">
              <a:solidFill>
                <a:srgbClr val="000000"/>
              </a:solidFill>
              <a:effectLst/>
              <a:uFillTx/>
              <a:latin typeface="Times New Roman"/>
            </a:endParaRPr>
          </a:p>
          <a:p>
            <a:pPr algn="just">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6699"/>
                </a:solidFill>
                <a:effectLst/>
                <a:uFillTx/>
                <a:latin typeface="Arial"/>
                <a:ea typeface="Arial"/>
              </a:rPr>
              <a:t> ….</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304560" y="745560"/>
            <a:ext cx="373356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89"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90" name="bd04931_" descr=""/>
          <p:cNvPicPr/>
          <p:nvPr/>
        </p:nvPicPr>
        <p:blipFill>
          <a:blip r:embed="rId1"/>
          <a:stretch/>
        </p:blipFill>
        <p:spPr>
          <a:xfrm>
            <a:off x="5715000" y="2057400"/>
            <a:ext cx="2568600" cy="3440160"/>
          </a:xfrm>
          <a:prstGeom prst="rect">
            <a:avLst/>
          </a:prstGeom>
          <a:noFill/>
          <a:ln w="0">
            <a:noFill/>
          </a:ln>
        </p:spPr>
      </p:pic>
      <p:sp>
        <p:nvSpPr>
          <p:cNvPr id="91" name=""/>
          <p:cNvSpPr/>
          <p:nvPr/>
        </p:nvSpPr>
        <p:spPr>
          <a:xfrm rot="21599400">
            <a:off x="4572000" y="5486040"/>
            <a:ext cx="43448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9a0000"/>
                </a:solidFill>
                <a:effectLst/>
                <a:uFillTx/>
                <a:latin typeface="Verdana"/>
              </a:rPr>
              <a:t>Endless Possibilities. Endless Solutions.</a:t>
            </a:r>
            <a:endParaRPr b="0" lang="en-US" sz="1600" strike="noStrike" u="none">
              <a:solidFill>
                <a:srgbClr val="000000"/>
              </a:solidFill>
              <a:effectLst/>
              <a:uFillTx/>
              <a:latin typeface="Times New Roman"/>
            </a:endParaRPr>
          </a:p>
        </p:txBody>
      </p:sp>
      <p:pic>
        <p:nvPicPr>
          <p:cNvPr id="92"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93"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95"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96" name="bd04931_" descr=""/>
          <p:cNvPicPr/>
          <p:nvPr/>
        </p:nvPicPr>
        <p:blipFill>
          <a:blip r:embed="rId1"/>
          <a:stretch/>
        </p:blipFill>
        <p:spPr>
          <a:xfrm>
            <a:off x="3809880" y="228600"/>
            <a:ext cx="1032120" cy="1382760"/>
          </a:xfrm>
          <a:prstGeom prst="rect">
            <a:avLst/>
          </a:prstGeom>
          <a:noFill/>
          <a:ln w="0">
            <a:noFill/>
          </a:ln>
        </p:spPr>
      </p:pic>
      <p:sp>
        <p:nvSpPr>
          <p:cNvPr id="97"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98"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99"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4419720" y="2133720"/>
            <a:ext cx="3962160" cy="4533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Department Organization Chart</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Office of General Counsel</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West Origination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East/Upstream Origination/Gas Trading</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M&amp;A Investments/Energy Capital</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Power Trading</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Financial Trading/Networks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Global Markets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Industrial Markets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Litigation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Europe</a:t>
            </a:r>
            <a:r>
              <a:rPr b="1" lang="en-US" sz="1600" strike="noStrike" u="none">
                <a:solidFill>
                  <a:srgbClr val="336699"/>
                </a:solidFill>
                <a:effectLst/>
                <a:uFillTx/>
                <a:latin typeface="Verdana"/>
              </a:rPr>
              <a:t>	</a:t>
            </a:r>
            <a:r>
              <a:rPr b="1" lang="en-US" sz="1600" strike="noStrike" u="none">
                <a:solidFill>
                  <a:srgbClr val="336699"/>
                </a:solidFill>
                <a:effectLst/>
                <a:uFillTx/>
                <a:latin typeface="Verdana"/>
              </a:rPr>
              <a:t>	</a:t>
            </a:r>
            <a:endParaRPr b="0" lang="en-US" sz="1600" strike="noStrike" u="none">
              <a:solidFill>
                <a:srgbClr val="000000"/>
              </a:solidFill>
              <a:effectLst/>
              <a:uFillTx/>
              <a:latin typeface="Times New Roman"/>
            </a:endParaRPr>
          </a:p>
        </p:txBody>
      </p:sp>
      <p:sp>
        <p:nvSpPr>
          <p:cNvPr id="101" name=""/>
          <p:cNvSpPr/>
          <p:nvPr/>
        </p:nvSpPr>
        <p:spPr>
          <a:xfrm>
            <a:off x="2362320" y="2743200"/>
            <a:ext cx="18288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03"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04" name="bd04931_" descr=""/>
          <p:cNvPicPr/>
          <p:nvPr/>
        </p:nvPicPr>
        <p:blipFill>
          <a:blip r:embed="rId1"/>
          <a:stretch/>
        </p:blipFill>
        <p:spPr>
          <a:xfrm>
            <a:off x="3809880" y="228600"/>
            <a:ext cx="1032120" cy="1382760"/>
          </a:xfrm>
          <a:prstGeom prst="rect">
            <a:avLst/>
          </a:prstGeom>
          <a:noFill/>
          <a:ln w="0">
            <a:noFill/>
          </a:ln>
        </p:spPr>
      </p:pic>
      <p:sp>
        <p:nvSpPr>
          <p:cNvPr id="105"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106"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07"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08" name=""/>
          <p:cNvGraphicFramePr/>
          <p:nvPr/>
        </p:nvGraphicFramePr>
        <p:xfrm>
          <a:off x="3789360" y="3276720"/>
          <a:ext cx="4151160" cy="2955960"/>
        </p:xfrm>
        <a:graphic>
          <a:graphicData uri="http://schemas.openxmlformats.org/presentationml/2006/ole">
            <p:oleObj r:id="rId3" spid="">
              <p:embed/>
              <p:pic>
                <p:nvPicPr>
                  <p:cNvPr id="109" name="" descr=""/>
                  <p:cNvPicPr/>
                  <p:nvPr/>
                </p:nvPicPr>
                <p:blipFill>
                  <a:blip r:embed="rId4"/>
                  <a:stretch/>
                </p:blipFill>
                <p:spPr>
                  <a:xfrm>
                    <a:off x="3789360" y="3276720"/>
                    <a:ext cx="4151160" cy="2955960"/>
                  </a:xfrm>
                  <a:prstGeom prst="rect">
                    <a:avLst/>
                  </a:prstGeom>
                  <a:noFill/>
                  <a:ln w="0">
                    <a:noFill/>
                  </a:ln>
                </p:spPr>
              </p:pic>
            </p:oleObj>
          </a:graphicData>
        </a:graphic>
      </p:graphicFrame>
      <p:sp>
        <p:nvSpPr>
          <p:cNvPr id="110" name=""/>
          <p:cNvSpPr/>
          <p:nvPr/>
        </p:nvSpPr>
        <p:spPr>
          <a:xfrm>
            <a:off x="4343400" y="2590920"/>
            <a:ext cx="297180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Department Organization Chart</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12"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13" name="bd04931_" descr=""/>
          <p:cNvPicPr/>
          <p:nvPr/>
        </p:nvPicPr>
        <p:blipFill>
          <a:blip r:embed="rId1"/>
          <a:stretch/>
        </p:blipFill>
        <p:spPr>
          <a:xfrm>
            <a:off x="3809880" y="228600"/>
            <a:ext cx="1032120" cy="1382760"/>
          </a:xfrm>
          <a:prstGeom prst="rect">
            <a:avLst/>
          </a:prstGeom>
          <a:noFill/>
          <a:ln w="0">
            <a:noFill/>
          </a:ln>
        </p:spPr>
      </p:pic>
      <p:sp>
        <p:nvSpPr>
          <p:cNvPr id="114"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115"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16"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3809880" y="2286000"/>
            <a:ext cx="4038840" cy="4114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Global Markets</a:t>
            </a:r>
            <a:endParaRPr b="0" lang="en-US" sz="16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336699"/>
                </a:solidFill>
                <a:effectLst/>
                <a:uFillTx/>
                <a:latin typeface="Verdana"/>
              </a:rPr>
              <a:t>Alan Aronowitz</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EB3860 Extension 33214 - Legal Assistant – Joya Davis, Extension 39559</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336699"/>
                </a:solidFill>
                <a:effectLst/>
                <a:uFillTx/>
                <a:latin typeface="Verdana"/>
              </a:rPr>
              <a:t>Mark Greenberg</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EB 3835  Extension 588978 – Legal Assistant – Joya Davis, Extension 39559</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336699"/>
                </a:solidFill>
                <a:effectLst/>
                <a:uFillTx/>
                <a:latin typeface="Verdana"/>
              </a:rPr>
              <a:t>Mike Robison</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EB3859  Extension 36667 – Legal Assistant – Joya Davis, Extension 39559</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336699"/>
                </a:solidFill>
                <a:effectLst/>
                <a:uFillTx/>
                <a:latin typeface="Verdana"/>
              </a:rPr>
              <a:t>Wayne Gresham</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EB3857  Extension 31485 – Legal Assistant – Joya Davis, Extension 39559</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304560" y="745560"/>
            <a:ext cx="373356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19"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20" name="bd04931_" descr=""/>
          <p:cNvPicPr/>
          <p:nvPr/>
        </p:nvPicPr>
        <p:blipFill>
          <a:blip r:embed="rId1"/>
          <a:stretch/>
        </p:blipFill>
        <p:spPr>
          <a:xfrm>
            <a:off x="5715000" y="2057400"/>
            <a:ext cx="2568600" cy="3440160"/>
          </a:xfrm>
          <a:prstGeom prst="rect">
            <a:avLst/>
          </a:prstGeom>
          <a:noFill/>
          <a:ln w="0">
            <a:noFill/>
          </a:ln>
        </p:spPr>
      </p:pic>
      <p:sp>
        <p:nvSpPr>
          <p:cNvPr id="121" name=""/>
          <p:cNvSpPr/>
          <p:nvPr/>
        </p:nvSpPr>
        <p:spPr>
          <a:xfrm rot="21599400">
            <a:off x="4572000" y="5486040"/>
            <a:ext cx="43448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9a0000"/>
                </a:solidFill>
                <a:effectLst/>
                <a:uFillTx/>
                <a:latin typeface="Verdana"/>
              </a:rPr>
              <a:t>Endless Possibilities. Endless Solutions.</a:t>
            </a:r>
            <a:endParaRPr b="0" lang="en-US" sz="1600" strike="noStrike" u="none">
              <a:solidFill>
                <a:srgbClr val="000000"/>
              </a:solidFill>
              <a:effectLst/>
              <a:uFillTx/>
              <a:latin typeface="Times New Roman"/>
            </a:endParaRPr>
          </a:p>
        </p:txBody>
      </p:sp>
      <p:pic>
        <p:nvPicPr>
          <p:cNvPr id="122"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23"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aeaea"/>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228600" y="759240"/>
            <a:ext cx="3733920" cy="58176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Verdana"/>
              </a:rPr>
              <a:t>LegalOnline</a:t>
            </a:r>
            <a:endParaRPr b="0" lang="en-US" sz="3200" strike="noStrike" u="none">
              <a:solidFill>
                <a:srgbClr val="003366"/>
              </a:solidFill>
              <a:effectLst/>
              <a:uFillTx/>
              <a:latin typeface="Verdana"/>
            </a:endParaRPr>
          </a:p>
        </p:txBody>
      </p:sp>
      <p:sp>
        <p:nvSpPr>
          <p:cNvPr id="125" name=""/>
          <p:cNvSpPr/>
          <p:nvPr/>
        </p:nvSpPr>
        <p:spPr>
          <a:xfrm rot="21582000">
            <a:off x="457200" y="3276360"/>
            <a:ext cx="2057400" cy="267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Newsroom</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Who Are We?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Tool Box</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Internet Resources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Seek &amp; Find</a:t>
            </a:r>
            <a:endParaRPr b="0" lang="en-US" sz="1600" strike="noStrike" u="none">
              <a:solidFill>
                <a:srgbClr val="000000"/>
              </a:solidFill>
              <a:effectLst/>
              <a:uFillTx/>
              <a:latin typeface="Times New Roman"/>
            </a:endParaRPr>
          </a:p>
        </p:txBody>
      </p:sp>
      <p:pic>
        <p:nvPicPr>
          <p:cNvPr id="126" name="bd04931_" descr=""/>
          <p:cNvPicPr/>
          <p:nvPr/>
        </p:nvPicPr>
        <p:blipFill>
          <a:blip r:embed="rId1"/>
          <a:stretch/>
        </p:blipFill>
        <p:spPr>
          <a:xfrm>
            <a:off x="3809880" y="228600"/>
            <a:ext cx="1032120" cy="1382760"/>
          </a:xfrm>
          <a:prstGeom prst="rect">
            <a:avLst/>
          </a:prstGeom>
          <a:noFill/>
          <a:ln w="0">
            <a:noFill/>
          </a:ln>
        </p:spPr>
      </p:pic>
      <p:sp>
        <p:nvSpPr>
          <p:cNvPr id="127" name=""/>
          <p:cNvSpPr/>
          <p:nvPr/>
        </p:nvSpPr>
        <p:spPr>
          <a:xfrm rot="16200">
            <a:off x="2362320" y="1828800"/>
            <a:ext cx="43448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9a0000"/>
                </a:solidFill>
                <a:effectLst/>
                <a:uFillTx/>
                <a:latin typeface="Verdana"/>
              </a:rPr>
              <a:t>Endless Possibilities. Endless Solutions.</a:t>
            </a:r>
            <a:endParaRPr b="0" lang="en-US" sz="1200" strike="noStrike" u="none">
              <a:solidFill>
                <a:srgbClr val="000000"/>
              </a:solidFill>
              <a:effectLst/>
              <a:uFillTx/>
              <a:latin typeface="Times New Roman"/>
            </a:endParaRPr>
          </a:p>
        </p:txBody>
      </p:sp>
      <p:pic>
        <p:nvPicPr>
          <p:cNvPr id="128" name="enelogo4wh" descr=""/>
          <p:cNvPicPr/>
          <p:nvPr/>
        </p:nvPicPr>
        <p:blipFill>
          <a:blip r:embed="rId2"/>
          <a:stretch/>
        </p:blipFill>
        <p:spPr>
          <a:xfrm>
            <a:off x="8381880" y="6102360"/>
            <a:ext cx="762120" cy="755640"/>
          </a:xfrm>
          <a:prstGeom prst="rect">
            <a:avLst/>
          </a:prstGeom>
          <a:noFill/>
          <a:ln w="9360">
            <a:solidFill>
              <a:srgbClr val="dddddd"/>
            </a:solidFill>
            <a:miter/>
          </a:ln>
        </p:spPr>
      </p:pic>
      <p:sp>
        <p:nvSpPr>
          <p:cNvPr id="129" name=""/>
          <p:cNvSpPr/>
          <p:nvPr/>
        </p:nvSpPr>
        <p:spPr>
          <a:xfrm>
            <a:off x="-922320" y="2209680"/>
            <a:ext cx="3809520" cy="7925760"/>
          </a:xfrm>
          <a:custGeom>
            <a:avLst/>
            <a:gdLst/>
            <a:ahLst/>
            <a:rect l="l" t="t" r="r" b="b"/>
            <a:pathLst>
              <a:path stroke="0" w="21600" h="21600">
                <a:moveTo>
                  <a:pt x="6958" y="707"/>
                </a:moveTo>
                <a:arcTo wR="10800" hR="10800" stAng="-6650371" swAng="6831678"/>
                <a:lnTo>
                  <a:pt x="10800" y="10800"/>
                </a:lnTo>
                <a:close/>
              </a:path>
              <a:path fill="none" w="21600" h="21600">
                <a:moveTo>
                  <a:pt x="6958" y="707"/>
                </a:moveTo>
                <a:arcTo wR="10800" hR="10800" stAng="-6650371" swAng="6831678"/>
              </a:path>
            </a:pathLst>
          </a:custGeom>
          <a:noFill/>
          <a:ln w="101520">
            <a:solidFill>
              <a:srgbClr val="9a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4267080" y="3124080"/>
            <a:ext cx="3200400" cy="2286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99"/>
                </a:solidFill>
                <a:effectLst/>
                <a:uFillTx/>
                <a:latin typeface="Verdana"/>
              </a:rPr>
              <a:t>Training &amp; Education</a:t>
            </a:r>
            <a:endParaRPr b="0" lang="en-US" sz="16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Drug &amp; Alcohol Policy</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Sexual Harassment</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Electronic Mail</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Chinese Wall Policy</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6699"/>
                </a:solidFill>
                <a:effectLst/>
                <a:uFillTx/>
                <a:latin typeface="Verdana"/>
              </a:rPr>
              <a:t>Antitrust Policy</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383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2000-10-20T15:29:09Z</dcterms:created>
  <dc:creator>mgreenbe</dc:creator>
  <dc:description/>
  <dc:language>en-US</dc:language>
  <cp:lastModifiedBy>mgreenbe</cp:lastModifiedBy>
  <dcterms:modified xsi:type="dcterms:W3CDTF">2000-11-02T21:30:36Z</dcterms:modified>
  <cp:revision>27</cp:revision>
  <dc:subject/>
  <dc:title>EWA INTRAWEB SITE</dc:title>
</cp:coreProperties>
</file>