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png" ContentType="image/png"/>
  <Override PartName="/ppt/media/image2.gif" ContentType="image/gif"/>
  <Override PartName="/ppt/media/image5.wmf" ContentType="image/x-wmf"/>
  <Override PartName="/ppt/media/image6.png" ContentType="image/png"/>
  <Override PartName="/ppt/media/image10.png" ContentType="image/png"/>
  <Override PartName="/ppt/media/image3.gif" ContentType="image/gif"/>
  <Override PartName="/ppt/media/image7.png" ContentType="image/png"/>
  <Override PartName="/ppt/media/image4.wmf" ContentType="image/x-wmf"/>
  <Override PartName="/ppt/media/image8.png" ContentType="image/png"/>
  <Override PartName="/ppt/media/image9.png" ContentType="image/png"/>
  <Override PartName="/ppt/embeddings/oleObject1.xlsx" ContentType="application/vnd.openxmlformats-officedocument.spreadsheetml.sheet"/>
  <Override PartName="/ppt/embeddings/oleObject1.bin" ContentType="application/vnd.openxmlformats-officedocument.oleObject"/>
  <Override PartName="/ppt/embeddings/oleObject2.bin" ContentType="application/vnd.openxmlformats-officedocument.oleObject"/>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1.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0288588"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 name=""/>
          <p:cNvSpPr/>
          <p:nvPr/>
        </p:nvSpPr>
        <p:spPr>
          <a:xfrm>
            <a:off x="0" y="0"/>
            <a:ext cx="6858000" cy="9198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9" name="PlaceHolder 1"/>
          <p:cNvSpPr>
            <a:spLocks noGrp="1"/>
          </p:cNvSpPr>
          <p:nvPr>
            <p:ph type="hdr"/>
          </p:nvPr>
        </p:nvSpPr>
        <p:spPr>
          <a:xfrm>
            <a:off x="-360" y="0"/>
            <a:ext cx="2971800" cy="458640"/>
          </a:xfrm>
          <a:prstGeom prst="rect">
            <a:avLst/>
          </a:prstGeom>
          <a:noFill/>
          <a:ln w="0">
            <a:noFill/>
          </a:ln>
        </p:spPr>
        <p:txBody>
          <a:bodyPr lIns="92880" rIns="92880" tIns="46440" bIns="46440" anchor="t">
            <a:noAutofit/>
          </a:bodyPr>
          <a:p>
            <a:pPr indent="0">
              <a:buNone/>
              <a:tabLst>
                <a:tab algn="l" pos="0"/>
                <a:tab algn="l" pos="932040"/>
                <a:tab algn="l" pos="1863720"/>
                <a:tab algn="l" pos="2795760"/>
                <a:tab algn="l" pos="3727440"/>
                <a:tab algn="l" pos="4659480"/>
                <a:tab algn="l" pos="5591160"/>
                <a:tab algn="l" pos="6523200"/>
                <a:tab algn="l" pos="7454880"/>
                <a:tab algn="l" pos="8386920"/>
                <a:tab algn="l" pos="9318600"/>
                <a:tab algn="l" pos="1025064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0" name="PlaceHolder 2"/>
          <p:cNvSpPr>
            <a:spLocks noGrp="1"/>
          </p:cNvSpPr>
          <p:nvPr>
            <p:ph type="dt" idx="4"/>
          </p:nvPr>
        </p:nvSpPr>
        <p:spPr>
          <a:xfrm>
            <a:off x="3885840" y="0"/>
            <a:ext cx="2971800" cy="458640"/>
          </a:xfrm>
          <a:prstGeom prst="rect">
            <a:avLst/>
          </a:prstGeom>
          <a:noFill/>
          <a:ln w="0">
            <a:noFill/>
          </a:ln>
        </p:spPr>
        <p:txBody>
          <a:bodyPr lIns="92880" rIns="92880" tIns="46440" bIns="46440" anchor="t">
            <a:noAutofit/>
          </a:bodyPr>
          <a:lstStyle>
            <a:lvl1pPr indent="0" algn="r">
              <a:buNone/>
              <a:tabLst>
                <a:tab algn="l" pos="0"/>
                <a:tab algn="l" pos="932040"/>
                <a:tab algn="l" pos="1863720"/>
                <a:tab algn="l" pos="2795760"/>
                <a:tab algn="l" pos="3727440"/>
                <a:tab algn="l" pos="4659480"/>
                <a:tab algn="l" pos="5591160"/>
                <a:tab algn="l" pos="6523200"/>
                <a:tab algn="l" pos="7454880"/>
                <a:tab algn="l" pos="8386920"/>
                <a:tab algn="l" pos="9318600"/>
                <a:tab algn="l" pos="10250640"/>
              </a:tabLst>
              <a:defRPr b="0" lang="en-US" sz="1200" strike="noStrike" u="none">
                <a:solidFill>
                  <a:srgbClr val="000000"/>
                </a:solidFill>
                <a:effectLst/>
                <a:uFillTx/>
                <a:latin typeface="Times New Roman"/>
              </a:defRPr>
            </a:lvl1pPr>
          </a:lstStyle>
          <a:p>
            <a:pPr indent="0" algn="r">
              <a:buNone/>
              <a:tabLst>
                <a:tab algn="l" pos="0"/>
                <a:tab algn="l" pos="932040"/>
                <a:tab algn="l" pos="1863720"/>
                <a:tab algn="l" pos="2795760"/>
                <a:tab algn="l" pos="3727440"/>
                <a:tab algn="l" pos="4659480"/>
                <a:tab algn="l" pos="5591160"/>
                <a:tab algn="l" pos="6523200"/>
                <a:tab algn="l" pos="7454880"/>
                <a:tab algn="l" pos="8386920"/>
                <a:tab algn="l" pos="9318600"/>
                <a:tab algn="l" pos="1025064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1" name="PlaceHolder 3"/>
          <p:cNvSpPr>
            <a:spLocks noGrp="1"/>
          </p:cNvSpPr>
          <p:nvPr>
            <p:ph type="sldImg"/>
          </p:nvPr>
        </p:nvSpPr>
        <p:spPr>
          <a:xfrm>
            <a:off x="845640" y="688680"/>
            <a:ext cx="5180040" cy="345276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move the slide</a:t>
            </a:r>
            <a:endParaRPr b="0" lang="en-US" sz="4400" strike="noStrike" u="none">
              <a:solidFill>
                <a:srgbClr val="000000"/>
              </a:solidFill>
              <a:effectLst/>
              <a:uFillTx/>
              <a:latin typeface="Times New Roman"/>
            </a:endParaRPr>
          </a:p>
        </p:txBody>
      </p:sp>
      <p:sp>
        <p:nvSpPr>
          <p:cNvPr id="12" name="PlaceHolder 4"/>
          <p:cNvSpPr>
            <a:spLocks noGrp="1"/>
          </p:cNvSpPr>
          <p:nvPr>
            <p:ph type="body"/>
          </p:nvPr>
        </p:nvSpPr>
        <p:spPr>
          <a:xfrm>
            <a:off x="914400" y="4368600"/>
            <a:ext cx="5029200" cy="414180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3" name="PlaceHolder 5"/>
          <p:cNvSpPr>
            <a:spLocks noGrp="1"/>
          </p:cNvSpPr>
          <p:nvPr>
            <p:ph type="ftr" idx="5"/>
          </p:nvPr>
        </p:nvSpPr>
        <p:spPr>
          <a:xfrm>
            <a:off x="-360" y="8740800"/>
            <a:ext cx="2971800" cy="458640"/>
          </a:xfrm>
          <a:prstGeom prst="rect">
            <a:avLst/>
          </a:prstGeom>
          <a:noFill/>
          <a:ln w="0">
            <a:noFill/>
          </a:ln>
        </p:spPr>
        <p:txBody>
          <a:bodyPr lIns="92880" rIns="92880" tIns="46440" bIns="46440" anchor="b">
            <a:noAutofit/>
          </a:bodyPr>
          <a:lstStyle>
            <a:lvl1pPr indent="0">
              <a:buNone/>
              <a:tabLst>
                <a:tab algn="l" pos="0"/>
                <a:tab algn="l" pos="932040"/>
                <a:tab algn="l" pos="1863720"/>
                <a:tab algn="l" pos="2795760"/>
                <a:tab algn="l" pos="3727440"/>
                <a:tab algn="l" pos="4659480"/>
                <a:tab algn="l" pos="5591160"/>
                <a:tab algn="l" pos="6523200"/>
                <a:tab algn="l" pos="7454880"/>
                <a:tab algn="l" pos="8386920"/>
                <a:tab algn="l" pos="9318600"/>
                <a:tab algn="l" pos="10250640"/>
              </a:tabLst>
              <a:defRPr b="0" lang="en-US" sz="1200" strike="noStrike" u="none">
                <a:solidFill>
                  <a:srgbClr val="000000"/>
                </a:solidFill>
                <a:effectLst/>
                <a:uFillTx/>
                <a:latin typeface="Times New Roman"/>
              </a:defRPr>
            </a:lvl1pPr>
          </a:lstStyle>
          <a:p>
            <a:pPr indent="0">
              <a:buNone/>
              <a:tabLst>
                <a:tab algn="l" pos="0"/>
                <a:tab algn="l" pos="932040"/>
                <a:tab algn="l" pos="1863720"/>
                <a:tab algn="l" pos="2795760"/>
                <a:tab algn="l" pos="3727440"/>
                <a:tab algn="l" pos="4659480"/>
                <a:tab algn="l" pos="5591160"/>
                <a:tab algn="l" pos="6523200"/>
                <a:tab algn="l" pos="7454880"/>
                <a:tab algn="l" pos="8386920"/>
                <a:tab algn="l" pos="9318600"/>
                <a:tab algn="l" pos="1025064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4" name="PlaceHolder 6"/>
          <p:cNvSpPr>
            <a:spLocks noGrp="1"/>
          </p:cNvSpPr>
          <p:nvPr>
            <p:ph type="sldNum" idx="6"/>
          </p:nvPr>
        </p:nvSpPr>
        <p:spPr>
          <a:xfrm>
            <a:off x="3885840" y="8740800"/>
            <a:ext cx="2971800" cy="458640"/>
          </a:xfrm>
          <a:prstGeom prst="rect">
            <a:avLst/>
          </a:prstGeom>
          <a:noFill/>
          <a:ln w="0">
            <a:noFill/>
          </a:ln>
        </p:spPr>
        <p:txBody>
          <a:bodyPr lIns="92880" rIns="92880" tIns="46440" bIns="46440" anchor="b">
            <a:noAutofit/>
          </a:bodyPr>
          <a:lstStyle>
            <a:lvl1pPr indent="0" algn="r">
              <a:buNone/>
              <a:tabLst>
                <a:tab algn="l" pos="0"/>
                <a:tab algn="l" pos="932040"/>
                <a:tab algn="l" pos="1863720"/>
                <a:tab algn="l" pos="2795760"/>
                <a:tab algn="l" pos="3727440"/>
                <a:tab algn="l" pos="4659480"/>
                <a:tab algn="l" pos="5591160"/>
                <a:tab algn="l" pos="6523200"/>
                <a:tab algn="l" pos="7454880"/>
                <a:tab algn="l" pos="8386920"/>
                <a:tab algn="l" pos="9318600"/>
                <a:tab algn="l" pos="10250640"/>
              </a:tabLst>
              <a:defRPr b="0" lang="en-US" sz="1200" strike="noStrike" u="none">
                <a:solidFill>
                  <a:srgbClr val="000000"/>
                </a:solidFill>
                <a:effectLst/>
                <a:uFillTx/>
                <a:latin typeface="Times New Roman"/>
              </a:defRPr>
            </a:lvl1pPr>
          </a:lstStyle>
          <a:p>
            <a:pPr indent="0" algn="r">
              <a:buNone/>
              <a:tabLst>
                <a:tab algn="l" pos="0"/>
                <a:tab algn="l" pos="932040"/>
                <a:tab algn="l" pos="1863720"/>
                <a:tab algn="l" pos="2795760"/>
                <a:tab algn="l" pos="3727440"/>
                <a:tab algn="l" pos="4659480"/>
                <a:tab algn="l" pos="5591160"/>
                <a:tab algn="l" pos="6523200"/>
                <a:tab algn="l" pos="7454880"/>
                <a:tab algn="l" pos="8386920"/>
                <a:tab algn="l" pos="9318600"/>
                <a:tab algn="l" pos="10250640"/>
              </a:tabLst>
            </a:pPr>
            <a:fld id="{85B9B84D-4881-4007-9C41-BE4C554C97C1}"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846000" y="689040"/>
            <a:ext cx="5180040" cy="3452760"/>
          </a:xfrm>
          <a:prstGeom prst="rect">
            <a:avLst/>
          </a:prstGeom>
          <a:ln w="0">
            <a:noFill/>
          </a:ln>
        </p:spPr>
      </p:sp>
      <p:sp>
        <p:nvSpPr>
          <p:cNvPr id="533" name="PlaceHolder 2"/>
          <p:cNvSpPr>
            <a:spLocks noGrp="1"/>
          </p:cNvSpPr>
          <p:nvPr>
            <p:ph type="body"/>
          </p:nvPr>
        </p:nvSpPr>
        <p:spPr>
          <a:xfrm>
            <a:off x="914400" y="4368600"/>
            <a:ext cx="5029200" cy="4141800"/>
          </a:xfrm>
          <a:prstGeom prst="rect">
            <a:avLst/>
          </a:prstGeom>
          <a:noFill/>
          <a:ln w="0">
            <a:noFill/>
          </a:ln>
        </p:spPr>
        <p:txBody>
          <a:bodyPr lIns="92880" rIns="92880" tIns="46440" bIns="46440" anchor="t">
            <a:noAutofit/>
          </a:bodyPr>
          <a:p>
            <a:pPr indent="0">
              <a:spcBef>
                <a:spcPts val="5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With FGT having regulatory stability and  good customer relationships, we effectively serve a rapidly growing market.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85% capacity is contracted through 2010, and 70% is under contract through 2015. This provides FGT with revenue quality and stability that is perhaps unmatched in the industry. </a:t>
            </a:r>
            <a:endParaRPr b="0" lang="en-US" sz="1200" strike="noStrike" u="none">
              <a:solidFill>
                <a:srgbClr val="000000"/>
              </a:solidFill>
              <a:effectLst/>
              <a:uFillTx/>
              <a:latin typeface="Times New Roman"/>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FGT has few regulatory issues with customers and this creates an environment in which FGT and customers can focus on growth.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sldImg"/>
          </p:nvPr>
        </p:nvSpPr>
        <p:spPr>
          <a:xfrm>
            <a:off x="846000" y="689040"/>
            <a:ext cx="5180040" cy="3452760"/>
          </a:xfrm>
          <a:prstGeom prst="rect">
            <a:avLst/>
          </a:prstGeom>
          <a:ln w="0">
            <a:noFill/>
          </a:ln>
        </p:spPr>
      </p:sp>
      <p:sp>
        <p:nvSpPr>
          <p:cNvPr id="535" name="PlaceHolder 2"/>
          <p:cNvSpPr>
            <a:spLocks noGrp="1"/>
          </p:cNvSpPr>
          <p:nvPr>
            <p:ph type="body"/>
          </p:nvPr>
        </p:nvSpPr>
        <p:spPr>
          <a:xfrm>
            <a:off x="914400" y="4368600"/>
            <a:ext cx="5029200" cy="4141800"/>
          </a:xfrm>
          <a:prstGeom prst="rect">
            <a:avLst/>
          </a:prstGeom>
          <a:solidFill>
            <a:srgbClr val="ffffff"/>
          </a:solidFill>
          <a:ln w="9360">
            <a:solidFill>
              <a:srgbClr val="000000"/>
            </a:solidFill>
            <a:miter/>
          </a:ln>
        </p:spPr>
        <p:txBody>
          <a:bodyPr lIns="91440" rIns="91440" tIns="45720" bIns="45720" anchor="t">
            <a:noAutofit/>
          </a:bodyPr>
          <a:p>
            <a:pPr>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the transportation business changing, customers are beginning to look at their pipeline capacity contracts in the same way that they look at their gas supply portfolio. This provides opportunities for new types of transactions that reflect capacity optionality:</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California, we saw tremendous volatility between the price of gas at different delivery points.  We entered into transactions to move gas between these delivery points, adding incremental revenue .</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the industry, storage facilities have long been thought of as a physical means to inject gas in the summer and withdraw during winter peaks.  We have built a book of storage transactions that layer on a variety of contrasting short-term and interruptible transactions that allow Northern and its customers to take advantage of price movement.</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Our plans for the booming east coast are to to further move from the midwest to the east, from Chicago to the east.</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Last year our return on our equity was about 25%, and most companies can’t say that about themselves.</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have extended our ability to offer balancing service by securing rights to park gas downstream using customer storage facilities, when necessary, and sharing the additional revenue.</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have also rethought how our customers buy and sell capacity.</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The point is, we now have a lot more products, services and flexibility to meet our customers’ needs and generate additional revenue.</a:t>
            </a:r>
            <a:endParaRPr b="0" lang="en-US" sz="1000" strike="noStrike" u="none">
              <a:solidFill>
                <a:srgbClr val="000000"/>
              </a:solidFill>
              <a:effectLst/>
              <a:uFillTx/>
              <a:latin typeface="Times New Roman"/>
            </a:endParaRPr>
          </a:p>
          <a:p>
            <a:pPr lvl="1" marL="457200" indent="0">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(NOTE: the following information is for presentations to the A&amp;A new hires)</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have many opportunities for growth at ETS.</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Enron’s new vision to become the world’s leading company, ETS will have to continue to achieve great things and seize new opportunities.</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To do this, ETS needs the same skill sets all the other Enron business units need. </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need employees who think outside the box, who have an entrepreneurial spirit to challenge the status quo.</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need employees who have financial skills, technical skills, and are are analytical thinkers. We are constantly having to remake our business, while continuing to operate the pipelines safely. We are constantly challenged to keep our stable earnings base growing.</a:t>
            </a:r>
            <a:endParaRPr b="0" lang="en-US" sz="1000" strike="noStrike" u="none">
              <a:solidFill>
                <a:srgbClr val="000000"/>
              </a:solidFill>
              <a:effectLst/>
              <a:uFillTx/>
              <a:latin typeface="Times New Roman"/>
            </a:endParaRPr>
          </a:p>
          <a:p>
            <a:pPr lvl="1" marL="457200">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ETS is a great place to learn the dynamics of the natural gas and energy industry.</a:t>
            </a:r>
            <a:endParaRPr b="0" lang="en-US" sz="1000" strike="noStrike" u="none">
              <a:solidFill>
                <a:srgbClr val="000000"/>
              </a:solidFill>
              <a:effectLst/>
              <a:uFillTx/>
              <a:latin typeface="Times New Roman"/>
            </a:endParaRPr>
          </a:p>
          <a:p>
            <a:pPr lvl="1" marL="457200" indent="0">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457200" indent="0">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PlaceHolder 1"/>
          <p:cNvSpPr>
            <a:spLocks noGrp="1"/>
          </p:cNvSpPr>
          <p:nvPr>
            <p:ph type="sldImg"/>
          </p:nvPr>
        </p:nvSpPr>
        <p:spPr>
          <a:xfrm>
            <a:off x="843120" y="692280"/>
            <a:ext cx="5167080" cy="3444840"/>
          </a:xfrm>
          <a:prstGeom prst="rect">
            <a:avLst/>
          </a:prstGeom>
          <a:ln w="0">
            <a:noFill/>
          </a:ln>
        </p:spPr>
      </p:sp>
      <p:sp>
        <p:nvSpPr>
          <p:cNvPr id="537" name="PlaceHolder 2"/>
          <p:cNvSpPr>
            <a:spLocks noGrp="1"/>
          </p:cNvSpPr>
          <p:nvPr>
            <p:ph type="body"/>
          </p:nvPr>
        </p:nvSpPr>
        <p:spPr>
          <a:xfrm>
            <a:off x="914400" y="4370400"/>
            <a:ext cx="5029200" cy="4138560"/>
          </a:xfrm>
          <a:prstGeom prst="rect">
            <a:avLst/>
          </a:prstGeom>
          <a:solidFill>
            <a:srgbClr val="ffffff"/>
          </a:solidFill>
          <a:ln w="9360">
            <a:solidFill>
              <a:srgbClr val="000000"/>
            </a:solidFill>
            <a:miter/>
          </a:ln>
        </p:spPr>
        <p:txBody>
          <a:bodyPr lIns="91800" rIns="91800" tIns="45720" bIns="45720" anchor="t">
            <a:noAutofit/>
          </a:bodyPr>
          <a:p>
            <a:pPr indent="0" algn="ctr">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900" strike="noStrike" u="none">
                <a:solidFill>
                  <a:srgbClr val="000000"/>
                </a:solidFill>
                <a:effectLst/>
                <a:uFillTx/>
                <a:latin typeface="Times New Roman"/>
              </a:rPr>
              <a:t>A </a:t>
            </a:r>
            <a:r>
              <a:rPr b="1" lang="en-GB" sz="900" strike="noStrike" u="none">
                <a:solidFill>
                  <a:srgbClr val="000000"/>
                </a:solidFill>
                <a:effectLst/>
                <a:uFillTx/>
                <a:latin typeface="Times New Roman"/>
              </a:rPr>
              <a:t>Free</a:t>
            </a:r>
            <a:r>
              <a:rPr b="0" lang="en-GB" sz="900" strike="noStrike" u="none">
                <a:solidFill>
                  <a:srgbClr val="000000"/>
                </a:solidFill>
                <a:effectLst/>
                <a:uFillTx/>
                <a:latin typeface="Times New Roman"/>
              </a:rPr>
              <a:t>, </a:t>
            </a:r>
            <a:r>
              <a:rPr b="1" lang="en-GB" sz="900" strike="noStrike" u="none">
                <a:solidFill>
                  <a:srgbClr val="000000"/>
                </a:solidFill>
                <a:effectLst/>
                <a:uFillTx/>
                <a:latin typeface="Times New Roman"/>
              </a:rPr>
              <a:t>Internet-based</a:t>
            </a:r>
            <a:r>
              <a:rPr b="0" lang="en-GB" sz="900" strike="noStrike" u="none">
                <a:solidFill>
                  <a:srgbClr val="000000"/>
                </a:solidFill>
                <a:effectLst/>
                <a:uFillTx/>
                <a:latin typeface="Times New Roman"/>
              </a:rPr>
              <a:t>, </a:t>
            </a:r>
            <a:r>
              <a:rPr b="1" lang="en-GB" sz="900" strike="noStrike" u="none">
                <a:solidFill>
                  <a:srgbClr val="000000"/>
                </a:solidFill>
                <a:effectLst/>
                <a:uFillTx/>
                <a:latin typeface="Times New Roman"/>
              </a:rPr>
              <a:t>Global</a:t>
            </a:r>
            <a:r>
              <a:rPr b="0" lang="en-GB" sz="900" strike="noStrike" u="none">
                <a:solidFill>
                  <a:srgbClr val="000000"/>
                </a:solidFill>
                <a:effectLst/>
                <a:uFillTx/>
                <a:latin typeface="Times New Roman"/>
              </a:rPr>
              <a:t> Transaction  System Which Allows Counter parties to View </a:t>
            </a:r>
            <a:r>
              <a:rPr b="1" lang="en-GB" sz="900" strike="noStrike" u="none">
                <a:solidFill>
                  <a:srgbClr val="000000"/>
                </a:solidFill>
                <a:effectLst/>
                <a:uFillTx/>
                <a:latin typeface="Times New Roman"/>
              </a:rPr>
              <a:t>Real Time Prices</a:t>
            </a:r>
            <a:r>
              <a:rPr b="0" lang="en-GB" sz="900" strike="noStrike" u="none">
                <a:solidFill>
                  <a:srgbClr val="000000"/>
                </a:solidFill>
                <a:effectLst/>
                <a:uFillTx/>
                <a:latin typeface="Times New Roman"/>
              </a:rPr>
              <a:t> From Enron’s Traders and </a:t>
            </a:r>
            <a:r>
              <a:rPr b="1" lang="en-GB" sz="900" strike="noStrike" u="none">
                <a:solidFill>
                  <a:srgbClr val="000000"/>
                </a:solidFill>
                <a:effectLst/>
                <a:uFillTx/>
                <a:latin typeface="Times New Roman"/>
              </a:rPr>
              <a:t>Transact Instantly</a:t>
            </a:r>
            <a:r>
              <a:rPr b="0" lang="en-GB" sz="900" strike="noStrike" u="none">
                <a:solidFill>
                  <a:srgbClr val="000000"/>
                </a:solidFill>
                <a:effectLst/>
                <a:uFillTx/>
                <a:latin typeface="Times New Roman"/>
              </a:rPr>
              <a:t> Online</a:t>
            </a:r>
            <a:endParaRPr b="0" lang="en-US" sz="900" strike="noStrike" u="none">
              <a:solidFill>
                <a:srgbClr val="000000"/>
              </a:solidFill>
              <a:effectLst/>
              <a:uFillTx/>
              <a:latin typeface="Times New Roman"/>
            </a:endParaRPr>
          </a:p>
          <a:p>
            <a:pPr indent="0" algn="ctr">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00000"/>
              </a:lnSpc>
              <a:spcBef>
                <a:spcPts val="1125"/>
              </a:spcBef>
              <a:buClr>
                <a:srgbClr val="ffe80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Free, Reliable Transaction System with Enron as Principal</a:t>
            </a:r>
            <a:endParaRPr b="0" lang="en-US" sz="1800" strike="noStrike" u="none">
              <a:solidFill>
                <a:srgbClr val="000000"/>
              </a:solidFill>
              <a:effectLst/>
              <a:uFillTx/>
              <a:latin typeface="Times New Roman"/>
            </a:endParaRPr>
          </a:p>
          <a:p>
            <a:pPr>
              <a:lnSpc>
                <a:spcPct val="100000"/>
              </a:lnSpc>
              <a:spcBef>
                <a:spcPts val="1125"/>
              </a:spcBef>
              <a:buClr>
                <a:srgbClr val="ffe80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Fully Integrated into Enron’s</a:t>
            </a:r>
            <a:br>
              <a:rPr sz="1800"/>
            </a:br>
            <a:r>
              <a:rPr b="1" lang="en-US" sz="1800" strike="noStrike" u="none">
                <a:solidFill>
                  <a:srgbClr val="000000"/>
                </a:solidFill>
                <a:effectLst/>
                <a:uFillTx/>
                <a:latin typeface="Arial"/>
              </a:rPr>
              <a:t>Established Risk Management</a:t>
            </a:r>
            <a:br>
              <a:rPr sz="1800"/>
            </a:br>
            <a:r>
              <a:rPr b="1" lang="en-US" sz="1800" strike="noStrike" u="none">
                <a:solidFill>
                  <a:srgbClr val="000000"/>
                </a:solidFill>
                <a:effectLst/>
                <a:uFillTx/>
                <a:latin typeface="Arial"/>
              </a:rPr>
              <a:t>and Logistic Processes</a:t>
            </a:r>
            <a:endParaRPr b="0" lang="en-US" sz="1800" strike="noStrike" u="none">
              <a:solidFill>
                <a:srgbClr val="000000"/>
              </a:solidFill>
              <a:effectLst/>
              <a:uFillTx/>
              <a:latin typeface="Times New Roman"/>
            </a:endParaRPr>
          </a:p>
          <a:p>
            <a:pPr>
              <a:lnSpc>
                <a:spcPct val="100000"/>
              </a:lnSpc>
              <a:spcBef>
                <a:spcPts val="1125"/>
              </a:spcBef>
              <a:buClr>
                <a:srgbClr val="ffe80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Utilizing Site to Offer Energy-Related Auction Capabilities</a:t>
            </a:r>
            <a:endParaRPr b="0" lang="en-US" sz="1800" strike="noStrike" u="none">
              <a:solidFill>
                <a:srgbClr val="000000"/>
              </a:solidFill>
              <a:effectLst/>
              <a:uFillTx/>
              <a:latin typeface="Times New Roman"/>
            </a:endParaRPr>
          </a:p>
          <a:p>
            <a:pPr>
              <a:lnSpc>
                <a:spcPct val="100000"/>
              </a:lnSpc>
              <a:spcBef>
                <a:spcPts val="1125"/>
              </a:spcBef>
              <a:buClr>
                <a:srgbClr val="ffe80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Expands Enron’s Information Base and Market Knowledge</a:t>
            </a:r>
            <a:endParaRPr b="0" lang="en-US" sz="1800" strike="noStrike" u="none">
              <a:solidFill>
                <a:srgbClr val="000000"/>
              </a:solidFill>
              <a:effectLst/>
              <a:uFillTx/>
              <a:latin typeface="Times New Roman"/>
            </a:endParaRPr>
          </a:p>
          <a:p>
            <a:pPr>
              <a:lnSpc>
                <a:spcPct val="100000"/>
              </a:lnSpc>
              <a:spcBef>
                <a:spcPts val="1125"/>
              </a:spcBef>
              <a:buClr>
                <a:srgbClr val="ffe80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“Tried and Tested” Platform for Expanding Enron’s </a:t>
            </a:r>
            <a:endParaRPr b="0" lang="en-US" sz="1800" strike="noStrike" u="none">
              <a:solidFill>
                <a:srgbClr val="000000"/>
              </a:solidFill>
              <a:effectLst/>
              <a:uFillTx/>
              <a:latin typeface="Times New Roman"/>
            </a:endParaRPr>
          </a:p>
          <a:p>
            <a:pPr>
              <a:lnSpc>
                <a:spcPct val="100000"/>
              </a:lnSpc>
              <a:buClr>
                <a:srgbClr val="ffe80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eCommerce Activity</a:t>
            </a:r>
            <a:endParaRPr b="0" lang="en-US" sz="18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lgn="ctr">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lgn="ctr">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852480" y="693720"/>
            <a:ext cx="5160960" cy="3440160"/>
          </a:xfrm>
          <a:prstGeom prst="rect">
            <a:avLst/>
          </a:prstGeom>
          <a:ln w="0">
            <a:noFill/>
          </a:ln>
        </p:spPr>
      </p:sp>
      <p:sp>
        <p:nvSpPr>
          <p:cNvPr id="523" name="PlaceHolder 2"/>
          <p:cNvSpPr>
            <a:spLocks noGrp="1"/>
          </p:cNvSpPr>
          <p:nvPr>
            <p:ph type="body"/>
          </p:nvPr>
        </p:nvSpPr>
        <p:spPr>
          <a:xfrm>
            <a:off x="914400" y="4370400"/>
            <a:ext cx="5029200" cy="4138560"/>
          </a:xfrm>
          <a:prstGeom prst="rect">
            <a:avLst/>
          </a:prstGeom>
          <a:solidFill>
            <a:srgbClr val="ffffff"/>
          </a:solidFill>
          <a:ln w="9360">
            <a:solidFill>
              <a:srgbClr val="000000"/>
            </a:solidFill>
            <a:miter/>
          </a:ln>
        </p:spPr>
        <p:txBody>
          <a:bodyPr lIns="91440" rIns="91440" tIns="45720" bIns="4572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Good morning!  Thanks for having me here today. I’m glad to have the opportunity to share information about Enron Transportation Services with you.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Formerly known as the Gas Pipeline Group, we changed our name to Enron Transportation Services to reflect the variety of transportation services we offer and our intellectual capital, instead of our physical assets.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ETS is Enron’s oldest and most dependable business unit, and we continue to provide Enron with consistent earnings and cash flow.</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have a strong competitive position with expansion opportunities in each of the markets we serve.</a:t>
            </a:r>
            <a:endParaRPr b="0" lang="en-US" sz="1000" strike="noStrike" u="none">
              <a:solidFill>
                <a:srgbClr val="000000"/>
              </a:solidFill>
              <a:effectLst/>
              <a:uFillTx/>
              <a:latin typeface="Times New Roman"/>
            </a:endParaRPr>
          </a:p>
          <a:p>
            <a:pPr indent="0">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have fundamentally changed our approach to business from a unit focused on installed rate base to one focused on offering services to extend the use of existing assets and strategic growth to reach new markets. </a:t>
            </a:r>
            <a:endParaRPr b="0" lang="en-US" sz="1000" strike="noStrike" u="none">
              <a:solidFill>
                <a:srgbClr val="000000"/>
              </a:solidFill>
              <a:effectLst/>
              <a:uFillTx/>
              <a:latin typeface="Times New Roman"/>
            </a:endParaRPr>
          </a:p>
          <a:p>
            <a:pPr indent="0">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The use of the Internet and other technology tools have been, and will continue to be, a key to our success.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Transportation Services is made up of 5 interstate pipelines: Northern Natural Gas, Florida Gas Transmission, Transwestern, Midwestern Gas Transmission and Northern Border. Also included in the ETS organization are EOTT.</a:t>
            </a:r>
            <a:endParaRPr b="0" lang="en-US" sz="10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sldImg"/>
          </p:nvPr>
        </p:nvSpPr>
        <p:spPr>
          <a:xfrm>
            <a:off x="852480" y="693720"/>
            <a:ext cx="5160960" cy="3440160"/>
          </a:xfrm>
          <a:prstGeom prst="rect">
            <a:avLst/>
          </a:prstGeom>
          <a:ln w="0">
            <a:noFill/>
          </a:ln>
        </p:spPr>
      </p:sp>
      <p:sp>
        <p:nvSpPr>
          <p:cNvPr id="525" name="PlaceHolder 2"/>
          <p:cNvSpPr>
            <a:spLocks noGrp="1"/>
          </p:cNvSpPr>
          <p:nvPr>
            <p:ph type="body"/>
          </p:nvPr>
        </p:nvSpPr>
        <p:spPr>
          <a:xfrm>
            <a:off x="914400" y="4370400"/>
            <a:ext cx="5029200" cy="4138560"/>
          </a:xfrm>
          <a:prstGeom prst="rect">
            <a:avLst/>
          </a:prstGeom>
          <a:solidFill>
            <a:srgbClr val="ffffff"/>
          </a:solidFill>
          <a:ln w="9360">
            <a:solidFill>
              <a:srgbClr val="000000"/>
            </a:solidFill>
            <a:miter/>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no longer think of ourselves as a regulated utility who uses the size of its rate base as the major determinant for our earnings. Those days are gone. We think of ourselves as a UPS, a Federal Express, Continental Airlines, or a railroad. We track it, we use the internet to conduct business deals, and we have in place pricing structures. It may be molecules of natural gas or barrels of crude oil instead of packages, but the issues are basically the same: how to get the product from point A to point B safely, reliably and at the lowest cost. The pipeline business is changing, and we have to rethink our business by reinventing ourselves and constantly introducing new services.</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sldImg"/>
          </p:nvPr>
        </p:nvSpPr>
        <p:spPr>
          <a:xfrm>
            <a:off x="844560" y="689040"/>
            <a:ext cx="5180040" cy="3452760"/>
          </a:xfrm>
          <a:prstGeom prst="rect">
            <a:avLst/>
          </a:prstGeom>
          <a:ln w="0">
            <a:noFill/>
          </a:ln>
        </p:spPr>
      </p:sp>
      <p:sp>
        <p:nvSpPr>
          <p:cNvPr id="527" name="PlaceHolder 2"/>
          <p:cNvSpPr>
            <a:spLocks noGrp="1"/>
          </p:cNvSpPr>
          <p:nvPr>
            <p:ph type="body"/>
          </p:nvPr>
        </p:nvSpPr>
        <p:spPr>
          <a:xfrm>
            <a:off x="914400" y="4368600"/>
            <a:ext cx="5029200" cy="4141800"/>
          </a:xfrm>
          <a:prstGeom prst="rect">
            <a:avLst/>
          </a:prstGeom>
          <a:solidFill>
            <a:srgbClr val="ffffff"/>
          </a:solidFill>
          <a:ln w="9360">
            <a:solidFill>
              <a:srgbClr val="000000"/>
            </a:solidFill>
            <a:miter/>
          </a:ln>
        </p:spPr>
        <p:txBody>
          <a:bodyPr lIns="90720" rIns="90720" tIns="45360" bIns="4536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addition to our growth opportunities, NNG continues to be a prominent player throughout the Midwest. Our Northern system serves as a key  connection between</a:t>
            </a:r>
            <a:r>
              <a:rPr b="0" i="1"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Midwest utility customers and critical gas supplies to the north and south, providing our customers with supply optionality</a:t>
            </a:r>
            <a:r>
              <a:rPr b="1" lang="en-US" sz="1000" strike="noStrike" u="none">
                <a:solidFill>
                  <a:srgbClr val="000000"/>
                </a:solidFill>
                <a:effectLst/>
                <a:uFillTx/>
                <a:latin typeface="Times New Roman"/>
              </a:rPr>
              <a:t>.</a:t>
            </a:r>
            <a:endParaRPr b="0" lang="en-US" sz="1000" strike="noStrike" u="none">
              <a:solidFill>
                <a:srgbClr val="000000"/>
              </a:solidFill>
              <a:effectLst/>
              <a:uFillTx/>
              <a:latin typeface="Times New Roman"/>
            </a:endParaRPr>
          </a:p>
          <a:p>
            <a:pPr>
              <a:spcBef>
                <a:spcPts val="37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Northern Natural, with over 16,000 miles of pipe, is the largest single pipeline system in the U.S. and serves a market area in the upper Midwest, principally, Minneapolis, Wisconsin, Nebraska, Iowa and Illinois.  </a:t>
            </a:r>
            <a:endParaRPr b="0" lang="en-US" sz="1000" strike="noStrike" u="none">
              <a:solidFill>
                <a:srgbClr val="000000"/>
              </a:solidFill>
              <a:effectLst/>
              <a:uFillTx/>
              <a:latin typeface="Times New Roman"/>
            </a:endParaRPr>
          </a:p>
          <a:p>
            <a:pPr>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Northern is directly connected to the Permian, Anadarko and Hugoton supply basins in Texas, Oklahoma and Kansas.  Through the Trailblazer pipeline system, which we have a 1/3 equity interest, we connect to supplies in the Rocky Mountains.  And our NBPL system delivers up to 1.3 Bcf/D of Canadian supplies.  This provides our customers with great supply options.</a:t>
            </a:r>
            <a:endParaRPr b="0" lang="en-US" sz="1000" strike="noStrike" u="none">
              <a:solidFill>
                <a:srgbClr val="000000"/>
              </a:solidFill>
              <a:effectLst/>
              <a:uFillTx/>
              <a:latin typeface="Times New Roman"/>
            </a:endParaRPr>
          </a:p>
          <a:p>
            <a:pPr>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Northern also operates 56 Bcf of storage, providing shippers both physical and financial flexibility in managing their gas supply portfolios.</a:t>
            </a:r>
            <a:endParaRPr b="0" lang="en-US" sz="1000" strike="noStrike" u="none">
              <a:solidFill>
                <a:srgbClr val="000000"/>
              </a:solidFill>
              <a:effectLst/>
              <a:uFillTx/>
              <a:latin typeface="Times New Roman"/>
            </a:endParaRPr>
          </a:p>
          <a:p>
            <a:pPr>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are 95% contracted through 2003 in the market area.  85% revenues are fixed demand charges, and we have no rate case requirement through 2003.</a:t>
            </a:r>
            <a:endParaRPr b="0" lang="en-US" sz="1000" strike="noStrike" u="none">
              <a:solidFill>
                <a:srgbClr val="000000"/>
              </a:solidFill>
              <a:effectLst/>
              <a:uFillTx/>
              <a:latin typeface="Times New Roman"/>
            </a:endParaRPr>
          </a:p>
          <a:p>
            <a:pPr>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recently completed an open season for our market area to understand our customers needs for the future. We had non-bidding requests for over 300 MMcf/d of new capacity. We are working with customers to finalize deals.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846000" y="689040"/>
            <a:ext cx="5180040" cy="3452760"/>
          </a:xfrm>
          <a:prstGeom prst="rect">
            <a:avLst/>
          </a:prstGeom>
          <a:ln w="0">
            <a:noFill/>
          </a:ln>
        </p:spPr>
      </p:sp>
      <p:sp>
        <p:nvSpPr>
          <p:cNvPr id="529" name="PlaceHolder 2"/>
          <p:cNvSpPr>
            <a:spLocks noGrp="1"/>
          </p:cNvSpPr>
          <p:nvPr>
            <p:ph type="body"/>
          </p:nvPr>
        </p:nvSpPr>
        <p:spPr>
          <a:xfrm>
            <a:off x="914400" y="4368600"/>
            <a:ext cx="5029200" cy="4141800"/>
          </a:xfrm>
          <a:prstGeom prst="rect">
            <a:avLst/>
          </a:prstGeom>
          <a:solidFill>
            <a:srgbClr val="ffffff"/>
          </a:solidFill>
          <a:ln w="9360">
            <a:solidFill>
              <a:srgbClr val="000000"/>
            </a:solidFill>
            <a:miter/>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Just in time to have new capacity entering the California market, Transwestern expanded the mainline by 140 MMcf/d last March.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ea typeface="Arial"/>
              </a:rPr>
              <a:t>Transwestern filed an application with FERC in March of this year to install new compression at four existing stations in Arizona to expand its system by 150 MMcf/d of incremental firm capacity. TW’s total capacity to the California border will increase to 1.24 Bcf/d. The $93 million project is expected to be in service by June, 2002.</a:t>
            </a:r>
            <a:endParaRPr b="0" lang="en-US" sz="1200" strike="noStrike" u="none">
              <a:solidFill>
                <a:srgbClr val="000000"/>
              </a:solidFill>
              <a:effectLst/>
              <a:uFillTx/>
              <a:latin typeface="Times New Roman"/>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ea typeface="Arial"/>
              </a:rPr>
              <a:t>All natural gas has to come from outside of California. In addition, Arizona and Nevada have tremendous generation needs, and we will be keep with the increase demand for these western states.</a:t>
            </a:r>
            <a:endParaRPr b="0" lang="en-US" sz="1200" strike="noStrike" u="none">
              <a:solidFill>
                <a:srgbClr val="000000"/>
              </a:solidFill>
              <a:effectLst/>
              <a:uFillTx/>
              <a:latin typeface="Times New Roman"/>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Additionally, last year, Transwestern added connections into several key new markets in Arizona and Nevada.  These new connects make it more attractive for shippers to enter long-term contracts with Transwestern, as they will now have the ability to drop off gas in Arizona, Nevada or California markets.  </a:t>
            </a:r>
            <a:endParaRPr b="0" lang="en-US" sz="1200" strike="noStrike" u="none">
              <a:solidFill>
                <a:srgbClr val="000000"/>
              </a:solidFill>
              <a:effectLst/>
              <a:uFillTx/>
              <a:latin typeface="Times New Roman"/>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Transwestern has bi-directional flow capabilities and provides flexibility to rapidly adapt to the regional demand. We are able to deliver 1.1 Bcf to California, and with our b-directional flow capabilities, we are able to deliver 700 MMcf from west to east into the Texas market.</a:t>
            </a:r>
            <a:endParaRPr b="0" lang="en-US" sz="1200" strike="noStrike" u="none">
              <a:solidFill>
                <a:srgbClr val="000000"/>
              </a:solidFill>
              <a:effectLst/>
              <a:uFillTx/>
              <a:latin typeface="Times New Roman"/>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western deliveries are fully subscribed through December 2005 and eastern deliveries are fully subscribed through 2002. We are well positioned for recontracting.</a:t>
            </a: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PlaceHolder 1"/>
          <p:cNvSpPr>
            <a:spLocks noGrp="1"/>
          </p:cNvSpPr>
          <p:nvPr>
            <p:ph type="sldImg"/>
          </p:nvPr>
        </p:nvSpPr>
        <p:spPr>
          <a:xfrm>
            <a:off x="846000" y="689040"/>
            <a:ext cx="5180040" cy="3452760"/>
          </a:xfrm>
          <a:prstGeom prst="rect">
            <a:avLst/>
          </a:prstGeom>
          <a:ln w="0">
            <a:noFill/>
          </a:ln>
        </p:spPr>
      </p:sp>
      <p:sp>
        <p:nvSpPr>
          <p:cNvPr id="531" name="PlaceHolder 2"/>
          <p:cNvSpPr>
            <a:spLocks noGrp="1"/>
          </p:cNvSpPr>
          <p:nvPr>
            <p:ph type="body"/>
          </p:nvPr>
        </p:nvSpPr>
        <p:spPr>
          <a:xfrm>
            <a:off x="914400" y="4368600"/>
            <a:ext cx="5029200" cy="4141800"/>
          </a:xfrm>
          <a:prstGeom prst="rect">
            <a:avLst/>
          </a:prstGeom>
          <a:solidFill>
            <a:srgbClr val="ffffff"/>
          </a:solidFill>
          <a:ln w="9360">
            <a:solidFill>
              <a:srgbClr val="000000"/>
            </a:solidFill>
            <a:miter/>
          </a:ln>
        </p:spPr>
        <p:txBody>
          <a:bodyPr lIns="91440" rIns="91440" tIns="45720" bIns="45720" anchor="t">
            <a:noAutofit/>
          </a:bodyPr>
          <a:p>
            <a:pPr indent="0">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Northern Border Partners positioned itself for future growth in earnings and dividends in 2000 through both acquisitions and the development of a new pipeline project.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2000, NBP completed $270 million of accretive acquisitions of gathering assets in the Power and Wind River Basins of Wyoming. We also purchased Bear Paw Energy for $370 million.   We expect to expand these gathering assets in 2001 with expansions totaling $50 to $60 million.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Earlier this year, NBP also purchased Midwestern Gas Transmission system.  The 350-mile pipeline extends from Portland, Tenn. To Joliet, Ill and connects to other major interstate pipelines like Alliance, Tenn., Trunkline and Texas Gas to provide bi-directional service to markets in Kentucky, Indiana, southern Illinois, and the growing Joliet/Chicago market hub. This adds optionality to the NBPL system.</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Northern Border also purchased in 2001 the Mazeppa Plant (100%) and a minority interest (36%) in the Gregg Lake/Obed Pipeline from Dynegy Canada for approximately $47 million (US).  The Mazeppa Plant is a sour gas processing plant with 87 MMcf/d of combine capacity located southeast of Calgary.</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Gregg Lake/Obed Pipeline system is 85 miles of gathering lines with a capacity of approximately 150 MMcf/d located west of Edmonton, Alberta, Canada.</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NBP’s proposed Bison Pipeline would connect Wyoming production to the NBPL system.  The 500 million cubic feet, 325-mile interstate system is expected to cost $350-$400 million and be in-service by November, 2003.</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14CD540-0D0B-44D2-BDB7-84549A4485BA}"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771120" y="609120"/>
            <a:ext cx="874404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0621E57-88AF-49C2-8B99-DF49CE20C9EF}"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771120" y="609120"/>
            <a:ext cx="874404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7" name="PlaceHolder 2"/>
          <p:cNvSpPr>
            <a:spLocks noGrp="1"/>
          </p:cNvSpPr>
          <p:nvPr>
            <p:ph/>
          </p:nvPr>
        </p:nvSpPr>
        <p:spPr>
          <a:xfrm>
            <a:off x="771120" y="1981080"/>
            <a:ext cx="8744040" cy="41148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E7A7D93-87EF-419B-935B-9EC8072146BC}" type="slidenum">
              <a:t>&lt;#&gt;</a:t>
            </a:fld>
          </a:p>
        </p:txBody>
      </p:sp>
      <p:sp>
        <p:nvSpPr>
          <p:cNvPr id="6" name="PlaceHolder 5"/>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71120" y="609120"/>
            <a:ext cx="874404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771120" y="1981080"/>
            <a:ext cx="8744040" cy="4114800"/>
          </a:xfrm>
          <a:prstGeom prst="rect">
            <a:avLst/>
          </a:prstGeom>
          <a:noFill/>
          <a:ln w="0">
            <a:noFill/>
          </a:ln>
        </p:spPr>
        <p:txBody>
          <a:bodyPr lIns="92160" rIns="92160" tIns="46080" bIns="4608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 name="PlaceHolder 3"/>
          <p:cNvSpPr>
            <a:spLocks noGrp="1"/>
          </p:cNvSpPr>
          <p:nvPr>
            <p:ph type="dt" idx="1"/>
          </p:nvPr>
        </p:nvSpPr>
        <p:spPr>
          <a:xfrm>
            <a:off x="7324560" y="6058080"/>
            <a:ext cx="2143440" cy="457200"/>
          </a:xfrm>
          <a:prstGeom prst="rect">
            <a:avLst/>
          </a:prstGeom>
          <a:noFill/>
          <a:ln w="0">
            <a:noFill/>
          </a:ln>
        </p:spPr>
        <p:txBody>
          <a:bodyPr lIns="92160" rIns="92160" tIns="46080" bIns="4608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E8161B-2271-4AD5-B323-55F146531E6C}" type="datetime3">
              <a:rPr b="0" lang="en-US" sz="1400" strike="noStrike" u="none">
                <a:solidFill>
                  <a:srgbClr val="000000"/>
                </a:solidFill>
                <a:effectLst/>
                <a:uFillTx/>
                <a:latin typeface="Times New Roman"/>
              </a:rPr>
              <a:t>September 27, 2025</a:t>
            </a:fld>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514320" y="6248520"/>
            <a:ext cx="3257640" cy="457200"/>
          </a:xfrm>
          <a:prstGeom prst="rect">
            <a:avLst/>
          </a:prstGeom>
          <a:noFill/>
          <a:ln w="0">
            <a:noFill/>
          </a:ln>
        </p:spPr>
        <p:txBody>
          <a:bodyPr lIns="92160" rIns="92160" tIns="46080" bIns="4608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723600" y="6134040"/>
            <a:ext cx="2143080" cy="457200"/>
          </a:xfrm>
          <a:prstGeom prst="rect">
            <a:avLst/>
          </a:prstGeom>
          <a:noFill/>
          <a:ln w="0">
            <a:noFill/>
          </a:ln>
        </p:spPr>
        <p:txBody>
          <a:bodyPr lIns="92160" rIns="92160" tIns="46080" bIns="4608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388C1B1-8C6B-46BA-B233-15F22F3AB4FC}"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oleObject" Target="../embeddings/oleObject2.bin"/><Relationship Id="rId4" Type="http://schemas.openxmlformats.org/officeDocument/2006/relationships/image" Target="../media/image8.png"/><Relationship Id="rId5" Type="http://schemas.openxmlformats.org/officeDocument/2006/relationships/slideLayout" Target="../slideLayouts/slideLayout2.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2.gif"/><Relationship Id="rId2" Type="http://schemas.openxmlformats.org/officeDocument/2006/relationships/image" Target="../media/image3.gif"/><Relationship Id="rId3" Type="http://schemas.openxmlformats.org/officeDocument/2006/relationships/image" Target="../media/image1.pn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wmf"/><Relationship Id="rId3" Type="http://schemas.openxmlformats.org/officeDocument/2006/relationships/image" Target="../media/image5.wmf"/><Relationship Id="rId4"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
          <p:cNvSpPr/>
          <p:nvPr/>
        </p:nvSpPr>
        <p:spPr>
          <a:xfrm>
            <a:off x="1085760" y="533520"/>
            <a:ext cx="8305920" cy="5410080"/>
          </a:xfrm>
          <a:prstGeom prst="roundRect">
            <a:avLst>
              <a:gd name="adj" fmla="val 16667"/>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 name=""/>
          <p:cNvSpPr/>
          <p:nvPr/>
        </p:nvSpPr>
        <p:spPr>
          <a:xfrm>
            <a:off x="5816520" y="1146240"/>
            <a:ext cx="365040" cy="122040"/>
          </a:xfrm>
          <a:prstGeom prst="rect">
            <a:avLst/>
          </a:prstGeom>
          <a:noFill/>
          <a:ln w="0">
            <a:noFill/>
          </a:ln>
        </p:spPr>
        <p:style>
          <a:lnRef idx="0"/>
          <a:fillRef idx="0"/>
          <a:effectRef idx="0"/>
          <a:fontRef idx="minor"/>
        </p:style>
        <p:txBody>
          <a:bodyPr lIns="0" rIns="0" tIns="0" bIns="0" anchor="t">
            <a:spAutoFit/>
          </a:bodyPr>
          <a:p>
            <a:pPr>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7" name=""/>
          <p:cNvSpPr/>
          <p:nvPr/>
        </p:nvSpPr>
        <p:spPr>
          <a:xfrm>
            <a:off x="5575320" y="993600"/>
            <a:ext cx="4556160" cy="212760"/>
          </a:xfrm>
          <a:prstGeom prst="rect">
            <a:avLst/>
          </a:prstGeom>
          <a:noFill/>
          <a:ln w="0">
            <a:noFill/>
          </a:ln>
        </p:spPr>
        <p:style>
          <a:lnRef idx="0"/>
          <a:fillRef idx="0"/>
          <a:effectRef idx="0"/>
          <a:fontRef idx="minor"/>
        </p:style>
        <p:txBody>
          <a:bodyPr lIns="0" rIns="0" tIns="0" bIns="0" anchor="t">
            <a:spAutoFit/>
          </a:bodyPr>
          <a:p>
            <a:pPr marL="495360" indent="-49536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8" name=""/>
          <p:cNvSpPr/>
          <p:nvPr/>
        </p:nvSpPr>
        <p:spPr>
          <a:xfrm>
            <a:off x="0" y="3586320"/>
            <a:ext cx="10287000" cy="1143000"/>
          </a:xfrm>
          <a:prstGeom prst="rect">
            <a:avLst/>
          </a:prstGeom>
          <a:noFill/>
          <a:ln w="0">
            <a:noFill/>
          </a:ln>
        </p:spPr>
        <p:style>
          <a:lnRef idx="0"/>
          <a:fillRef idx="0"/>
          <a:effectRef idx="0"/>
          <a:fontRef idx="minor"/>
        </p:style>
        <p:txBody>
          <a:bodyPr lIns="0" rIns="0" tIns="0" bIns="0" anchor="ctr">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Frutiger 55 Roman"/>
              </a:rPr>
              <a:t>Enron Transportation Services </a:t>
            </a:r>
            <a:endParaRPr b="0" lang="en-US" sz="3600" strike="noStrike" u="none">
              <a:solidFill>
                <a:srgbClr val="000000"/>
              </a:solidFill>
              <a:effectLst/>
              <a:uFillTx/>
              <a:latin typeface="Times New Roman"/>
            </a:endParaRPr>
          </a:p>
        </p:txBody>
      </p:sp>
      <p:grpSp>
        <p:nvGrpSpPr>
          <p:cNvPr id="19" name=""/>
          <p:cNvGrpSpPr/>
          <p:nvPr/>
        </p:nvGrpSpPr>
        <p:grpSpPr>
          <a:xfrm>
            <a:off x="4106880" y="1219320"/>
            <a:ext cx="2010960" cy="1980720"/>
            <a:chOff x="4106880" y="1219320"/>
            <a:chExt cx="2010960" cy="1980720"/>
          </a:xfrm>
        </p:grpSpPr>
        <p:pic>
          <p:nvPicPr>
            <p:cNvPr id="20" name="ENE_C_WHI" descr=""/>
            <p:cNvPicPr/>
            <p:nvPr/>
          </p:nvPicPr>
          <p:blipFill>
            <a:blip r:embed="rId1"/>
            <a:stretch/>
          </p:blipFill>
          <p:spPr>
            <a:xfrm>
              <a:off x="4106880" y="1219320"/>
              <a:ext cx="2010960" cy="1980720"/>
            </a:xfrm>
            <a:prstGeom prst="rect">
              <a:avLst/>
            </a:prstGeom>
            <a:noFill/>
            <a:ln w="0">
              <a:noFill/>
            </a:ln>
          </p:spPr>
        </p:pic>
        <p:sp>
          <p:nvSpPr>
            <p:cNvPr id="21" name=""/>
            <p:cNvSpPr/>
            <p:nvPr/>
          </p:nvSpPr>
          <p:spPr>
            <a:xfrm>
              <a:off x="5784480" y="2362680"/>
              <a:ext cx="26496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2" name="PlaceHolder 1"/>
          <p:cNvSpPr>
            <a:spLocks noGrp="1"/>
          </p:cNvSpPr>
          <p:nvPr>
            <p:ph type="sldNum" idx="3"/>
          </p:nvPr>
        </p:nvSpPr>
        <p:spPr/>
        <p:txBody>
          <a:bodyPr/>
          <a:p>
            <a:fld id="{DD7BFE57-2B88-4358-AC2B-81664CBB493A}" type="slidenum">
              <a:t>1</a:t>
            </a:fld>
          </a:p>
        </p:txBody>
      </p:sp>
    </p:spTree>
  </p:cSld>
  <p:transition>
    <p:wipe dir="r"/>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4" name="PlaceHolder 1"/>
          <p:cNvSpPr>
            <a:spLocks noGrp="1"/>
          </p:cNvSpPr>
          <p:nvPr>
            <p:ph type="title"/>
          </p:nvPr>
        </p:nvSpPr>
        <p:spPr>
          <a:xfrm>
            <a:off x="-360" y="317160"/>
            <a:ext cx="10287000" cy="507960"/>
          </a:xfrm>
          <a:prstGeom prst="rect">
            <a:avLst/>
          </a:prstGeom>
          <a:noFill/>
          <a:ln w="0">
            <a:noFill/>
          </a:ln>
        </p:spPr>
        <p:txBody>
          <a:bodyPr lIns="90360" rIns="90360" tIns="44280" bIns="44280" anchor="t">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Frutiger 55 Roman"/>
              </a:rPr>
              <a:t>Florida Gas Transmission</a:t>
            </a:r>
            <a:endParaRPr b="0" lang="en-US" sz="4400" strike="noStrike" u="none">
              <a:solidFill>
                <a:srgbClr val="000000"/>
              </a:solidFill>
              <a:effectLst/>
              <a:uFillTx/>
              <a:latin typeface="Times New Roman"/>
            </a:endParaRPr>
          </a:p>
        </p:txBody>
      </p:sp>
      <p:sp>
        <p:nvSpPr>
          <p:cNvPr id="405" name=""/>
          <p:cNvSpPr/>
          <p:nvPr/>
        </p:nvSpPr>
        <p:spPr>
          <a:xfrm>
            <a:off x="3129120" y="2187720"/>
            <a:ext cx="2296800" cy="2182680"/>
          </a:xfrm>
          <a:custGeom>
            <a:avLst/>
            <a:gdLst/>
            <a:ahLst/>
            <a:rect l="l" t="t" r="r" b="b"/>
            <a:pathLst>
              <a:path w="799" h="566">
                <a:moveTo>
                  <a:pt x="251" y="56"/>
                </a:moveTo>
                <a:lnTo>
                  <a:pt x="260" y="56"/>
                </a:lnTo>
                <a:lnTo>
                  <a:pt x="279" y="56"/>
                </a:lnTo>
                <a:lnTo>
                  <a:pt x="307" y="56"/>
                </a:lnTo>
                <a:lnTo>
                  <a:pt x="344" y="46"/>
                </a:lnTo>
                <a:lnTo>
                  <a:pt x="381" y="46"/>
                </a:lnTo>
                <a:lnTo>
                  <a:pt x="418" y="46"/>
                </a:lnTo>
                <a:lnTo>
                  <a:pt x="446" y="37"/>
                </a:lnTo>
                <a:lnTo>
                  <a:pt x="474" y="37"/>
                </a:lnTo>
                <a:lnTo>
                  <a:pt x="483" y="37"/>
                </a:lnTo>
                <a:lnTo>
                  <a:pt x="483" y="37"/>
                </a:lnTo>
                <a:lnTo>
                  <a:pt x="493" y="37"/>
                </a:lnTo>
                <a:lnTo>
                  <a:pt x="502" y="46"/>
                </a:lnTo>
                <a:lnTo>
                  <a:pt x="511" y="46"/>
                </a:lnTo>
                <a:lnTo>
                  <a:pt x="511" y="46"/>
                </a:lnTo>
                <a:lnTo>
                  <a:pt x="511" y="46"/>
                </a:lnTo>
                <a:lnTo>
                  <a:pt x="511" y="37"/>
                </a:lnTo>
                <a:lnTo>
                  <a:pt x="511" y="28"/>
                </a:lnTo>
                <a:lnTo>
                  <a:pt x="511" y="28"/>
                </a:lnTo>
                <a:lnTo>
                  <a:pt x="502" y="18"/>
                </a:lnTo>
                <a:lnTo>
                  <a:pt x="502" y="9"/>
                </a:lnTo>
                <a:lnTo>
                  <a:pt x="502" y="0"/>
                </a:lnTo>
                <a:lnTo>
                  <a:pt x="502" y="0"/>
                </a:lnTo>
                <a:lnTo>
                  <a:pt x="502" y="0"/>
                </a:lnTo>
                <a:lnTo>
                  <a:pt x="511" y="0"/>
                </a:lnTo>
                <a:lnTo>
                  <a:pt x="520" y="0"/>
                </a:lnTo>
                <a:lnTo>
                  <a:pt x="520" y="0"/>
                </a:lnTo>
                <a:lnTo>
                  <a:pt x="520" y="0"/>
                </a:lnTo>
                <a:lnTo>
                  <a:pt x="530" y="0"/>
                </a:lnTo>
                <a:lnTo>
                  <a:pt x="539" y="0"/>
                </a:lnTo>
                <a:lnTo>
                  <a:pt x="539" y="0"/>
                </a:lnTo>
                <a:lnTo>
                  <a:pt x="539" y="0"/>
                </a:lnTo>
                <a:lnTo>
                  <a:pt x="539" y="9"/>
                </a:lnTo>
                <a:lnTo>
                  <a:pt x="548" y="9"/>
                </a:lnTo>
                <a:lnTo>
                  <a:pt x="548" y="9"/>
                </a:lnTo>
                <a:lnTo>
                  <a:pt x="548" y="9"/>
                </a:lnTo>
                <a:lnTo>
                  <a:pt x="558" y="18"/>
                </a:lnTo>
                <a:lnTo>
                  <a:pt x="567" y="28"/>
                </a:lnTo>
                <a:lnTo>
                  <a:pt x="567" y="28"/>
                </a:lnTo>
                <a:lnTo>
                  <a:pt x="558" y="28"/>
                </a:lnTo>
                <a:lnTo>
                  <a:pt x="558" y="37"/>
                </a:lnTo>
                <a:lnTo>
                  <a:pt x="558" y="46"/>
                </a:lnTo>
                <a:lnTo>
                  <a:pt x="558" y="46"/>
                </a:lnTo>
                <a:lnTo>
                  <a:pt x="558" y="46"/>
                </a:lnTo>
                <a:lnTo>
                  <a:pt x="567" y="46"/>
                </a:lnTo>
                <a:lnTo>
                  <a:pt x="576" y="46"/>
                </a:lnTo>
                <a:lnTo>
                  <a:pt x="576" y="46"/>
                </a:lnTo>
                <a:lnTo>
                  <a:pt x="576" y="56"/>
                </a:lnTo>
                <a:lnTo>
                  <a:pt x="585" y="74"/>
                </a:lnTo>
                <a:lnTo>
                  <a:pt x="595" y="83"/>
                </a:lnTo>
                <a:lnTo>
                  <a:pt x="595" y="83"/>
                </a:lnTo>
                <a:lnTo>
                  <a:pt x="595" y="93"/>
                </a:lnTo>
                <a:lnTo>
                  <a:pt x="604" y="102"/>
                </a:lnTo>
                <a:lnTo>
                  <a:pt x="613" y="111"/>
                </a:lnTo>
                <a:lnTo>
                  <a:pt x="613" y="111"/>
                </a:lnTo>
                <a:lnTo>
                  <a:pt x="613" y="111"/>
                </a:lnTo>
                <a:lnTo>
                  <a:pt x="623" y="121"/>
                </a:lnTo>
                <a:lnTo>
                  <a:pt x="632" y="130"/>
                </a:lnTo>
                <a:lnTo>
                  <a:pt x="632" y="130"/>
                </a:lnTo>
                <a:lnTo>
                  <a:pt x="632" y="139"/>
                </a:lnTo>
                <a:lnTo>
                  <a:pt x="632" y="148"/>
                </a:lnTo>
                <a:lnTo>
                  <a:pt x="650" y="158"/>
                </a:lnTo>
                <a:lnTo>
                  <a:pt x="650" y="158"/>
                </a:lnTo>
                <a:lnTo>
                  <a:pt x="650" y="158"/>
                </a:lnTo>
                <a:lnTo>
                  <a:pt x="650" y="167"/>
                </a:lnTo>
                <a:lnTo>
                  <a:pt x="660" y="176"/>
                </a:lnTo>
                <a:lnTo>
                  <a:pt x="660" y="176"/>
                </a:lnTo>
                <a:lnTo>
                  <a:pt x="660" y="176"/>
                </a:lnTo>
                <a:lnTo>
                  <a:pt x="660" y="186"/>
                </a:lnTo>
                <a:lnTo>
                  <a:pt x="669" y="186"/>
                </a:lnTo>
                <a:lnTo>
                  <a:pt x="669" y="186"/>
                </a:lnTo>
                <a:lnTo>
                  <a:pt x="669" y="186"/>
                </a:lnTo>
                <a:lnTo>
                  <a:pt x="669" y="186"/>
                </a:lnTo>
                <a:lnTo>
                  <a:pt x="678" y="195"/>
                </a:lnTo>
                <a:lnTo>
                  <a:pt x="678" y="195"/>
                </a:lnTo>
                <a:lnTo>
                  <a:pt x="678" y="204"/>
                </a:lnTo>
                <a:lnTo>
                  <a:pt x="678" y="213"/>
                </a:lnTo>
                <a:lnTo>
                  <a:pt x="688" y="223"/>
                </a:lnTo>
                <a:lnTo>
                  <a:pt x="688" y="223"/>
                </a:lnTo>
                <a:lnTo>
                  <a:pt x="688" y="241"/>
                </a:lnTo>
                <a:lnTo>
                  <a:pt x="697" y="260"/>
                </a:lnTo>
                <a:lnTo>
                  <a:pt x="706" y="269"/>
                </a:lnTo>
                <a:lnTo>
                  <a:pt x="706" y="269"/>
                </a:lnTo>
                <a:lnTo>
                  <a:pt x="715" y="279"/>
                </a:lnTo>
                <a:lnTo>
                  <a:pt x="725" y="288"/>
                </a:lnTo>
                <a:lnTo>
                  <a:pt x="734" y="288"/>
                </a:lnTo>
                <a:lnTo>
                  <a:pt x="734" y="288"/>
                </a:lnTo>
                <a:lnTo>
                  <a:pt x="734" y="297"/>
                </a:lnTo>
                <a:lnTo>
                  <a:pt x="734" y="306"/>
                </a:lnTo>
                <a:lnTo>
                  <a:pt x="734" y="316"/>
                </a:lnTo>
                <a:lnTo>
                  <a:pt x="734" y="316"/>
                </a:lnTo>
                <a:lnTo>
                  <a:pt x="743" y="334"/>
                </a:lnTo>
                <a:lnTo>
                  <a:pt x="753" y="353"/>
                </a:lnTo>
                <a:lnTo>
                  <a:pt x="771" y="362"/>
                </a:lnTo>
                <a:lnTo>
                  <a:pt x="771" y="371"/>
                </a:lnTo>
                <a:lnTo>
                  <a:pt x="780" y="381"/>
                </a:lnTo>
                <a:lnTo>
                  <a:pt x="780" y="399"/>
                </a:lnTo>
                <a:lnTo>
                  <a:pt x="790" y="427"/>
                </a:lnTo>
                <a:lnTo>
                  <a:pt x="790" y="427"/>
                </a:lnTo>
                <a:lnTo>
                  <a:pt x="790" y="446"/>
                </a:lnTo>
                <a:lnTo>
                  <a:pt x="790" y="446"/>
                </a:lnTo>
                <a:lnTo>
                  <a:pt x="790" y="446"/>
                </a:lnTo>
                <a:lnTo>
                  <a:pt x="790" y="446"/>
                </a:lnTo>
                <a:lnTo>
                  <a:pt x="790" y="455"/>
                </a:lnTo>
                <a:lnTo>
                  <a:pt x="790" y="474"/>
                </a:lnTo>
                <a:lnTo>
                  <a:pt x="799" y="492"/>
                </a:lnTo>
                <a:lnTo>
                  <a:pt x="799" y="492"/>
                </a:lnTo>
                <a:lnTo>
                  <a:pt x="790" y="501"/>
                </a:lnTo>
                <a:lnTo>
                  <a:pt x="780" y="501"/>
                </a:lnTo>
                <a:lnTo>
                  <a:pt x="780" y="501"/>
                </a:lnTo>
                <a:lnTo>
                  <a:pt x="780" y="501"/>
                </a:lnTo>
                <a:lnTo>
                  <a:pt x="780" y="511"/>
                </a:lnTo>
                <a:lnTo>
                  <a:pt x="780" y="529"/>
                </a:lnTo>
                <a:lnTo>
                  <a:pt x="790" y="539"/>
                </a:lnTo>
                <a:lnTo>
                  <a:pt x="790" y="539"/>
                </a:lnTo>
                <a:lnTo>
                  <a:pt x="771" y="548"/>
                </a:lnTo>
                <a:lnTo>
                  <a:pt x="753" y="557"/>
                </a:lnTo>
                <a:lnTo>
                  <a:pt x="743" y="557"/>
                </a:lnTo>
                <a:lnTo>
                  <a:pt x="743" y="557"/>
                </a:lnTo>
                <a:lnTo>
                  <a:pt x="734" y="566"/>
                </a:lnTo>
                <a:lnTo>
                  <a:pt x="725" y="566"/>
                </a:lnTo>
                <a:lnTo>
                  <a:pt x="715" y="566"/>
                </a:lnTo>
                <a:lnTo>
                  <a:pt x="715" y="566"/>
                </a:lnTo>
                <a:lnTo>
                  <a:pt x="706" y="566"/>
                </a:lnTo>
                <a:lnTo>
                  <a:pt x="706" y="566"/>
                </a:lnTo>
                <a:lnTo>
                  <a:pt x="706" y="557"/>
                </a:lnTo>
                <a:lnTo>
                  <a:pt x="706" y="557"/>
                </a:lnTo>
                <a:lnTo>
                  <a:pt x="706" y="548"/>
                </a:lnTo>
                <a:lnTo>
                  <a:pt x="706" y="548"/>
                </a:lnTo>
                <a:lnTo>
                  <a:pt x="706" y="539"/>
                </a:lnTo>
                <a:lnTo>
                  <a:pt x="706" y="539"/>
                </a:lnTo>
                <a:lnTo>
                  <a:pt x="697" y="539"/>
                </a:lnTo>
                <a:lnTo>
                  <a:pt x="697" y="529"/>
                </a:lnTo>
                <a:lnTo>
                  <a:pt x="697" y="529"/>
                </a:lnTo>
                <a:lnTo>
                  <a:pt x="697" y="529"/>
                </a:lnTo>
                <a:lnTo>
                  <a:pt x="688" y="529"/>
                </a:lnTo>
                <a:lnTo>
                  <a:pt x="688" y="520"/>
                </a:lnTo>
                <a:lnTo>
                  <a:pt x="688" y="520"/>
                </a:lnTo>
                <a:lnTo>
                  <a:pt x="688" y="520"/>
                </a:lnTo>
                <a:lnTo>
                  <a:pt x="678" y="520"/>
                </a:lnTo>
                <a:lnTo>
                  <a:pt x="678" y="511"/>
                </a:lnTo>
                <a:lnTo>
                  <a:pt x="678" y="511"/>
                </a:lnTo>
                <a:lnTo>
                  <a:pt x="678" y="511"/>
                </a:lnTo>
                <a:lnTo>
                  <a:pt x="669" y="501"/>
                </a:lnTo>
                <a:lnTo>
                  <a:pt x="660" y="501"/>
                </a:lnTo>
                <a:lnTo>
                  <a:pt x="660" y="501"/>
                </a:lnTo>
                <a:lnTo>
                  <a:pt x="660" y="501"/>
                </a:lnTo>
                <a:lnTo>
                  <a:pt x="650" y="501"/>
                </a:lnTo>
                <a:lnTo>
                  <a:pt x="641" y="501"/>
                </a:lnTo>
                <a:lnTo>
                  <a:pt x="632" y="501"/>
                </a:lnTo>
                <a:lnTo>
                  <a:pt x="632" y="501"/>
                </a:lnTo>
                <a:lnTo>
                  <a:pt x="623" y="492"/>
                </a:lnTo>
                <a:lnTo>
                  <a:pt x="613" y="483"/>
                </a:lnTo>
                <a:lnTo>
                  <a:pt x="613" y="464"/>
                </a:lnTo>
                <a:lnTo>
                  <a:pt x="613" y="464"/>
                </a:lnTo>
                <a:lnTo>
                  <a:pt x="604" y="455"/>
                </a:lnTo>
                <a:lnTo>
                  <a:pt x="595" y="446"/>
                </a:lnTo>
                <a:lnTo>
                  <a:pt x="585" y="446"/>
                </a:lnTo>
                <a:lnTo>
                  <a:pt x="585" y="446"/>
                </a:lnTo>
                <a:lnTo>
                  <a:pt x="585" y="436"/>
                </a:lnTo>
                <a:lnTo>
                  <a:pt x="585" y="427"/>
                </a:lnTo>
                <a:lnTo>
                  <a:pt x="585" y="399"/>
                </a:lnTo>
                <a:lnTo>
                  <a:pt x="585" y="399"/>
                </a:lnTo>
                <a:lnTo>
                  <a:pt x="576" y="399"/>
                </a:lnTo>
                <a:lnTo>
                  <a:pt x="576" y="399"/>
                </a:lnTo>
                <a:lnTo>
                  <a:pt x="576" y="399"/>
                </a:lnTo>
                <a:lnTo>
                  <a:pt x="576" y="399"/>
                </a:lnTo>
                <a:lnTo>
                  <a:pt x="567" y="409"/>
                </a:lnTo>
                <a:lnTo>
                  <a:pt x="567" y="409"/>
                </a:lnTo>
                <a:lnTo>
                  <a:pt x="567" y="409"/>
                </a:lnTo>
                <a:lnTo>
                  <a:pt x="567" y="409"/>
                </a:lnTo>
                <a:lnTo>
                  <a:pt x="558" y="409"/>
                </a:lnTo>
                <a:lnTo>
                  <a:pt x="548" y="399"/>
                </a:lnTo>
                <a:lnTo>
                  <a:pt x="548" y="390"/>
                </a:lnTo>
                <a:lnTo>
                  <a:pt x="548" y="390"/>
                </a:lnTo>
                <a:lnTo>
                  <a:pt x="539" y="390"/>
                </a:lnTo>
                <a:lnTo>
                  <a:pt x="530" y="381"/>
                </a:lnTo>
                <a:lnTo>
                  <a:pt x="530" y="371"/>
                </a:lnTo>
                <a:lnTo>
                  <a:pt x="530" y="371"/>
                </a:lnTo>
                <a:lnTo>
                  <a:pt x="520" y="371"/>
                </a:lnTo>
                <a:lnTo>
                  <a:pt x="511" y="362"/>
                </a:lnTo>
                <a:lnTo>
                  <a:pt x="511" y="362"/>
                </a:lnTo>
                <a:lnTo>
                  <a:pt x="511" y="362"/>
                </a:lnTo>
                <a:lnTo>
                  <a:pt x="511" y="353"/>
                </a:lnTo>
                <a:lnTo>
                  <a:pt x="520" y="334"/>
                </a:lnTo>
                <a:lnTo>
                  <a:pt x="530" y="316"/>
                </a:lnTo>
                <a:lnTo>
                  <a:pt x="530" y="316"/>
                </a:lnTo>
                <a:lnTo>
                  <a:pt x="511" y="325"/>
                </a:lnTo>
                <a:lnTo>
                  <a:pt x="502" y="325"/>
                </a:lnTo>
                <a:lnTo>
                  <a:pt x="502" y="325"/>
                </a:lnTo>
                <a:lnTo>
                  <a:pt x="502" y="325"/>
                </a:lnTo>
                <a:lnTo>
                  <a:pt x="493" y="325"/>
                </a:lnTo>
                <a:lnTo>
                  <a:pt x="493" y="316"/>
                </a:lnTo>
                <a:lnTo>
                  <a:pt x="493" y="297"/>
                </a:lnTo>
                <a:lnTo>
                  <a:pt x="493" y="297"/>
                </a:lnTo>
                <a:lnTo>
                  <a:pt x="483" y="279"/>
                </a:lnTo>
                <a:lnTo>
                  <a:pt x="483" y="269"/>
                </a:lnTo>
                <a:lnTo>
                  <a:pt x="483" y="260"/>
                </a:lnTo>
                <a:lnTo>
                  <a:pt x="483" y="260"/>
                </a:lnTo>
                <a:lnTo>
                  <a:pt x="483" y="251"/>
                </a:lnTo>
                <a:lnTo>
                  <a:pt x="483" y="251"/>
                </a:lnTo>
                <a:lnTo>
                  <a:pt x="493" y="251"/>
                </a:lnTo>
                <a:lnTo>
                  <a:pt x="493" y="251"/>
                </a:lnTo>
                <a:lnTo>
                  <a:pt x="493" y="241"/>
                </a:lnTo>
                <a:lnTo>
                  <a:pt x="493" y="223"/>
                </a:lnTo>
                <a:lnTo>
                  <a:pt x="493" y="213"/>
                </a:lnTo>
                <a:lnTo>
                  <a:pt x="493" y="213"/>
                </a:lnTo>
                <a:lnTo>
                  <a:pt x="483" y="204"/>
                </a:lnTo>
                <a:lnTo>
                  <a:pt x="474" y="204"/>
                </a:lnTo>
                <a:lnTo>
                  <a:pt x="474" y="195"/>
                </a:lnTo>
                <a:lnTo>
                  <a:pt x="474" y="195"/>
                </a:lnTo>
                <a:lnTo>
                  <a:pt x="465" y="195"/>
                </a:lnTo>
                <a:lnTo>
                  <a:pt x="455" y="186"/>
                </a:lnTo>
                <a:lnTo>
                  <a:pt x="446" y="186"/>
                </a:lnTo>
                <a:lnTo>
                  <a:pt x="446" y="186"/>
                </a:lnTo>
                <a:lnTo>
                  <a:pt x="428" y="186"/>
                </a:lnTo>
                <a:lnTo>
                  <a:pt x="428" y="176"/>
                </a:lnTo>
                <a:lnTo>
                  <a:pt x="428" y="167"/>
                </a:lnTo>
                <a:lnTo>
                  <a:pt x="428" y="167"/>
                </a:lnTo>
                <a:lnTo>
                  <a:pt x="409" y="167"/>
                </a:lnTo>
                <a:lnTo>
                  <a:pt x="390" y="158"/>
                </a:lnTo>
                <a:lnTo>
                  <a:pt x="381" y="148"/>
                </a:lnTo>
                <a:lnTo>
                  <a:pt x="381" y="148"/>
                </a:lnTo>
                <a:lnTo>
                  <a:pt x="372" y="148"/>
                </a:lnTo>
                <a:lnTo>
                  <a:pt x="372" y="139"/>
                </a:lnTo>
                <a:lnTo>
                  <a:pt x="372" y="130"/>
                </a:lnTo>
                <a:lnTo>
                  <a:pt x="372" y="130"/>
                </a:lnTo>
                <a:lnTo>
                  <a:pt x="363" y="121"/>
                </a:lnTo>
                <a:lnTo>
                  <a:pt x="353" y="121"/>
                </a:lnTo>
                <a:lnTo>
                  <a:pt x="353" y="111"/>
                </a:lnTo>
                <a:lnTo>
                  <a:pt x="353" y="111"/>
                </a:lnTo>
                <a:lnTo>
                  <a:pt x="335" y="111"/>
                </a:lnTo>
                <a:lnTo>
                  <a:pt x="325" y="111"/>
                </a:lnTo>
                <a:lnTo>
                  <a:pt x="316" y="111"/>
                </a:lnTo>
                <a:lnTo>
                  <a:pt x="316" y="111"/>
                </a:lnTo>
                <a:lnTo>
                  <a:pt x="316" y="121"/>
                </a:lnTo>
                <a:lnTo>
                  <a:pt x="316" y="130"/>
                </a:lnTo>
                <a:lnTo>
                  <a:pt x="316" y="148"/>
                </a:lnTo>
                <a:lnTo>
                  <a:pt x="316" y="148"/>
                </a:lnTo>
                <a:lnTo>
                  <a:pt x="307" y="158"/>
                </a:lnTo>
                <a:lnTo>
                  <a:pt x="298" y="158"/>
                </a:lnTo>
                <a:lnTo>
                  <a:pt x="288" y="158"/>
                </a:lnTo>
                <a:lnTo>
                  <a:pt x="288" y="158"/>
                </a:lnTo>
                <a:lnTo>
                  <a:pt x="270" y="158"/>
                </a:lnTo>
                <a:lnTo>
                  <a:pt x="260" y="167"/>
                </a:lnTo>
                <a:lnTo>
                  <a:pt x="260" y="176"/>
                </a:lnTo>
                <a:lnTo>
                  <a:pt x="260" y="176"/>
                </a:lnTo>
                <a:lnTo>
                  <a:pt x="251" y="176"/>
                </a:lnTo>
                <a:lnTo>
                  <a:pt x="242" y="186"/>
                </a:lnTo>
                <a:lnTo>
                  <a:pt x="233" y="186"/>
                </a:lnTo>
                <a:lnTo>
                  <a:pt x="233" y="186"/>
                </a:lnTo>
                <a:lnTo>
                  <a:pt x="223" y="176"/>
                </a:lnTo>
                <a:lnTo>
                  <a:pt x="223" y="167"/>
                </a:lnTo>
                <a:lnTo>
                  <a:pt x="223" y="158"/>
                </a:lnTo>
                <a:lnTo>
                  <a:pt x="223" y="158"/>
                </a:lnTo>
                <a:lnTo>
                  <a:pt x="214" y="158"/>
                </a:lnTo>
                <a:lnTo>
                  <a:pt x="205" y="158"/>
                </a:lnTo>
                <a:lnTo>
                  <a:pt x="205" y="158"/>
                </a:lnTo>
                <a:lnTo>
                  <a:pt x="205" y="158"/>
                </a:lnTo>
                <a:lnTo>
                  <a:pt x="205" y="148"/>
                </a:lnTo>
                <a:lnTo>
                  <a:pt x="205" y="139"/>
                </a:lnTo>
                <a:lnTo>
                  <a:pt x="205" y="130"/>
                </a:lnTo>
                <a:lnTo>
                  <a:pt x="205" y="130"/>
                </a:lnTo>
                <a:lnTo>
                  <a:pt x="186" y="121"/>
                </a:lnTo>
                <a:lnTo>
                  <a:pt x="167" y="130"/>
                </a:lnTo>
                <a:lnTo>
                  <a:pt x="158" y="139"/>
                </a:lnTo>
                <a:lnTo>
                  <a:pt x="158" y="139"/>
                </a:lnTo>
                <a:lnTo>
                  <a:pt x="149" y="139"/>
                </a:lnTo>
                <a:lnTo>
                  <a:pt x="140" y="139"/>
                </a:lnTo>
                <a:lnTo>
                  <a:pt x="130" y="139"/>
                </a:lnTo>
                <a:lnTo>
                  <a:pt x="130" y="139"/>
                </a:lnTo>
                <a:lnTo>
                  <a:pt x="121" y="139"/>
                </a:lnTo>
                <a:lnTo>
                  <a:pt x="121" y="130"/>
                </a:lnTo>
                <a:lnTo>
                  <a:pt x="121" y="130"/>
                </a:lnTo>
                <a:lnTo>
                  <a:pt x="121" y="130"/>
                </a:lnTo>
                <a:lnTo>
                  <a:pt x="121" y="121"/>
                </a:lnTo>
                <a:lnTo>
                  <a:pt x="121" y="111"/>
                </a:lnTo>
                <a:lnTo>
                  <a:pt x="121" y="111"/>
                </a:lnTo>
                <a:lnTo>
                  <a:pt x="121" y="111"/>
                </a:lnTo>
                <a:lnTo>
                  <a:pt x="121" y="111"/>
                </a:lnTo>
                <a:lnTo>
                  <a:pt x="112" y="111"/>
                </a:lnTo>
                <a:lnTo>
                  <a:pt x="112" y="111"/>
                </a:lnTo>
                <a:lnTo>
                  <a:pt x="112" y="111"/>
                </a:lnTo>
                <a:lnTo>
                  <a:pt x="112" y="111"/>
                </a:lnTo>
                <a:lnTo>
                  <a:pt x="102" y="121"/>
                </a:lnTo>
                <a:lnTo>
                  <a:pt x="102" y="121"/>
                </a:lnTo>
                <a:lnTo>
                  <a:pt x="102" y="121"/>
                </a:lnTo>
                <a:lnTo>
                  <a:pt x="102" y="121"/>
                </a:lnTo>
                <a:lnTo>
                  <a:pt x="102" y="121"/>
                </a:lnTo>
                <a:lnTo>
                  <a:pt x="93" y="121"/>
                </a:lnTo>
                <a:lnTo>
                  <a:pt x="84" y="121"/>
                </a:lnTo>
                <a:lnTo>
                  <a:pt x="84" y="121"/>
                </a:lnTo>
                <a:lnTo>
                  <a:pt x="84" y="121"/>
                </a:lnTo>
                <a:lnTo>
                  <a:pt x="75" y="130"/>
                </a:lnTo>
                <a:lnTo>
                  <a:pt x="75" y="139"/>
                </a:lnTo>
                <a:lnTo>
                  <a:pt x="75" y="139"/>
                </a:lnTo>
                <a:lnTo>
                  <a:pt x="75" y="139"/>
                </a:lnTo>
                <a:lnTo>
                  <a:pt x="65" y="139"/>
                </a:lnTo>
                <a:lnTo>
                  <a:pt x="56" y="130"/>
                </a:lnTo>
                <a:lnTo>
                  <a:pt x="56" y="130"/>
                </a:lnTo>
                <a:lnTo>
                  <a:pt x="56" y="130"/>
                </a:lnTo>
                <a:lnTo>
                  <a:pt x="47" y="139"/>
                </a:lnTo>
                <a:lnTo>
                  <a:pt x="37" y="139"/>
                </a:lnTo>
                <a:lnTo>
                  <a:pt x="37" y="139"/>
                </a:lnTo>
                <a:lnTo>
                  <a:pt x="37" y="139"/>
                </a:lnTo>
                <a:lnTo>
                  <a:pt x="28" y="130"/>
                </a:lnTo>
                <a:lnTo>
                  <a:pt x="28" y="121"/>
                </a:lnTo>
                <a:lnTo>
                  <a:pt x="28" y="121"/>
                </a:lnTo>
                <a:lnTo>
                  <a:pt x="28" y="121"/>
                </a:lnTo>
                <a:lnTo>
                  <a:pt x="28" y="111"/>
                </a:lnTo>
                <a:lnTo>
                  <a:pt x="28" y="111"/>
                </a:lnTo>
                <a:lnTo>
                  <a:pt x="28" y="102"/>
                </a:lnTo>
                <a:lnTo>
                  <a:pt x="28" y="102"/>
                </a:lnTo>
                <a:lnTo>
                  <a:pt x="10" y="102"/>
                </a:lnTo>
                <a:lnTo>
                  <a:pt x="0" y="93"/>
                </a:lnTo>
                <a:lnTo>
                  <a:pt x="0" y="83"/>
                </a:lnTo>
                <a:lnTo>
                  <a:pt x="0" y="83"/>
                </a:lnTo>
                <a:lnTo>
                  <a:pt x="0" y="74"/>
                </a:lnTo>
                <a:lnTo>
                  <a:pt x="0" y="74"/>
                </a:lnTo>
                <a:lnTo>
                  <a:pt x="19" y="65"/>
                </a:lnTo>
                <a:lnTo>
                  <a:pt x="19" y="65"/>
                </a:lnTo>
                <a:lnTo>
                  <a:pt x="19" y="65"/>
                </a:lnTo>
                <a:lnTo>
                  <a:pt x="47" y="65"/>
                </a:lnTo>
                <a:lnTo>
                  <a:pt x="84" y="56"/>
                </a:lnTo>
                <a:lnTo>
                  <a:pt x="121" y="46"/>
                </a:lnTo>
                <a:lnTo>
                  <a:pt x="158" y="37"/>
                </a:lnTo>
                <a:lnTo>
                  <a:pt x="195" y="37"/>
                </a:lnTo>
                <a:lnTo>
                  <a:pt x="223" y="28"/>
                </a:lnTo>
                <a:lnTo>
                  <a:pt x="233" y="28"/>
                </a:lnTo>
                <a:lnTo>
                  <a:pt x="233" y="28"/>
                </a:lnTo>
                <a:lnTo>
                  <a:pt x="251" y="56"/>
                </a:lnTo>
              </a:path>
            </a:pathLst>
          </a:custGeom>
          <a:solidFill>
            <a:srgbClr val="00f008"/>
          </a:solidFill>
          <a:ln w="6480">
            <a:solidFill>
              <a:srgbClr val="aaaaaa"/>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406" name=""/>
          <p:cNvSpPr/>
          <p:nvPr/>
        </p:nvSpPr>
        <p:spPr>
          <a:xfrm>
            <a:off x="1006560" y="3803760"/>
            <a:ext cx="1173240" cy="617400"/>
          </a:xfrm>
          <a:prstGeom prst="ellipse">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7" name=""/>
          <p:cNvSpPr/>
          <p:nvPr/>
        </p:nvSpPr>
        <p:spPr>
          <a:xfrm>
            <a:off x="2922480" y="2832120"/>
            <a:ext cx="1390680" cy="617400"/>
          </a:xfrm>
          <a:prstGeom prst="ellipse">
            <a:avLst/>
          </a:prstGeom>
          <a:solidFill>
            <a:srgbClr val="00f00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408" name=""/>
          <p:cNvGrpSpPr/>
          <p:nvPr/>
        </p:nvGrpSpPr>
        <p:grpSpPr>
          <a:xfrm>
            <a:off x="744480" y="2668680"/>
            <a:ext cx="1176480" cy="679320"/>
            <a:chOff x="744480" y="2668680"/>
            <a:chExt cx="1176480" cy="679320"/>
          </a:xfrm>
        </p:grpSpPr>
        <p:sp>
          <p:nvSpPr>
            <p:cNvPr id="409" name=""/>
            <p:cNvSpPr/>
            <p:nvPr/>
          </p:nvSpPr>
          <p:spPr>
            <a:xfrm>
              <a:off x="744480" y="2668680"/>
              <a:ext cx="1176480" cy="679320"/>
            </a:xfrm>
            <a:prstGeom prst="ellipse">
              <a:avLst/>
            </a:prstGeom>
            <a:solidFill>
              <a:srgbClr val="ff9900">
                <a:alpha val="50000"/>
              </a:srgbClr>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0" name=""/>
            <p:cNvSpPr/>
            <p:nvPr/>
          </p:nvSpPr>
          <p:spPr>
            <a:xfrm>
              <a:off x="831960" y="2870280"/>
              <a:ext cx="1017360" cy="243720"/>
            </a:xfrm>
            <a:prstGeom prst="rect">
              <a:avLst/>
            </a:prstGeom>
            <a:solidFill>
              <a:srgbClr val="ff9900">
                <a:alpha val="50000"/>
              </a:srgbClr>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Texas and Louisiana Onshore</a:t>
              </a:r>
              <a:endParaRPr b="0" lang="en-US" sz="800" strike="noStrike" u="none">
                <a:solidFill>
                  <a:srgbClr val="000000"/>
                </a:solidFill>
                <a:effectLst/>
                <a:uFillTx/>
                <a:latin typeface="Times New Roman"/>
              </a:endParaRPr>
            </a:p>
          </p:txBody>
        </p:sp>
      </p:grpSp>
      <p:sp>
        <p:nvSpPr>
          <p:cNvPr id="411" name=""/>
          <p:cNvSpPr/>
          <p:nvPr/>
        </p:nvSpPr>
        <p:spPr>
          <a:xfrm>
            <a:off x="1376280" y="1360440"/>
            <a:ext cx="817560" cy="611280"/>
          </a:xfrm>
          <a:prstGeom prst="rect">
            <a:avLst/>
          </a:prstGeom>
          <a:solidFill>
            <a:srgbClr val="00f008"/>
          </a:solidFill>
          <a:ln w="6480">
            <a:solidFill>
              <a:srgbClr val="aaaaaa"/>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2" name=""/>
          <p:cNvSpPr/>
          <p:nvPr/>
        </p:nvSpPr>
        <p:spPr>
          <a:xfrm>
            <a:off x="2138400" y="1341360"/>
            <a:ext cx="865080" cy="1619280"/>
          </a:xfrm>
          <a:custGeom>
            <a:avLst/>
            <a:gdLst/>
            <a:ahLst/>
            <a:rect l="l" t="t" r="r" b="b"/>
            <a:pathLst>
              <a:path w="584" h="910">
                <a:moveTo>
                  <a:pt x="42" y="182"/>
                </a:moveTo>
                <a:lnTo>
                  <a:pt x="42" y="182"/>
                </a:lnTo>
                <a:lnTo>
                  <a:pt x="24" y="162"/>
                </a:lnTo>
                <a:lnTo>
                  <a:pt x="5" y="162"/>
                </a:lnTo>
                <a:lnTo>
                  <a:pt x="5" y="142"/>
                </a:lnTo>
                <a:lnTo>
                  <a:pt x="5" y="142"/>
                </a:lnTo>
                <a:lnTo>
                  <a:pt x="5" y="123"/>
                </a:lnTo>
                <a:lnTo>
                  <a:pt x="5" y="123"/>
                </a:lnTo>
                <a:lnTo>
                  <a:pt x="24" y="101"/>
                </a:lnTo>
                <a:lnTo>
                  <a:pt x="24" y="101"/>
                </a:lnTo>
                <a:lnTo>
                  <a:pt x="24" y="82"/>
                </a:lnTo>
                <a:lnTo>
                  <a:pt x="24" y="82"/>
                </a:lnTo>
                <a:lnTo>
                  <a:pt x="24" y="62"/>
                </a:lnTo>
                <a:lnTo>
                  <a:pt x="24" y="62"/>
                </a:lnTo>
                <a:lnTo>
                  <a:pt x="24" y="40"/>
                </a:lnTo>
                <a:lnTo>
                  <a:pt x="24" y="21"/>
                </a:lnTo>
                <a:lnTo>
                  <a:pt x="48" y="10"/>
                </a:lnTo>
                <a:lnTo>
                  <a:pt x="0" y="10"/>
                </a:lnTo>
                <a:lnTo>
                  <a:pt x="505" y="5"/>
                </a:lnTo>
                <a:lnTo>
                  <a:pt x="482" y="0"/>
                </a:lnTo>
                <a:lnTo>
                  <a:pt x="493" y="82"/>
                </a:lnTo>
                <a:lnTo>
                  <a:pt x="493" y="142"/>
                </a:lnTo>
                <a:lnTo>
                  <a:pt x="493" y="182"/>
                </a:lnTo>
                <a:lnTo>
                  <a:pt x="501" y="238"/>
                </a:lnTo>
                <a:lnTo>
                  <a:pt x="510" y="303"/>
                </a:lnTo>
                <a:lnTo>
                  <a:pt x="510" y="364"/>
                </a:lnTo>
                <a:lnTo>
                  <a:pt x="510" y="406"/>
                </a:lnTo>
                <a:lnTo>
                  <a:pt x="530" y="466"/>
                </a:lnTo>
                <a:lnTo>
                  <a:pt x="530" y="466"/>
                </a:lnTo>
                <a:lnTo>
                  <a:pt x="530" y="525"/>
                </a:lnTo>
                <a:lnTo>
                  <a:pt x="547" y="586"/>
                </a:lnTo>
                <a:lnTo>
                  <a:pt x="547" y="647"/>
                </a:lnTo>
                <a:lnTo>
                  <a:pt x="565" y="708"/>
                </a:lnTo>
                <a:lnTo>
                  <a:pt x="565" y="769"/>
                </a:lnTo>
                <a:lnTo>
                  <a:pt x="584" y="830"/>
                </a:lnTo>
                <a:lnTo>
                  <a:pt x="584" y="830"/>
                </a:lnTo>
                <a:lnTo>
                  <a:pt x="547" y="830"/>
                </a:lnTo>
                <a:lnTo>
                  <a:pt x="530" y="830"/>
                </a:lnTo>
                <a:lnTo>
                  <a:pt x="510" y="849"/>
                </a:lnTo>
                <a:lnTo>
                  <a:pt x="510" y="849"/>
                </a:lnTo>
                <a:lnTo>
                  <a:pt x="475" y="849"/>
                </a:lnTo>
                <a:lnTo>
                  <a:pt x="458" y="849"/>
                </a:lnTo>
                <a:lnTo>
                  <a:pt x="438" y="849"/>
                </a:lnTo>
                <a:lnTo>
                  <a:pt x="438" y="849"/>
                </a:lnTo>
                <a:lnTo>
                  <a:pt x="421" y="869"/>
                </a:lnTo>
                <a:lnTo>
                  <a:pt x="421" y="890"/>
                </a:lnTo>
                <a:lnTo>
                  <a:pt x="421" y="890"/>
                </a:lnTo>
                <a:lnTo>
                  <a:pt x="421" y="890"/>
                </a:lnTo>
                <a:lnTo>
                  <a:pt x="384" y="910"/>
                </a:lnTo>
                <a:lnTo>
                  <a:pt x="366" y="910"/>
                </a:lnTo>
                <a:lnTo>
                  <a:pt x="349" y="910"/>
                </a:lnTo>
                <a:lnTo>
                  <a:pt x="349" y="910"/>
                </a:lnTo>
                <a:lnTo>
                  <a:pt x="349" y="910"/>
                </a:lnTo>
                <a:lnTo>
                  <a:pt x="349" y="890"/>
                </a:lnTo>
                <a:lnTo>
                  <a:pt x="366" y="869"/>
                </a:lnTo>
                <a:lnTo>
                  <a:pt x="366" y="869"/>
                </a:lnTo>
                <a:lnTo>
                  <a:pt x="349" y="849"/>
                </a:lnTo>
                <a:lnTo>
                  <a:pt x="349" y="849"/>
                </a:lnTo>
                <a:lnTo>
                  <a:pt x="349" y="849"/>
                </a:lnTo>
                <a:lnTo>
                  <a:pt x="349" y="849"/>
                </a:lnTo>
                <a:lnTo>
                  <a:pt x="349" y="830"/>
                </a:lnTo>
                <a:lnTo>
                  <a:pt x="349" y="808"/>
                </a:lnTo>
                <a:lnTo>
                  <a:pt x="349" y="788"/>
                </a:lnTo>
                <a:lnTo>
                  <a:pt x="349" y="788"/>
                </a:lnTo>
                <a:lnTo>
                  <a:pt x="331" y="788"/>
                </a:lnTo>
                <a:lnTo>
                  <a:pt x="312" y="788"/>
                </a:lnTo>
                <a:lnTo>
                  <a:pt x="312" y="769"/>
                </a:lnTo>
                <a:lnTo>
                  <a:pt x="312" y="769"/>
                </a:lnTo>
                <a:lnTo>
                  <a:pt x="312" y="749"/>
                </a:lnTo>
                <a:lnTo>
                  <a:pt x="312" y="749"/>
                </a:lnTo>
                <a:lnTo>
                  <a:pt x="331" y="727"/>
                </a:lnTo>
                <a:lnTo>
                  <a:pt x="331" y="727"/>
                </a:lnTo>
                <a:lnTo>
                  <a:pt x="312" y="708"/>
                </a:lnTo>
                <a:lnTo>
                  <a:pt x="312" y="708"/>
                </a:lnTo>
                <a:lnTo>
                  <a:pt x="312" y="708"/>
                </a:lnTo>
                <a:lnTo>
                  <a:pt x="312" y="708"/>
                </a:lnTo>
                <a:lnTo>
                  <a:pt x="277" y="708"/>
                </a:lnTo>
                <a:lnTo>
                  <a:pt x="205" y="727"/>
                </a:lnTo>
                <a:lnTo>
                  <a:pt x="114" y="727"/>
                </a:lnTo>
                <a:lnTo>
                  <a:pt x="42" y="749"/>
                </a:lnTo>
                <a:lnTo>
                  <a:pt x="24" y="749"/>
                </a:lnTo>
                <a:lnTo>
                  <a:pt x="24" y="749"/>
                </a:lnTo>
                <a:lnTo>
                  <a:pt x="5" y="727"/>
                </a:lnTo>
                <a:lnTo>
                  <a:pt x="5" y="708"/>
                </a:lnTo>
                <a:lnTo>
                  <a:pt x="5" y="688"/>
                </a:lnTo>
                <a:lnTo>
                  <a:pt x="5" y="688"/>
                </a:lnTo>
                <a:lnTo>
                  <a:pt x="5" y="666"/>
                </a:lnTo>
                <a:lnTo>
                  <a:pt x="5" y="647"/>
                </a:lnTo>
                <a:lnTo>
                  <a:pt x="24" y="627"/>
                </a:lnTo>
                <a:lnTo>
                  <a:pt x="24" y="627"/>
                </a:lnTo>
                <a:lnTo>
                  <a:pt x="24" y="608"/>
                </a:lnTo>
                <a:lnTo>
                  <a:pt x="24" y="586"/>
                </a:lnTo>
                <a:lnTo>
                  <a:pt x="24" y="566"/>
                </a:lnTo>
                <a:lnTo>
                  <a:pt x="24" y="566"/>
                </a:lnTo>
                <a:lnTo>
                  <a:pt x="24" y="566"/>
                </a:lnTo>
                <a:lnTo>
                  <a:pt x="42" y="547"/>
                </a:lnTo>
                <a:lnTo>
                  <a:pt x="59" y="525"/>
                </a:lnTo>
                <a:lnTo>
                  <a:pt x="59" y="525"/>
                </a:lnTo>
                <a:lnTo>
                  <a:pt x="59" y="506"/>
                </a:lnTo>
                <a:lnTo>
                  <a:pt x="59" y="506"/>
                </a:lnTo>
                <a:lnTo>
                  <a:pt x="79" y="486"/>
                </a:lnTo>
                <a:lnTo>
                  <a:pt x="79" y="486"/>
                </a:lnTo>
                <a:lnTo>
                  <a:pt x="79" y="466"/>
                </a:lnTo>
                <a:lnTo>
                  <a:pt x="79" y="445"/>
                </a:lnTo>
                <a:lnTo>
                  <a:pt x="79" y="425"/>
                </a:lnTo>
                <a:lnTo>
                  <a:pt x="79" y="425"/>
                </a:lnTo>
                <a:lnTo>
                  <a:pt x="59" y="384"/>
                </a:lnTo>
                <a:lnTo>
                  <a:pt x="59" y="364"/>
                </a:lnTo>
                <a:lnTo>
                  <a:pt x="59" y="345"/>
                </a:lnTo>
                <a:lnTo>
                  <a:pt x="59" y="345"/>
                </a:lnTo>
                <a:lnTo>
                  <a:pt x="59" y="345"/>
                </a:lnTo>
                <a:lnTo>
                  <a:pt x="59" y="345"/>
                </a:lnTo>
                <a:lnTo>
                  <a:pt x="59" y="325"/>
                </a:lnTo>
                <a:lnTo>
                  <a:pt x="59" y="325"/>
                </a:lnTo>
                <a:lnTo>
                  <a:pt x="42" y="303"/>
                </a:lnTo>
                <a:lnTo>
                  <a:pt x="42" y="284"/>
                </a:lnTo>
                <a:lnTo>
                  <a:pt x="42" y="284"/>
                </a:lnTo>
                <a:lnTo>
                  <a:pt x="42" y="284"/>
                </a:lnTo>
                <a:lnTo>
                  <a:pt x="33" y="284"/>
                </a:lnTo>
                <a:lnTo>
                  <a:pt x="37" y="192"/>
                </a:lnTo>
                <a:lnTo>
                  <a:pt x="29" y="174"/>
                </a:lnTo>
              </a:path>
            </a:pathLst>
          </a:custGeom>
          <a:solidFill>
            <a:srgbClr val="00f008"/>
          </a:solidFill>
          <a:ln w="6480">
            <a:solidFill>
              <a:srgbClr val="aaaaa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3" name=""/>
          <p:cNvSpPr/>
          <p:nvPr/>
        </p:nvSpPr>
        <p:spPr>
          <a:xfrm>
            <a:off x="3559320" y="1333440"/>
            <a:ext cx="1230120" cy="1077840"/>
          </a:xfrm>
          <a:custGeom>
            <a:avLst/>
            <a:gdLst/>
            <a:ahLst/>
            <a:rect l="l" t="t" r="r" b="b"/>
            <a:pathLst>
              <a:path w="830" h="607">
                <a:moveTo>
                  <a:pt x="703" y="7"/>
                </a:moveTo>
                <a:lnTo>
                  <a:pt x="513" y="9"/>
                </a:lnTo>
                <a:lnTo>
                  <a:pt x="698" y="0"/>
                </a:lnTo>
                <a:lnTo>
                  <a:pt x="698" y="0"/>
                </a:lnTo>
                <a:lnTo>
                  <a:pt x="716" y="20"/>
                </a:lnTo>
                <a:lnTo>
                  <a:pt x="716" y="20"/>
                </a:lnTo>
                <a:lnTo>
                  <a:pt x="716" y="20"/>
                </a:lnTo>
                <a:lnTo>
                  <a:pt x="716" y="40"/>
                </a:lnTo>
                <a:lnTo>
                  <a:pt x="735" y="61"/>
                </a:lnTo>
                <a:lnTo>
                  <a:pt x="735" y="61"/>
                </a:lnTo>
                <a:lnTo>
                  <a:pt x="735" y="61"/>
                </a:lnTo>
                <a:lnTo>
                  <a:pt x="755" y="61"/>
                </a:lnTo>
                <a:lnTo>
                  <a:pt x="773" y="61"/>
                </a:lnTo>
                <a:lnTo>
                  <a:pt x="773" y="61"/>
                </a:lnTo>
                <a:lnTo>
                  <a:pt x="773" y="100"/>
                </a:lnTo>
                <a:lnTo>
                  <a:pt x="773" y="122"/>
                </a:lnTo>
                <a:lnTo>
                  <a:pt x="791" y="142"/>
                </a:lnTo>
                <a:lnTo>
                  <a:pt x="791" y="142"/>
                </a:lnTo>
                <a:lnTo>
                  <a:pt x="791" y="142"/>
                </a:lnTo>
                <a:lnTo>
                  <a:pt x="812" y="161"/>
                </a:lnTo>
                <a:lnTo>
                  <a:pt x="830" y="142"/>
                </a:lnTo>
                <a:lnTo>
                  <a:pt x="830" y="142"/>
                </a:lnTo>
                <a:lnTo>
                  <a:pt x="830" y="161"/>
                </a:lnTo>
                <a:lnTo>
                  <a:pt x="830" y="181"/>
                </a:lnTo>
                <a:lnTo>
                  <a:pt x="830" y="203"/>
                </a:lnTo>
                <a:lnTo>
                  <a:pt x="830" y="203"/>
                </a:lnTo>
                <a:lnTo>
                  <a:pt x="812" y="203"/>
                </a:lnTo>
                <a:lnTo>
                  <a:pt x="812" y="222"/>
                </a:lnTo>
                <a:lnTo>
                  <a:pt x="812" y="203"/>
                </a:lnTo>
                <a:lnTo>
                  <a:pt x="812" y="203"/>
                </a:lnTo>
                <a:lnTo>
                  <a:pt x="791" y="203"/>
                </a:lnTo>
                <a:lnTo>
                  <a:pt x="791" y="222"/>
                </a:lnTo>
                <a:lnTo>
                  <a:pt x="812" y="222"/>
                </a:lnTo>
                <a:lnTo>
                  <a:pt x="812" y="222"/>
                </a:lnTo>
                <a:lnTo>
                  <a:pt x="791" y="242"/>
                </a:lnTo>
                <a:lnTo>
                  <a:pt x="791" y="263"/>
                </a:lnTo>
                <a:lnTo>
                  <a:pt x="791" y="263"/>
                </a:lnTo>
                <a:lnTo>
                  <a:pt x="791" y="263"/>
                </a:lnTo>
                <a:lnTo>
                  <a:pt x="791" y="263"/>
                </a:lnTo>
                <a:lnTo>
                  <a:pt x="791" y="283"/>
                </a:lnTo>
                <a:lnTo>
                  <a:pt x="791" y="283"/>
                </a:lnTo>
                <a:lnTo>
                  <a:pt x="791" y="283"/>
                </a:lnTo>
                <a:lnTo>
                  <a:pt x="791" y="303"/>
                </a:lnTo>
                <a:lnTo>
                  <a:pt x="791" y="303"/>
                </a:lnTo>
                <a:lnTo>
                  <a:pt x="812" y="324"/>
                </a:lnTo>
                <a:lnTo>
                  <a:pt x="812" y="324"/>
                </a:lnTo>
                <a:lnTo>
                  <a:pt x="791" y="324"/>
                </a:lnTo>
                <a:lnTo>
                  <a:pt x="791" y="344"/>
                </a:lnTo>
                <a:lnTo>
                  <a:pt x="791" y="344"/>
                </a:lnTo>
                <a:lnTo>
                  <a:pt x="791" y="344"/>
                </a:lnTo>
                <a:lnTo>
                  <a:pt x="791" y="363"/>
                </a:lnTo>
                <a:lnTo>
                  <a:pt x="791" y="383"/>
                </a:lnTo>
                <a:lnTo>
                  <a:pt x="791" y="405"/>
                </a:lnTo>
                <a:lnTo>
                  <a:pt x="791" y="405"/>
                </a:lnTo>
                <a:lnTo>
                  <a:pt x="773" y="405"/>
                </a:lnTo>
                <a:lnTo>
                  <a:pt x="773" y="405"/>
                </a:lnTo>
                <a:lnTo>
                  <a:pt x="773" y="405"/>
                </a:lnTo>
                <a:lnTo>
                  <a:pt x="773" y="405"/>
                </a:lnTo>
                <a:lnTo>
                  <a:pt x="773" y="424"/>
                </a:lnTo>
                <a:lnTo>
                  <a:pt x="773" y="424"/>
                </a:lnTo>
                <a:lnTo>
                  <a:pt x="791" y="444"/>
                </a:lnTo>
                <a:lnTo>
                  <a:pt x="791" y="444"/>
                </a:lnTo>
                <a:lnTo>
                  <a:pt x="791" y="466"/>
                </a:lnTo>
                <a:lnTo>
                  <a:pt x="791" y="485"/>
                </a:lnTo>
                <a:lnTo>
                  <a:pt x="791" y="505"/>
                </a:lnTo>
                <a:lnTo>
                  <a:pt x="791" y="505"/>
                </a:lnTo>
                <a:lnTo>
                  <a:pt x="773" y="505"/>
                </a:lnTo>
                <a:lnTo>
                  <a:pt x="755" y="485"/>
                </a:lnTo>
                <a:lnTo>
                  <a:pt x="755" y="485"/>
                </a:lnTo>
                <a:lnTo>
                  <a:pt x="755" y="485"/>
                </a:lnTo>
                <a:lnTo>
                  <a:pt x="735" y="485"/>
                </a:lnTo>
                <a:lnTo>
                  <a:pt x="716" y="485"/>
                </a:lnTo>
                <a:lnTo>
                  <a:pt x="698" y="485"/>
                </a:lnTo>
                <a:lnTo>
                  <a:pt x="698" y="485"/>
                </a:lnTo>
                <a:lnTo>
                  <a:pt x="698" y="485"/>
                </a:lnTo>
                <a:lnTo>
                  <a:pt x="698" y="505"/>
                </a:lnTo>
                <a:lnTo>
                  <a:pt x="698" y="524"/>
                </a:lnTo>
                <a:lnTo>
                  <a:pt x="698" y="524"/>
                </a:lnTo>
                <a:lnTo>
                  <a:pt x="698" y="546"/>
                </a:lnTo>
                <a:lnTo>
                  <a:pt x="716" y="566"/>
                </a:lnTo>
                <a:lnTo>
                  <a:pt x="716" y="585"/>
                </a:lnTo>
                <a:lnTo>
                  <a:pt x="716" y="585"/>
                </a:lnTo>
                <a:lnTo>
                  <a:pt x="698" y="585"/>
                </a:lnTo>
                <a:lnTo>
                  <a:pt x="680" y="566"/>
                </a:lnTo>
                <a:lnTo>
                  <a:pt x="660" y="566"/>
                </a:lnTo>
                <a:lnTo>
                  <a:pt x="660" y="566"/>
                </a:lnTo>
                <a:lnTo>
                  <a:pt x="641" y="566"/>
                </a:lnTo>
                <a:lnTo>
                  <a:pt x="585" y="566"/>
                </a:lnTo>
                <a:lnTo>
                  <a:pt x="528" y="585"/>
                </a:lnTo>
                <a:lnTo>
                  <a:pt x="453" y="585"/>
                </a:lnTo>
                <a:lnTo>
                  <a:pt x="378" y="585"/>
                </a:lnTo>
                <a:lnTo>
                  <a:pt x="303" y="607"/>
                </a:lnTo>
                <a:lnTo>
                  <a:pt x="246" y="607"/>
                </a:lnTo>
                <a:lnTo>
                  <a:pt x="189" y="607"/>
                </a:lnTo>
                <a:lnTo>
                  <a:pt x="189" y="607"/>
                </a:lnTo>
                <a:lnTo>
                  <a:pt x="189" y="607"/>
                </a:lnTo>
                <a:lnTo>
                  <a:pt x="171" y="585"/>
                </a:lnTo>
                <a:lnTo>
                  <a:pt x="152" y="566"/>
                </a:lnTo>
                <a:lnTo>
                  <a:pt x="152" y="546"/>
                </a:lnTo>
                <a:lnTo>
                  <a:pt x="152" y="546"/>
                </a:lnTo>
                <a:lnTo>
                  <a:pt x="132" y="524"/>
                </a:lnTo>
                <a:lnTo>
                  <a:pt x="132" y="524"/>
                </a:lnTo>
                <a:lnTo>
                  <a:pt x="132" y="505"/>
                </a:lnTo>
                <a:lnTo>
                  <a:pt x="132" y="505"/>
                </a:lnTo>
                <a:lnTo>
                  <a:pt x="114" y="505"/>
                </a:lnTo>
                <a:lnTo>
                  <a:pt x="114" y="505"/>
                </a:lnTo>
                <a:lnTo>
                  <a:pt x="114" y="505"/>
                </a:lnTo>
                <a:lnTo>
                  <a:pt x="114" y="505"/>
                </a:lnTo>
                <a:lnTo>
                  <a:pt x="114" y="466"/>
                </a:lnTo>
                <a:lnTo>
                  <a:pt x="114" y="424"/>
                </a:lnTo>
                <a:lnTo>
                  <a:pt x="132" y="383"/>
                </a:lnTo>
                <a:lnTo>
                  <a:pt x="132" y="383"/>
                </a:lnTo>
                <a:lnTo>
                  <a:pt x="114" y="383"/>
                </a:lnTo>
                <a:lnTo>
                  <a:pt x="96" y="363"/>
                </a:lnTo>
                <a:lnTo>
                  <a:pt x="96" y="363"/>
                </a:lnTo>
                <a:lnTo>
                  <a:pt x="96" y="363"/>
                </a:lnTo>
                <a:lnTo>
                  <a:pt x="96" y="363"/>
                </a:lnTo>
                <a:lnTo>
                  <a:pt x="96" y="344"/>
                </a:lnTo>
                <a:lnTo>
                  <a:pt x="114" y="344"/>
                </a:lnTo>
                <a:lnTo>
                  <a:pt x="114" y="344"/>
                </a:lnTo>
                <a:lnTo>
                  <a:pt x="114" y="344"/>
                </a:lnTo>
                <a:lnTo>
                  <a:pt x="114" y="324"/>
                </a:lnTo>
                <a:lnTo>
                  <a:pt x="114" y="303"/>
                </a:lnTo>
                <a:lnTo>
                  <a:pt x="114" y="303"/>
                </a:lnTo>
                <a:lnTo>
                  <a:pt x="114" y="303"/>
                </a:lnTo>
                <a:lnTo>
                  <a:pt x="114" y="283"/>
                </a:lnTo>
                <a:lnTo>
                  <a:pt x="132" y="263"/>
                </a:lnTo>
                <a:lnTo>
                  <a:pt x="132" y="263"/>
                </a:lnTo>
                <a:lnTo>
                  <a:pt x="114" y="263"/>
                </a:lnTo>
                <a:lnTo>
                  <a:pt x="114" y="263"/>
                </a:lnTo>
                <a:lnTo>
                  <a:pt x="114" y="263"/>
                </a:lnTo>
                <a:lnTo>
                  <a:pt x="114" y="263"/>
                </a:lnTo>
                <a:lnTo>
                  <a:pt x="96" y="242"/>
                </a:lnTo>
                <a:lnTo>
                  <a:pt x="96" y="242"/>
                </a:lnTo>
                <a:lnTo>
                  <a:pt x="96" y="222"/>
                </a:lnTo>
                <a:lnTo>
                  <a:pt x="96" y="222"/>
                </a:lnTo>
                <a:lnTo>
                  <a:pt x="75" y="222"/>
                </a:lnTo>
                <a:lnTo>
                  <a:pt x="57" y="222"/>
                </a:lnTo>
                <a:lnTo>
                  <a:pt x="57" y="222"/>
                </a:lnTo>
                <a:lnTo>
                  <a:pt x="57" y="222"/>
                </a:lnTo>
                <a:lnTo>
                  <a:pt x="57" y="203"/>
                </a:lnTo>
                <a:lnTo>
                  <a:pt x="57" y="203"/>
                </a:lnTo>
                <a:lnTo>
                  <a:pt x="57" y="181"/>
                </a:lnTo>
                <a:lnTo>
                  <a:pt x="57" y="181"/>
                </a:lnTo>
                <a:lnTo>
                  <a:pt x="57" y="181"/>
                </a:lnTo>
                <a:lnTo>
                  <a:pt x="57" y="161"/>
                </a:lnTo>
                <a:lnTo>
                  <a:pt x="75" y="161"/>
                </a:lnTo>
                <a:lnTo>
                  <a:pt x="75" y="161"/>
                </a:lnTo>
                <a:lnTo>
                  <a:pt x="57" y="142"/>
                </a:lnTo>
                <a:lnTo>
                  <a:pt x="57" y="142"/>
                </a:lnTo>
                <a:lnTo>
                  <a:pt x="57" y="122"/>
                </a:lnTo>
                <a:lnTo>
                  <a:pt x="57" y="122"/>
                </a:lnTo>
                <a:lnTo>
                  <a:pt x="39" y="100"/>
                </a:lnTo>
                <a:lnTo>
                  <a:pt x="19" y="61"/>
                </a:lnTo>
                <a:lnTo>
                  <a:pt x="0" y="0"/>
                </a:lnTo>
                <a:lnTo>
                  <a:pt x="703" y="7"/>
                </a:lnTo>
                <a:close/>
              </a:path>
            </a:pathLst>
          </a:custGeom>
          <a:solidFill>
            <a:srgbClr val="00f008"/>
          </a:solidFill>
          <a:ln w="6480">
            <a:solidFill>
              <a:srgbClr val="aaaaa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4" name=""/>
          <p:cNvSpPr/>
          <p:nvPr/>
        </p:nvSpPr>
        <p:spPr>
          <a:xfrm>
            <a:off x="2849400" y="1330200"/>
            <a:ext cx="919440" cy="1471680"/>
          </a:xfrm>
          <a:custGeom>
            <a:avLst/>
            <a:gdLst/>
            <a:ahLst/>
            <a:rect l="l" t="t" r="r" b="b"/>
            <a:pathLst>
              <a:path w="620" h="828">
                <a:moveTo>
                  <a:pt x="0" y="11"/>
                </a:moveTo>
                <a:lnTo>
                  <a:pt x="526" y="0"/>
                </a:lnTo>
                <a:lnTo>
                  <a:pt x="494" y="2"/>
                </a:lnTo>
                <a:lnTo>
                  <a:pt x="531" y="83"/>
                </a:lnTo>
                <a:lnTo>
                  <a:pt x="531" y="124"/>
                </a:lnTo>
                <a:lnTo>
                  <a:pt x="549" y="124"/>
                </a:lnTo>
                <a:lnTo>
                  <a:pt x="549" y="124"/>
                </a:lnTo>
                <a:lnTo>
                  <a:pt x="549" y="143"/>
                </a:lnTo>
                <a:lnTo>
                  <a:pt x="549" y="163"/>
                </a:lnTo>
                <a:lnTo>
                  <a:pt x="566" y="163"/>
                </a:lnTo>
                <a:lnTo>
                  <a:pt x="566" y="163"/>
                </a:lnTo>
                <a:lnTo>
                  <a:pt x="549" y="182"/>
                </a:lnTo>
                <a:lnTo>
                  <a:pt x="549" y="182"/>
                </a:lnTo>
                <a:lnTo>
                  <a:pt x="549" y="204"/>
                </a:lnTo>
                <a:lnTo>
                  <a:pt x="549" y="204"/>
                </a:lnTo>
                <a:lnTo>
                  <a:pt x="549" y="223"/>
                </a:lnTo>
                <a:lnTo>
                  <a:pt x="566" y="223"/>
                </a:lnTo>
                <a:lnTo>
                  <a:pt x="585" y="223"/>
                </a:lnTo>
                <a:lnTo>
                  <a:pt x="585" y="223"/>
                </a:lnTo>
                <a:lnTo>
                  <a:pt x="585" y="243"/>
                </a:lnTo>
                <a:lnTo>
                  <a:pt x="585" y="243"/>
                </a:lnTo>
                <a:lnTo>
                  <a:pt x="603" y="265"/>
                </a:lnTo>
                <a:lnTo>
                  <a:pt x="603" y="265"/>
                </a:lnTo>
                <a:lnTo>
                  <a:pt x="603" y="265"/>
                </a:lnTo>
                <a:lnTo>
                  <a:pt x="603" y="265"/>
                </a:lnTo>
                <a:lnTo>
                  <a:pt x="620" y="265"/>
                </a:lnTo>
                <a:lnTo>
                  <a:pt x="620" y="265"/>
                </a:lnTo>
                <a:lnTo>
                  <a:pt x="603" y="284"/>
                </a:lnTo>
                <a:lnTo>
                  <a:pt x="603" y="304"/>
                </a:lnTo>
                <a:lnTo>
                  <a:pt x="603" y="304"/>
                </a:lnTo>
                <a:lnTo>
                  <a:pt x="603" y="304"/>
                </a:lnTo>
                <a:lnTo>
                  <a:pt x="603" y="325"/>
                </a:lnTo>
                <a:lnTo>
                  <a:pt x="603" y="325"/>
                </a:lnTo>
                <a:lnTo>
                  <a:pt x="603" y="345"/>
                </a:lnTo>
                <a:lnTo>
                  <a:pt x="603" y="345"/>
                </a:lnTo>
                <a:lnTo>
                  <a:pt x="585" y="345"/>
                </a:lnTo>
                <a:lnTo>
                  <a:pt x="585" y="345"/>
                </a:lnTo>
                <a:lnTo>
                  <a:pt x="585" y="364"/>
                </a:lnTo>
                <a:lnTo>
                  <a:pt x="585" y="364"/>
                </a:lnTo>
                <a:lnTo>
                  <a:pt x="585" y="384"/>
                </a:lnTo>
                <a:lnTo>
                  <a:pt x="603" y="384"/>
                </a:lnTo>
                <a:lnTo>
                  <a:pt x="620" y="405"/>
                </a:lnTo>
                <a:lnTo>
                  <a:pt x="620" y="405"/>
                </a:lnTo>
                <a:lnTo>
                  <a:pt x="603" y="444"/>
                </a:lnTo>
                <a:lnTo>
                  <a:pt x="603" y="466"/>
                </a:lnTo>
                <a:lnTo>
                  <a:pt x="603" y="505"/>
                </a:lnTo>
                <a:lnTo>
                  <a:pt x="603" y="505"/>
                </a:lnTo>
                <a:lnTo>
                  <a:pt x="620" y="505"/>
                </a:lnTo>
                <a:lnTo>
                  <a:pt x="620" y="525"/>
                </a:lnTo>
                <a:lnTo>
                  <a:pt x="620" y="546"/>
                </a:lnTo>
                <a:lnTo>
                  <a:pt x="620" y="546"/>
                </a:lnTo>
                <a:lnTo>
                  <a:pt x="603" y="546"/>
                </a:lnTo>
                <a:lnTo>
                  <a:pt x="549" y="566"/>
                </a:lnTo>
                <a:lnTo>
                  <a:pt x="494" y="566"/>
                </a:lnTo>
                <a:lnTo>
                  <a:pt x="423" y="585"/>
                </a:lnTo>
                <a:lnTo>
                  <a:pt x="334" y="607"/>
                </a:lnTo>
                <a:lnTo>
                  <a:pt x="280" y="626"/>
                </a:lnTo>
                <a:lnTo>
                  <a:pt x="226" y="626"/>
                </a:lnTo>
                <a:lnTo>
                  <a:pt x="226" y="626"/>
                </a:lnTo>
                <a:lnTo>
                  <a:pt x="226" y="626"/>
                </a:lnTo>
                <a:lnTo>
                  <a:pt x="208" y="646"/>
                </a:lnTo>
                <a:lnTo>
                  <a:pt x="189" y="646"/>
                </a:lnTo>
                <a:lnTo>
                  <a:pt x="189" y="665"/>
                </a:lnTo>
                <a:lnTo>
                  <a:pt x="189" y="665"/>
                </a:lnTo>
                <a:lnTo>
                  <a:pt x="189" y="687"/>
                </a:lnTo>
                <a:lnTo>
                  <a:pt x="208" y="707"/>
                </a:lnTo>
                <a:lnTo>
                  <a:pt x="243" y="707"/>
                </a:lnTo>
                <a:lnTo>
                  <a:pt x="243" y="707"/>
                </a:lnTo>
                <a:lnTo>
                  <a:pt x="243" y="726"/>
                </a:lnTo>
                <a:lnTo>
                  <a:pt x="243" y="726"/>
                </a:lnTo>
                <a:lnTo>
                  <a:pt x="243" y="748"/>
                </a:lnTo>
                <a:lnTo>
                  <a:pt x="243" y="748"/>
                </a:lnTo>
                <a:lnTo>
                  <a:pt x="243" y="767"/>
                </a:lnTo>
                <a:lnTo>
                  <a:pt x="243" y="767"/>
                </a:lnTo>
                <a:lnTo>
                  <a:pt x="261" y="787"/>
                </a:lnTo>
                <a:lnTo>
                  <a:pt x="261" y="787"/>
                </a:lnTo>
                <a:lnTo>
                  <a:pt x="243" y="806"/>
                </a:lnTo>
                <a:lnTo>
                  <a:pt x="226" y="806"/>
                </a:lnTo>
                <a:lnTo>
                  <a:pt x="226" y="828"/>
                </a:lnTo>
                <a:lnTo>
                  <a:pt x="226" y="828"/>
                </a:lnTo>
                <a:lnTo>
                  <a:pt x="208" y="828"/>
                </a:lnTo>
                <a:lnTo>
                  <a:pt x="189" y="828"/>
                </a:lnTo>
                <a:lnTo>
                  <a:pt x="189" y="828"/>
                </a:lnTo>
                <a:lnTo>
                  <a:pt x="189" y="828"/>
                </a:lnTo>
                <a:lnTo>
                  <a:pt x="172" y="806"/>
                </a:lnTo>
                <a:lnTo>
                  <a:pt x="154" y="787"/>
                </a:lnTo>
                <a:lnTo>
                  <a:pt x="154" y="767"/>
                </a:lnTo>
                <a:lnTo>
                  <a:pt x="154" y="767"/>
                </a:lnTo>
                <a:lnTo>
                  <a:pt x="135" y="767"/>
                </a:lnTo>
                <a:lnTo>
                  <a:pt x="135" y="767"/>
                </a:lnTo>
                <a:lnTo>
                  <a:pt x="135" y="767"/>
                </a:lnTo>
                <a:lnTo>
                  <a:pt x="135" y="767"/>
                </a:lnTo>
                <a:lnTo>
                  <a:pt x="118" y="787"/>
                </a:lnTo>
                <a:lnTo>
                  <a:pt x="118" y="787"/>
                </a:lnTo>
                <a:lnTo>
                  <a:pt x="135" y="806"/>
                </a:lnTo>
                <a:lnTo>
                  <a:pt x="135" y="806"/>
                </a:lnTo>
                <a:lnTo>
                  <a:pt x="118" y="806"/>
                </a:lnTo>
                <a:lnTo>
                  <a:pt x="100" y="806"/>
                </a:lnTo>
                <a:lnTo>
                  <a:pt x="83" y="828"/>
                </a:lnTo>
                <a:lnTo>
                  <a:pt x="83" y="828"/>
                </a:lnTo>
                <a:lnTo>
                  <a:pt x="63" y="806"/>
                </a:lnTo>
                <a:lnTo>
                  <a:pt x="46" y="726"/>
                </a:lnTo>
                <a:lnTo>
                  <a:pt x="46" y="626"/>
                </a:lnTo>
                <a:lnTo>
                  <a:pt x="29" y="546"/>
                </a:lnTo>
                <a:lnTo>
                  <a:pt x="29" y="505"/>
                </a:lnTo>
                <a:lnTo>
                  <a:pt x="29" y="505"/>
                </a:lnTo>
                <a:lnTo>
                  <a:pt x="0" y="11"/>
                </a:lnTo>
                <a:close/>
              </a:path>
            </a:pathLst>
          </a:custGeom>
          <a:solidFill>
            <a:srgbClr val="00f008"/>
          </a:solidFill>
          <a:ln w="6480">
            <a:solidFill>
              <a:srgbClr val="aaaaa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5" name=""/>
          <p:cNvSpPr/>
          <p:nvPr/>
        </p:nvSpPr>
        <p:spPr>
          <a:xfrm>
            <a:off x="458640" y="1320840"/>
            <a:ext cx="1555920" cy="3579840"/>
          </a:xfrm>
          <a:custGeom>
            <a:avLst/>
            <a:gdLst/>
            <a:ahLst/>
            <a:rect l="l" t="t" r="r" b="b"/>
            <a:pathLst>
              <a:path w="1050" h="2014">
                <a:moveTo>
                  <a:pt x="626" y="25"/>
                </a:moveTo>
                <a:lnTo>
                  <a:pt x="8" y="8"/>
                </a:lnTo>
                <a:lnTo>
                  <a:pt x="0" y="0"/>
                </a:lnTo>
                <a:lnTo>
                  <a:pt x="618" y="42"/>
                </a:lnTo>
                <a:lnTo>
                  <a:pt x="626" y="133"/>
                </a:lnTo>
                <a:lnTo>
                  <a:pt x="626" y="184"/>
                </a:lnTo>
                <a:lnTo>
                  <a:pt x="634" y="259"/>
                </a:lnTo>
                <a:lnTo>
                  <a:pt x="906" y="419"/>
                </a:lnTo>
                <a:lnTo>
                  <a:pt x="906" y="500"/>
                </a:lnTo>
                <a:lnTo>
                  <a:pt x="924" y="519"/>
                </a:lnTo>
                <a:lnTo>
                  <a:pt x="924" y="519"/>
                </a:lnTo>
                <a:lnTo>
                  <a:pt x="924" y="541"/>
                </a:lnTo>
                <a:lnTo>
                  <a:pt x="924" y="561"/>
                </a:lnTo>
                <a:lnTo>
                  <a:pt x="941" y="561"/>
                </a:lnTo>
                <a:lnTo>
                  <a:pt x="941" y="561"/>
                </a:lnTo>
                <a:lnTo>
                  <a:pt x="941" y="561"/>
                </a:lnTo>
                <a:lnTo>
                  <a:pt x="961" y="580"/>
                </a:lnTo>
                <a:lnTo>
                  <a:pt x="978" y="580"/>
                </a:lnTo>
                <a:lnTo>
                  <a:pt x="978" y="580"/>
                </a:lnTo>
                <a:lnTo>
                  <a:pt x="978" y="602"/>
                </a:lnTo>
                <a:lnTo>
                  <a:pt x="978" y="641"/>
                </a:lnTo>
                <a:lnTo>
                  <a:pt x="996" y="641"/>
                </a:lnTo>
                <a:lnTo>
                  <a:pt x="996" y="641"/>
                </a:lnTo>
                <a:lnTo>
                  <a:pt x="996" y="660"/>
                </a:lnTo>
                <a:lnTo>
                  <a:pt x="996" y="682"/>
                </a:lnTo>
                <a:lnTo>
                  <a:pt x="1015" y="721"/>
                </a:lnTo>
                <a:lnTo>
                  <a:pt x="1015" y="721"/>
                </a:lnTo>
                <a:lnTo>
                  <a:pt x="1015" y="743"/>
                </a:lnTo>
                <a:lnTo>
                  <a:pt x="1033" y="763"/>
                </a:lnTo>
                <a:lnTo>
                  <a:pt x="1050" y="782"/>
                </a:lnTo>
                <a:lnTo>
                  <a:pt x="1050" y="782"/>
                </a:lnTo>
                <a:lnTo>
                  <a:pt x="1033" y="823"/>
                </a:lnTo>
                <a:lnTo>
                  <a:pt x="1015" y="863"/>
                </a:lnTo>
                <a:lnTo>
                  <a:pt x="1015" y="904"/>
                </a:lnTo>
                <a:lnTo>
                  <a:pt x="1015" y="904"/>
                </a:lnTo>
                <a:lnTo>
                  <a:pt x="1015" y="943"/>
                </a:lnTo>
                <a:lnTo>
                  <a:pt x="1015" y="965"/>
                </a:lnTo>
                <a:lnTo>
                  <a:pt x="1033" y="984"/>
                </a:lnTo>
                <a:lnTo>
                  <a:pt x="1033" y="984"/>
                </a:lnTo>
                <a:lnTo>
                  <a:pt x="996" y="1025"/>
                </a:lnTo>
                <a:lnTo>
                  <a:pt x="978" y="1065"/>
                </a:lnTo>
                <a:lnTo>
                  <a:pt x="961" y="1125"/>
                </a:lnTo>
                <a:lnTo>
                  <a:pt x="961" y="1125"/>
                </a:lnTo>
                <a:lnTo>
                  <a:pt x="924" y="1145"/>
                </a:lnTo>
                <a:lnTo>
                  <a:pt x="906" y="1145"/>
                </a:lnTo>
                <a:lnTo>
                  <a:pt x="889" y="1145"/>
                </a:lnTo>
                <a:lnTo>
                  <a:pt x="889" y="1145"/>
                </a:lnTo>
                <a:lnTo>
                  <a:pt x="869" y="1145"/>
                </a:lnTo>
                <a:lnTo>
                  <a:pt x="852" y="1125"/>
                </a:lnTo>
                <a:lnTo>
                  <a:pt x="852" y="1125"/>
                </a:lnTo>
                <a:lnTo>
                  <a:pt x="852" y="1125"/>
                </a:lnTo>
                <a:lnTo>
                  <a:pt x="815" y="1125"/>
                </a:lnTo>
                <a:lnTo>
                  <a:pt x="815" y="1125"/>
                </a:lnTo>
                <a:lnTo>
                  <a:pt x="815" y="1145"/>
                </a:lnTo>
                <a:lnTo>
                  <a:pt x="834" y="1167"/>
                </a:lnTo>
                <a:lnTo>
                  <a:pt x="852" y="1186"/>
                </a:lnTo>
                <a:lnTo>
                  <a:pt x="852" y="1186"/>
                </a:lnTo>
                <a:lnTo>
                  <a:pt x="834" y="1206"/>
                </a:lnTo>
                <a:lnTo>
                  <a:pt x="815" y="1206"/>
                </a:lnTo>
                <a:lnTo>
                  <a:pt x="815" y="1228"/>
                </a:lnTo>
                <a:lnTo>
                  <a:pt x="815" y="1228"/>
                </a:lnTo>
                <a:lnTo>
                  <a:pt x="798" y="1228"/>
                </a:lnTo>
                <a:lnTo>
                  <a:pt x="798" y="1247"/>
                </a:lnTo>
                <a:lnTo>
                  <a:pt x="798" y="1247"/>
                </a:lnTo>
                <a:lnTo>
                  <a:pt x="798" y="1247"/>
                </a:lnTo>
                <a:lnTo>
                  <a:pt x="763" y="1286"/>
                </a:lnTo>
                <a:lnTo>
                  <a:pt x="726" y="1308"/>
                </a:lnTo>
                <a:lnTo>
                  <a:pt x="708" y="1327"/>
                </a:lnTo>
                <a:lnTo>
                  <a:pt x="708" y="1327"/>
                </a:lnTo>
                <a:lnTo>
                  <a:pt x="654" y="1369"/>
                </a:lnTo>
                <a:lnTo>
                  <a:pt x="600" y="1388"/>
                </a:lnTo>
                <a:lnTo>
                  <a:pt x="563" y="1369"/>
                </a:lnTo>
                <a:lnTo>
                  <a:pt x="563" y="1369"/>
                </a:lnTo>
                <a:lnTo>
                  <a:pt x="563" y="1388"/>
                </a:lnTo>
                <a:lnTo>
                  <a:pt x="563" y="1408"/>
                </a:lnTo>
                <a:lnTo>
                  <a:pt x="563" y="1427"/>
                </a:lnTo>
                <a:lnTo>
                  <a:pt x="563" y="1427"/>
                </a:lnTo>
                <a:lnTo>
                  <a:pt x="545" y="1427"/>
                </a:lnTo>
                <a:lnTo>
                  <a:pt x="528" y="1449"/>
                </a:lnTo>
                <a:lnTo>
                  <a:pt x="510" y="1427"/>
                </a:lnTo>
                <a:lnTo>
                  <a:pt x="510" y="1427"/>
                </a:lnTo>
                <a:lnTo>
                  <a:pt x="491" y="1469"/>
                </a:lnTo>
                <a:lnTo>
                  <a:pt x="473" y="1488"/>
                </a:lnTo>
                <a:lnTo>
                  <a:pt x="436" y="1488"/>
                </a:lnTo>
                <a:lnTo>
                  <a:pt x="436" y="1488"/>
                </a:lnTo>
                <a:lnTo>
                  <a:pt x="436" y="1510"/>
                </a:lnTo>
                <a:lnTo>
                  <a:pt x="419" y="1549"/>
                </a:lnTo>
                <a:lnTo>
                  <a:pt x="419" y="1549"/>
                </a:lnTo>
                <a:lnTo>
                  <a:pt x="419" y="1549"/>
                </a:lnTo>
                <a:lnTo>
                  <a:pt x="419" y="1590"/>
                </a:lnTo>
                <a:lnTo>
                  <a:pt x="419" y="1629"/>
                </a:lnTo>
                <a:lnTo>
                  <a:pt x="419" y="1651"/>
                </a:lnTo>
                <a:lnTo>
                  <a:pt x="419" y="1651"/>
                </a:lnTo>
                <a:lnTo>
                  <a:pt x="402" y="1651"/>
                </a:lnTo>
                <a:lnTo>
                  <a:pt x="384" y="1671"/>
                </a:lnTo>
                <a:lnTo>
                  <a:pt x="384" y="1671"/>
                </a:lnTo>
                <a:lnTo>
                  <a:pt x="384" y="1671"/>
                </a:lnTo>
                <a:lnTo>
                  <a:pt x="384" y="1671"/>
                </a:lnTo>
                <a:lnTo>
                  <a:pt x="402" y="1690"/>
                </a:lnTo>
                <a:lnTo>
                  <a:pt x="419" y="1710"/>
                </a:lnTo>
                <a:lnTo>
                  <a:pt x="419" y="1710"/>
                </a:lnTo>
                <a:lnTo>
                  <a:pt x="402" y="1732"/>
                </a:lnTo>
                <a:lnTo>
                  <a:pt x="402" y="1751"/>
                </a:lnTo>
                <a:lnTo>
                  <a:pt x="402" y="1751"/>
                </a:lnTo>
                <a:lnTo>
                  <a:pt x="402" y="1751"/>
                </a:lnTo>
                <a:lnTo>
                  <a:pt x="402" y="1771"/>
                </a:lnTo>
                <a:lnTo>
                  <a:pt x="402" y="1792"/>
                </a:lnTo>
                <a:lnTo>
                  <a:pt x="402" y="1832"/>
                </a:lnTo>
                <a:lnTo>
                  <a:pt x="402" y="1832"/>
                </a:lnTo>
                <a:lnTo>
                  <a:pt x="402" y="1853"/>
                </a:lnTo>
                <a:lnTo>
                  <a:pt x="402" y="1873"/>
                </a:lnTo>
                <a:lnTo>
                  <a:pt x="402" y="1873"/>
                </a:lnTo>
                <a:lnTo>
                  <a:pt x="402" y="1873"/>
                </a:lnTo>
                <a:lnTo>
                  <a:pt x="402" y="1873"/>
                </a:lnTo>
                <a:lnTo>
                  <a:pt x="419" y="1892"/>
                </a:lnTo>
                <a:lnTo>
                  <a:pt x="436" y="1892"/>
                </a:lnTo>
                <a:lnTo>
                  <a:pt x="436" y="1892"/>
                </a:lnTo>
                <a:lnTo>
                  <a:pt x="436" y="1912"/>
                </a:lnTo>
                <a:lnTo>
                  <a:pt x="436" y="1953"/>
                </a:lnTo>
                <a:lnTo>
                  <a:pt x="456" y="1953"/>
                </a:lnTo>
                <a:lnTo>
                  <a:pt x="456" y="1953"/>
                </a:lnTo>
                <a:lnTo>
                  <a:pt x="456" y="1953"/>
                </a:lnTo>
                <a:lnTo>
                  <a:pt x="456" y="1953"/>
                </a:lnTo>
                <a:lnTo>
                  <a:pt x="473" y="1934"/>
                </a:lnTo>
                <a:lnTo>
                  <a:pt x="491" y="1934"/>
                </a:lnTo>
                <a:lnTo>
                  <a:pt x="491" y="1934"/>
                </a:lnTo>
                <a:lnTo>
                  <a:pt x="473" y="1953"/>
                </a:lnTo>
                <a:lnTo>
                  <a:pt x="456" y="1973"/>
                </a:lnTo>
                <a:lnTo>
                  <a:pt x="456" y="1973"/>
                </a:lnTo>
                <a:lnTo>
                  <a:pt x="456" y="1973"/>
                </a:lnTo>
                <a:lnTo>
                  <a:pt x="436" y="1994"/>
                </a:lnTo>
                <a:lnTo>
                  <a:pt x="436" y="2014"/>
                </a:lnTo>
                <a:lnTo>
                  <a:pt x="419" y="2014"/>
                </a:lnTo>
                <a:lnTo>
                  <a:pt x="419" y="2014"/>
                </a:lnTo>
                <a:lnTo>
                  <a:pt x="402" y="2014"/>
                </a:lnTo>
                <a:lnTo>
                  <a:pt x="384" y="1994"/>
                </a:lnTo>
                <a:lnTo>
                  <a:pt x="365" y="1973"/>
                </a:lnTo>
                <a:lnTo>
                  <a:pt x="365" y="1973"/>
                </a:lnTo>
                <a:lnTo>
                  <a:pt x="330" y="1994"/>
                </a:lnTo>
                <a:lnTo>
                  <a:pt x="293" y="1994"/>
                </a:lnTo>
                <a:lnTo>
                  <a:pt x="275" y="1994"/>
                </a:lnTo>
                <a:lnTo>
                  <a:pt x="275" y="1994"/>
                </a:lnTo>
                <a:lnTo>
                  <a:pt x="258" y="1973"/>
                </a:lnTo>
                <a:lnTo>
                  <a:pt x="238" y="1953"/>
                </a:lnTo>
                <a:lnTo>
                  <a:pt x="238" y="1953"/>
                </a:lnTo>
                <a:lnTo>
                  <a:pt x="238" y="1953"/>
                </a:lnTo>
                <a:lnTo>
                  <a:pt x="221" y="1953"/>
                </a:lnTo>
                <a:lnTo>
                  <a:pt x="204" y="1953"/>
                </a:lnTo>
                <a:lnTo>
                  <a:pt x="184" y="1934"/>
                </a:lnTo>
                <a:lnTo>
                  <a:pt x="184" y="1934"/>
                </a:lnTo>
                <a:lnTo>
                  <a:pt x="167" y="1934"/>
                </a:lnTo>
                <a:lnTo>
                  <a:pt x="132" y="1912"/>
                </a:lnTo>
                <a:lnTo>
                  <a:pt x="95" y="1912"/>
                </a:lnTo>
                <a:lnTo>
                  <a:pt x="95" y="1912"/>
                </a:lnTo>
                <a:lnTo>
                  <a:pt x="95" y="1892"/>
                </a:lnTo>
                <a:lnTo>
                  <a:pt x="95" y="1873"/>
                </a:lnTo>
                <a:lnTo>
                  <a:pt x="95" y="1853"/>
                </a:lnTo>
                <a:lnTo>
                  <a:pt x="95" y="1853"/>
                </a:lnTo>
                <a:lnTo>
                  <a:pt x="77" y="1832"/>
                </a:lnTo>
                <a:lnTo>
                  <a:pt x="58" y="1832"/>
                </a:lnTo>
                <a:lnTo>
                  <a:pt x="58" y="1812"/>
                </a:lnTo>
                <a:lnTo>
                  <a:pt x="58" y="1812"/>
                </a:lnTo>
                <a:lnTo>
                  <a:pt x="40" y="1792"/>
                </a:lnTo>
                <a:lnTo>
                  <a:pt x="40" y="1771"/>
                </a:lnTo>
                <a:lnTo>
                  <a:pt x="40" y="1751"/>
                </a:lnTo>
                <a:lnTo>
                  <a:pt x="40" y="1751"/>
                </a:lnTo>
                <a:lnTo>
                  <a:pt x="23" y="1732"/>
                </a:lnTo>
                <a:lnTo>
                  <a:pt x="23" y="1710"/>
                </a:lnTo>
                <a:lnTo>
                  <a:pt x="23" y="1690"/>
                </a:lnTo>
                <a:lnTo>
                  <a:pt x="23" y="1690"/>
                </a:lnTo>
                <a:lnTo>
                  <a:pt x="23" y="1671"/>
                </a:lnTo>
                <a:lnTo>
                  <a:pt x="23" y="1671"/>
                </a:lnTo>
                <a:lnTo>
                  <a:pt x="0" y="8"/>
                </a:lnTo>
                <a:lnTo>
                  <a:pt x="601" y="33"/>
                </a:lnTo>
              </a:path>
            </a:pathLst>
          </a:custGeom>
          <a:solidFill>
            <a:srgbClr val="00f008"/>
          </a:solidFill>
          <a:ln w="6480">
            <a:solidFill>
              <a:srgbClr val="aaaaa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6" name=""/>
          <p:cNvSpPr/>
          <p:nvPr/>
        </p:nvSpPr>
        <p:spPr>
          <a:xfrm>
            <a:off x="1460520" y="1782720"/>
            <a:ext cx="1488960" cy="1616040"/>
          </a:xfrm>
          <a:custGeom>
            <a:avLst/>
            <a:gdLst/>
            <a:ahLst/>
            <a:rect l="l" t="t" r="r" b="b"/>
            <a:pathLst>
              <a:path w="511" h="418">
                <a:moveTo>
                  <a:pt x="0" y="28"/>
                </a:moveTo>
                <a:lnTo>
                  <a:pt x="28" y="28"/>
                </a:lnTo>
                <a:lnTo>
                  <a:pt x="56" y="28"/>
                </a:lnTo>
                <a:lnTo>
                  <a:pt x="74" y="28"/>
                </a:lnTo>
                <a:lnTo>
                  <a:pt x="102" y="18"/>
                </a:lnTo>
                <a:lnTo>
                  <a:pt x="130" y="18"/>
                </a:lnTo>
                <a:lnTo>
                  <a:pt x="149" y="18"/>
                </a:lnTo>
                <a:lnTo>
                  <a:pt x="176" y="9"/>
                </a:lnTo>
                <a:lnTo>
                  <a:pt x="195" y="9"/>
                </a:lnTo>
                <a:lnTo>
                  <a:pt x="223" y="9"/>
                </a:lnTo>
                <a:lnTo>
                  <a:pt x="251" y="0"/>
                </a:lnTo>
                <a:lnTo>
                  <a:pt x="251" y="0"/>
                </a:lnTo>
                <a:lnTo>
                  <a:pt x="251" y="9"/>
                </a:lnTo>
                <a:lnTo>
                  <a:pt x="251" y="9"/>
                </a:lnTo>
                <a:lnTo>
                  <a:pt x="260" y="9"/>
                </a:lnTo>
                <a:lnTo>
                  <a:pt x="260" y="9"/>
                </a:lnTo>
                <a:lnTo>
                  <a:pt x="260" y="18"/>
                </a:lnTo>
                <a:lnTo>
                  <a:pt x="260" y="18"/>
                </a:lnTo>
                <a:lnTo>
                  <a:pt x="269" y="28"/>
                </a:lnTo>
                <a:lnTo>
                  <a:pt x="269" y="28"/>
                </a:lnTo>
                <a:lnTo>
                  <a:pt x="260" y="37"/>
                </a:lnTo>
                <a:lnTo>
                  <a:pt x="260" y="37"/>
                </a:lnTo>
                <a:lnTo>
                  <a:pt x="269" y="46"/>
                </a:lnTo>
                <a:lnTo>
                  <a:pt x="269" y="46"/>
                </a:lnTo>
                <a:lnTo>
                  <a:pt x="269" y="46"/>
                </a:lnTo>
                <a:lnTo>
                  <a:pt x="269" y="55"/>
                </a:lnTo>
                <a:lnTo>
                  <a:pt x="279" y="65"/>
                </a:lnTo>
                <a:lnTo>
                  <a:pt x="279" y="65"/>
                </a:lnTo>
                <a:lnTo>
                  <a:pt x="279" y="83"/>
                </a:lnTo>
                <a:lnTo>
                  <a:pt x="279" y="83"/>
                </a:lnTo>
                <a:lnTo>
                  <a:pt x="279" y="93"/>
                </a:lnTo>
                <a:lnTo>
                  <a:pt x="279" y="93"/>
                </a:lnTo>
                <a:lnTo>
                  <a:pt x="269" y="111"/>
                </a:lnTo>
                <a:lnTo>
                  <a:pt x="269" y="111"/>
                </a:lnTo>
                <a:lnTo>
                  <a:pt x="269" y="120"/>
                </a:lnTo>
                <a:lnTo>
                  <a:pt x="269" y="120"/>
                </a:lnTo>
                <a:lnTo>
                  <a:pt x="260" y="130"/>
                </a:lnTo>
                <a:lnTo>
                  <a:pt x="251" y="139"/>
                </a:lnTo>
                <a:lnTo>
                  <a:pt x="251" y="139"/>
                </a:lnTo>
                <a:lnTo>
                  <a:pt x="251" y="139"/>
                </a:lnTo>
                <a:lnTo>
                  <a:pt x="251" y="158"/>
                </a:lnTo>
                <a:lnTo>
                  <a:pt x="251" y="167"/>
                </a:lnTo>
                <a:lnTo>
                  <a:pt x="251" y="176"/>
                </a:lnTo>
                <a:lnTo>
                  <a:pt x="251" y="176"/>
                </a:lnTo>
                <a:lnTo>
                  <a:pt x="241" y="185"/>
                </a:lnTo>
                <a:lnTo>
                  <a:pt x="241" y="185"/>
                </a:lnTo>
                <a:lnTo>
                  <a:pt x="241" y="195"/>
                </a:lnTo>
                <a:lnTo>
                  <a:pt x="241" y="195"/>
                </a:lnTo>
                <a:lnTo>
                  <a:pt x="241" y="204"/>
                </a:lnTo>
                <a:lnTo>
                  <a:pt x="241" y="213"/>
                </a:lnTo>
                <a:lnTo>
                  <a:pt x="251" y="223"/>
                </a:lnTo>
                <a:lnTo>
                  <a:pt x="251" y="223"/>
                </a:lnTo>
                <a:lnTo>
                  <a:pt x="260" y="223"/>
                </a:lnTo>
                <a:lnTo>
                  <a:pt x="297" y="213"/>
                </a:lnTo>
                <a:lnTo>
                  <a:pt x="344" y="213"/>
                </a:lnTo>
                <a:lnTo>
                  <a:pt x="381" y="204"/>
                </a:lnTo>
                <a:lnTo>
                  <a:pt x="399" y="204"/>
                </a:lnTo>
                <a:lnTo>
                  <a:pt x="399" y="204"/>
                </a:lnTo>
                <a:lnTo>
                  <a:pt x="399" y="204"/>
                </a:lnTo>
                <a:lnTo>
                  <a:pt x="399" y="213"/>
                </a:lnTo>
                <a:lnTo>
                  <a:pt x="409" y="213"/>
                </a:lnTo>
                <a:lnTo>
                  <a:pt x="409" y="213"/>
                </a:lnTo>
                <a:lnTo>
                  <a:pt x="399" y="223"/>
                </a:lnTo>
                <a:lnTo>
                  <a:pt x="399" y="223"/>
                </a:lnTo>
                <a:lnTo>
                  <a:pt x="399" y="232"/>
                </a:lnTo>
                <a:lnTo>
                  <a:pt x="399" y="232"/>
                </a:lnTo>
                <a:lnTo>
                  <a:pt x="399" y="241"/>
                </a:lnTo>
                <a:lnTo>
                  <a:pt x="409" y="241"/>
                </a:lnTo>
                <a:lnTo>
                  <a:pt x="418" y="241"/>
                </a:lnTo>
                <a:lnTo>
                  <a:pt x="418" y="241"/>
                </a:lnTo>
                <a:lnTo>
                  <a:pt x="418" y="250"/>
                </a:lnTo>
                <a:lnTo>
                  <a:pt x="418" y="260"/>
                </a:lnTo>
                <a:lnTo>
                  <a:pt x="418" y="269"/>
                </a:lnTo>
                <a:lnTo>
                  <a:pt x="418" y="269"/>
                </a:lnTo>
                <a:lnTo>
                  <a:pt x="418" y="269"/>
                </a:lnTo>
                <a:lnTo>
                  <a:pt x="418" y="278"/>
                </a:lnTo>
                <a:lnTo>
                  <a:pt x="427" y="288"/>
                </a:lnTo>
                <a:lnTo>
                  <a:pt x="427" y="288"/>
                </a:lnTo>
                <a:lnTo>
                  <a:pt x="418" y="288"/>
                </a:lnTo>
                <a:lnTo>
                  <a:pt x="418" y="297"/>
                </a:lnTo>
                <a:lnTo>
                  <a:pt x="418" y="297"/>
                </a:lnTo>
                <a:lnTo>
                  <a:pt x="418" y="297"/>
                </a:lnTo>
                <a:lnTo>
                  <a:pt x="427" y="297"/>
                </a:lnTo>
                <a:lnTo>
                  <a:pt x="436" y="297"/>
                </a:lnTo>
                <a:lnTo>
                  <a:pt x="455" y="288"/>
                </a:lnTo>
                <a:lnTo>
                  <a:pt x="455" y="288"/>
                </a:lnTo>
                <a:lnTo>
                  <a:pt x="455" y="297"/>
                </a:lnTo>
                <a:lnTo>
                  <a:pt x="455" y="306"/>
                </a:lnTo>
                <a:lnTo>
                  <a:pt x="464" y="325"/>
                </a:lnTo>
                <a:lnTo>
                  <a:pt x="464" y="325"/>
                </a:lnTo>
                <a:lnTo>
                  <a:pt x="455" y="325"/>
                </a:lnTo>
                <a:lnTo>
                  <a:pt x="446" y="325"/>
                </a:lnTo>
                <a:lnTo>
                  <a:pt x="436" y="334"/>
                </a:lnTo>
                <a:lnTo>
                  <a:pt x="436" y="334"/>
                </a:lnTo>
                <a:lnTo>
                  <a:pt x="446" y="343"/>
                </a:lnTo>
                <a:lnTo>
                  <a:pt x="464" y="353"/>
                </a:lnTo>
                <a:lnTo>
                  <a:pt x="483" y="353"/>
                </a:lnTo>
                <a:lnTo>
                  <a:pt x="483" y="353"/>
                </a:lnTo>
                <a:lnTo>
                  <a:pt x="483" y="362"/>
                </a:lnTo>
                <a:lnTo>
                  <a:pt x="483" y="371"/>
                </a:lnTo>
                <a:lnTo>
                  <a:pt x="492" y="381"/>
                </a:lnTo>
                <a:lnTo>
                  <a:pt x="492" y="381"/>
                </a:lnTo>
                <a:lnTo>
                  <a:pt x="492" y="381"/>
                </a:lnTo>
                <a:lnTo>
                  <a:pt x="501" y="381"/>
                </a:lnTo>
                <a:lnTo>
                  <a:pt x="511" y="381"/>
                </a:lnTo>
                <a:lnTo>
                  <a:pt x="511" y="381"/>
                </a:lnTo>
                <a:lnTo>
                  <a:pt x="501" y="390"/>
                </a:lnTo>
                <a:lnTo>
                  <a:pt x="492" y="399"/>
                </a:lnTo>
                <a:lnTo>
                  <a:pt x="492" y="399"/>
                </a:lnTo>
                <a:lnTo>
                  <a:pt x="492" y="399"/>
                </a:lnTo>
                <a:lnTo>
                  <a:pt x="474" y="408"/>
                </a:lnTo>
                <a:lnTo>
                  <a:pt x="464" y="408"/>
                </a:lnTo>
                <a:lnTo>
                  <a:pt x="464" y="408"/>
                </a:lnTo>
                <a:lnTo>
                  <a:pt x="464" y="408"/>
                </a:lnTo>
                <a:lnTo>
                  <a:pt x="455" y="408"/>
                </a:lnTo>
                <a:lnTo>
                  <a:pt x="455" y="399"/>
                </a:lnTo>
                <a:lnTo>
                  <a:pt x="446" y="390"/>
                </a:lnTo>
                <a:lnTo>
                  <a:pt x="446" y="390"/>
                </a:lnTo>
                <a:lnTo>
                  <a:pt x="436" y="381"/>
                </a:lnTo>
                <a:lnTo>
                  <a:pt x="427" y="381"/>
                </a:lnTo>
                <a:lnTo>
                  <a:pt x="427" y="381"/>
                </a:lnTo>
                <a:lnTo>
                  <a:pt x="427" y="381"/>
                </a:lnTo>
                <a:lnTo>
                  <a:pt x="418" y="371"/>
                </a:lnTo>
                <a:lnTo>
                  <a:pt x="409" y="353"/>
                </a:lnTo>
                <a:lnTo>
                  <a:pt x="399" y="343"/>
                </a:lnTo>
                <a:lnTo>
                  <a:pt x="399" y="343"/>
                </a:lnTo>
                <a:lnTo>
                  <a:pt x="390" y="343"/>
                </a:lnTo>
                <a:lnTo>
                  <a:pt x="390" y="343"/>
                </a:lnTo>
                <a:lnTo>
                  <a:pt x="390" y="353"/>
                </a:lnTo>
                <a:lnTo>
                  <a:pt x="390" y="353"/>
                </a:lnTo>
                <a:lnTo>
                  <a:pt x="390" y="362"/>
                </a:lnTo>
                <a:lnTo>
                  <a:pt x="399" y="371"/>
                </a:lnTo>
                <a:lnTo>
                  <a:pt x="409" y="371"/>
                </a:lnTo>
                <a:lnTo>
                  <a:pt x="409" y="371"/>
                </a:lnTo>
                <a:lnTo>
                  <a:pt x="409" y="381"/>
                </a:lnTo>
                <a:lnTo>
                  <a:pt x="409" y="381"/>
                </a:lnTo>
                <a:lnTo>
                  <a:pt x="418" y="390"/>
                </a:lnTo>
                <a:lnTo>
                  <a:pt x="418" y="390"/>
                </a:lnTo>
                <a:lnTo>
                  <a:pt x="409" y="399"/>
                </a:lnTo>
                <a:lnTo>
                  <a:pt x="409" y="399"/>
                </a:lnTo>
                <a:lnTo>
                  <a:pt x="409" y="408"/>
                </a:lnTo>
                <a:lnTo>
                  <a:pt x="409" y="408"/>
                </a:lnTo>
                <a:lnTo>
                  <a:pt x="390" y="408"/>
                </a:lnTo>
                <a:lnTo>
                  <a:pt x="371" y="399"/>
                </a:lnTo>
                <a:lnTo>
                  <a:pt x="362" y="399"/>
                </a:lnTo>
                <a:lnTo>
                  <a:pt x="362" y="399"/>
                </a:lnTo>
                <a:lnTo>
                  <a:pt x="353" y="399"/>
                </a:lnTo>
                <a:lnTo>
                  <a:pt x="353" y="408"/>
                </a:lnTo>
                <a:lnTo>
                  <a:pt x="353" y="418"/>
                </a:lnTo>
                <a:lnTo>
                  <a:pt x="353" y="418"/>
                </a:lnTo>
                <a:lnTo>
                  <a:pt x="334" y="418"/>
                </a:lnTo>
                <a:lnTo>
                  <a:pt x="306" y="418"/>
                </a:lnTo>
                <a:lnTo>
                  <a:pt x="297" y="408"/>
                </a:lnTo>
                <a:lnTo>
                  <a:pt x="297" y="408"/>
                </a:lnTo>
                <a:lnTo>
                  <a:pt x="288" y="399"/>
                </a:lnTo>
                <a:lnTo>
                  <a:pt x="288" y="390"/>
                </a:lnTo>
                <a:lnTo>
                  <a:pt x="288" y="381"/>
                </a:lnTo>
                <a:lnTo>
                  <a:pt x="288" y="381"/>
                </a:lnTo>
                <a:lnTo>
                  <a:pt x="279" y="381"/>
                </a:lnTo>
                <a:lnTo>
                  <a:pt x="269" y="381"/>
                </a:lnTo>
                <a:lnTo>
                  <a:pt x="269" y="381"/>
                </a:lnTo>
                <a:lnTo>
                  <a:pt x="269" y="381"/>
                </a:lnTo>
                <a:lnTo>
                  <a:pt x="260" y="371"/>
                </a:lnTo>
                <a:lnTo>
                  <a:pt x="260" y="362"/>
                </a:lnTo>
                <a:lnTo>
                  <a:pt x="260" y="362"/>
                </a:lnTo>
                <a:lnTo>
                  <a:pt x="260" y="362"/>
                </a:lnTo>
                <a:lnTo>
                  <a:pt x="251" y="362"/>
                </a:lnTo>
                <a:lnTo>
                  <a:pt x="241" y="362"/>
                </a:lnTo>
                <a:lnTo>
                  <a:pt x="232" y="362"/>
                </a:lnTo>
                <a:lnTo>
                  <a:pt x="232" y="362"/>
                </a:lnTo>
                <a:lnTo>
                  <a:pt x="223" y="371"/>
                </a:lnTo>
                <a:lnTo>
                  <a:pt x="214" y="390"/>
                </a:lnTo>
                <a:lnTo>
                  <a:pt x="204" y="390"/>
                </a:lnTo>
                <a:lnTo>
                  <a:pt x="204" y="390"/>
                </a:lnTo>
                <a:lnTo>
                  <a:pt x="186" y="381"/>
                </a:lnTo>
                <a:lnTo>
                  <a:pt x="176" y="381"/>
                </a:lnTo>
                <a:lnTo>
                  <a:pt x="167" y="381"/>
                </a:lnTo>
                <a:lnTo>
                  <a:pt x="167" y="381"/>
                </a:lnTo>
                <a:lnTo>
                  <a:pt x="139" y="381"/>
                </a:lnTo>
                <a:lnTo>
                  <a:pt x="111" y="371"/>
                </a:lnTo>
                <a:lnTo>
                  <a:pt x="93" y="362"/>
                </a:lnTo>
                <a:lnTo>
                  <a:pt x="93" y="362"/>
                </a:lnTo>
                <a:lnTo>
                  <a:pt x="74" y="371"/>
                </a:lnTo>
                <a:lnTo>
                  <a:pt x="56" y="371"/>
                </a:lnTo>
                <a:lnTo>
                  <a:pt x="46" y="371"/>
                </a:lnTo>
                <a:lnTo>
                  <a:pt x="46" y="371"/>
                </a:lnTo>
                <a:lnTo>
                  <a:pt x="46" y="362"/>
                </a:lnTo>
                <a:lnTo>
                  <a:pt x="56" y="353"/>
                </a:lnTo>
                <a:lnTo>
                  <a:pt x="65" y="334"/>
                </a:lnTo>
                <a:lnTo>
                  <a:pt x="65" y="334"/>
                </a:lnTo>
                <a:lnTo>
                  <a:pt x="56" y="325"/>
                </a:lnTo>
                <a:lnTo>
                  <a:pt x="56" y="315"/>
                </a:lnTo>
                <a:lnTo>
                  <a:pt x="56" y="297"/>
                </a:lnTo>
                <a:lnTo>
                  <a:pt x="56" y="297"/>
                </a:lnTo>
                <a:lnTo>
                  <a:pt x="56" y="278"/>
                </a:lnTo>
                <a:lnTo>
                  <a:pt x="65" y="260"/>
                </a:lnTo>
                <a:lnTo>
                  <a:pt x="74" y="241"/>
                </a:lnTo>
                <a:lnTo>
                  <a:pt x="74" y="241"/>
                </a:lnTo>
                <a:lnTo>
                  <a:pt x="65" y="232"/>
                </a:lnTo>
                <a:lnTo>
                  <a:pt x="65" y="232"/>
                </a:lnTo>
                <a:lnTo>
                  <a:pt x="65" y="213"/>
                </a:lnTo>
                <a:lnTo>
                  <a:pt x="65" y="213"/>
                </a:lnTo>
                <a:lnTo>
                  <a:pt x="46" y="204"/>
                </a:lnTo>
                <a:lnTo>
                  <a:pt x="46" y="195"/>
                </a:lnTo>
                <a:lnTo>
                  <a:pt x="46" y="176"/>
                </a:lnTo>
                <a:lnTo>
                  <a:pt x="46" y="176"/>
                </a:lnTo>
                <a:lnTo>
                  <a:pt x="37" y="176"/>
                </a:lnTo>
                <a:lnTo>
                  <a:pt x="37" y="167"/>
                </a:lnTo>
                <a:lnTo>
                  <a:pt x="37" y="148"/>
                </a:lnTo>
                <a:lnTo>
                  <a:pt x="37" y="148"/>
                </a:lnTo>
                <a:lnTo>
                  <a:pt x="18" y="148"/>
                </a:lnTo>
                <a:lnTo>
                  <a:pt x="9" y="139"/>
                </a:lnTo>
                <a:lnTo>
                  <a:pt x="9" y="120"/>
                </a:lnTo>
                <a:lnTo>
                  <a:pt x="9" y="120"/>
                </a:lnTo>
                <a:lnTo>
                  <a:pt x="0" y="102"/>
                </a:lnTo>
                <a:lnTo>
                  <a:pt x="0" y="55"/>
                </a:lnTo>
                <a:lnTo>
                  <a:pt x="0" y="28"/>
                </a:lnTo>
                <a:lnTo>
                  <a:pt x="0" y="28"/>
                </a:lnTo>
              </a:path>
            </a:pathLst>
          </a:custGeom>
          <a:solidFill>
            <a:srgbClr val="00f008"/>
          </a:solidFill>
          <a:ln w="6480">
            <a:solidFill>
              <a:srgbClr val="aaaaa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7" name=""/>
          <p:cNvSpPr/>
          <p:nvPr/>
        </p:nvSpPr>
        <p:spPr>
          <a:xfrm>
            <a:off x="2935440" y="2841480"/>
            <a:ext cx="1390320" cy="619200"/>
          </a:xfrm>
          <a:prstGeom prst="ellipse">
            <a:avLst/>
          </a:prstGeom>
          <a:solidFill>
            <a:srgbClr val="99fa9c">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8" name=""/>
          <p:cNvSpPr/>
          <p:nvPr/>
        </p:nvSpPr>
        <p:spPr>
          <a:xfrm>
            <a:off x="4525920" y="2506680"/>
            <a:ext cx="822240" cy="1744560"/>
          </a:xfrm>
          <a:custGeom>
            <a:avLst/>
            <a:gdLst/>
            <a:ahLst/>
            <a:rect l="l" t="t" r="r" b="b"/>
            <a:pathLst>
              <a:path w="366" h="528">
                <a:moveTo>
                  <a:pt x="0" y="0"/>
                </a:moveTo>
                <a:cubicBezTo>
                  <a:pt x="53" y="5"/>
                  <a:pt x="19" y="1"/>
                  <a:pt x="45" y="18"/>
                </a:cubicBezTo>
                <a:cubicBezTo>
                  <a:pt x="52" y="28"/>
                  <a:pt x="61" y="32"/>
                  <a:pt x="69" y="42"/>
                </a:cubicBezTo>
                <a:cubicBezTo>
                  <a:pt x="82" y="59"/>
                  <a:pt x="90" y="81"/>
                  <a:pt x="108" y="93"/>
                </a:cubicBezTo>
                <a:cubicBezTo>
                  <a:pt x="114" y="102"/>
                  <a:pt x="123" y="110"/>
                  <a:pt x="126" y="120"/>
                </a:cubicBezTo>
                <a:cubicBezTo>
                  <a:pt x="129" y="130"/>
                  <a:pt x="134" y="148"/>
                  <a:pt x="141" y="156"/>
                </a:cubicBezTo>
                <a:cubicBezTo>
                  <a:pt x="147" y="163"/>
                  <a:pt x="152" y="161"/>
                  <a:pt x="159" y="165"/>
                </a:cubicBezTo>
                <a:cubicBezTo>
                  <a:pt x="185" y="178"/>
                  <a:pt x="209" y="185"/>
                  <a:pt x="237" y="189"/>
                </a:cubicBezTo>
                <a:cubicBezTo>
                  <a:pt x="241" y="202"/>
                  <a:pt x="252" y="214"/>
                  <a:pt x="264" y="222"/>
                </a:cubicBezTo>
                <a:cubicBezTo>
                  <a:pt x="270" y="240"/>
                  <a:pt x="284" y="263"/>
                  <a:pt x="297" y="276"/>
                </a:cubicBezTo>
                <a:cubicBezTo>
                  <a:pt x="302" y="292"/>
                  <a:pt x="318" y="318"/>
                  <a:pt x="330" y="330"/>
                </a:cubicBezTo>
                <a:cubicBezTo>
                  <a:pt x="337" y="350"/>
                  <a:pt x="355" y="364"/>
                  <a:pt x="360" y="384"/>
                </a:cubicBezTo>
                <a:cubicBezTo>
                  <a:pt x="362" y="394"/>
                  <a:pt x="366" y="414"/>
                  <a:pt x="366" y="414"/>
                </a:cubicBezTo>
                <a:cubicBezTo>
                  <a:pt x="365" y="432"/>
                  <a:pt x="365" y="450"/>
                  <a:pt x="363" y="468"/>
                </a:cubicBezTo>
                <a:cubicBezTo>
                  <a:pt x="361" y="481"/>
                  <a:pt x="351" y="504"/>
                  <a:pt x="351" y="504"/>
                </a:cubicBezTo>
                <a:cubicBezTo>
                  <a:pt x="352" y="512"/>
                  <a:pt x="354" y="528"/>
                  <a:pt x="354" y="528"/>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19" name=""/>
          <p:cNvSpPr/>
          <p:nvPr/>
        </p:nvSpPr>
        <p:spPr>
          <a:xfrm>
            <a:off x="4827600" y="2978280"/>
            <a:ext cx="18900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0" name=""/>
          <p:cNvSpPr/>
          <p:nvPr/>
        </p:nvSpPr>
        <p:spPr>
          <a:xfrm>
            <a:off x="4997520" y="2962440"/>
            <a:ext cx="58680" cy="15696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1" name=""/>
          <p:cNvSpPr/>
          <p:nvPr/>
        </p:nvSpPr>
        <p:spPr>
          <a:xfrm>
            <a:off x="4533840" y="2282760"/>
            <a:ext cx="166680" cy="223920"/>
          </a:xfrm>
          <a:custGeom>
            <a:avLst/>
            <a:gdLst/>
            <a:ahLst/>
            <a:rect l="l" t="t" r="r" b="b"/>
            <a:pathLst>
              <a:path w="66" h="57">
                <a:moveTo>
                  <a:pt x="0" y="57"/>
                </a:moveTo>
                <a:cubicBezTo>
                  <a:pt x="14" y="48"/>
                  <a:pt x="25" y="41"/>
                  <a:pt x="36" y="30"/>
                </a:cubicBezTo>
                <a:cubicBezTo>
                  <a:pt x="39" y="21"/>
                  <a:pt x="55" y="0"/>
                  <a:pt x="66" y="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22" name=""/>
          <p:cNvSpPr/>
          <p:nvPr/>
        </p:nvSpPr>
        <p:spPr>
          <a:xfrm flipV="1">
            <a:off x="4667400" y="2577600"/>
            <a:ext cx="133200" cy="49320"/>
          </a:xfrm>
          <a:prstGeom prst="line">
            <a:avLst/>
          </a:prstGeom>
          <a:ln w="38160">
            <a:solidFill>
              <a:srgbClr val="000000"/>
            </a:solidFill>
            <a:miter/>
          </a:ln>
        </p:spPr>
        <p:style>
          <a:lnRef idx="0"/>
          <a:fillRef idx="0"/>
          <a:effectRef idx="0"/>
          <a:fontRef idx="minor"/>
        </p:style>
        <p:txBody>
          <a:bodyPr lIns="90000" rIns="90000" tIns="2520" bIns="2520" anchor="ctr">
            <a:noAutofit/>
          </a:bodyPr>
          <a:p>
            <a:endParaRPr b="0" lang="en-US" sz="2400" strike="noStrike" u="none">
              <a:solidFill>
                <a:srgbClr val="000000"/>
              </a:solidFill>
              <a:effectLst/>
              <a:uFillTx/>
              <a:latin typeface="Times New Roman"/>
            </a:endParaRPr>
          </a:p>
        </p:txBody>
      </p:sp>
      <p:sp>
        <p:nvSpPr>
          <p:cNvPr id="423" name=""/>
          <p:cNvSpPr/>
          <p:nvPr/>
        </p:nvSpPr>
        <p:spPr>
          <a:xfrm flipH="1">
            <a:off x="4654440" y="2941560"/>
            <a:ext cx="168480" cy="29052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4" name=""/>
          <p:cNvSpPr/>
          <p:nvPr/>
        </p:nvSpPr>
        <p:spPr>
          <a:xfrm>
            <a:off x="4579920" y="3232080"/>
            <a:ext cx="87480" cy="49320"/>
          </a:xfrm>
          <a:custGeom>
            <a:avLst/>
            <a:gdLst/>
            <a:ahLst/>
            <a:rect l="l" t="t" r="r" b="b"/>
            <a:pathLst>
              <a:path w="39" h="15">
                <a:moveTo>
                  <a:pt x="39" y="0"/>
                </a:moveTo>
                <a:cubicBezTo>
                  <a:pt x="26" y="4"/>
                  <a:pt x="15" y="15"/>
                  <a:pt x="0" y="15"/>
                </a:cubicBezTo>
              </a:path>
            </a:pathLst>
          </a:custGeom>
          <a:noFill/>
          <a:ln w="38160">
            <a:solidFill>
              <a:srgbClr val="000000"/>
            </a:solidFill>
            <a:round/>
          </a:ln>
        </p:spPr>
        <p:style>
          <a:lnRef idx="0"/>
          <a:fillRef idx="0"/>
          <a:effectRef idx="0"/>
          <a:fontRef idx="minor"/>
        </p:style>
        <p:txBody>
          <a:bodyPr wrap="none" tIns="3600" bIns="3600" anchor="ctr">
            <a:noAutofit/>
          </a:bodyPr>
          <a:p>
            <a:endParaRPr b="0" lang="en-US" sz="2400" strike="noStrike" u="none">
              <a:solidFill>
                <a:srgbClr val="000000"/>
              </a:solidFill>
              <a:effectLst/>
              <a:uFillTx/>
              <a:latin typeface="Times New Roman"/>
            </a:endParaRPr>
          </a:p>
        </p:txBody>
      </p:sp>
      <p:sp>
        <p:nvSpPr>
          <p:cNvPr id="425" name=""/>
          <p:cNvSpPr/>
          <p:nvPr/>
        </p:nvSpPr>
        <p:spPr>
          <a:xfrm>
            <a:off x="4572000" y="3281400"/>
            <a:ext cx="54000" cy="88920"/>
          </a:xfrm>
          <a:custGeom>
            <a:avLst/>
            <a:gdLst/>
            <a:ahLst/>
            <a:rect l="l" t="t" r="r" b="b"/>
            <a:pathLst>
              <a:path w="24" h="27">
                <a:moveTo>
                  <a:pt x="0" y="0"/>
                </a:moveTo>
                <a:cubicBezTo>
                  <a:pt x="13" y="4"/>
                  <a:pt x="14" y="17"/>
                  <a:pt x="24" y="27"/>
                </a:cubicBezTo>
              </a:path>
            </a:pathLst>
          </a:custGeom>
          <a:noFill/>
          <a:ln w="38160">
            <a:solidFill>
              <a:srgbClr val="000000"/>
            </a:solidFill>
            <a:round/>
          </a:ln>
        </p:spPr>
        <p:style>
          <a:lnRef idx="0"/>
          <a:fillRef idx="0"/>
          <a:effectRef idx="0"/>
          <a:fontRef idx="minor"/>
        </p:style>
        <p:txBody>
          <a:bodyPr wrap="none" tIns="43200" bIns="43200" anchor="ctr">
            <a:noAutofit/>
          </a:bodyPr>
          <a:p>
            <a:endParaRPr b="0" lang="en-US" sz="2400" strike="noStrike" u="none">
              <a:solidFill>
                <a:srgbClr val="000000"/>
              </a:solidFill>
              <a:effectLst/>
              <a:uFillTx/>
              <a:latin typeface="Times New Roman"/>
            </a:endParaRPr>
          </a:p>
        </p:txBody>
      </p:sp>
      <p:sp>
        <p:nvSpPr>
          <p:cNvPr id="426" name=""/>
          <p:cNvSpPr/>
          <p:nvPr/>
        </p:nvSpPr>
        <p:spPr>
          <a:xfrm>
            <a:off x="4432320" y="2490840"/>
            <a:ext cx="247680" cy="790560"/>
          </a:xfrm>
          <a:custGeom>
            <a:avLst/>
            <a:gdLst/>
            <a:ahLst/>
            <a:rect l="l" t="t" r="r" b="b"/>
            <a:pathLst>
              <a:path w="111" h="240">
                <a:moveTo>
                  <a:pt x="0" y="0"/>
                </a:moveTo>
                <a:cubicBezTo>
                  <a:pt x="6" y="17"/>
                  <a:pt x="6" y="34"/>
                  <a:pt x="9" y="51"/>
                </a:cubicBezTo>
                <a:cubicBezTo>
                  <a:pt x="12" y="70"/>
                  <a:pt x="21" y="89"/>
                  <a:pt x="27" y="108"/>
                </a:cubicBezTo>
                <a:cubicBezTo>
                  <a:pt x="29" y="113"/>
                  <a:pt x="41" y="115"/>
                  <a:pt x="45" y="117"/>
                </a:cubicBezTo>
                <a:cubicBezTo>
                  <a:pt x="51" y="121"/>
                  <a:pt x="63" y="129"/>
                  <a:pt x="63" y="129"/>
                </a:cubicBezTo>
                <a:cubicBezTo>
                  <a:pt x="73" y="158"/>
                  <a:pt x="65" y="206"/>
                  <a:pt x="93" y="225"/>
                </a:cubicBezTo>
                <a:cubicBezTo>
                  <a:pt x="97" y="232"/>
                  <a:pt x="102" y="240"/>
                  <a:pt x="111" y="24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27" name=""/>
          <p:cNvSpPr/>
          <p:nvPr/>
        </p:nvSpPr>
        <p:spPr>
          <a:xfrm>
            <a:off x="4667400" y="3271680"/>
            <a:ext cx="104760" cy="277920"/>
          </a:xfrm>
          <a:custGeom>
            <a:avLst/>
            <a:gdLst/>
            <a:ahLst/>
            <a:rect l="l" t="t" r="r" b="b"/>
            <a:pathLst>
              <a:path w="42" h="57">
                <a:moveTo>
                  <a:pt x="0" y="0"/>
                </a:moveTo>
                <a:cubicBezTo>
                  <a:pt x="0" y="0"/>
                  <a:pt x="27" y="9"/>
                  <a:pt x="27" y="9"/>
                </a:cubicBezTo>
                <a:cubicBezTo>
                  <a:pt x="30" y="10"/>
                  <a:pt x="36" y="12"/>
                  <a:pt x="36" y="12"/>
                </a:cubicBezTo>
                <a:lnTo>
                  <a:pt x="42" y="57"/>
                </a:ln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28" name=""/>
          <p:cNvSpPr/>
          <p:nvPr/>
        </p:nvSpPr>
        <p:spPr>
          <a:xfrm>
            <a:off x="4764240" y="3063960"/>
            <a:ext cx="91800" cy="463320"/>
          </a:xfrm>
          <a:custGeom>
            <a:avLst/>
            <a:gdLst/>
            <a:ahLst/>
            <a:rect l="l" t="t" r="r" b="b"/>
            <a:pathLst>
              <a:path w="42" h="141">
                <a:moveTo>
                  <a:pt x="6" y="141"/>
                </a:moveTo>
                <a:cubicBezTo>
                  <a:pt x="10" y="126"/>
                  <a:pt x="21" y="119"/>
                  <a:pt x="30" y="105"/>
                </a:cubicBezTo>
                <a:cubicBezTo>
                  <a:pt x="35" y="97"/>
                  <a:pt x="42" y="78"/>
                  <a:pt x="42" y="78"/>
                </a:cubicBezTo>
                <a:cubicBezTo>
                  <a:pt x="38" y="58"/>
                  <a:pt x="26" y="44"/>
                  <a:pt x="15" y="27"/>
                </a:cubicBezTo>
                <a:cubicBezTo>
                  <a:pt x="9" y="18"/>
                  <a:pt x="0" y="0"/>
                  <a:pt x="0" y="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29" name=""/>
          <p:cNvSpPr/>
          <p:nvPr/>
        </p:nvSpPr>
        <p:spPr>
          <a:xfrm>
            <a:off x="936720" y="2714760"/>
            <a:ext cx="29016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Texas</a:t>
            </a:r>
            <a:endParaRPr b="0" lang="en-US" sz="800" strike="noStrike" u="none">
              <a:solidFill>
                <a:srgbClr val="000000"/>
              </a:solidFill>
              <a:effectLst/>
              <a:uFillTx/>
              <a:latin typeface="Times New Roman"/>
            </a:endParaRPr>
          </a:p>
        </p:txBody>
      </p:sp>
      <p:sp>
        <p:nvSpPr>
          <p:cNvPr id="430" name=""/>
          <p:cNvSpPr/>
          <p:nvPr/>
        </p:nvSpPr>
        <p:spPr>
          <a:xfrm>
            <a:off x="1766520" y="2711520"/>
            <a:ext cx="47736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Louisiana</a:t>
            </a:r>
            <a:endParaRPr b="0" lang="en-US" sz="800" strike="noStrike" u="none">
              <a:solidFill>
                <a:srgbClr val="000000"/>
              </a:solidFill>
              <a:effectLst/>
              <a:uFillTx/>
              <a:latin typeface="Times New Roman"/>
            </a:endParaRPr>
          </a:p>
        </p:txBody>
      </p:sp>
      <p:sp>
        <p:nvSpPr>
          <p:cNvPr id="431" name=""/>
          <p:cNvSpPr/>
          <p:nvPr/>
        </p:nvSpPr>
        <p:spPr>
          <a:xfrm>
            <a:off x="2265480" y="2281320"/>
            <a:ext cx="55116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Mississippi</a:t>
            </a:r>
            <a:endParaRPr b="0" lang="en-US" sz="800" strike="noStrike" u="none">
              <a:solidFill>
                <a:srgbClr val="000000"/>
              </a:solidFill>
              <a:effectLst/>
              <a:uFillTx/>
              <a:latin typeface="Times New Roman"/>
            </a:endParaRPr>
          </a:p>
        </p:txBody>
      </p:sp>
      <p:sp>
        <p:nvSpPr>
          <p:cNvPr id="432" name=""/>
          <p:cNvSpPr/>
          <p:nvPr/>
        </p:nvSpPr>
        <p:spPr>
          <a:xfrm>
            <a:off x="3076200" y="1941480"/>
            <a:ext cx="42624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Alabama</a:t>
            </a:r>
            <a:endParaRPr b="0" lang="en-US" sz="800" strike="noStrike" u="none">
              <a:solidFill>
                <a:srgbClr val="000000"/>
              </a:solidFill>
              <a:effectLst/>
              <a:uFillTx/>
              <a:latin typeface="Times New Roman"/>
            </a:endParaRPr>
          </a:p>
        </p:txBody>
      </p:sp>
      <p:sp>
        <p:nvSpPr>
          <p:cNvPr id="433" name=""/>
          <p:cNvSpPr/>
          <p:nvPr/>
        </p:nvSpPr>
        <p:spPr>
          <a:xfrm>
            <a:off x="4011120" y="1838160"/>
            <a:ext cx="38664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Georgia</a:t>
            </a:r>
            <a:endParaRPr b="0" lang="en-US" sz="800" strike="noStrike" u="none">
              <a:solidFill>
                <a:srgbClr val="000000"/>
              </a:solidFill>
              <a:effectLst/>
              <a:uFillTx/>
              <a:latin typeface="Times New Roman"/>
            </a:endParaRPr>
          </a:p>
        </p:txBody>
      </p:sp>
      <p:sp>
        <p:nvSpPr>
          <p:cNvPr id="434" name=""/>
          <p:cNvSpPr/>
          <p:nvPr/>
        </p:nvSpPr>
        <p:spPr>
          <a:xfrm>
            <a:off x="4957200" y="3759120"/>
            <a:ext cx="34092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Florida</a:t>
            </a:r>
            <a:endParaRPr b="0" lang="en-US" sz="800" strike="noStrike" u="none">
              <a:solidFill>
                <a:srgbClr val="000000"/>
              </a:solidFill>
              <a:effectLst/>
              <a:uFillTx/>
              <a:latin typeface="Times New Roman"/>
            </a:endParaRPr>
          </a:p>
        </p:txBody>
      </p:sp>
      <p:sp>
        <p:nvSpPr>
          <p:cNvPr id="435" name=""/>
          <p:cNvSpPr/>
          <p:nvPr/>
        </p:nvSpPr>
        <p:spPr>
          <a:xfrm rot="7200">
            <a:off x="2976480" y="3041280"/>
            <a:ext cx="1230480" cy="219240"/>
          </a:xfrm>
          <a:prstGeom prst="rect">
            <a:avLst/>
          </a:prstGeom>
          <a:noFill/>
          <a:ln w="0">
            <a:noFill/>
          </a:ln>
        </p:spPr>
        <p:style>
          <a:lnRef idx="0"/>
          <a:fillRef idx="0"/>
          <a:effectRef idx="0"/>
          <a:fontRef idx="minor"/>
        </p:style>
        <p:txBody>
          <a:bodyPr lIns="0" rIns="0" tIns="0" bIns="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Mobile Bay and Deepwater Supply</a:t>
            </a:r>
            <a:endParaRPr b="0" lang="en-US" sz="800" strike="noStrike" u="none">
              <a:solidFill>
                <a:srgbClr val="000000"/>
              </a:solidFill>
              <a:effectLst/>
              <a:uFillTx/>
              <a:latin typeface="Times New Roman"/>
            </a:endParaRPr>
          </a:p>
        </p:txBody>
      </p:sp>
      <p:sp>
        <p:nvSpPr>
          <p:cNvPr id="436" name=""/>
          <p:cNvSpPr/>
          <p:nvPr/>
        </p:nvSpPr>
        <p:spPr>
          <a:xfrm>
            <a:off x="3794040" y="1312920"/>
            <a:ext cx="184320" cy="244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37" name=""/>
          <p:cNvSpPr/>
          <p:nvPr/>
        </p:nvSpPr>
        <p:spPr>
          <a:xfrm>
            <a:off x="4756320" y="3309840"/>
            <a:ext cx="198360" cy="785880"/>
          </a:xfrm>
          <a:custGeom>
            <a:avLst/>
            <a:gdLst/>
            <a:ahLst/>
            <a:rect l="l" t="t" r="r" b="b"/>
            <a:pathLst>
              <a:path w="134" h="442">
                <a:moveTo>
                  <a:pt x="0" y="0"/>
                </a:moveTo>
                <a:lnTo>
                  <a:pt x="84" y="116"/>
                </a:lnTo>
                <a:lnTo>
                  <a:pt x="117" y="258"/>
                </a:lnTo>
                <a:lnTo>
                  <a:pt x="134" y="325"/>
                </a:lnTo>
                <a:lnTo>
                  <a:pt x="125" y="442"/>
                </a:lnTo>
              </a:path>
            </a:pathLst>
          </a:custGeom>
          <a:noFill/>
          <a:ln w="38160">
            <a:solidFill>
              <a:srgbClr val="000000"/>
            </a:solidFill>
            <a:round/>
          </a:ln>
        </p:spPr>
        <p:style>
          <a:lnRef idx="0"/>
          <a:fillRef idx="0"/>
          <a:effectRef idx="0"/>
          <a:fontRef idx="minor"/>
        </p:style>
        <p:txBody>
          <a:bodyPr anchor="t">
            <a:spAutoFit/>
          </a:bodyPr>
          <a:p>
            <a:endParaRPr b="0" lang="en-US" sz="2400" strike="noStrike" u="none">
              <a:solidFill>
                <a:srgbClr val="000000"/>
              </a:solidFill>
              <a:effectLst/>
              <a:uFillTx/>
              <a:latin typeface="Times New Roman"/>
            </a:endParaRPr>
          </a:p>
        </p:txBody>
      </p:sp>
      <p:sp>
        <p:nvSpPr>
          <p:cNvPr id="438" name=""/>
          <p:cNvSpPr/>
          <p:nvPr/>
        </p:nvSpPr>
        <p:spPr>
          <a:xfrm>
            <a:off x="2095560" y="3065400"/>
            <a:ext cx="129960" cy="292320"/>
          </a:xfrm>
          <a:custGeom>
            <a:avLst/>
            <a:gdLst/>
            <a:ahLst/>
            <a:rect l="l" t="t" r="r" b="b"/>
            <a:pathLst>
              <a:path w="39" h="60">
                <a:moveTo>
                  <a:pt x="39" y="0"/>
                </a:moveTo>
                <a:cubicBezTo>
                  <a:pt x="35" y="13"/>
                  <a:pt x="24" y="25"/>
                  <a:pt x="12" y="33"/>
                </a:cubicBezTo>
                <a:cubicBezTo>
                  <a:pt x="4" y="56"/>
                  <a:pt x="15" y="28"/>
                  <a:pt x="3" y="51"/>
                </a:cubicBezTo>
                <a:cubicBezTo>
                  <a:pt x="2" y="54"/>
                  <a:pt x="0" y="60"/>
                  <a:pt x="0" y="6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39" name=""/>
          <p:cNvSpPr/>
          <p:nvPr/>
        </p:nvSpPr>
        <p:spPr>
          <a:xfrm>
            <a:off x="2306520" y="3065400"/>
            <a:ext cx="142920" cy="325440"/>
          </a:xfrm>
          <a:custGeom>
            <a:avLst/>
            <a:gdLst/>
            <a:ahLst/>
            <a:rect l="l" t="t" r="r" b="b"/>
            <a:pathLst>
              <a:path w="63" h="90">
                <a:moveTo>
                  <a:pt x="63" y="90"/>
                </a:moveTo>
                <a:cubicBezTo>
                  <a:pt x="35" y="71"/>
                  <a:pt x="35" y="37"/>
                  <a:pt x="15" y="12"/>
                </a:cubicBezTo>
                <a:cubicBezTo>
                  <a:pt x="11" y="7"/>
                  <a:pt x="5" y="5"/>
                  <a:pt x="0" y="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40" name=""/>
          <p:cNvSpPr/>
          <p:nvPr/>
        </p:nvSpPr>
        <p:spPr>
          <a:xfrm>
            <a:off x="2921040" y="2489040"/>
            <a:ext cx="1650960" cy="282600"/>
          </a:xfrm>
          <a:custGeom>
            <a:avLst/>
            <a:gdLst/>
            <a:ahLst/>
            <a:rect l="l" t="t" r="r" b="b"/>
            <a:pathLst>
              <a:path w="1040" h="178">
                <a:moveTo>
                  <a:pt x="0" y="178"/>
                </a:moveTo>
                <a:cubicBezTo>
                  <a:pt x="31" y="162"/>
                  <a:pt x="52" y="129"/>
                  <a:pt x="85" y="118"/>
                </a:cubicBezTo>
                <a:cubicBezTo>
                  <a:pt x="217" y="71"/>
                  <a:pt x="325" y="82"/>
                  <a:pt x="471" y="78"/>
                </a:cubicBezTo>
                <a:cubicBezTo>
                  <a:pt x="561" y="73"/>
                  <a:pt x="645" y="73"/>
                  <a:pt x="735" y="84"/>
                </a:cubicBezTo>
                <a:cubicBezTo>
                  <a:pt x="842" y="80"/>
                  <a:pt x="911" y="65"/>
                  <a:pt x="1016" y="72"/>
                </a:cubicBezTo>
                <a:cubicBezTo>
                  <a:pt x="1034" y="3"/>
                  <a:pt x="1005" y="0"/>
                  <a:pt x="1040" y="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41" name=""/>
          <p:cNvSpPr/>
          <p:nvPr/>
        </p:nvSpPr>
        <p:spPr>
          <a:xfrm>
            <a:off x="1003320" y="3803760"/>
            <a:ext cx="1173240" cy="617400"/>
          </a:xfrm>
          <a:prstGeom prst="ellipse">
            <a:avLst/>
          </a:prstGeom>
          <a:solidFill>
            <a:srgbClr val="99fa9c">
              <a:alpha val="50000"/>
            </a:srgbClr>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42" name=""/>
          <p:cNvSpPr/>
          <p:nvPr/>
        </p:nvSpPr>
        <p:spPr>
          <a:xfrm rot="7200">
            <a:off x="985680" y="4006440"/>
            <a:ext cx="1230480" cy="219240"/>
          </a:xfrm>
          <a:prstGeom prst="rect">
            <a:avLst/>
          </a:prstGeom>
          <a:noFill/>
          <a:ln w="0">
            <a:noFill/>
          </a:ln>
        </p:spPr>
        <p:style>
          <a:lnRef idx="0"/>
          <a:fillRef idx="0"/>
          <a:effectRef idx="0"/>
          <a:fontRef idx="minor"/>
        </p:style>
        <p:txBody>
          <a:bodyPr lIns="0" rIns="0" tIns="0" bIns="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Additional Gulf of Mexico Supply</a:t>
            </a:r>
            <a:endParaRPr b="0" lang="en-US" sz="800" strike="noStrike" u="none">
              <a:solidFill>
                <a:srgbClr val="000000"/>
              </a:solidFill>
              <a:effectLst/>
              <a:uFillTx/>
              <a:latin typeface="Times New Roman"/>
            </a:endParaRPr>
          </a:p>
        </p:txBody>
      </p:sp>
      <p:sp>
        <p:nvSpPr>
          <p:cNvPr id="443" name=""/>
          <p:cNvSpPr/>
          <p:nvPr/>
        </p:nvSpPr>
        <p:spPr>
          <a:xfrm flipV="1">
            <a:off x="2254320" y="2917800"/>
            <a:ext cx="6120" cy="317520"/>
          </a:xfrm>
          <a:prstGeom prst="line">
            <a:avLst/>
          </a:prstGeom>
          <a:ln w="12600">
            <a:solidFill>
              <a:srgbClr val="ff0033"/>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44" name=""/>
          <p:cNvSpPr/>
          <p:nvPr/>
        </p:nvSpPr>
        <p:spPr>
          <a:xfrm flipH="1" flipV="1">
            <a:off x="2370960" y="2803680"/>
            <a:ext cx="185760" cy="437760"/>
          </a:xfrm>
          <a:prstGeom prst="line">
            <a:avLst/>
          </a:prstGeom>
          <a:ln w="12600">
            <a:solidFill>
              <a:srgbClr val="6600cc"/>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45" name=""/>
          <p:cNvSpPr/>
          <p:nvPr/>
        </p:nvSpPr>
        <p:spPr>
          <a:xfrm flipH="1" flipV="1">
            <a:off x="2811960" y="2661120"/>
            <a:ext cx="19440" cy="349920"/>
          </a:xfrm>
          <a:prstGeom prst="line">
            <a:avLst/>
          </a:prstGeom>
          <a:ln w="12600">
            <a:solidFill>
              <a:srgbClr val="3366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a:off x="2160720" y="2943000"/>
            <a:ext cx="191520" cy="294120"/>
          </a:xfrm>
          <a:prstGeom prst="line">
            <a:avLst/>
          </a:prstGeom>
          <a:ln w="12600">
            <a:solidFill>
              <a:srgbClr val="cc99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7" name=""/>
          <p:cNvSpPr/>
          <p:nvPr/>
        </p:nvSpPr>
        <p:spPr>
          <a:xfrm flipH="1" flipV="1">
            <a:off x="2351880" y="2885760"/>
            <a:ext cx="44640" cy="271080"/>
          </a:xfrm>
          <a:prstGeom prst="line">
            <a:avLst/>
          </a:prstGeom>
          <a:ln w="12600">
            <a:solidFill>
              <a:srgbClr val="cc99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a:off x="1508040" y="3218040"/>
            <a:ext cx="351000" cy="0"/>
          </a:xfrm>
          <a:prstGeom prst="line">
            <a:avLst/>
          </a:prstGeom>
          <a:ln w="12600">
            <a:solidFill>
              <a:srgbClr val="ff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a:off x="1328400" y="3314880"/>
            <a:ext cx="4680" cy="350640"/>
          </a:xfrm>
          <a:prstGeom prst="line">
            <a:avLst/>
          </a:prstGeom>
          <a:ln w="12600">
            <a:solidFill>
              <a:srgbClr val="ff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0" name=""/>
          <p:cNvSpPr/>
          <p:nvPr/>
        </p:nvSpPr>
        <p:spPr>
          <a:xfrm>
            <a:off x="655560" y="4303800"/>
            <a:ext cx="160560" cy="0"/>
          </a:xfrm>
          <a:prstGeom prst="line">
            <a:avLst/>
          </a:prstGeom>
          <a:ln w="12600">
            <a:solidFill>
              <a:srgbClr val="ff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1" name=""/>
          <p:cNvSpPr/>
          <p:nvPr/>
        </p:nvSpPr>
        <p:spPr>
          <a:xfrm>
            <a:off x="2990880" y="2631960"/>
            <a:ext cx="12600" cy="190440"/>
          </a:xfrm>
          <a:prstGeom prst="line">
            <a:avLst/>
          </a:prstGeom>
          <a:ln w="12600">
            <a:solidFill>
              <a:srgbClr val="ff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52" name=""/>
          <p:cNvSpPr/>
          <p:nvPr/>
        </p:nvSpPr>
        <p:spPr>
          <a:xfrm>
            <a:off x="2901960" y="2644920"/>
            <a:ext cx="12600" cy="190440"/>
          </a:xfrm>
          <a:prstGeom prst="line">
            <a:avLst/>
          </a:prstGeom>
          <a:ln w="12600">
            <a:solidFill>
              <a:srgbClr val="00ffff"/>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53" name=""/>
          <p:cNvSpPr/>
          <p:nvPr/>
        </p:nvSpPr>
        <p:spPr>
          <a:xfrm>
            <a:off x="2882880" y="2714760"/>
            <a:ext cx="12600" cy="190440"/>
          </a:xfrm>
          <a:prstGeom prst="line">
            <a:avLst/>
          </a:prstGeom>
          <a:ln w="12600">
            <a:solidFill>
              <a:srgbClr val="ff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54" name=""/>
          <p:cNvSpPr/>
          <p:nvPr/>
        </p:nvSpPr>
        <p:spPr>
          <a:xfrm>
            <a:off x="2768760" y="2803680"/>
            <a:ext cx="12600" cy="190440"/>
          </a:xfrm>
          <a:prstGeom prst="line">
            <a:avLst/>
          </a:prstGeom>
          <a:ln w="12600">
            <a:solidFill>
              <a:srgbClr val="ff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55" name=""/>
          <p:cNvSpPr/>
          <p:nvPr/>
        </p:nvSpPr>
        <p:spPr>
          <a:xfrm>
            <a:off x="2063880" y="3305160"/>
            <a:ext cx="95040" cy="63360"/>
          </a:xfrm>
          <a:prstGeom prst="line">
            <a:avLst/>
          </a:prstGeom>
          <a:ln w="12600">
            <a:solidFill>
              <a:srgbClr val="ff99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56" name=""/>
          <p:cNvSpPr/>
          <p:nvPr/>
        </p:nvSpPr>
        <p:spPr>
          <a:xfrm>
            <a:off x="2095560" y="3197160"/>
            <a:ext cx="95040" cy="63720"/>
          </a:xfrm>
          <a:prstGeom prst="line">
            <a:avLst/>
          </a:prstGeom>
          <a:ln w="12600">
            <a:solidFill>
              <a:srgbClr val="ff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57" name=""/>
          <p:cNvSpPr/>
          <p:nvPr/>
        </p:nvSpPr>
        <p:spPr>
          <a:xfrm>
            <a:off x="674640" y="4373640"/>
            <a:ext cx="160560" cy="0"/>
          </a:xfrm>
          <a:prstGeom prst="line">
            <a:avLst/>
          </a:prstGeom>
          <a:ln w="12600">
            <a:solidFill>
              <a:srgbClr val="99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690480" y="4257720"/>
            <a:ext cx="165240" cy="0"/>
          </a:xfrm>
          <a:prstGeom prst="line">
            <a:avLst/>
          </a:prstGeom>
          <a:ln w="12600">
            <a:solidFill>
              <a:srgbClr val="8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1581120" y="3197160"/>
            <a:ext cx="108000" cy="108000"/>
          </a:xfrm>
          <a:prstGeom prst="line">
            <a:avLst/>
          </a:prstGeom>
          <a:ln w="12600">
            <a:solidFill>
              <a:srgbClr val="000099"/>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60" name=""/>
          <p:cNvSpPr/>
          <p:nvPr/>
        </p:nvSpPr>
        <p:spPr>
          <a:xfrm>
            <a:off x="1587600" y="3222720"/>
            <a:ext cx="108000" cy="108000"/>
          </a:xfrm>
          <a:prstGeom prst="line">
            <a:avLst/>
          </a:prstGeom>
          <a:ln w="12600">
            <a:solidFill>
              <a:srgbClr val="99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61" name=""/>
          <p:cNvSpPr/>
          <p:nvPr/>
        </p:nvSpPr>
        <p:spPr>
          <a:xfrm>
            <a:off x="1368360" y="3308400"/>
            <a:ext cx="133560" cy="127080"/>
          </a:xfrm>
          <a:prstGeom prst="line">
            <a:avLst/>
          </a:prstGeom>
          <a:ln w="12600">
            <a:solidFill>
              <a:srgbClr val="99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62" name=""/>
          <p:cNvSpPr/>
          <p:nvPr/>
        </p:nvSpPr>
        <p:spPr>
          <a:xfrm>
            <a:off x="1343160" y="3336840"/>
            <a:ext cx="133200" cy="127080"/>
          </a:xfrm>
          <a:prstGeom prst="line">
            <a:avLst/>
          </a:prstGeom>
          <a:ln w="12600">
            <a:solidFill>
              <a:srgbClr val="000099"/>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63" name=""/>
          <p:cNvSpPr/>
          <p:nvPr/>
        </p:nvSpPr>
        <p:spPr>
          <a:xfrm>
            <a:off x="1298520" y="3359160"/>
            <a:ext cx="133560" cy="127080"/>
          </a:xfrm>
          <a:prstGeom prst="line">
            <a:avLst/>
          </a:prstGeom>
          <a:ln w="12600">
            <a:solidFill>
              <a:srgbClr val="000099"/>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64" name=""/>
          <p:cNvSpPr/>
          <p:nvPr/>
        </p:nvSpPr>
        <p:spPr>
          <a:xfrm>
            <a:off x="1273320" y="3422520"/>
            <a:ext cx="133200" cy="127080"/>
          </a:xfrm>
          <a:prstGeom prst="line">
            <a:avLst/>
          </a:prstGeom>
          <a:ln w="12600">
            <a:solidFill>
              <a:srgbClr val="000099"/>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65" name=""/>
          <p:cNvSpPr/>
          <p:nvPr/>
        </p:nvSpPr>
        <p:spPr>
          <a:xfrm>
            <a:off x="920880" y="3838680"/>
            <a:ext cx="133200" cy="126720"/>
          </a:xfrm>
          <a:prstGeom prst="line">
            <a:avLst/>
          </a:prstGeom>
          <a:ln w="12600">
            <a:solidFill>
              <a:srgbClr val="000099"/>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466" name=""/>
          <p:cNvSpPr/>
          <p:nvPr/>
        </p:nvSpPr>
        <p:spPr>
          <a:xfrm>
            <a:off x="739800" y="3459240"/>
            <a:ext cx="636480" cy="911160"/>
          </a:xfrm>
          <a:custGeom>
            <a:avLst/>
            <a:gdLst/>
            <a:ahLst/>
            <a:rect l="l" t="t" r="r" b="b"/>
            <a:pathLst>
              <a:path w="280" h="252">
                <a:moveTo>
                  <a:pt x="0" y="252"/>
                </a:moveTo>
                <a:cubicBezTo>
                  <a:pt x="2" y="231"/>
                  <a:pt x="17" y="186"/>
                  <a:pt x="40" y="178"/>
                </a:cubicBezTo>
                <a:cubicBezTo>
                  <a:pt x="47" y="171"/>
                  <a:pt x="56" y="164"/>
                  <a:pt x="64" y="158"/>
                </a:cubicBezTo>
                <a:cubicBezTo>
                  <a:pt x="70" y="154"/>
                  <a:pt x="82" y="146"/>
                  <a:pt x="82" y="146"/>
                </a:cubicBezTo>
                <a:cubicBezTo>
                  <a:pt x="93" y="129"/>
                  <a:pt x="139" y="106"/>
                  <a:pt x="158" y="100"/>
                </a:cubicBezTo>
                <a:cubicBezTo>
                  <a:pt x="165" y="93"/>
                  <a:pt x="174" y="88"/>
                  <a:pt x="182" y="82"/>
                </a:cubicBezTo>
                <a:cubicBezTo>
                  <a:pt x="186" y="79"/>
                  <a:pt x="194" y="74"/>
                  <a:pt x="194" y="74"/>
                </a:cubicBezTo>
                <a:cubicBezTo>
                  <a:pt x="198" y="68"/>
                  <a:pt x="204" y="63"/>
                  <a:pt x="210" y="58"/>
                </a:cubicBezTo>
                <a:cubicBezTo>
                  <a:pt x="216" y="54"/>
                  <a:pt x="228" y="46"/>
                  <a:pt x="228" y="46"/>
                </a:cubicBezTo>
                <a:cubicBezTo>
                  <a:pt x="235" y="36"/>
                  <a:pt x="240" y="25"/>
                  <a:pt x="250" y="18"/>
                </a:cubicBezTo>
                <a:cubicBezTo>
                  <a:pt x="257" y="7"/>
                  <a:pt x="271" y="9"/>
                  <a:pt x="280" y="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467" name=""/>
          <p:cNvSpPr/>
          <p:nvPr/>
        </p:nvSpPr>
        <p:spPr>
          <a:xfrm>
            <a:off x="1360440" y="2760840"/>
            <a:ext cx="1567080" cy="726840"/>
          </a:xfrm>
          <a:custGeom>
            <a:avLst/>
            <a:gdLst/>
            <a:ahLst/>
            <a:rect l="l" t="t" r="r" b="b"/>
            <a:pathLst>
              <a:path w="690" h="201">
                <a:moveTo>
                  <a:pt x="0" y="201"/>
                </a:moveTo>
                <a:cubicBezTo>
                  <a:pt x="11" y="168"/>
                  <a:pt x="65" y="165"/>
                  <a:pt x="93" y="156"/>
                </a:cubicBezTo>
                <a:cubicBezTo>
                  <a:pt x="93" y="156"/>
                  <a:pt x="115" y="141"/>
                  <a:pt x="120" y="138"/>
                </a:cubicBezTo>
                <a:cubicBezTo>
                  <a:pt x="125" y="134"/>
                  <a:pt x="133" y="136"/>
                  <a:pt x="138" y="132"/>
                </a:cubicBezTo>
                <a:cubicBezTo>
                  <a:pt x="153" y="122"/>
                  <a:pt x="167" y="112"/>
                  <a:pt x="183" y="105"/>
                </a:cubicBezTo>
                <a:cubicBezTo>
                  <a:pt x="196" y="99"/>
                  <a:pt x="234" y="99"/>
                  <a:pt x="237" y="99"/>
                </a:cubicBezTo>
                <a:cubicBezTo>
                  <a:pt x="295" y="93"/>
                  <a:pt x="353" y="88"/>
                  <a:pt x="411" y="84"/>
                </a:cubicBezTo>
                <a:cubicBezTo>
                  <a:pt x="443" y="79"/>
                  <a:pt x="471" y="67"/>
                  <a:pt x="504" y="63"/>
                </a:cubicBezTo>
                <a:cubicBezTo>
                  <a:pt x="528" y="57"/>
                  <a:pt x="550" y="56"/>
                  <a:pt x="576" y="54"/>
                </a:cubicBezTo>
                <a:cubicBezTo>
                  <a:pt x="598" y="47"/>
                  <a:pt x="611" y="40"/>
                  <a:pt x="630" y="27"/>
                </a:cubicBezTo>
                <a:cubicBezTo>
                  <a:pt x="635" y="23"/>
                  <a:pt x="642" y="23"/>
                  <a:pt x="648" y="21"/>
                </a:cubicBezTo>
                <a:cubicBezTo>
                  <a:pt x="663" y="16"/>
                  <a:pt x="676" y="7"/>
                  <a:pt x="690" y="0"/>
                </a:cubicBezTo>
              </a:path>
            </a:pathLst>
          </a:custGeom>
          <a:noFill/>
          <a:ln w="3816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grpSp>
        <p:nvGrpSpPr>
          <p:cNvPr id="468" name=""/>
          <p:cNvGrpSpPr/>
          <p:nvPr/>
        </p:nvGrpSpPr>
        <p:grpSpPr>
          <a:xfrm>
            <a:off x="5545080" y="1486080"/>
            <a:ext cx="4322520" cy="4057560"/>
            <a:chOff x="5545080" y="1486080"/>
            <a:chExt cx="4322520" cy="4057560"/>
          </a:xfrm>
        </p:grpSpPr>
        <p:sp>
          <p:nvSpPr>
            <p:cNvPr id="469" name=""/>
            <p:cNvSpPr/>
            <p:nvPr/>
          </p:nvSpPr>
          <p:spPr>
            <a:xfrm>
              <a:off x="5562360" y="1486080"/>
              <a:ext cx="4305240" cy="4038480"/>
            </a:xfrm>
            <a:prstGeom prst="roundRect">
              <a:avLst>
                <a:gd name="adj" fmla="val 16667"/>
              </a:avLst>
            </a:prstGeom>
            <a:solidFill>
              <a:srgbClr val="ff99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70" name=""/>
            <p:cNvSpPr/>
            <p:nvPr/>
          </p:nvSpPr>
          <p:spPr>
            <a:xfrm>
              <a:off x="5545080" y="2206800"/>
              <a:ext cx="4056120" cy="333684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lIns="182880" rIns="182880" tIns="91440" bIns="91440" anchor="t">
              <a:noAutofit/>
            </a:bodyPr>
            <a:p>
              <a:pPr marL="108000">
                <a:lnSpc>
                  <a:spcPct val="100000"/>
                </a:lnSpc>
                <a:spcBef>
                  <a:spcPts val="1500"/>
                </a:spcBef>
                <a:buClr>
                  <a:srgbClr val="ffb310"/>
                </a:buClr>
                <a:buFont typeface="Frutiger 45 Light"/>
                <a:buChar char="o"/>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Two Major Expansions Underway:  ~ 500 mmcf/d</a:t>
              </a:r>
              <a:endParaRPr b="0" lang="en-US" sz="1600" strike="noStrike" u="none">
                <a:solidFill>
                  <a:srgbClr val="000000"/>
                </a:solidFill>
                <a:effectLst/>
                <a:uFillTx/>
                <a:latin typeface="Times New Roman"/>
              </a:endParaRPr>
            </a:p>
            <a:p>
              <a:pPr marL="108000">
                <a:lnSpc>
                  <a:spcPct val="100000"/>
                </a:lnSpc>
                <a:spcBef>
                  <a:spcPts val="1500"/>
                </a:spcBef>
                <a:buClr>
                  <a:srgbClr val="ffb310"/>
                </a:buClr>
                <a:buFont typeface="Frutiger 45 Light"/>
                <a:buChar char="o"/>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Increase in throughput from 1.57 to 2.2 bcfd.</a:t>
              </a:r>
              <a:endParaRPr b="0" lang="en-US" sz="1600" strike="noStrike" u="none">
                <a:solidFill>
                  <a:srgbClr val="000000"/>
                </a:solidFill>
                <a:effectLst/>
                <a:uFillTx/>
                <a:latin typeface="Times New Roman"/>
              </a:endParaRPr>
            </a:p>
            <a:p>
              <a:pPr marL="108000">
                <a:lnSpc>
                  <a:spcPct val="100000"/>
                </a:lnSpc>
                <a:spcBef>
                  <a:spcPts val="1500"/>
                </a:spcBef>
                <a:buClr>
                  <a:srgbClr val="ffb310"/>
                </a:buClr>
                <a:buFont typeface="Frutiger 45 Light"/>
                <a:buChar char="o"/>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Additional demand-driven expansion opportunity for new generation</a:t>
              </a:r>
              <a:endParaRPr b="0" lang="en-US" sz="1600" strike="noStrike" u="none">
                <a:solidFill>
                  <a:srgbClr val="000000"/>
                </a:solidFill>
                <a:effectLst/>
                <a:uFillTx/>
                <a:latin typeface="Times New Roman"/>
              </a:endParaRPr>
            </a:p>
            <a:p>
              <a:pPr marL="108000">
                <a:lnSpc>
                  <a:spcPct val="100000"/>
                </a:lnSpc>
                <a:spcBef>
                  <a:spcPts val="1500"/>
                </a:spcBef>
                <a:buClr>
                  <a:srgbClr val="ffb310"/>
                </a:buClr>
                <a:buFont typeface="Frutiger 45 Light"/>
                <a:buChar char="o"/>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Evaluating supply connections to proposed LNG facilities</a:t>
              </a:r>
              <a:endParaRPr b="0" lang="en-US" sz="1600" strike="noStrike" u="none">
                <a:solidFill>
                  <a:srgbClr val="000000"/>
                </a:solidFill>
                <a:effectLst/>
                <a:uFillTx/>
                <a:latin typeface="Times New Roman"/>
              </a:endParaRPr>
            </a:p>
            <a:p>
              <a:pPr marL="108000">
                <a:lnSpc>
                  <a:spcPct val="100000"/>
                </a:lnSpc>
                <a:spcBef>
                  <a:spcPts val="1500"/>
                </a:spcBef>
                <a:buClr>
                  <a:srgbClr val="ffb310"/>
                </a:buClr>
                <a:buFont typeface="Frutiger 45 Light"/>
                <a:buChar char="o"/>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108000">
                <a:lnSpc>
                  <a:spcPct val="100000"/>
                </a:lnSpc>
                <a:spcBef>
                  <a:spcPts val="1500"/>
                </a:spcBef>
                <a:buClr>
                  <a:srgbClr val="ffb310"/>
                </a:buClr>
                <a:buFont typeface="Frutiger 45 Light"/>
                <a:buChar char="o"/>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108000">
                <a:lnSpc>
                  <a:spcPct val="100000"/>
                </a:lnSpc>
                <a:spcBef>
                  <a:spcPts val="1500"/>
                </a:spcBef>
                <a:buClr>
                  <a:srgbClr val="ffb310"/>
                </a:buClr>
                <a:buFont typeface="Frutiger 45 Light"/>
                <a:buChar char="o"/>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71" name=""/>
            <p:cNvSpPr/>
            <p:nvPr/>
          </p:nvSpPr>
          <p:spPr>
            <a:xfrm>
              <a:off x="6841800" y="1587600"/>
              <a:ext cx="15606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Growth</a:t>
              </a:r>
              <a:endParaRPr b="0" lang="en-US" sz="2400" strike="noStrike" u="none">
                <a:solidFill>
                  <a:srgbClr val="000000"/>
                </a:solidFill>
                <a:effectLst/>
                <a:uFillTx/>
                <a:latin typeface="Times New Roman"/>
              </a:endParaRPr>
            </a:p>
          </p:txBody>
        </p:sp>
      </p:grpSp>
      <p:grpSp>
        <p:nvGrpSpPr>
          <p:cNvPr id="472" name=""/>
          <p:cNvGrpSpPr/>
          <p:nvPr/>
        </p:nvGrpSpPr>
        <p:grpSpPr>
          <a:xfrm>
            <a:off x="9264600" y="5829480"/>
            <a:ext cx="794160" cy="761760"/>
            <a:chOff x="9264600" y="5829480"/>
            <a:chExt cx="794160" cy="761760"/>
          </a:xfrm>
        </p:grpSpPr>
        <p:pic>
          <p:nvPicPr>
            <p:cNvPr id="473" name="" descr=""/>
            <p:cNvPicPr/>
            <p:nvPr/>
          </p:nvPicPr>
          <p:blipFill>
            <a:blip r:embed="rId1"/>
            <a:stretch/>
          </p:blipFill>
          <p:spPr>
            <a:xfrm>
              <a:off x="9264600" y="5829480"/>
              <a:ext cx="714240" cy="761760"/>
            </a:xfrm>
            <a:prstGeom prst="rect">
              <a:avLst/>
            </a:prstGeom>
            <a:noFill/>
            <a:ln w="0">
              <a:noFill/>
            </a:ln>
          </p:spPr>
        </p:pic>
        <p:sp>
          <p:nvSpPr>
            <p:cNvPr id="474" name=""/>
            <p:cNvSpPr/>
            <p:nvPr/>
          </p:nvSpPr>
          <p:spPr>
            <a:xfrm>
              <a:off x="9789480" y="625608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1922F0A5-8DDA-475A-9553-8B28701A1FE6}" type="slidenum">
              <a:t>10</a:t>
            </a:fld>
          </a:p>
        </p:txBody>
      </p:sp>
    </p:spTree>
  </p:cSld>
  <p:transition>
    <p:wipe dir="r"/>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5" name=""/>
          <p:cNvSpPr/>
          <p:nvPr/>
        </p:nvSpPr>
        <p:spPr>
          <a:xfrm>
            <a:off x="590400" y="1636560"/>
            <a:ext cx="9144000" cy="4689720"/>
          </a:xfrm>
          <a:prstGeom prst="roundRect">
            <a:avLst>
              <a:gd name="adj" fmla="val 16667"/>
            </a:avLst>
          </a:prstGeom>
          <a:noFill/>
          <a:ln w="9360">
            <a:solidFill>
              <a:srgbClr val="000000"/>
            </a:solidFill>
            <a:miter/>
          </a:ln>
        </p:spPr>
        <p:style>
          <a:lnRef idx="0"/>
          <a:fillRef idx="0"/>
          <a:effectRef idx="0"/>
          <a:fontRef idx="minor"/>
        </p:style>
        <p:txBody>
          <a:bodyPr lIns="90000" rIns="90000" tIns="46800" bIns="46800" anchor="t">
            <a:noAutofit/>
          </a:bodyPr>
          <a:p>
            <a:pPr>
              <a:lnSpc>
                <a:spcPct val="120000"/>
              </a:lnSpc>
              <a:spcBef>
                <a:spcPts val="1312"/>
              </a:spcBef>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55 Roman"/>
              </a:rPr>
              <a:t> Offering innovative transportation and storage services</a:t>
            </a:r>
            <a:endParaRPr b="0" lang="en-US" sz="2100" strike="noStrike" u="none">
              <a:solidFill>
                <a:srgbClr val="000000"/>
              </a:solidFill>
              <a:effectLst/>
              <a:uFillTx/>
              <a:latin typeface="Times New Roman"/>
            </a:endParaRPr>
          </a:p>
          <a:p>
            <a:pPr>
              <a:lnSpc>
                <a:spcPct val="120000"/>
              </a:lnSpc>
              <a:spcBef>
                <a:spcPts val="1312"/>
              </a:spcBef>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55 Roman"/>
              </a:rPr>
              <a:t> Capacity Trading via EnronOnline</a:t>
            </a:r>
            <a:endParaRPr b="0" lang="en-US" sz="2100" strike="noStrike" u="none">
              <a:solidFill>
                <a:srgbClr val="000000"/>
              </a:solidFill>
              <a:effectLst/>
              <a:uFillTx/>
              <a:latin typeface="Times New Roman"/>
            </a:endParaRPr>
          </a:p>
          <a:p>
            <a:pPr>
              <a:lnSpc>
                <a:spcPct val="17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55 Roman"/>
              </a:rPr>
              <a:t> Derivative-based transportation trading </a:t>
            </a:r>
            <a:endParaRPr b="0" lang="en-US" sz="2100" strike="noStrike" u="none">
              <a:solidFill>
                <a:srgbClr val="000000"/>
              </a:solidFill>
              <a:effectLst/>
              <a:uFillTx/>
              <a:latin typeface="Times New Roman"/>
            </a:endParaRPr>
          </a:p>
          <a:p>
            <a:pPr>
              <a:lnSpc>
                <a:spcPct val="17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55 Roman"/>
              </a:rPr>
              <a:t> Customer internet applications </a:t>
            </a:r>
            <a:endParaRPr b="0" lang="en-US" sz="2100" strike="noStrike" u="none">
              <a:solidFill>
                <a:srgbClr val="000000"/>
              </a:solidFill>
              <a:effectLst/>
              <a:uFillTx/>
              <a:latin typeface="Times New Roman"/>
            </a:endParaRPr>
          </a:p>
          <a:p>
            <a:pPr>
              <a:lnSpc>
                <a:spcPct val="17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55 Roman"/>
              </a:rPr>
              <a:t> Increased multi-day nomination opportunities </a:t>
            </a:r>
            <a:endParaRPr b="0" lang="en-US" sz="2100" strike="noStrike" u="none">
              <a:solidFill>
                <a:srgbClr val="000000"/>
              </a:solidFill>
              <a:effectLst/>
              <a:uFillTx/>
              <a:latin typeface="Times New Roman"/>
            </a:endParaRPr>
          </a:p>
          <a:p>
            <a:pPr>
              <a:lnSpc>
                <a:spcPct val="17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55 Roman"/>
              </a:rPr>
              <a:t> Optimization modeling</a:t>
            </a:r>
            <a:endParaRPr b="0" lang="en-US" sz="2100" strike="noStrike" u="none">
              <a:solidFill>
                <a:srgbClr val="000000"/>
              </a:solidFill>
              <a:effectLst/>
              <a:uFillTx/>
              <a:latin typeface="Times New Roman"/>
            </a:endParaRPr>
          </a:p>
          <a:p>
            <a:pPr>
              <a:lnSpc>
                <a:spcPct val="17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55 Roman"/>
              </a:rPr>
              <a:t> Automation of compression, monitoring and measurement</a:t>
            </a:r>
            <a:endParaRPr b="0" lang="en-US" sz="2100" strike="noStrike" u="none">
              <a:solidFill>
                <a:srgbClr val="000000"/>
              </a:solidFill>
              <a:effectLst/>
              <a:uFillTx/>
              <a:latin typeface="Times New Roman"/>
            </a:endParaRPr>
          </a:p>
          <a:p>
            <a:pPr>
              <a:lnSpc>
                <a:spcPct val="17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Times New Roman"/>
            </a:endParaRPr>
          </a:p>
          <a:p>
            <a:pPr>
              <a:lnSpc>
                <a:spcPct val="170000"/>
              </a:lnSpc>
              <a:spcBef>
                <a:spcPts val="13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Times New Roman"/>
            </a:endParaRPr>
          </a:p>
        </p:txBody>
      </p:sp>
      <p:sp>
        <p:nvSpPr>
          <p:cNvPr id="476" name=""/>
          <p:cNvSpPr/>
          <p:nvPr/>
        </p:nvSpPr>
        <p:spPr>
          <a:xfrm>
            <a:off x="1951200" y="360360"/>
            <a:ext cx="653220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New Economy Meets Old Economy</a:t>
            </a:r>
            <a:endParaRPr b="0" lang="en-US" sz="3000" strike="noStrike" u="none">
              <a:solidFill>
                <a:srgbClr val="000000"/>
              </a:solidFill>
              <a:effectLst/>
              <a:uFillTx/>
              <a:latin typeface="Times New Roman"/>
            </a:endParaRPr>
          </a:p>
        </p:txBody>
      </p:sp>
      <p:sp>
        <p:nvSpPr>
          <p:cNvPr id="477" name=""/>
          <p:cNvSpPr/>
          <p:nvPr/>
        </p:nvSpPr>
        <p:spPr>
          <a:xfrm>
            <a:off x="5816520" y="1146240"/>
            <a:ext cx="365040" cy="122040"/>
          </a:xfrm>
          <a:prstGeom prst="rect">
            <a:avLst/>
          </a:prstGeom>
          <a:noFill/>
          <a:ln w="0">
            <a:noFill/>
          </a:ln>
        </p:spPr>
        <p:style>
          <a:lnRef idx="0"/>
          <a:fillRef idx="0"/>
          <a:effectRef idx="0"/>
          <a:fontRef idx="minor"/>
        </p:style>
        <p:txBody>
          <a:bodyPr lIns="0" rIns="0" tIns="0" bIns="0" anchor="t">
            <a:spAutoFit/>
          </a:bodyPr>
          <a:p>
            <a:pPr>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78" name=""/>
          <p:cNvSpPr/>
          <p:nvPr/>
        </p:nvSpPr>
        <p:spPr>
          <a:xfrm>
            <a:off x="5575320" y="993600"/>
            <a:ext cx="4556160" cy="212760"/>
          </a:xfrm>
          <a:prstGeom prst="rect">
            <a:avLst/>
          </a:prstGeom>
          <a:noFill/>
          <a:ln w="0">
            <a:noFill/>
          </a:ln>
        </p:spPr>
        <p:style>
          <a:lnRef idx="0"/>
          <a:fillRef idx="0"/>
          <a:effectRef idx="0"/>
          <a:fontRef idx="minor"/>
        </p:style>
        <p:txBody>
          <a:bodyPr lIns="0" rIns="0" tIns="0" bIns="0" anchor="t">
            <a:spAutoFit/>
          </a:bodyPr>
          <a:p>
            <a:pPr marL="495360" indent="-49536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79" name=""/>
          <p:cNvSpPr/>
          <p:nvPr/>
        </p:nvSpPr>
        <p:spPr>
          <a:xfrm>
            <a:off x="927000" y="1015920"/>
            <a:ext cx="8345520" cy="441360"/>
          </a:xfrm>
          <a:prstGeom prst="roundRect">
            <a:avLst>
              <a:gd name="adj" fmla="val 16667"/>
            </a:avLst>
          </a:prstGeom>
          <a:solidFill>
            <a:srgbClr val="095ba6"/>
          </a:solidFill>
          <a:ln w="6480">
            <a:solidFill>
              <a:srgbClr val="000000"/>
            </a:solidFill>
            <a:miter/>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We are making it easier for customers to do business with ETS</a:t>
            </a:r>
            <a:endParaRPr b="0" lang="en-US" sz="2000" strike="noStrike" u="none">
              <a:solidFill>
                <a:srgbClr val="000000"/>
              </a:solidFill>
              <a:effectLst/>
              <a:uFillTx/>
              <a:latin typeface="Times New Roman"/>
            </a:endParaRPr>
          </a:p>
        </p:txBody>
      </p:sp>
      <p:grpSp>
        <p:nvGrpSpPr>
          <p:cNvPr id="480" name=""/>
          <p:cNvGrpSpPr/>
          <p:nvPr/>
        </p:nvGrpSpPr>
        <p:grpSpPr>
          <a:xfrm>
            <a:off x="9264600" y="5829480"/>
            <a:ext cx="794160" cy="761760"/>
            <a:chOff x="9264600" y="5829480"/>
            <a:chExt cx="794160" cy="761760"/>
          </a:xfrm>
        </p:grpSpPr>
        <p:pic>
          <p:nvPicPr>
            <p:cNvPr id="481" name="" descr=""/>
            <p:cNvPicPr/>
            <p:nvPr/>
          </p:nvPicPr>
          <p:blipFill>
            <a:blip r:embed="rId1"/>
            <a:stretch/>
          </p:blipFill>
          <p:spPr>
            <a:xfrm>
              <a:off x="9264600" y="5829480"/>
              <a:ext cx="714240" cy="761760"/>
            </a:xfrm>
            <a:prstGeom prst="rect">
              <a:avLst/>
            </a:prstGeom>
            <a:noFill/>
            <a:ln w="0">
              <a:noFill/>
            </a:ln>
          </p:spPr>
        </p:pic>
        <p:sp>
          <p:nvSpPr>
            <p:cNvPr id="482" name=""/>
            <p:cNvSpPr/>
            <p:nvPr/>
          </p:nvSpPr>
          <p:spPr>
            <a:xfrm>
              <a:off x="9789480" y="625608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2" name="PlaceHolder 1"/>
          <p:cNvSpPr>
            <a:spLocks noGrp="1"/>
          </p:cNvSpPr>
          <p:nvPr>
            <p:ph type="sldNum" idx="3"/>
          </p:nvPr>
        </p:nvSpPr>
        <p:spPr/>
        <p:txBody>
          <a:bodyPr/>
          <a:p>
            <a:fld id="{D6E042CC-8103-49C6-8572-A840FE2D6892}" type="slidenum">
              <a:t>11</a:t>
            </a:fld>
          </a:p>
        </p:txBody>
      </p:sp>
    </p:spTree>
  </p:cSld>
  <p:transition>
    <p:wipe dir="r"/>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83" name=""/>
          <p:cNvGrpSpPr/>
          <p:nvPr/>
        </p:nvGrpSpPr>
        <p:grpSpPr>
          <a:xfrm>
            <a:off x="685800" y="1066680"/>
            <a:ext cx="9001080" cy="5375160"/>
            <a:chOff x="685800" y="1066680"/>
            <a:chExt cx="9001080" cy="5375160"/>
          </a:xfrm>
        </p:grpSpPr>
        <p:graphicFrame>
          <p:nvGraphicFramePr>
            <p:cNvPr id="484" name=""/>
            <p:cNvGraphicFramePr/>
            <p:nvPr/>
          </p:nvGraphicFramePr>
          <p:xfrm>
            <a:off x="685800" y="2223720"/>
            <a:ext cx="9001080" cy="4218120"/>
          </p:xfrm>
          <a:graphic>
            <a:graphicData uri="http://schemas.openxmlformats.org/presentationml/2006/ole">
              <p:oleObj r:id="rId1" spid="">
                <p:embed/>
                <p:pic>
                  <p:nvPicPr>
                    <p:cNvPr id="485" name="" descr=""/>
                    <p:cNvPicPr/>
                    <p:nvPr/>
                  </p:nvPicPr>
                  <p:blipFill>
                    <a:blip r:embed="rId2"/>
                    <a:stretch/>
                  </p:blipFill>
                  <p:spPr>
                    <a:xfrm>
                      <a:off x="685800" y="2223720"/>
                      <a:ext cx="9001080" cy="4218120"/>
                    </a:xfrm>
                    <a:prstGeom prst="rect">
                      <a:avLst/>
                    </a:prstGeom>
                    <a:noFill/>
                    <a:ln w="0">
                      <a:noFill/>
                    </a:ln>
                  </p:spPr>
                </p:pic>
              </p:oleObj>
            </a:graphicData>
          </a:graphic>
        </p:graphicFrame>
        <p:graphicFrame>
          <p:nvGraphicFramePr>
            <p:cNvPr id="486" name=""/>
            <p:cNvGraphicFramePr/>
            <p:nvPr/>
          </p:nvGraphicFramePr>
          <p:xfrm>
            <a:off x="685800" y="1066680"/>
            <a:ext cx="8996760" cy="1146960"/>
          </p:xfrm>
          <a:graphic>
            <a:graphicData uri="http://schemas.openxmlformats.org/presentationml/2006/ole">
              <p:oleObj r:id="rId3" spid="">
                <p:embed/>
                <p:pic>
                  <p:nvPicPr>
                    <p:cNvPr id="487" name="" descr=""/>
                    <p:cNvPicPr/>
                    <p:nvPr/>
                  </p:nvPicPr>
                  <p:blipFill>
                    <a:blip r:embed="rId4"/>
                    <a:stretch/>
                  </p:blipFill>
                  <p:spPr>
                    <a:xfrm>
                      <a:off x="685800" y="1066680"/>
                      <a:ext cx="8996760" cy="1146960"/>
                    </a:xfrm>
                    <a:prstGeom prst="rect">
                      <a:avLst/>
                    </a:prstGeom>
                    <a:noFill/>
                    <a:ln w="0">
                      <a:noFill/>
                    </a:ln>
                  </p:spPr>
                </p:pic>
              </p:oleObj>
            </a:graphicData>
          </a:graphic>
        </p:graphicFrame>
      </p:grpSp>
      <p:sp>
        <p:nvSpPr>
          <p:cNvPr id="488" name="PlaceHolder 1"/>
          <p:cNvSpPr>
            <a:spLocks noGrp="1"/>
          </p:cNvSpPr>
          <p:nvPr>
            <p:ph type="title"/>
          </p:nvPr>
        </p:nvSpPr>
        <p:spPr>
          <a:xfrm>
            <a:off x="771120" y="228240"/>
            <a:ext cx="8744040" cy="76212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4400" strike="noStrike" u="none">
                <a:solidFill>
                  <a:srgbClr val="000000"/>
                </a:solidFill>
                <a:effectLst/>
                <a:uFillTx/>
                <a:latin typeface="Frutiger 55 Roman"/>
              </a:rPr>
              <a:t>Capacity On Line</a:t>
            </a:r>
            <a:endParaRPr b="0" lang="en-US" sz="4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7A3A39D6-FD99-451F-87E2-80FEBDC7509A}" type="slidenum">
              <a:t>12</a:t>
            </a:fld>
          </a:p>
        </p:txBody>
      </p:sp>
    </p:spTree>
  </p:cSld>
  <p:transition>
    <p:wipe dir="r"/>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9" name="PlaceHolder 1"/>
          <p:cNvSpPr>
            <a:spLocks noGrp="1"/>
          </p:cNvSpPr>
          <p:nvPr>
            <p:ph type="title"/>
          </p:nvPr>
        </p:nvSpPr>
        <p:spPr>
          <a:xfrm>
            <a:off x="2369880" y="419040"/>
            <a:ext cx="4784760" cy="52704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500" strike="noStrike" u="none">
                <a:solidFill>
                  <a:srgbClr val="000000"/>
                </a:solidFill>
                <a:effectLst/>
                <a:uFillTx/>
                <a:latin typeface="Frutiger 55 Roman"/>
              </a:rPr>
              <a:t>Marketing Portal</a:t>
            </a:r>
            <a:endParaRPr b="0" lang="en-US" sz="4500" strike="noStrike" u="none">
              <a:solidFill>
                <a:srgbClr val="000000"/>
              </a:solidFill>
              <a:effectLst/>
              <a:uFillTx/>
              <a:latin typeface="Times New Roman"/>
            </a:endParaRPr>
          </a:p>
        </p:txBody>
      </p:sp>
      <p:pic>
        <p:nvPicPr>
          <p:cNvPr id="490" name="" descr=""/>
          <p:cNvPicPr/>
          <p:nvPr/>
        </p:nvPicPr>
        <p:blipFill>
          <a:blip r:embed="rId1"/>
          <a:stretch/>
        </p:blipFill>
        <p:spPr>
          <a:xfrm>
            <a:off x="885960" y="1246320"/>
            <a:ext cx="8315280" cy="5259240"/>
          </a:xfrm>
          <a:prstGeom prst="rect">
            <a:avLst/>
          </a:prstGeom>
          <a:noFill/>
          <a:ln w="0">
            <a:noFill/>
          </a:ln>
        </p:spPr>
      </p:pic>
      <p:sp>
        <p:nvSpPr>
          <p:cNvPr id="491" name=""/>
          <p:cNvSpPr/>
          <p:nvPr/>
        </p:nvSpPr>
        <p:spPr>
          <a:xfrm>
            <a:off x="4486320" y="1704960"/>
            <a:ext cx="1531800" cy="230040"/>
          </a:xfrm>
          <a:prstGeom prst="borderCallout2">
            <a:avLst>
              <a:gd name="adj1" fmla="val 18750"/>
              <a:gd name="adj2" fmla="val -8333"/>
              <a:gd name="adj3" fmla="val 49657"/>
              <a:gd name="adj4" fmla="val -26689"/>
              <a:gd name="adj5" fmla="val 252412"/>
              <a:gd name="adj6" fmla="val -68180"/>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Multiple Pipelines</a:t>
            </a:r>
            <a:endParaRPr b="0" lang="en-US" sz="1200" strike="noStrike" u="none">
              <a:solidFill>
                <a:srgbClr val="000000"/>
              </a:solidFill>
              <a:effectLst/>
              <a:uFillTx/>
              <a:latin typeface="Times New Roman"/>
            </a:endParaRPr>
          </a:p>
        </p:txBody>
      </p:sp>
      <p:sp>
        <p:nvSpPr>
          <p:cNvPr id="492" name=""/>
          <p:cNvSpPr/>
          <p:nvPr/>
        </p:nvSpPr>
        <p:spPr>
          <a:xfrm>
            <a:off x="1174680" y="1704960"/>
            <a:ext cx="1254240" cy="231840"/>
          </a:xfrm>
          <a:prstGeom prst="borderCallout2">
            <a:avLst>
              <a:gd name="adj1" fmla="val 18750"/>
              <a:gd name="adj2" fmla="val -8333"/>
              <a:gd name="adj3" fmla="val 49314"/>
              <a:gd name="adj4" fmla="val 110967"/>
              <a:gd name="adj5" fmla="val 235615"/>
              <a:gd name="adj6" fmla="val 115240"/>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Personalization</a:t>
            </a:r>
            <a:endParaRPr b="0" lang="en-US" sz="1200" strike="noStrike" u="none">
              <a:solidFill>
                <a:srgbClr val="000000"/>
              </a:solidFill>
              <a:effectLst/>
              <a:uFillTx/>
              <a:latin typeface="Times New Roman"/>
            </a:endParaRPr>
          </a:p>
        </p:txBody>
      </p:sp>
      <p:sp>
        <p:nvSpPr>
          <p:cNvPr id="493" name=""/>
          <p:cNvSpPr/>
          <p:nvPr/>
        </p:nvSpPr>
        <p:spPr>
          <a:xfrm>
            <a:off x="7540560" y="1866960"/>
            <a:ext cx="1403280" cy="218880"/>
          </a:xfrm>
          <a:prstGeom prst="borderCallout2">
            <a:avLst>
              <a:gd name="adj1" fmla="val 18750"/>
              <a:gd name="adj2" fmla="val -8333"/>
              <a:gd name="adj3" fmla="val 52175"/>
              <a:gd name="adj4" fmla="val -16032"/>
              <a:gd name="adj5" fmla="val 211592"/>
              <a:gd name="adj6" fmla="val -35750"/>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Secondary Tabs</a:t>
            </a:r>
            <a:endParaRPr b="0" lang="en-US" sz="1200" strike="noStrike" u="none">
              <a:solidFill>
                <a:srgbClr val="000000"/>
              </a:solidFill>
              <a:effectLst/>
              <a:uFillTx/>
              <a:latin typeface="Times New Roman"/>
            </a:endParaRPr>
          </a:p>
        </p:txBody>
      </p:sp>
      <p:grpSp>
        <p:nvGrpSpPr>
          <p:cNvPr id="494" name=""/>
          <p:cNvGrpSpPr/>
          <p:nvPr/>
        </p:nvGrpSpPr>
        <p:grpSpPr>
          <a:xfrm>
            <a:off x="1314360" y="3152880"/>
            <a:ext cx="1174680" cy="988920"/>
            <a:chOff x="1314360" y="3152880"/>
            <a:chExt cx="1174680" cy="988920"/>
          </a:xfrm>
        </p:grpSpPr>
        <p:sp>
          <p:nvSpPr>
            <p:cNvPr id="495" name=""/>
            <p:cNvSpPr/>
            <p:nvPr/>
          </p:nvSpPr>
          <p:spPr>
            <a:xfrm>
              <a:off x="1314360" y="3152880"/>
              <a:ext cx="1174680" cy="259560"/>
            </a:xfrm>
            <a:prstGeom prst="borderCallout2">
              <a:avLst>
                <a:gd name="adj1" fmla="val 18750"/>
                <a:gd name="adj2" fmla="val -8333"/>
                <a:gd name="adj3" fmla="val 37305"/>
                <a:gd name="adj4" fmla="val -8976"/>
                <a:gd name="adj5" fmla="val -71504"/>
                <a:gd name="adj6" fmla="val -12842"/>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Alerts/Notices</a:t>
              </a:r>
              <a:endParaRPr b="0" lang="en-US" sz="1200" strike="noStrike" u="none">
                <a:solidFill>
                  <a:srgbClr val="000000"/>
                </a:solidFill>
                <a:effectLst/>
                <a:uFillTx/>
                <a:latin typeface="Times New Roman"/>
              </a:endParaRPr>
            </a:p>
          </p:txBody>
        </p:sp>
        <p:sp>
          <p:nvSpPr>
            <p:cNvPr id="496" name=""/>
            <p:cNvSpPr/>
            <p:nvPr/>
          </p:nvSpPr>
          <p:spPr>
            <a:xfrm flipH="1">
              <a:off x="1464840" y="3485160"/>
              <a:ext cx="187200" cy="65664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97" name=""/>
          <p:cNvGrpSpPr/>
          <p:nvPr/>
        </p:nvGrpSpPr>
        <p:grpSpPr>
          <a:xfrm>
            <a:off x="2600280" y="1324080"/>
            <a:ext cx="6052320" cy="242640"/>
            <a:chOff x="2600280" y="1324080"/>
            <a:chExt cx="6052320" cy="242640"/>
          </a:xfrm>
        </p:grpSpPr>
        <p:sp>
          <p:nvSpPr>
            <p:cNvPr id="498" name=""/>
            <p:cNvSpPr/>
            <p:nvPr/>
          </p:nvSpPr>
          <p:spPr>
            <a:xfrm>
              <a:off x="2600280" y="1324080"/>
              <a:ext cx="1860840" cy="242640"/>
            </a:xfrm>
            <a:prstGeom prst="borderCallout2">
              <a:avLst>
                <a:gd name="adj1" fmla="val 18750"/>
                <a:gd name="adj2" fmla="val -8333"/>
                <a:gd name="adj3" fmla="val 47060"/>
                <a:gd name="adj4" fmla="val -4606"/>
                <a:gd name="adj5" fmla="val 45750"/>
                <a:gd name="adj6" fmla="val -84740"/>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Common Platform</a:t>
              </a:r>
              <a:endParaRPr b="0" lang="en-US" sz="1200" strike="noStrike" u="none">
                <a:solidFill>
                  <a:srgbClr val="000000"/>
                </a:solidFill>
                <a:effectLst/>
                <a:uFillTx/>
                <a:latin typeface="Times New Roman"/>
              </a:endParaRPr>
            </a:p>
          </p:txBody>
        </p:sp>
        <p:sp>
          <p:nvSpPr>
            <p:cNvPr id="499" name=""/>
            <p:cNvSpPr/>
            <p:nvPr/>
          </p:nvSpPr>
          <p:spPr>
            <a:xfrm>
              <a:off x="4523760" y="1438200"/>
              <a:ext cx="412884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DCAF882D-A271-4D8F-86F3-DB203C240197}" type="slidenum">
              <a:t>13</a:t>
            </a:fld>
          </a:p>
        </p:txBody>
      </p:sp>
    </p:spTree>
  </p:cSld>
  <p:transition>
    <p:wipe dir="r"/>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00" name="" descr=""/>
          <p:cNvPicPr/>
          <p:nvPr/>
        </p:nvPicPr>
        <p:blipFill>
          <a:blip r:embed="rId1"/>
          <a:stretch/>
        </p:blipFill>
        <p:spPr>
          <a:xfrm>
            <a:off x="466560" y="930240"/>
            <a:ext cx="9344160" cy="5549760"/>
          </a:xfrm>
          <a:prstGeom prst="rect">
            <a:avLst/>
          </a:prstGeom>
          <a:noFill/>
          <a:ln w="0">
            <a:noFill/>
          </a:ln>
        </p:spPr>
      </p:pic>
      <p:sp>
        <p:nvSpPr>
          <p:cNvPr id="501" name="PlaceHolder 1"/>
          <p:cNvSpPr>
            <a:spLocks noGrp="1"/>
          </p:cNvSpPr>
          <p:nvPr>
            <p:ph type="title"/>
          </p:nvPr>
        </p:nvSpPr>
        <p:spPr>
          <a:xfrm>
            <a:off x="1704960" y="228240"/>
            <a:ext cx="6912000" cy="61596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500" strike="noStrike" u="none">
                <a:solidFill>
                  <a:srgbClr val="000000"/>
                </a:solidFill>
                <a:effectLst/>
                <a:uFillTx/>
                <a:latin typeface="Frutiger 55 Roman"/>
              </a:rPr>
              <a:t>GIS Mapping Tool</a:t>
            </a:r>
            <a:endParaRPr b="0" lang="en-US" sz="4500" strike="noStrike" u="none">
              <a:solidFill>
                <a:srgbClr val="000000"/>
              </a:solidFill>
              <a:effectLst/>
              <a:uFillTx/>
              <a:latin typeface="Times New Roman"/>
            </a:endParaRPr>
          </a:p>
        </p:txBody>
      </p:sp>
      <p:sp>
        <p:nvSpPr>
          <p:cNvPr id="502" name=""/>
          <p:cNvSpPr/>
          <p:nvPr/>
        </p:nvSpPr>
        <p:spPr>
          <a:xfrm>
            <a:off x="2401920" y="1747800"/>
            <a:ext cx="1455840" cy="541440"/>
          </a:xfrm>
          <a:prstGeom prst="borderCallout2">
            <a:avLst>
              <a:gd name="adj1" fmla="val 18750"/>
              <a:gd name="adj2" fmla="val -8333"/>
              <a:gd name="adj3" fmla="val 21115"/>
              <a:gd name="adj4" fmla="val -21481"/>
              <a:gd name="adj5" fmla="val -14074"/>
              <a:gd name="adj6" fmla="val -42638"/>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Real-time Capacity</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(Filters)</a:t>
            </a:r>
            <a:endParaRPr b="0" lang="en-US" sz="1200" strike="noStrike" u="none">
              <a:solidFill>
                <a:srgbClr val="000000"/>
              </a:solidFill>
              <a:effectLst/>
              <a:uFillTx/>
              <a:latin typeface="Times New Roman"/>
            </a:endParaRPr>
          </a:p>
        </p:txBody>
      </p:sp>
      <p:sp>
        <p:nvSpPr>
          <p:cNvPr id="503" name=""/>
          <p:cNvSpPr/>
          <p:nvPr/>
        </p:nvSpPr>
        <p:spPr>
          <a:xfrm>
            <a:off x="8454960" y="1908000"/>
            <a:ext cx="831960" cy="438480"/>
          </a:xfrm>
          <a:prstGeom prst="borderCallout2">
            <a:avLst>
              <a:gd name="adj1" fmla="val 18750"/>
              <a:gd name="adj2" fmla="val -8333"/>
              <a:gd name="adj3" fmla="val 26087"/>
              <a:gd name="adj4" fmla="val -86259"/>
              <a:gd name="adj5" fmla="val 115578"/>
              <a:gd name="adj6" fmla="val -186069"/>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Visual</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Alerts</a:t>
            </a:r>
            <a:endParaRPr b="0" lang="en-US" sz="1200" strike="noStrike" u="none">
              <a:solidFill>
                <a:srgbClr val="000000"/>
              </a:solidFill>
              <a:effectLst/>
              <a:uFillTx/>
              <a:latin typeface="Times New Roman"/>
            </a:endParaRPr>
          </a:p>
        </p:txBody>
      </p:sp>
      <p:sp>
        <p:nvSpPr>
          <p:cNvPr id="504" name=""/>
          <p:cNvSpPr/>
          <p:nvPr/>
        </p:nvSpPr>
        <p:spPr>
          <a:xfrm>
            <a:off x="5502240" y="1374840"/>
            <a:ext cx="1060560" cy="252360"/>
          </a:xfrm>
          <a:prstGeom prst="borderCallout2">
            <a:avLst>
              <a:gd name="adj1" fmla="val 18750"/>
              <a:gd name="adj2" fmla="val -8333"/>
              <a:gd name="adj3" fmla="val 45282"/>
              <a:gd name="adj4" fmla="val 130388"/>
              <a:gd name="adj5" fmla="val -16981"/>
              <a:gd name="adj6" fmla="val 160476"/>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Timescale</a:t>
            </a:r>
            <a:endParaRPr b="0" lang="en-US" sz="1200" strike="noStrike" u="none">
              <a:solidFill>
                <a:srgbClr val="000000"/>
              </a:solidFill>
              <a:effectLst/>
              <a:uFillTx/>
              <a:latin typeface="Times New Roman"/>
            </a:endParaRPr>
          </a:p>
        </p:txBody>
      </p:sp>
      <p:sp>
        <p:nvSpPr>
          <p:cNvPr id="505" name=""/>
          <p:cNvSpPr/>
          <p:nvPr/>
        </p:nvSpPr>
        <p:spPr>
          <a:xfrm>
            <a:off x="1717560" y="4471920"/>
            <a:ext cx="2444760" cy="407880"/>
          </a:xfrm>
          <a:prstGeom prst="borderCallout2">
            <a:avLst>
              <a:gd name="adj1" fmla="val 18750"/>
              <a:gd name="adj2" fmla="val -8333"/>
              <a:gd name="adj3" fmla="val 28013"/>
              <a:gd name="adj4" fmla="val 118439"/>
              <a:gd name="adj5" fmla="val 180157"/>
              <a:gd name="adj6" fmla="val 133898"/>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Integration of Real-time Capacity &amp; Nominations</a:t>
            </a:r>
            <a:endParaRPr b="0" lang="en-US" sz="1200" strike="noStrike" u="none">
              <a:solidFill>
                <a:srgbClr val="000000"/>
              </a:solidFill>
              <a:effectLst/>
              <a:uFillTx/>
              <a:latin typeface="Times New Roman"/>
            </a:endParaRPr>
          </a:p>
        </p:txBody>
      </p:sp>
      <p:grpSp>
        <p:nvGrpSpPr>
          <p:cNvPr id="506" name=""/>
          <p:cNvGrpSpPr/>
          <p:nvPr/>
        </p:nvGrpSpPr>
        <p:grpSpPr>
          <a:xfrm>
            <a:off x="2604960" y="1055520"/>
            <a:ext cx="6090840" cy="471240"/>
            <a:chOff x="2604960" y="1055520"/>
            <a:chExt cx="6090840" cy="471240"/>
          </a:xfrm>
        </p:grpSpPr>
        <p:sp>
          <p:nvSpPr>
            <p:cNvPr id="507" name=""/>
            <p:cNvSpPr/>
            <p:nvPr/>
          </p:nvSpPr>
          <p:spPr>
            <a:xfrm>
              <a:off x="2604960" y="1055520"/>
              <a:ext cx="1872720" cy="471240"/>
            </a:xfrm>
            <a:prstGeom prst="borderCallout2">
              <a:avLst>
                <a:gd name="adj1" fmla="val 18750"/>
                <a:gd name="adj2" fmla="val -8333"/>
                <a:gd name="adj3" fmla="val 47060"/>
                <a:gd name="adj4" fmla="val -4606"/>
                <a:gd name="adj5" fmla="val 45750"/>
                <a:gd name="adj6" fmla="val -84740"/>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Easy Access to Information</a:t>
              </a:r>
              <a:endParaRPr b="0" lang="en-US" sz="1200" strike="noStrike" u="none">
                <a:solidFill>
                  <a:srgbClr val="000000"/>
                </a:solidFill>
                <a:effectLst/>
                <a:uFillTx/>
                <a:latin typeface="Times New Roman"/>
              </a:endParaRPr>
            </a:p>
          </p:txBody>
        </p:sp>
        <p:sp>
          <p:nvSpPr>
            <p:cNvPr id="508" name=""/>
            <p:cNvSpPr/>
            <p:nvPr/>
          </p:nvSpPr>
          <p:spPr>
            <a:xfrm>
              <a:off x="4540680" y="1277280"/>
              <a:ext cx="415512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509" name=""/>
          <p:cNvSpPr/>
          <p:nvPr/>
        </p:nvSpPr>
        <p:spPr>
          <a:xfrm>
            <a:off x="6842160" y="4422600"/>
            <a:ext cx="2444760" cy="408240"/>
          </a:xfrm>
          <a:prstGeom prst="borderCallout2">
            <a:avLst>
              <a:gd name="adj1" fmla="val 18750"/>
              <a:gd name="adj2" fmla="val -8333"/>
              <a:gd name="adj3" fmla="val 28013"/>
              <a:gd name="adj4" fmla="val -17726"/>
              <a:gd name="adj5" fmla="val 183268"/>
              <a:gd name="adj6" fmla="val -33115"/>
            </a:avLst>
          </a:prstGeom>
          <a:solidFill>
            <a:srgbClr val="000000"/>
          </a:solidFill>
          <a:ln w="28440">
            <a:solidFill>
              <a:srgbClr val="000000"/>
            </a:solidFill>
            <a:miter/>
            <a:headEnd len="med" type="arrow" w="med"/>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Summary Information with</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Detailed Pop-ups</a:t>
            </a:r>
            <a:endParaRPr b="0" lang="en-US" sz="12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7649FB4D-EABD-4D1B-BF70-921C5681C815}" type="slidenum">
              <a:t>14</a:t>
            </a:fld>
          </a:p>
        </p:txBody>
      </p:sp>
    </p:spTree>
  </p:cSld>
  <p:transition>
    <p:wipe dir="r"/>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0" name="PlaceHolder 1"/>
          <p:cNvSpPr>
            <a:spLocks noGrp="1"/>
          </p:cNvSpPr>
          <p:nvPr>
            <p:ph type="title"/>
          </p:nvPr>
        </p:nvSpPr>
        <p:spPr>
          <a:xfrm>
            <a:off x="619200" y="342720"/>
            <a:ext cx="9277200" cy="1143000"/>
          </a:xfrm>
          <a:prstGeom prst="rect">
            <a:avLst/>
          </a:prstGeom>
          <a:noFill/>
          <a:ln w="0">
            <a:noFill/>
          </a:ln>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000000"/>
                </a:solidFill>
                <a:effectLst/>
                <a:uFillTx/>
                <a:latin typeface="Frutiger 55 Roman"/>
              </a:rPr>
              <a:t>ETS Asset Development  - Strategies</a:t>
            </a:r>
            <a:endParaRPr b="0" lang="en-US" sz="4000" strike="noStrike" u="none">
              <a:solidFill>
                <a:srgbClr val="000000"/>
              </a:solidFill>
              <a:effectLst/>
              <a:uFillTx/>
              <a:latin typeface="Times New Roman"/>
            </a:endParaRPr>
          </a:p>
        </p:txBody>
      </p:sp>
      <p:sp>
        <p:nvSpPr>
          <p:cNvPr id="511" name=""/>
          <p:cNvSpPr txBox="1"/>
          <p:nvPr/>
        </p:nvSpPr>
        <p:spPr>
          <a:xfrm>
            <a:off x="771480" y="1790640"/>
            <a:ext cx="8934480" cy="4229280"/>
          </a:xfrm>
          <a:prstGeom prst="rect">
            <a:avLst/>
          </a:prstGeom>
          <a:noFill/>
          <a:ln w="9360">
            <a:solidFill>
              <a:srgbClr val="000000"/>
            </a:solidFill>
            <a:miter/>
          </a:ln>
        </p:spPr>
        <p:txBody>
          <a:bodyPr lIns="92160" rIns="92160" tIns="46080" bIns="46080" anchor="t">
            <a:normAutofit/>
          </a:bodyPr>
          <a:p>
            <a:pPr marL="343080" indent="-343080">
              <a:lnSpc>
                <a:spcPct val="100000"/>
              </a:lnSpc>
              <a:spcBef>
                <a:spcPts val="601"/>
              </a:spcBef>
              <a:buClr>
                <a:srgbClr val="fe000c"/>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Invest in on-system power projects</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fe000c"/>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Frutiger 55 Roman"/>
              </a:rPr>
              <a:t>Leverage:  </a:t>
            </a:r>
            <a:r>
              <a:rPr b="1" lang="en-US" sz="2000" strike="noStrike" u="none">
                <a:solidFill>
                  <a:srgbClr val="000000"/>
                </a:solidFill>
                <a:effectLst/>
                <a:uFillTx/>
                <a:latin typeface="Frutiger 55 Roman"/>
              </a:rPr>
              <a:t>Pipeline footprint, nominal development capital requirements; market area knowledge.</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fe000c"/>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Frutiger 55 Roman"/>
              </a:rPr>
              <a:t>Risk: </a:t>
            </a:r>
            <a:r>
              <a:rPr b="1" lang="en-US" sz="2000" strike="noStrike" u="none">
                <a:solidFill>
                  <a:srgbClr val="000000"/>
                </a:solidFill>
                <a:effectLst/>
                <a:uFillTx/>
                <a:latin typeface="Frutiger 55 Roman"/>
              </a:rPr>
              <a:t>Timing, price volatility; few strategic growth opportunities, rising tide of competitors</a:t>
            </a:r>
            <a:br>
              <a:rPr sz="2000"/>
            </a:br>
            <a:r>
              <a:rPr b="1" lang="en-US" sz="2000" strike="noStrike" u="none">
                <a:solidFill>
                  <a:srgbClr val="000000"/>
                </a:solidFill>
                <a:effectLst/>
                <a:uFillTx/>
                <a:latin typeface="Frutiger 55 Roman"/>
              </a:rPr>
              <a:t> </a:t>
            </a:r>
            <a:endParaRPr b="0" lang="en-US" sz="2000" strike="noStrike" u="none">
              <a:solidFill>
                <a:srgbClr val="000000"/>
              </a:solidFill>
              <a:effectLst/>
              <a:uFillTx/>
              <a:latin typeface="Times New Roman"/>
            </a:endParaRPr>
          </a:p>
          <a:p>
            <a:pPr marL="343080" indent="-343080">
              <a:lnSpc>
                <a:spcPct val="100000"/>
              </a:lnSpc>
              <a:spcBef>
                <a:spcPts val="601"/>
              </a:spcBef>
              <a:buClr>
                <a:srgbClr val="fe000c"/>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Acquire and develop new pipelines in growth markets</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fe000c"/>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Frutiger 55 Roman"/>
              </a:rPr>
              <a:t>Leverage:</a:t>
            </a:r>
            <a:r>
              <a:rPr b="1" lang="en-US" sz="2000" strike="noStrike" u="none">
                <a:solidFill>
                  <a:srgbClr val="000000"/>
                </a:solidFill>
                <a:effectLst/>
                <a:uFillTx/>
                <a:latin typeface="Frutiger 55 Roman"/>
              </a:rPr>
              <a:t> Accretive earnings, cash flow enhancement</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fe000c"/>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Frutiger 55 Roman"/>
              </a:rPr>
              <a:t>Risk: </a:t>
            </a:r>
            <a:r>
              <a:rPr b="1" lang="en-US" sz="2000" strike="noStrike" u="none">
                <a:solidFill>
                  <a:srgbClr val="000000"/>
                </a:solidFill>
                <a:effectLst/>
                <a:uFillTx/>
                <a:latin typeface="Frutiger 55 Roman"/>
              </a:rPr>
              <a:t>Acquisition premiums, transaction costs dilute gains, integration issues</a:t>
            </a:r>
            <a:endParaRPr b="0" lang="en-US" sz="2000" strike="noStrike" u="none">
              <a:solidFill>
                <a:srgbClr val="000000"/>
              </a:solidFill>
              <a:effectLst/>
              <a:uFillTx/>
              <a:latin typeface="Times New Roman"/>
            </a:endParaRPr>
          </a:p>
        </p:txBody>
      </p:sp>
      <p:grpSp>
        <p:nvGrpSpPr>
          <p:cNvPr id="512" name=""/>
          <p:cNvGrpSpPr/>
          <p:nvPr/>
        </p:nvGrpSpPr>
        <p:grpSpPr>
          <a:xfrm>
            <a:off x="9264600" y="5829480"/>
            <a:ext cx="794160" cy="761760"/>
            <a:chOff x="9264600" y="5829480"/>
            <a:chExt cx="794160" cy="761760"/>
          </a:xfrm>
        </p:grpSpPr>
        <p:pic>
          <p:nvPicPr>
            <p:cNvPr id="513" name="" descr=""/>
            <p:cNvPicPr/>
            <p:nvPr/>
          </p:nvPicPr>
          <p:blipFill>
            <a:blip r:embed="rId1"/>
            <a:stretch/>
          </p:blipFill>
          <p:spPr>
            <a:xfrm>
              <a:off x="9264600" y="5829480"/>
              <a:ext cx="714240" cy="761760"/>
            </a:xfrm>
            <a:prstGeom prst="rect">
              <a:avLst/>
            </a:prstGeom>
            <a:noFill/>
            <a:ln w="0">
              <a:noFill/>
            </a:ln>
          </p:spPr>
        </p:pic>
        <p:sp>
          <p:nvSpPr>
            <p:cNvPr id="514" name=""/>
            <p:cNvSpPr/>
            <p:nvPr/>
          </p:nvSpPr>
          <p:spPr>
            <a:xfrm>
              <a:off x="9789480" y="625608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28E26E22-BCB4-473A-BFAC-F4FE951972C8}" type="slidenum">
              <a:t>15</a:t>
            </a:fld>
          </a:p>
        </p:txBody>
      </p:sp>
    </p:spTree>
  </p:cSld>
  <p:transition>
    <p:wipe dir="r"/>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 name=""/>
          <p:cNvSpPr/>
          <p:nvPr/>
        </p:nvSpPr>
        <p:spPr>
          <a:xfrm>
            <a:off x="1085760" y="533520"/>
            <a:ext cx="8305920" cy="5410080"/>
          </a:xfrm>
          <a:prstGeom prst="roundRect">
            <a:avLst>
              <a:gd name="adj" fmla="val 16667"/>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16" name=""/>
          <p:cNvSpPr/>
          <p:nvPr/>
        </p:nvSpPr>
        <p:spPr>
          <a:xfrm>
            <a:off x="5816520" y="1146240"/>
            <a:ext cx="365040" cy="122040"/>
          </a:xfrm>
          <a:prstGeom prst="rect">
            <a:avLst/>
          </a:prstGeom>
          <a:noFill/>
          <a:ln w="0">
            <a:noFill/>
          </a:ln>
        </p:spPr>
        <p:style>
          <a:lnRef idx="0"/>
          <a:fillRef idx="0"/>
          <a:effectRef idx="0"/>
          <a:fontRef idx="minor"/>
        </p:style>
        <p:txBody>
          <a:bodyPr lIns="0" rIns="0" tIns="0" bIns="0" anchor="t">
            <a:spAutoFit/>
          </a:bodyPr>
          <a:p>
            <a:pPr>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17" name=""/>
          <p:cNvSpPr/>
          <p:nvPr/>
        </p:nvSpPr>
        <p:spPr>
          <a:xfrm>
            <a:off x="5575320" y="993600"/>
            <a:ext cx="4556160" cy="212760"/>
          </a:xfrm>
          <a:prstGeom prst="rect">
            <a:avLst/>
          </a:prstGeom>
          <a:noFill/>
          <a:ln w="0">
            <a:noFill/>
          </a:ln>
        </p:spPr>
        <p:style>
          <a:lnRef idx="0"/>
          <a:fillRef idx="0"/>
          <a:effectRef idx="0"/>
          <a:fontRef idx="minor"/>
        </p:style>
        <p:txBody>
          <a:bodyPr lIns="0" rIns="0" tIns="0" bIns="0" anchor="t">
            <a:spAutoFit/>
          </a:bodyPr>
          <a:p>
            <a:pPr marL="495360" indent="-495360">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18" name=""/>
          <p:cNvSpPr/>
          <p:nvPr/>
        </p:nvSpPr>
        <p:spPr>
          <a:xfrm>
            <a:off x="0" y="3586320"/>
            <a:ext cx="10287000" cy="1143000"/>
          </a:xfrm>
          <a:prstGeom prst="rect">
            <a:avLst/>
          </a:prstGeom>
          <a:noFill/>
          <a:ln w="0">
            <a:noFill/>
          </a:ln>
        </p:spPr>
        <p:style>
          <a:lnRef idx="0"/>
          <a:fillRef idx="0"/>
          <a:effectRef idx="0"/>
          <a:fontRef idx="minor"/>
        </p:style>
        <p:txBody>
          <a:bodyPr lIns="0" rIns="0" tIns="0" bIns="0" anchor="ctr">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Frutiger 55 Roman"/>
              </a:rPr>
              <a:t>Enron Transportation Services </a:t>
            </a:r>
            <a:endParaRPr b="0" lang="en-US" sz="3600" strike="noStrike" u="none">
              <a:solidFill>
                <a:srgbClr val="000000"/>
              </a:solidFill>
              <a:effectLst/>
              <a:uFillTx/>
              <a:latin typeface="Times New Roman"/>
            </a:endParaRPr>
          </a:p>
        </p:txBody>
      </p:sp>
      <p:grpSp>
        <p:nvGrpSpPr>
          <p:cNvPr id="519" name=""/>
          <p:cNvGrpSpPr/>
          <p:nvPr/>
        </p:nvGrpSpPr>
        <p:grpSpPr>
          <a:xfrm>
            <a:off x="4106880" y="1219320"/>
            <a:ext cx="2010960" cy="1980720"/>
            <a:chOff x="4106880" y="1219320"/>
            <a:chExt cx="2010960" cy="1980720"/>
          </a:xfrm>
        </p:grpSpPr>
        <p:pic>
          <p:nvPicPr>
            <p:cNvPr id="520" name="ENE_C_WHI" descr=""/>
            <p:cNvPicPr/>
            <p:nvPr/>
          </p:nvPicPr>
          <p:blipFill>
            <a:blip r:embed="rId1"/>
            <a:stretch/>
          </p:blipFill>
          <p:spPr>
            <a:xfrm>
              <a:off x="4106880" y="1219320"/>
              <a:ext cx="2010960" cy="1980720"/>
            </a:xfrm>
            <a:prstGeom prst="rect">
              <a:avLst/>
            </a:prstGeom>
            <a:noFill/>
            <a:ln w="0">
              <a:noFill/>
            </a:ln>
          </p:spPr>
        </p:pic>
        <p:sp>
          <p:nvSpPr>
            <p:cNvPr id="521" name=""/>
            <p:cNvSpPr/>
            <p:nvPr/>
          </p:nvSpPr>
          <p:spPr>
            <a:xfrm>
              <a:off x="5784480" y="2362680"/>
              <a:ext cx="26496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2" name="PlaceHolder 1"/>
          <p:cNvSpPr>
            <a:spLocks noGrp="1"/>
          </p:cNvSpPr>
          <p:nvPr>
            <p:ph type="sldNum" idx="3"/>
          </p:nvPr>
        </p:nvSpPr>
        <p:spPr/>
        <p:txBody>
          <a:bodyPr/>
          <a:p>
            <a:fld id="{27D48659-9E75-4A4E-8AC2-B099B9134AAA}" type="slidenum">
              <a:t>16</a:t>
            </a:fld>
          </a:p>
        </p:txBody>
      </p:sp>
    </p:spTree>
  </p:cSld>
  <p:transition>
    <p:wipe dir="r"/>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5168880" y="4381560"/>
            <a:ext cx="0" cy="63504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 name="PlaceHolder 1"/>
          <p:cNvSpPr>
            <a:spLocks noGrp="1"/>
          </p:cNvSpPr>
          <p:nvPr>
            <p:ph type="title"/>
          </p:nvPr>
        </p:nvSpPr>
        <p:spPr>
          <a:xfrm>
            <a:off x="618840" y="-360"/>
            <a:ext cx="8744040" cy="11430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Frutiger 55 Roman"/>
              </a:rPr>
              <a:t>How we’ve developed</a:t>
            </a:r>
            <a:endParaRPr b="0" lang="en-US" sz="4400" strike="noStrike" u="none">
              <a:solidFill>
                <a:srgbClr val="000000"/>
              </a:solidFill>
              <a:effectLst/>
              <a:uFillTx/>
              <a:latin typeface="Times New Roman"/>
            </a:endParaRPr>
          </a:p>
        </p:txBody>
      </p:sp>
      <p:sp>
        <p:nvSpPr>
          <p:cNvPr id="24" name=""/>
          <p:cNvSpPr/>
          <p:nvPr/>
        </p:nvSpPr>
        <p:spPr>
          <a:xfrm>
            <a:off x="4162320" y="1825560"/>
            <a:ext cx="10287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grpSp>
        <p:nvGrpSpPr>
          <p:cNvPr id="25" name=""/>
          <p:cNvGrpSpPr/>
          <p:nvPr/>
        </p:nvGrpSpPr>
        <p:grpSpPr>
          <a:xfrm>
            <a:off x="5749920" y="1208160"/>
            <a:ext cx="2606400" cy="1433160"/>
            <a:chOff x="5749920" y="1208160"/>
            <a:chExt cx="2606400" cy="1433160"/>
          </a:xfrm>
        </p:grpSpPr>
        <p:sp>
          <p:nvSpPr>
            <p:cNvPr id="26" name=""/>
            <p:cNvSpPr/>
            <p:nvPr/>
          </p:nvSpPr>
          <p:spPr>
            <a:xfrm>
              <a:off x="5749920" y="1208160"/>
              <a:ext cx="2606400" cy="1433160"/>
            </a:xfrm>
            <a:prstGeom prst="roundRect">
              <a:avLst>
                <a:gd name="adj" fmla="val 16667"/>
              </a:avLst>
            </a:prstGeom>
            <a:solidFill>
              <a:srgbClr val="ffcc00"/>
            </a:solidFill>
            <a:ln w="0">
              <a:noFill/>
            </a:ln>
          </p:spPr>
          <p:style>
            <a:lnRef idx="0"/>
            <a:fillRef idx="0"/>
            <a:effectRef idx="0"/>
            <a:fontRef idx="minor"/>
          </p:style>
          <p:txBody>
            <a:bodyPr wrap="none" lIns="90000" rIns="90000" tIns="46800" bIns="46800" anchor="t">
              <a:noAutofit/>
            </a:bodyPr>
            <a:p>
              <a:endParaRPr b="0" lang="en-US" sz="2400" strike="noStrike" u="none">
                <a:solidFill>
                  <a:srgbClr val="000000"/>
                </a:solidFill>
                <a:effectLst/>
                <a:uFillTx/>
                <a:latin typeface="Times New Roman"/>
              </a:endParaRPr>
            </a:p>
          </p:txBody>
        </p:sp>
        <p:sp>
          <p:nvSpPr>
            <p:cNvPr id="27" name=""/>
            <p:cNvSpPr/>
            <p:nvPr/>
          </p:nvSpPr>
          <p:spPr>
            <a:xfrm>
              <a:off x="5749920" y="1208160"/>
              <a:ext cx="2606400" cy="1433160"/>
            </a:xfrm>
            <a:prstGeom prst="roundRect">
              <a:avLst>
                <a:gd name="adj" fmla="val 16667"/>
              </a:avLst>
            </a:prstGeom>
            <a:solidFill>
              <a:srgbClr val="ffcc00"/>
            </a:soli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a:t>
              </a:r>
              <a:r>
                <a:rPr b="0" lang="en-US" sz="70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grpSp>
      <p:pic>
        <p:nvPicPr>
          <p:cNvPr id="28" name="nbsho2" descr="Slideshow"/>
          <p:cNvPicPr/>
          <p:nvPr/>
        </p:nvPicPr>
        <p:blipFill>
          <a:blip r:embed="rId1"/>
          <a:stretch/>
        </p:blipFill>
        <p:spPr>
          <a:xfrm>
            <a:off x="6073920" y="1217520"/>
            <a:ext cx="2252520" cy="1193760"/>
          </a:xfrm>
          <a:prstGeom prst="rect">
            <a:avLst/>
          </a:prstGeom>
          <a:noFill/>
          <a:ln w="0">
            <a:noFill/>
          </a:ln>
        </p:spPr>
      </p:pic>
      <p:grpSp>
        <p:nvGrpSpPr>
          <p:cNvPr id="29" name=""/>
          <p:cNvGrpSpPr/>
          <p:nvPr/>
        </p:nvGrpSpPr>
        <p:grpSpPr>
          <a:xfrm>
            <a:off x="1450800" y="1208160"/>
            <a:ext cx="2606040" cy="1428120"/>
            <a:chOff x="1450800" y="1208160"/>
            <a:chExt cx="2606040" cy="1428120"/>
          </a:xfrm>
        </p:grpSpPr>
        <p:grpSp>
          <p:nvGrpSpPr>
            <p:cNvPr id="30" name=""/>
            <p:cNvGrpSpPr/>
            <p:nvPr/>
          </p:nvGrpSpPr>
          <p:grpSpPr>
            <a:xfrm>
              <a:off x="1474200" y="1208160"/>
              <a:ext cx="2582640" cy="1428120"/>
              <a:chOff x="1474200" y="1208160"/>
              <a:chExt cx="2582640" cy="1428120"/>
            </a:xfrm>
          </p:grpSpPr>
          <p:sp>
            <p:nvSpPr>
              <p:cNvPr id="31" name=""/>
              <p:cNvSpPr/>
              <p:nvPr/>
            </p:nvSpPr>
            <p:spPr>
              <a:xfrm>
                <a:off x="1474200" y="1208160"/>
                <a:ext cx="2582640" cy="1428120"/>
              </a:xfrm>
              <a:prstGeom prst="roundRect">
                <a:avLst>
                  <a:gd name="adj" fmla="val 16667"/>
                </a:avLst>
              </a:prstGeom>
              <a:solidFill>
                <a:srgbClr val="ffcc00"/>
              </a:solidFill>
              <a:ln w="0">
                <a:noFill/>
              </a:ln>
            </p:spPr>
            <p:style>
              <a:lnRef idx="0"/>
              <a:fillRef idx="0"/>
              <a:effectRef idx="0"/>
              <a:fontRef idx="minor"/>
            </p:style>
            <p:txBody>
              <a:bodyPr wrap="none" lIns="90000" rIns="90000" tIns="46800" bIns="46800" anchor="t">
                <a:noAutofit/>
              </a:bodyPr>
              <a:p>
                <a:endParaRPr b="0" lang="en-US" sz="2400" strike="noStrike" u="none">
                  <a:solidFill>
                    <a:srgbClr val="000000"/>
                  </a:solidFill>
                  <a:effectLst/>
                  <a:uFillTx/>
                  <a:latin typeface="Times New Roman"/>
                </a:endParaRPr>
              </a:p>
            </p:txBody>
          </p:sp>
          <p:sp>
            <p:nvSpPr>
              <p:cNvPr id="32" name=""/>
              <p:cNvSpPr/>
              <p:nvPr/>
            </p:nvSpPr>
            <p:spPr>
              <a:xfrm>
                <a:off x="1474200" y="1208160"/>
                <a:ext cx="2582640" cy="1428120"/>
              </a:xfrm>
              <a:prstGeom prst="roundRect">
                <a:avLst>
                  <a:gd name="adj" fmla="val 16667"/>
                </a:avLst>
              </a:prstGeom>
              <a:solidFill>
                <a:srgbClr val="ffcc00"/>
              </a:soli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a:t>
                </a:r>
                <a:r>
                  <a:rPr b="0" lang="en-US" sz="70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grpSp>
        <p:pic>
          <p:nvPicPr>
            <p:cNvPr id="33" name="etpic1" descr="Slideshow"/>
            <p:cNvPicPr/>
            <p:nvPr/>
          </p:nvPicPr>
          <p:blipFill>
            <a:blip r:embed="rId2"/>
            <a:stretch/>
          </p:blipFill>
          <p:spPr>
            <a:xfrm>
              <a:off x="1450800" y="1216440"/>
              <a:ext cx="2248920" cy="1186560"/>
            </a:xfrm>
            <a:prstGeom prst="rect">
              <a:avLst/>
            </a:prstGeom>
            <a:noFill/>
            <a:ln w="0">
              <a:noFill/>
            </a:ln>
          </p:spPr>
        </p:pic>
      </p:grpSp>
      <p:sp>
        <p:nvSpPr>
          <p:cNvPr id="34" name=""/>
          <p:cNvSpPr/>
          <p:nvPr/>
        </p:nvSpPr>
        <p:spPr>
          <a:xfrm>
            <a:off x="6404040" y="2813040"/>
            <a:ext cx="2709720" cy="100872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Houston Natural Gas</a:t>
            </a:r>
            <a:endParaRPr b="0" lang="en-US" sz="20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(HNG, FGT, TW)</a:t>
            </a:r>
            <a:endParaRPr b="0" lang="en-US" sz="2000" strike="noStrike" u="none">
              <a:solidFill>
                <a:srgbClr val="000000"/>
              </a:solidFill>
              <a:effectLst/>
              <a:uFillTx/>
              <a:latin typeface="Times New Roman"/>
            </a:endParaRPr>
          </a:p>
        </p:txBody>
      </p:sp>
      <p:grpSp>
        <p:nvGrpSpPr>
          <p:cNvPr id="35" name=""/>
          <p:cNvGrpSpPr/>
          <p:nvPr/>
        </p:nvGrpSpPr>
        <p:grpSpPr>
          <a:xfrm>
            <a:off x="3284640" y="3511440"/>
            <a:ext cx="3741120" cy="324000"/>
            <a:chOff x="3284640" y="3511440"/>
            <a:chExt cx="3741120" cy="324000"/>
          </a:xfrm>
        </p:grpSpPr>
        <p:sp>
          <p:nvSpPr>
            <p:cNvPr id="36" name=""/>
            <p:cNvSpPr/>
            <p:nvPr/>
          </p:nvSpPr>
          <p:spPr>
            <a:xfrm>
              <a:off x="3284640" y="3511440"/>
              <a:ext cx="1870920" cy="32400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 name=""/>
            <p:cNvSpPr/>
            <p:nvPr/>
          </p:nvSpPr>
          <p:spPr>
            <a:xfrm flipH="1">
              <a:off x="5125680" y="3525840"/>
              <a:ext cx="1900080" cy="30960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8" name=""/>
          <p:cNvSpPr/>
          <p:nvPr/>
        </p:nvSpPr>
        <p:spPr>
          <a:xfrm>
            <a:off x="2397240" y="4660920"/>
            <a:ext cx="1108080" cy="509400"/>
          </a:xfrm>
          <a:prstGeom prst="roundRect">
            <a:avLst>
              <a:gd name="adj" fmla="val 16667"/>
            </a:avLst>
          </a:prstGeom>
          <a:noFill/>
          <a:ln w="12600">
            <a:solidFill>
              <a:srgbClr val="ff9900"/>
            </a:solidFill>
            <a:miter/>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1985</a:t>
            </a:r>
            <a:endParaRPr b="0" lang="en-US" sz="2400" strike="noStrike" u="none">
              <a:solidFill>
                <a:srgbClr val="000000"/>
              </a:solidFill>
              <a:effectLst/>
              <a:uFillTx/>
              <a:latin typeface="Times New Roman"/>
            </a:endParaRPr>
          </a:p>
        </p:txBody>
      </p:sp>
      <p:grpSp>
        <p:nvGrpSpPr>
          <p:cNvPr id="39" name=""/>
          <p:cNvGrpSpPr/>
          <p:nvPr/>
        </p:nvGrpSpPr>
        <p:grpSpPr>
          <a:xfrm>
            <a:off x="4594320" y="5079960"/>
            <a:ext cx="1119960" cy="1013040"/>
            <a:chOff x="4594320" y="5079960"/>
            <a:chExt cx="1119960" cy="1013040"/>
          </a:xfrm>
        </p:grpSpPr>
        <p:pic>
          <p:nvPicPr>
            <p:cNvPr id="40" name="ENE_C_WHI" descr=""/>
            <p:cNvPicPr/>
            <p:nvPr/>
          </p:nvPicPr>
          <p:blipFill>
            <a:blip r:embed="rId3"/>
            <a:stretch/>
          </p:blipFill>
          <p:spPr>
            <a:xfrm>
              <a:off x="4594320" y="5079960"/>
              <a:ext cx="1023840" cy="1013040"/>
            </a:xfrm>
            <a:prstGeom prst="rect">
              <a:avLst/>
            </a:prstGeom>
            <a:noFill/>
            <a:ln w="0">
              <a:noFill/>
            </a:ln>
          </p:spPr>
        </p:pic>
        <p:sp>
          <p:nvSpPr>
            <p:cNvPr id="41" name=""/>
            <p:cNvSpPr/>
            <p:nvPr/>
          </p:nvSpPr>
          <p:spPr>
            <a:xfrm>
              <a:off x="5449320" y="5666040"/>
              <a:ext cx="26496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grpSp>
        <p:nvGrpSpPr>
          <p:cNvPr id="42" name=""/>
          <p:cNvGrpSpPr/>
          <p:nvPr/>
        </p:nvGrpSpPr>
        <p:grpSpPr>
          <a:xfrm>
            <a:off x="2906640" y="3822840"/>
            <a:ext cx="3584520" cy="550080"/>
            <a:chOff x="2906640" y="3822840"/>
            <a:chExt cx="3584520" cy="550080"/>
          </a:xfrm>
        </p:grpSpPr>
        <p:sp>
          <p:nvSpPr>
            <p:cNvPr id="43" name=""/>
            <p:cNvSpPr/>
            <p:nvPr/>
          </p:nvSpPr>
          <p:spPr>
            <a:xfrm>
              <a:off x="4640400" y="3913200"/>
              <a:ext cx="1850760" cy="45972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InterNorth</a:t>
              </a:r>
              <a:endParaRPr b="0" lang="en-US" sz="2400" strike="noStrike" u="none">
                <a:solidFill>
                  <a:srgbClr val="000000"/>
                </a:solidFill>
                <a:effectLst/>
                <a:uFillTx/>
                <a:latin typeface="Times New Roman"/>
              </a:endParaRPr>
            </a:p>
          </p:txBody>
        </p:sp>
        <p:sp>
          <p:nvSpPr>
            <p:cNvPr id="44" name=""/>
            <p:cNvSpPr/>
            <p:nvPr/>
          </p:nvSpPr>
          <p:spPr>
            <a:xfrm flipV="1">
              <a:off x="5742000" y="3822840"/>
              <a:ext cx="3240" cy="25848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 name=""/>
            <p:cNvSpPr/>
            <p:nvPr/>
          </p:nvSpPr>
          <p:spPr>
            <a:xfrm>
              <a:off x="2906640" y="3913200"/>
              <a:ext cx="1952640" cy="45972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HNG</a:t>
              </a:r>
              <a:endParaRPr b="0" lang="en-US" sz="2400" strike="noStrike" u="none">
                <a:solidFill>
                  <a:srgbClr val="000000"/>
                </a:solidFill>
                <a:effectLst/>
                <a:uFillTx/>
                <a:latin typeface="Times New Roman"/>
              </a:endParaRPr>
            </a:p>
          </p:txBody>
        </p:sp>
      </p:grpSp>
      <p:grpSp>
        <p:nvGrpSpPr>
          <p:cNvPr id="46" name=""/>
          <p:cNvGrpSpPr/>
          <p:nvPr/>
        </p:nvGrpSpPr>
        <p:grpSpPr>
          <a:xfrm>
            <a:off x="1197000" y="2730240"/>
            <a:ext cx="2751120" cy="812160"/>
            <a:chOff x="1197000" y="2730240"/>
            <a:chExt cx="2751120" cy="812160"/>
          </a:xfrm>
        </p:grpSpPr>
        <p:sp>
          <p:nvSpPr>
            <p:cNvPr id="47" name=""/>
            <p:cNvSpPr/>
            <p:nvPr/>
          </p:nvSpPr>
          <p:spPr>
            <a:xfrm>
              <a:off x="1197000" y="2838600"/>
              <a:ext cx="275112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InterNorth</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(NNG, NBPL)</a:t>
              </a:r>
              <a:endParaRPr b="0" lang="en-US" sz="2000" strike="noStrike" u="none">
                <a:solidFill>
                  <a:srgbClr val="000000"/>
                </a:solidFill>
                <a:effectLst/>
                <a:uFillTx/>
                <a:latin typeface="Times New Roman"/>
              </a:endParaRPr>
            </a:p>
          </p:txBody>
        </p:sp>
        <p:sp>
          <p:nvSpPr>
            <p:cNvPr id="48" name=""/>
            <p:cNvSpPr/>
            <p:nvPr/>
          </p:nvSpPr>
          <p:spPr>
            <a:xfrm flipV="1">
              <a:off x="1981080" y="2730240"/>
              <a:ext cx="0" cy="33012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4F4C4E10-F8F2-4721-B1CE-6F593DA9757B}" type="slidenum">
              <a:t>2</a:t>
            </a:fld>
          </a:p>
        </p:txBody>
      </p:sp>
    </p:spTree>
  </p:cSld>
  <p:transition>
    <p:wipe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
          <p:cNvSpPr/>
          <p:nvPr/>
        </p:nvSpPr>
        <p:spPr>
          <a:xfrm>
            <a:off x="571680" y="266760"/>
            <a:ext cx="8877240" cy="5829120"/>
          </a:xfrm>
          <a:prstGeom prst="roundRect">
            <a:avLst>
              <a:gd name="adj" fmla="val 16667"/>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0" name=""/>
          <p:cNvSpPr/>
          <p:nvPr/>
        </p:nvSpPr>
        <p:spPr>
          <a:xfrm>
            <a:off x="5261040" y="1989000"/>
            <a:ext cx="0" cy="551160"/>
          </a:xfrm>
          <a:prstGeom prst="line">
            <a:avLst/>
          </a:prstGeom>
          <a:ln w="57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 name=""/>
          <p:cNvSpPr/>
          <p:nvPr/>
        </p:nvSpPr>
        <p:spPr>
          <a:xfrm>
            <a:off x="5261040" y="3436920"/>
            <a:ext cx="0" cy="550800"/>
          </a:xfrm>
          <a:prstGeom prst="line">
            <a:avLst/>
          </a:prstGeom>
          <a:ln w="57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 name=""/>
          <p:cNvSpPr/>
          <p:nvPr/>
        </p:nvSpPr>
        <p:spPr>
          <a:xfrm>
            <a:off x="4511520" y="2505240"/>
            <a:ext cx="1422720" cy="950760"/>
          </a:xfrm>
          <a:prstGeom prst="roundRect">
            <a:avLst>
              <a:gd name="adj" fmla="val 16667"/>
            </a:avLst>
          </a:prstGeom>
          <a:solidFill>
            <a:srgbClr val="ffffff"/>
          </a:solidFill>
          <a:ln w="9360">
            <a:solidFill>
              <a:srgbClr val="0099ff"/>
            </a:solidFill>
            <a:miter/>
          </a:ln>
          <a:effectLst>
            <a:outerShdw dist="107932" dir="2700000" blurRad="0" rotWithShape="0">
              <a:srgbClr val="0099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 name=""/>
          <p:cNvSpPr/>
          <p:nvPr/>
        </p:nvSpPr>
        <p:spPr>
          <a:xfrm>
            <a:off x="4264200" y="2571840"/>
            <a:ext cx="1917360" cy="73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Enron Transportation Services</a:t>
            </a:r>
            <a:endParaRPr b="0" lang="en-US" sz="1400" strike="noStrike" u="none">
              <a:solidFill>
                <a:srgbClr val="000000"/>
              </a:solidFill>
              <a:effectLst/>
              <a:uFillTx/>
              <a:latin typeface="Times New Roman"/>
            </a:endParaRPr>
          </a:p>
        </p:txBody>
      </p:sp>
      <p:grpSp>
        <p:nvGrpSpPr>
          <p:cNvPr id="54" name=""/>
          <p:cNvGrpSpPr/>
          <p:nvPr/>
        </p:nvGrpSpPr>
        <p:grpSpPr>
          <a:xfrm>
            <a:off x="1362240" y="4229280"/>
            <a:ext cx="7613280" cy="1218960"/>
            <a:chOff x="1362240" y="4229280"/>
            <a:chExt cx="7613280" cy="1218960"/>
          </a:xfrm>
        </p:grpSpPr>
        <p:sp>
          <p:nvSpPr>
            <p:cNvPr id="55" name=""/>
            <p:cNvSpPr/>
            <p:nvPr/>
          </p:nvSpPr>
          <p:spPr>
            <a:xfrm>
              <a:off x="1362240" y="4229280"/>
              <a:ext cx="1767240" cy="1218960"/>
            </a:xfrm>
            <a:prstGeom prst="roundRect">
              <a:avLst>
                <a:gd name="adj" fmla="val 16667"/>
              </a:avLst>
            </a:prstGeom>
            <a:solidFill>
              <a:srgbClr val="ffffff"/>
            </a:solidFill>
            <a:ln w="9360">
              <a:solidFill>
                <a:srgbClr val="0099ff"/>
              </a:solidFill>
              <a:miter/>
            </a:ln>
            <a:effectLst>
              <a:outerShdw dist="107932" dir="2700000" blurRad="0" rotWithShape="0">
                <a:srgbClr val="0099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6" name=""/>
            <p:cNvSpPr/>
            <p:nvPr/>
          </p:nvSpPr>
          <p:spPr>
            <a:xfrm>
              <a:off x="3271320" y="4229280"/>
              <a:ext cx="1767600" cy="1218960"/>
            </a:xfrm>
            <a:prstGeom prst="roundRect">
              <a:avLst>
                <a:gd name="adj" fmla="val 16667"/>
              </a:avLst>
            </a:prstGeom>
            <a:solidFill>
              <a:srgbClr val="ffffff"/>
            </a:solidFill>
            <a:ln w="9360">
              <a:solidFill>
                <a:srgbClr val="0099ff"/>
              </a:solidFill>
              <a:miter/>
            </a:ln>
            <a:effectLst>
              <a:outerShdw dist="107932" dir="2700000" blurRad="0" rotWithShape="0">
                <a:srgbClr val="0099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7" name=""/>
            <p:cNvSpPr/>
            <p:nvPr/>
          </p:nvSpPr>
          <p:spPr>
            <a:xfrm>
              <a:off x="5228280" y="4229280"/>
              <a:ext cx="1767240" cy="1218960"/>
            </a:xfrm>
            <a:prstGeom prst="roundRect">
              <a:avLst>
                <a:gd name="adj" fmla="val 16667"/>
              </a:avLst>
            </a:prstGeom>
            <a:solidFill>
              <a:srgbClr val="ffffff"/>
            </a:solidFill>
            <a:ln w="9360">
              <a:solidFill>
                <a:srgbClr val="0099ff"/>
              </a:solidFill>
              <a:miter/>
            </a:ln>
            <a:effectLst>
              <a:outerShdw dist="107932" dir="2700000" blurRad="0" rotWithShape="0">
                <a:srgbClr val="0099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 name=""/>
            <p:cNvSpPr/>
            <p:nvPr/>
          </p:nvSpPr>
          <p:spPr>
            <a:xfrm>
              <a:off x="7184520" y="4229280"/>
              <a:ext cx="1767240" cy="1218960"/>
            </a:xfrm>
            <a:prstGeom prst="roundRect">
              <a:avLst>
                <a:gd name="adj" fmla="val 16667"/>
              </a:avLst>
            </a:prstGeom>
            <a:solidFill>
              <a:srgbClr val="ffffff"/>
            </a:solidFill>
            <a:ln w="9360">
              <a:solidFill>
                <a:srgbClr val="0099ff"/>
              </a:solidFill>
              <a:miter/>
            </a:ln>
            <a:effectLst>
              <a:outerShdw dist="107932" dir="2700000" blurRad="0" rotWithShape="0">
                <a:srgbClr val="0099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9" name=""/>
            <p:cNvSpPr/>
            <p:nvPr/>
          </p:nvSpPr>
          <p:spPr>
            <a:xfrm>
              <a:off x="7279560" y="4473360"/>
              <a:ext cx="1695960" cy="749880"/>
            </a:xfrm>
            <a:prstGeom prst="rect">
              <a:avLst/>
            </a:prstGeom>
            <a:noFill/>
            <a:ln w="0">
              <a:noFill/>
            </a:ln>
          </p:spPr>
          <p:style>
            <a:lnRef idx="0"/>
            <a:fillRef idx="0"/>
            <a:effectRef idx="0"/>
            <a:fontRef idx="minor"/>
          </p:style>
          <p:txBody>
            <a:bodyPr lIns="66600" rIns="66600" tIns="33480" bIns="33480" anchor="t">
              <a:spAutoFit/>
            </a:bodyPr>
            <a:p>
              <a:pPr algn="ctr">
                <a:lnSpc>
                  <a:spcPct val="80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Northern</a:t>
              </a:r>
              <a:endParaRPr b="0" lang="en-US" sz="1400" strike="noStrike" u="none">
                <a:solidFill>
                  <a:srgbClr val="000000"/>
                </a:solidFill>
                <a:effectLst/>
                <a:uFillTx/>
                <a:latin typeface="Times New Roman"/>
              </a:endParaRPr>
            </a:p>
            <a:p>
              <a:pPr algn="ctr">
                <a:lnSpc>
                  <a:spcPct val="80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Border </a:t>
              </a:r>
              <a:endParaRPr b="0" lang="en-US" sz="1400" strike="noStrike" u="none">
                <a:solidFill>
                  <a:srgbClr val="000000"/>
                </a:solidFill>
                <a:effectLst/>
                <a:uFillTx/>
                <a:latin typeface="Times New Roman"/>
              </a:endParaRPr>
            </a:p>
            <a:p>
              <a:pPr algn="ctr">
                <a:lnSpc>
                  <a:spcPct val="80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Pipeline</a:t>
              </a:r>
              <a:endParaRPr b="0" lang="en-US" sz="1400" strike="noStrike" u="none">
                <a:solidFill>
                  <a:srgbClr val="000000"/>
                </a:solidFill>
                <a:effectLst/>
                <a:uFillTx/>
                <a:latin typeface="Times New Roman"/>
              </a:endParaRPr>
            </a:p>
            <a:p>
              <a:pPr algn="ctr">
                <a:lnSpc>
                  <a:spcPct val="80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(NBPL)</a:t>
              </a:r>
              <a:endParaRPr b="0" lang="en-US" sz="1400" strike="noStrike" u="none">
                <a:solidFill>
                  <a:srgbClr val="000000"/>
                </a:solidFill>
                <a:effectLst/>
                <a:uFillTx/>
                <a:latin typeface="Times New Roman"/>
              </a:endParaRPr>
            </a:p>
          </p:txBody>
        </p:sp>
        <p:sp>
          <p:nvSpPr>
            <p:cNvPr id="60" name=""/>
            <p:cNvSpPr/>
            <p:nvPr/>
          </p:nvSpPr>
          <p:spPr>
            <a:xfrm>
              <a:off x="5322960" y="4533840"/>
              <a:ext cx="1636920" cy="611640"/>
            </a:xfrm>
            <a:prstGeom prst="rect">
              <a:avLst/>
            </a:prstGeom>
            <a:noFill/>
            <a:ln w="0">
              <a:noFill/>
            </a:ln>
          </p:spPr>
          <p:style>
            <a:lnRef idx="0"/>
            <a:fillRef idx="0"/>
            <a:effectRef idx="0"/>
            <a:fontRef idx="minor"/>
          </p:style>
          <p:txBody>
            <a:bodyPr lIns="66600" rIns="66600" tIns="33480" bIns="33480" anchor="t">
              <a:spAutoFit/>
            </a:bodyPr>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Transwestern</a:t>
              </a:r>
              <a:endParaRPr b="0" lang="en-US" sz="1400" strike="noStrike" u="none">
                <a:solidFill>
                  <a:srgbClr val="000000"/>
                </a:solidFill>
                <a:effectLst/>
                <a:uFillTx/>
                <a:latin typeface="Times New Roman"/>
              </a:endParaRPr>
            </a:p>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Pipeline</a:t>
              </a:r>
              <a:endParaRPr b="0" lang="en-US" sz="1400" strike="noStrike" u="none">
                <a:solidFill>
                  <a:srgbClr val="000000"/>
                </a:solidFill>
                <a:effectLst/>
                <a:uFillTx/>
                <a:latin typeface="Times New Roman"/>
              </a:endParaRPr>
            </a:p>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(TW)</a:t>
              </a:r>
              <a:endParaRPr b="0" lang="en-US" sz="1400" strike="noStrike" u="none">
                <a:solidFill>
                  <a:srgbClr val="000000"/>
                </a:solidFill>
                <a:effectLst/>
                <a:uFillTx/>
                <a:latin typeface="Times New Roman"/>
              </a:endParaRPr>
            </a:p>
          </p:txBody>
        </p:sp>
        <p:sp>
          <p:nvSpPr>
            <p:cNvPr id="61" name=""/>
            <p:cNvSpPr/>
            <p:nvPr/>
          </p:nvSpPr>
          <p:spPr>
            <a:xfrm>
              <a:off x="1531440" y="4543200"/>
              <a:ext cx="1475640" cy="611640"/>
            </a:xfrm>
            <a:prstGeom prst="rect">
              <a:avLst/>
            </a:prstGeom>
            <a:noFill/>
            <a:ln w="0">
              <a:noFill/>
            </a:ln>
          </p:spPr>
          <p:style>
            <a:lnRef idx="0"/>
            <a:fillRef idx="0"/>
            <a:effectRef idx="0"/>
            <a:fontRef idx="minor"/>
          </p:style>
          <p:txBody>
            <a:bodyPr lIns="66600" rIns="66600" tIns="33480" bIns="33480" anchor="t">
              <a:spAutoFit/>
            </a:bodyPr>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Northern</a:t>
              </a:r>
              <a:endParaRPr b="0" lang="en-US" sz="1400" strike="noStrike" u="none">
                <a:solidFill>
                  <a:srgbClr val="000000"/>
                </a:solidFill>
                <a:effectLst/>
                <a:uFillTx/>
                <a:latin typeface="Times New Roman"/>
              </a:endParaRPr>
            </a:p>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Natural Gas</a:t>
              </a:r>
              <a:endParaRPr b="0" lang="en-US" sz="1400" strike="noStrike" u="none">
                <a:solidFill>
                  <a:srgbClr val="000000"/>
                </a:solidFill>
                <a:effectLst/>
                <a:uFillTx/>
                <a:latin typeface="Times New Roman"/>
              </a:endParaRPr>
            </a:p>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(NNG)</a:t>
              </a:r>
              <a:endParaRPr b="0" lang="en-US" sz="1400" strike="noStrike" u="none">
                <a:solidFill>
                  <a:srgbClr val="000000"/>
                </a:solidFill>
                <a:effectLst/>
                <a:uFillTx/>
                <a:latin typeface="Times New Roman"/>
              </a:endParaRPr>
            </a:p>
          </p:txBody>
        </p:sp>
        <p:sp>
          <p:nvSpPr>
            <p:cNvPr id="62" name=""/>
            <p:cNvSpPr/>
            <p:nvPr/>
          </p:nvSpPr>
          <p:spPr>
            <a:xfrm>
              <a:off x="3393720" y="4562280"/>
              <a:ext cx="1613160" cy="611640"/>
            </a:xfrm>
            <a:prstGeom prst="rect">
              <a:avLst/>
            </a:prstGeom>
            <a:noFill/>
            <a:ln w="0">
              <a:noFill/>
            </a:ln>
          </p:spPr>
          <p:style>
            <a:lnRef idx="0"/>
            <a:fillRef idx="0"/>
            <a:effectRef idx="0"/>
            <a:fontRef idx="minor"/>
          </p:style>
          <p:txBody>
            <a:bodyPr lIns="66600" rIns="66600" tIns="33480" bIns="33480" anchor="t">
              <a:spAutoFit/>
            </a:bodyPr>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Florida Gas</a:t>
              </a:r>
              <a:endParaRPr b="0" lang="en-US" sz="1400" strike="noStrike" u="none">
                <a:solidFill>
                  <a:srgbClr val="000000"/>
                </a:solidFill>
                <a:effectLst/>
                <a:uFillTx/>
                <a:latin typeface="Times New Roman"/>
              </a:endParaRPr>
            </a:p>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Transmission</a:t>
              </a:r>
              <a:endParaRPr b="0" lang="en-US" sz="1400" strike="noStrike" u="none">
                <a:solidFill>
                  <a:srgbClr val="000000"/>
                </a:solidFill>
                <a:effectLst/>
                <a:uFillTx/>
                <a:latin typeface="Times New Roman"/>
              </a:endParaRPr>
            </a:p>
            <a:p>
              <a:pPr algn="ctr">
                <a:lnSpc>
                  <a:spcPct val="85000"/>
                </a:lnSpc>
                <a:tabLst>
                  <a:tab algn="l" pos="0"/>
                  <a:tab algn="l" pos="473040"/>
                  <a:tab algn="l" pos="946080"/>
                  <a:tab algn="l" pos="1419120"/>
                  <a:tab algn="l" pos="1892160"/>
                  <a:tab algn="l" pos="2365200"/>
                  <a:tab algn="l" pos="2838600"/>
                  <a:tab algn="l" pos="3311640"/>
                  <a:tab algn="l" pos="3784680"/>
                  <a:tab algn="l" pos="4257720"/>
                  <a:tab algn="l" pos="4730760"/>
                  <a:tab algn="l" pos="5203800"/>
                  <a:tab algn="l" pos="5676840"/>
                  <a:tab algn="l" pos="6149880"/>
                  <a:tab algn="l" pos="6622920"/>
                  <a:tab algn="l" pos="7095960"/>
                  <a:tab algn="l" pos="7569360"/>
                  <a:tab algn="l" pos="8042400"/>
                  <a:tab algn="l" pos="8515440"/>
                  <a:tab algn="l" pos="8988480"/>
                  <a:tab algn="l" pos="9461520"/>
                </a:tabLst>
              </a:pPr>
              <a:r>
                <a:rPr b="1" lang="en-US" sz="1400" strike="noStrike" u="none">
                  <a:solidFill>
                    <a:srgbClr val="000000"/>
                  </a:solidFill>
                  <a:effectLst/>
                  <a:uFillTx/>
                  <a:latin typeface="Arial"/>
                </a:rPr>
                <a:t>(FGT)</a:t>
              </a:r>
              <a:endParaRPr b="0" lang="en-US" sz="1400" strike="noStrike" u="none">
                <a:solidFill>
                  <a:srgbClr val="000000"/>
                </a:solidFill>
                <a:effectLst/>
                <a:uFillTx/>
                <a:latin typeface="Times New Roman"/>
              </a:endParaRPr>
            </a:p>
          </p:txBody>
        </p:sp>
      </p:grpSp>
      <p:sp>
        <p:nvSpPr>
          <p:cNvPr id="63" name=""/>
          <p:cNvSpPr/>
          <p:nvPr/>
        </p:nvSpPr>
        <p:spPr>
          <a:xfrm>
            <a:off x="2228760" y="3997440"/>
            <a:ext cx="5931000" cy="174600"/>
          </a:xfrm>
          <a:custGeom>
            <a:avLst/>
            <a:gdLst/>
            <a:ahLst/>
            <a:rect l="l" t="t" r="r" b="b"/>
            <a:pathLst>
              <a:path w="4608" h="277">
                <a:moveTo>
                  <a:pt x="0" y="274"/>
                </a:moveTo>
                <a:lnTo>
                  <a:pt x="0" y="0"/>
                </a:lnTo>
                <a:lnTo>
                  <a:pt x="4606" y="0"/>
                </a:lnTo>
                <a:lnTo>
                  <a:pt x="4608" y="277"/>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 name=""/>
          <p:cNvSpPr/>
          <p:nvPr/>
        </p:nvSpPr>
        <p:spPr>
          <a:xfrm>
            <a:off x="6151680" y="4016520"/>
            <a:ext cx="0" cy="2505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5" name=""/>
          <p:cNvSpPr/>
          <p:nvPr/>
        </p:nvSpPr>
        <p:spPr>
          <a:xfrm>
            <a:off x="4179960" y="3978360"/>
            <a:ext cx="0" cy="2509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66" name=""/>
          <p:cNvGrpSpPr/>
          <p:nvPr/>
        </p:nvGrpSpPr>
        <p:grpSpPr>
          <a:xfrm>
            <a:off x="4564080" y="723960"/>
            <a:ext cx="1401120" cy="1371240"/>
            <a:chOff x="4564080" y="723960"/>
            <a:chExt cx="1401120" cy="1371240"/>
          </a:xfrm>
        </p:grpSpPr>
        <p:pic>
          <p:nvPicPr>
            <p:cNvPr id="67" name="ENE_C_WHI" descr=""/>
            <p:cNvPicPr/>
            <p:nvPr/>
          </p:nvPicPr>
          <p:blipFill>
            <a:blip r:embed="rId1"/>
            <a:stretch/>
          </p:blipFill>
          <p:spPr>
            <a:xfrm>
              <a:off x="4564080" y="723960"/>
              <a:ext cx="1363320" cy="1371240"/>
            </a:xfrm>
            <a:prstGeom prst="rect">
              <a:avLst/>
            </a:prstGeom>
            <a:noFill/>
            <a:ln w="0">
              <a:noFill/>
            </a:ln>
          </p:spPr>
        </p:pic>
        <p:sp>
          <p:nvSpPr>
            <p:cNvPr id="68" name=""/>
            <p:cNvSpPr/>
            <p:nvPr/>
          </p:nvSpPr>
          <p:spPr>
            <a:xfrm>
              <a:off x="5700240" y="1515600"/>
              <a:ext cx="26496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2" name="PlaceHolder 1"/>
          <p:cNvSpPr>
            <a:spLocks noGrp="1"/>
          </p:cNvSpPr>
          <p:nvPr>
            <p:ph type="sldNum" idx="3"/>
          </p:nvPr>
        </p:nvSpPr>
        <p:spPr/>
        <p:txBody>
          <a:bodyPr/>
          <a:p>
            <a:fld id="{FE3975D7-0E12-478B-A783-74E9F581B323}" type="slidenum">
              <a:t>3</a:t>
            </a:fld>
          </a:p>
        </p:txBody>
      </p:sp>
    </p:spTree>
  </p:cSld>
  <p:transition>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
          <p:cNvSpPr/>
          <p:nvPr/>
        </p:nvSpPr>
        <p:spPr>
          <a:xfrm>
            <a:off x="476280" y="2209680"/>
            <a:ext cx="9353520" cy="4000680"/>
          </a:xfrm>
          <a:prstGeom prst="roundRect">
            <a:avLst>
              <a:gd name="adj" fmla="val 16667"/>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0" name="PlaceHolder 1"/>
          <p:cNvSpPr>
            <a:spLocks noGrp="1"/>
          </p:cNvSpPr>
          <p:nvPr>
            <p:ph type="title"/>
          </p:nvPr>
        </p:nvSpPr>
        <p:spPr>
          <a:xfrm>
            <a:off x="771120" y="609120"/>
            <a:ext cx="8744040" cy="163836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Frutiger 55 Roman"/>
              </a:rPr>
              <a:t>How does ETS fit into Enron?</a:t>
            </a:r>
            <a:br>
              <a:rPr sz="4400"/>
            </a:br>
            <a:r>
              <a:rPr b="1" lang="en-US" sz="4400" strike="noStrike" u="none">
                <a:solidFill>
                  <a:srgbClr val="000000"/>
                </a:solidFill>
                <a:effectLst/>
                <a:uFillTx/>
                <a:latin typeface="Frutiger 55 Roman"/>
              </a:rPr>
              <a:t>IBIT</a:t>
            </a:r>
            <a:endParaRPr b="0" lang="en-US" sz="4400" strike="noStrike" u="none">
              <a:solidFill>
                <a:srgbClr val="000000"/>
              </a:solidFill>
              <a:effectLst/>
              <a:uFillTx/>
              <a:latin typeface="Times New Roman"/>
            </a:endParaRPr>
          </a:p>
        </p:txBody>
      </p:sp>
      <p:sp>
        <p:nvSpPr>
          <p:cNvPr id="71" name=""/>
          <p:cNvSpPr/>
          <p:nvPr/>
        </p:nvSpPr>
        <p:spPr>
          <a:xfrm>
            <a:off x="1503360" y="5713560"/>
            <a:ext cx="391968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55 Roman"/>
              </a:rPr>
              <a:t>To</a:t>
            </a:r>
            <a:r>
              <a:rPr b="1" lang="en-US" sz="1600" strike="noStrike" u="none">
                <a:solidFill>
                  <a:srgbClr val="000000"/>
                </a:solidFill>
                <a:effectLst/>
                <a:uFillTx/>
                <a:latin typeface="Frutiger 55 Roman"/>
              </a:rPr>
              <a:t>tal Enron IBIT $2,482 MILLION</a:t>
            </a:r>
            <a:endParaRPr b="0" lang="en-US" sz="1600" strike="noStrike" u="none">
              <a:solidFill>
                <a:srgbClr val="000000"/>
              </a:solidFill>
              <a:effectLst/>
              <a:uFillTx/>
              <a:latin typeface="Times New Roman"/>
            </a:endParaRPr>
          </a:p>
        </p:txBody>
      </p:sp>
      <p:sp>
        <p:nvSpPr>
          <p:cNvPr id="72" name=""/>
          <p:cNvSpPr/>
          <p:nvPr/>
        </p:nvSpPr>
        <p:spPr>
          <a:xfrm>
            <a:off x="817560" y="2970360"/>
            <a:ext cx="169236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55 Roman"/>
              </a:rPr>
              <a:t>ETS IBIT</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55 Roman"/>
              </a:rPr>
              <a:t>$391 MILLION</a:t>
            </a:r>
            <a:endParaRPr b="0" lang="en-US" sz="1800" strike="noStrike" u="none">
              <a:solidFill>
                <a:srgbClr val="000000"/>
              </a:solidFill>
              <a:effectLst/>
              <a:uFillTx/>
              <a:latin typeface="Times New Roman"/>
            </a:endParaRPr>
          </a:p>
        </p:txBody>
      </p:sp>
      <p:graphicFrame>
        <p:nvGraphicFramePr>
          <p:cNvPr id="73" name=""/>
          <p:cNvGraphicFramePr/>
          <p:nvPr/>
        </p:nvGraphicFramePr>
        <p:xfrm>
          <a:off x="-1405080" y="639720"/>
          <a:ext cx="13711320" cy="7132680"/>
        </p:xfrm>
        <a:graphic>
          <a:graphicData uri="http://schemas.openxmlformats.org/presentationml/2006/ole">
            <p:oleObj progId="Excel.Sheet.12" r:id="rId1" spid="">
              <p:embed/>
              <p:pic>
                <p:nvPicPr>
                  <p:cNvPr id="74" name="" descr=""/>
                  <p:cNvPicPr/>
                  <p:nvPr/>
                </p:nvPicPr>
                <p:blipFill>
                  <a:blip r:embed="rId2"/>
                  <a:stretch/>
                </p:blipFill>
                <p:spPr>
                  <a:xfrm>
                    <a:off x="-1405080" y="639720"/>
                    <a:ext cx="13711320" cy="7132680"/>
                  </a:xfrm>
                  <a:prstGeom prst="rect">
                    <a:avLst/>
                  </a:prstGeom>
                  <a:noFill/>
                  <a:ln w="0">
                    <a:noFill/>
                  </a:ln>
                </p:spPr>
              </p:pic>
            </p:oleObj>
          </a:graphicData>
        </a:graphic>
      </p:graphicFrame>
      <p:grpSp>
        <p:nvGrpSpPr>
          <p:cNvPr id="75" name=""/>
          <p:cNvGrpSpPr/>
          <p:nvPr/>
        </p:nvGrpSpPr>
        <p:grpSpPr>
          <a:xfrm>
            <a:off x="9220320" y="5867280"/>
            <a:ext cx="794160" cy="762120"/>
            <a:chOff x="9220320" y="5867280"/>
            <a:chExt cx="794160" cy="762120"/>
          </a:xfrm>
        </p:grpSpPr>
        <p:pic>
          <p:nvPicPr>
            <p:cNvPr id="76" name="" descr=""/>
            <p:cNvPicPr/>
            <p:nvPr/>
          </p:nvPicPr>
          <p:blipFill>
            <a:blip r:embed="rId3"/>
            <a:stretch/>
          </p:blipFill>
          <p:spPr>
            <a:xfrm>
              <a:off x="9220320" y="5867280"/>
              <a:ext cx="714240" cy="762120"/>
            </a:xfrm>
            <a:prstGeom prst="rect">
              <a:avLst/>
            </a:prstGeom>
            <a:noFill/>
            <a:ln w="0">
              <a:noFill/>
            </a:ln>
          </p:spPr>
        </p:pic>
        <p:sp>
          <p:nvSpPr>
            <p:cNvPr id="77" name=""/>
            <p:cNvSpPr/>
            <p:nvPr/>
          </p:nvSpPr>
          <p:spPr>
            <a:xfrm>
              <a:off x="9745200" y="629388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42956BE4-6569-49B5-8207-9D6898CBCED2}" type="slidenum">
              <a:t>4</a:t>
            </a:fld>
          </a:p>
        </p:txBody>
      </p:sp>
    </p:spTree>
  </p:cSld>
  <p:transition>
    <p:wipe dir="r"/>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
          <p:cNvSpPr/>
          <p:nvPr/>
        </p:nvSpPr>
        <p:spPr>
          <a:xfrm>
            <a:off x="971640" y="1181160"/>
            <a:ext cx="8762760" cy="4686120"/>
          </a:xfrm>
          <a:prstGeom prst="roundRect">
            <a:avLst>
              <a:gd name="adj" fmla="val 16667"/>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 name="PlaceHolder 1"/>
          <p:cNvSpPr>
            <a:spLocks noGrp="1"/>
          </p:cNvSpPr>
          <p:nvPr>
            <p:ph type="title"/>
          </p:nvPr>
        </p:nvSpPr>
        <p:spPr>
          <a:xfrm>
            <a:off x="771120" y="287280"/>
            <a:ext cx="8744040" cy="892080"/>
          </a:xfrm>
          <a:prstGeom prst="rect">
            <a:avLst/>
          </a:prstGeom>
          <a:noFill/>
          <a:ln w="0">
            <a:noFill/>
          </a:ln>
        </p:spPr>
        <p:txBody>
          <a:bodyPr lIns="90360" rIns="90360" tIns="44280" bIns="442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Frutiger 55 Roman"/>
              </a:rPr>
              <a:t>Our Business</a:t>
            </a:r>
            <a:r>
              <a:rPr b="0" lang="en-US" sz="3900" strike="noStrike" u="none">
                <a:solidFill>
                  <a:srgbClr val="000000"/>
                </a:solidFill>
                <a:effectLst/>
                <a:uFillTx/>
                <a:latin typeface="Frutiger 55 Roman"/>
              </a:rPr>
              <a:t> </a:t>
            </a:r>
            <a:endParaRPr b="0" lang="en-US" sz="3900" strike="noStrike" u="none">
              <a:solidFill>
                <a:srgbClr val="000000"/>
              </a:solidFill>
              <a:effectLst/>
              <a:uFillTx/>
              <a:latin typeface="Times New Roman"/>
            </a:endParaRPr>
          </a:p>
        </p:txBody>
      </p:sp>
      <p:sp>
        <p:nvSpPr>
          <p:cNvPr id="80" name="PlaceHolder 2"/>
          <p:cNvSpPr>
            <a:spLocks noGrp="1"/>
          </p:cNvSpPr>
          <p:nvPr>
            <p:ph/>
          </p:nvPr>
        </p:nvSpPr>
        <p:spPr>
          <a:xfrm>
            <a:off x="1219320" y="1562040"/>
            <a:ext cx="8267760" cy="4037040"/>
          </a:xfrm>
          <a:prstGeom prst="rect">
            <a:avLst/>
          </a:prstGeom>
          <a:solidFill>
            <a:srgbClr val="ffffff"/>
          </a:solidFill>
          <a:ln w="0">
            <a:noFill/>
          </a:ln>
        </p:spPr>
        <p:txBody>
          <a:bodyPr lIns="90360" rIns="90360" tIns="44280" bIns="44280" anchor="t">
            <a:normAutofit lnSpcReduction="9999"/>
          </a:bodyPr>
          <a:p>
            <a:pPr marL="285840" indent="-285840">
              <a:lnSpc>
                <a:spcPct val="90000"/>
              </a:lnSpc>
              <a:spcBef>
                <a:spcPts val="624"/>
              </a:spcBef>
              <a:spcAft>
                <a:spcPts val="1874"/>
              </a:spcAft>
              <a:buClr>
                <a:srgbClr val="ffb31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ETS owns and operates one of the largest interstate pipeline networks in North America</a:t>
            </a:r>
            <a:endParaRPr b="0" lang="en-US" sz="2000" strike="noStrike" u="none">
              <a:solidFill>
                <a:srgbClr val="000000"/>
              </a:solidFill>
              <a:effectLst/>
              <a:uFillTx/>
              <a:latin typeface="Times New Roman"/>
            </a:endParaRPr>
          </a:p>
          <a:p>
            <a:pPr marL="285840" indent="-285840">
              <a:lnSpc>
                <a:spcPct val="90000"/>
              </a:lnSpc>
              <a:spcBef>
                <a:spcPts val="624"/>
              </a:spcBef>
              <a:spcAft>
                <a:spcPts val="1874"/>
              </a:spcAft>
              <a:buClr>
                <a:srgbClr val="ffb31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ETS sells transportation and storage services to a wide range of customers including marketers, producers, utilities and end users.</a:t>
            </a:r>
            <a:endParaRPr b="0" lang="en-US" sz="2000" strike="noStrike" u="none">
              <a:solidFill>
                <a:srgbClr val="000000"/>
              </a:solidFill>
              <a:effectLst/>
              <a:uFillTx/>
              <a:latin typeface="Times New Roman"/>
            </a:endParaRPr>
          </a:p>
          <a:p>
            <a:pPr marL="285840" indent="-285840">
              <a:lnSpc>
                <a:spcPct val="90000"/>
              </a:lnSpc>
              <a:spcBef>
                <a:spcPts val="624"/>
              </a:spcBef>
              <a:spcAft>
                <a:spcPts val="1874"/>
              </a:spcAft>
              <a:buClr>
                <a:srgbClr val="ffb31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Natural gas as a commodity has been deregulated. Pricing and tariffs of interstate pipelines serve as baseline regulation, with an opportunity to negotiate individual customer rates.</a:t>
            </a:r>
            <a:endParaRPr b="0" lang="en-US" sz="2000" strike="noStrike" u="none">
              <a:solidFill>
                <a:srgbClr val="000000"/>
              </a:solidFill>
              <a:effectLst/>
              <a:uFillTx/>
              <a:latin typeface="Times New Roman"/>
            </a:endParaRPr>
          </a:p>
          <a:p>
            <a:pPr marL="285840" indent="-285840">
              <a:lnSpc>
                <a:spcPct val="90000"/>
              </a:lnSpc>
              <a:spcBef>
                <a:spcPts val="624"/>
              </a:spcBef>
              <a:spcAft>
                <a:spcPts val="1874"/>
              </a:spcAft>
              <a:buClr>
                <a:srgbClr val="ffb31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We are actively developing services that bridge the gap between the traditional regulated world and the financially driven new economy.</a:t>
            </a:r>
            <a:endParaRPr b="0" lang="en-US" sz="2000" strike="noStrike" u="none">
              <a:solidFill>
                <a:srgbClr val="000000"/>
              </a:solidFill>
              <a:effectLst/>
              <a:uFillTx/>
              <a:latin typeface="Times New Roman"/>
            </a:endParaRPr>
          </a:p>
        </p:txBody>
      </p:sp>
      <p:grpSp>
        <p:nvGrpSpPr>
          <p:cNvPr id="81" name=""/>
          <p:cNvGrpSpPr/>
          <p:nvPr/>
        </p:nvGrpSpPr>
        <p:grpSpPr>
          <a:xfrm>
            <a:off x="9220320" y="5753160"/>
            <a:ext cx="794160" cy="762120"/>
            <a:chOff x="9220320" y="5753160"/>
            <a:chExt cx="794160" cy="762120"/>
          </a:xfrm>
        </p:grpSpPr>
        <p:pic>
          <p:nvPicPr>
            <p:cNvPr id="82" name="" descr=""/>
            <p:cNvPicPr/>
            <p:nvPr/>
          </p:nvPicPr>
          <p:blipFill>
            <a:blip r:embed="rId1"/>
            <a:stretch/>
          </p:blipFill>
          <p:spPr>
            <a:xfrm>
              <a:off x="9220320" y="5753160"/>
              <a:ext cx="714240" cy="762120"/>
            </a:xfrm>
            <a:prstGeom prst="rect">
              <a:avLst/>
            </a:prstGeom>
            <a:noFill/>
            <a:ln w="0">
              <a:noFill/>
            </a:ln>
          </p:spPr>
        </p:pic>
        <p:sp>
          <p:nvSpPr>
            <p:cNvPr id="83" name=""/>
            <p:cNvSpPr/>
            <p:nvPr/>
          </p:nvSpPr>
          <p:spPr>
            <a:xfrm>
              <a:off x="9745200" y="617976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4" name="PlaceHolder 3"/>
          <p:cNvSpPr>
            <a:spLocks noGrp="1"/>
          </p:cNvSpPr>
          <p:nvPr>
            <p:ph type="sldNum" idx="3"/>
          </p:nvPr>
        </p:nvSpPr>
        <p:spPr/>
        <p:txBody>
          <a:bodyPr/>
          <a:p>
            <a:fld id="{02349B70-2F63-4135-8431-980F0B070632}" type="slidenum">
              <a:t>5</a:t>
            </a:fld>
          </a:p>
        </p:txBody>
      </p:sp>
    </p:spTree>
  </p:cSld>
  <p:transition>
    <p:wipe dir="r"/>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4" name="jane%20joyce" descr=""/>
          <p:cNvPicPr/>
          <p:nvPr/>
        </p:nvPicPr>
        <p:blipFill>
          <a:blip r:embed="rId1"/>
          <a:stretch/>
        </p:blipFill>
        <p:spPr>
          <a:xfrm>
            <a:off x="601560" y="274680"/>
            <a:ext cx="9083880" cy="6307200"/>
          </a:xfrm>
          <a:prstGeom prst="rect">
            <a:avLst/>
          </a:prstGeom>
          <a:noFill/>
          <a:ln w="0">
            <a:noFill/>
          </a:ln>
        </p:spPr>
      </p:pic>
      <p:sp>
        <p:nvSpPr>
          <p:cNvPr id="2" name="PlaceHolder 1"/>
          <p:cNvSpPr>
            <a:spLocks noGrp="1"/>
          </p:cNvSpPr>
          <p:nvPr>
            <p:ph type="sldNum" idx="3"/>
          </p:nvPr>
        </p:nvSpPr>
        <p:spPr/>
        <p:txBody>
          <a:bodyPr/>
          <a:p>
            <a:fld id="{26EEFF65-14DB-449D-AF34-440C894DF954}" type="slidenum">
              <a:t>6</a:t>
            </a:fld>
          </a:p>
        </p:txBody>
      </p:sp>
    </p:spTree>
  </p:cSld>
  <p:transition>
    <p:wipe dir="r"/>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
          <p:cNvSpPr/>
          <p:nvPr/>
        </p:nvSpPr>
        <p:spPr>
          <a:xfrm>
            <a:off x="5162400" y="1981080"/>
            <a:ext cx="4077000" cy="3353040"/>
          </a:xfrm>
          <a:prstGeom prst="roundRect">
            <a:avLst>
              <a:gd name="adj" fmla="val 16667"/>
            </a:avLst>
          </a:prstGeom>
          <a:solidFill>
            <a:srgbClr val="ff99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1058760" y="4135320"/>
            <a:ext cx="2162160" cy="2114640"/>
          </a:xfrm>
          <a:custGeom>
            <a:avLst/>
            <a:gdLst/>
            <a:ahLst/>
            <a:rect l="l" t="t" r="r" b="b"/>
            <a:pathLst>
              <a:path w="1454" h="1421">
                <a:moveTo>
                  <a:pt x="757" y="20"/>
                </a:moveTo>
                <a:lnTo>
                  <a:pt x="440" y="0"/>
                </a:lnTo>
                <a:lnTo>
                  <a:pt x="389" y="593"/>
                </a:lnTo>
                <a:lnTo>
                  <a:pt x="0" y="552"/>
                </a:lnTo>
                <a:lnTo>
                  <a:pt x="0" y="562"/>
                </a:lnTo>
                <a:lnTo>
                  <a:pt x="0" y="572"/>
                </a:lnTo>
                <a:lnTo>
                  <a:pt x="0" y="582"/>
                </a:lnTo>
                <a:lnTo>
                  <a:pt x="20" y="593"/>
                </a:lnTo>
                <a:lnTo>
                  <a:pt x="31" y="613"/>
                </a:lnTo>
                <a:lnTo>
                  <a:pt x="41" y="623"/>
                </a:lnTo>
                <a:lnTo>
                  <a:pt x="61" y="644"/>
                </a:lnTo>
                <a:lnTo>
                  <a:pt x="123" y="715"/>
                </a:lnTo>
                <a:lnTo>
                  <a:pt x="174" y="756"/>
                </a:lnTo>
                <a:lnTo>
                  <a:pt x="174" y="766"/>
                </a:lnTo>
                <a:lnTo>
                  <a:pt x="174" y="787"/>
                </a:lnTo>
                <a:lnTo>
                  <a:pt x="184" y="787"/>
                </a:lnTo>
                <a:lnTo>
                  <a:pt x="194" y="807"/>
                </a:lnTo>
                <a:lnTo>
                  <a:pt x="194" y="848"/>
                </a:lnTo>
                <a:lnTo>
                  <a:pt x="194" y="858"/>
                </a:lnTo>
                <a:lnTo>
                  <a:pt x="215" y="889"/>
                </a:lnTo>
                <a:lnTo>
                  <a:pt x="287" y="950"/>
                </a:lnTo>
                <a:lnTo>
                  <a:pt x="338" y="981"/>
                </a:lnTo>
                <a:lnTo>
                  <a:pt x="358" y="981"/>
                </a:lnTo>
                <a:lnTo>
                  <a:pt x="368" y="981"/>
                </a:lnTo>
                <a:lnTo>
                  <a:pt x="379" y="960"/>
                </a:lnTo>
                <a:lnTo>
                  <a:pt x="389" y="950"/>
                </a:lnTo>
                <a:lnTo>
                  <a:pt x="409" y="899"/>
                </a:lnTo>
                <a:lnTo>
                  <a:pt x="420" y="889"/>
                </a:lnTo>
                <a:lnTo>
                  <a:pt x="430" y="879"/>
                </a:lnTo>
                <a:lnTo>
                  <a:pt x="440" y="889"/>
                </a:lnTo>
                <a:lnTo>
                  <a:pt x="450" y="889"/>
                </a:lnTo>
                <a:lnTo>
                  <a:pt x="450" y="879"/>
                </a:lnTo>
                <a:lnTo>
                  <a:pt x="460" y="868"/>
                </a:lnTo>
                <a:lnTo>
                  <a:pt x="471" y="879"/>
                </a:lnTo>
                <a:lnTo>
                  <a:pt x="481" y="879"/>
                </a:lnTo>
                <a:lnTo>
                  <a:pt x="501" y="889"/>
                </a:lnTo>
                <a:lnTo>
                  <a:pt x="512" y="889"/>
                </a:lnTo>
                <a:lnTo>
                  <a:pt x="532" y="899"/>
                </a:lnTo>
                <a:lnTo>
                  <a:pt x="542" y="889"/>
                </a:lnTo>
                <a:lnTo>
                  <a:pt x="563" y="909"/>
                </a:lnTo>
                <a:lnTo>
                  <a:pt x="573" y="919"/>
                </a:lnTo>
                <a:lnTo>
                  <a:pt x="573" y="930"/>
                </a:lnTo>
                <a:lnTo>
                  <a:pt x="583" y="930"/>
                </a:lnTo>
                <a:lnTo>
                  <a:pt x="593" y="930"/>
                </a:lnTo>
                <a:lnTo>
                  <a:pt x="604" y="950"/>
                </a:lnTo>
                <a:lnTo>
                  <a:pt x="624" y="971"/>
                </a:lnTo>
                <a:lnTo>
                  <a:pt x="634" y="991"/>
                </a:lnTo>
                <a:lnTo>
                  <a:pt x="645" y="1001"/>
                </a:lnTo>
                <a:lnTo>
                  <a:pt x="675" y="1073"/>
                </a:lnTo>
                <a:lnTo>
                  <a:pt x="675" y="1093"/>
                </a:lnTo>
                <a:lnTo>
                  <a:pt x="716" y="1134"/>
                </a:lnTo>
                <a:lnTo>
                  <a:pt x="716" y="1144"/>
                </a:lnTo>
                <a:lnTo>
                  <a:pt x="747" y="1175"/>
                </a:lnTo>
                <a:lnTo>
                  <a:pt x="757" y="1185"/>
                </a:lnTo>
                <a:lnTo>
                  <a:pt x="767" y="1195"/>
                </a:lnTo>
                <a:lnTo>
                  <a:pt x="767" y="1226"/>
                </a:lnTo>
                <a:lnTo>
                  <a:pt x="767" y="1236"/>
                </a:lnTo>
                <a:lnTo>
                  <a:pt x="778" y="1267"/>
                </a:lnTo>
                <a:lnTo>
                  <a:pt x="778" y="1277"/>
                </a:lnTo>
                <a:lnTo>
                  <a:pt x="808" y="1328"/>
                </a:lnTo>
                <a:lnTo>
                  <a:pt x="808" y="1338"/>
                </a:lnTo>
                <a:lnTo>
                  <a:pt x="829" y="1338"/>
                </a:lnTo>
                <a:lnTo>
                  <a:pt x="849" y="1359"/>
                </a:lnTo>
                <a:lnTo>
                  <a:pt x="870" y="1359"/>
                </a:lnTo>
                <a:lnTo>
                  <a:pt x="911" y="1389"/>
                </a:lnTo>
                <a:lnTo>
                  <a:pt x="962" y="1389"/>
                </a:lnTo>
                <a:lnTo>
                  <a:pt x="972" y="1389"/>
                </a:lnTo>
                <a:lnTo>
                  <a:pt x="993" y="1410"/>
                </a:lnTo>
                <a:lnTo>
                  <a:pt x="1013" y="1420"/>
                </a:lnTo>
                <a:lnTo>
                  <a:pt x="1023" y="1400"/>
                </a:lnTo>
                <a:lnTo>
                  <a:pt x="1033" y="1400"/>
                </a:lnTo>
                <a:lnTo>
                  <a:pt x="1033" y="1389"/>
                </a:lnTo>
                <a:lnTo>
                  <a:pt x="1023" y="1389"/>
                </a:lnTo>
                <a:lnTo>
                  <a:pt x="1033" y="1389"/>
                </a:lnTo>
                <a:lnTo>
                  <a:pt x="1013" y="1369"/>
                </a:lnTo>
                <a:lnTo>
                  <a:pt x="1003" y="1308"/>
                </a:lnTo>
                <a:lnTo>
                  <a:pt x="993" y="1287"/>
                </a:lnTo>
                <a:lnTo>
                  <a:pt x="1003" y="1246"/>
                </a:lnTo>
                <a:lnTo>
                  <a:pt x="1003" y="1236"/>
                </a:lnTo>
                <a:lnTo>
                  <a:pt x="993" y="1236"/>
                </a:lnTo>
                <a:lnTo>
                  <a:pt x="993" y="1226"/>
                </a:lnTo>
                <a:lnTo>
                  <a:pt x="1013" y="1216"/>
                </a:lnTo>
                <a:lnTo>
                  <a:pt x="1023" y="1185"/>
                </a:lnTo>
                <a:lnTo>
                  <a:pt x="1013" y="1175"/>
                </a:lnTo>
                <a:lnTo>
                  <a:pt x="1013" y="1165"/>
                </a:lnTo>
                <a:lnTo>
                  <a:pt x="1023" y="1154"/>
                </a:lnTo>
                <a:lnTo>
                  <a:pt x="1033" y="1165"/>
                </a:lnTo>
                <a:lnTo>
                  <a:pt x="1054" y="1144"/>
                </a:lnTo>
                <a:lnTo>
                  <a:pt x="1054" y="1134"/>
                </a:lnTo>
                <a:lnTo>
                  <a:pt x="1044" y="1124"/>
                </a:lnTo>
                <a:lnTo>
                  <a:pt x="1054" y="1114"/>
                </a:lnTo>
                <a:lnTo>
                  <a:pt x="1064" y="1114"/>
                </a:lnTo>
                <a:lnTo>
                  <a:pt x="1074" y="1114"/>
                </a:lnTo>
                <a:lnTo>
                  <a:pt x="1085" y="1114"/>
                </a:lnTo>
                <a:lnTo>
                  <a:pt x="1085" y="1093"/>
                </a:lnTo>
                <a:lnTo>
                  <a:pt x="1095" y="1093"/>
                </a:lnTo>
                <a:lnTo>
                  <a:pt x="1126" y="1083"/>
                </a:lnTo>
                <a:lnTo>
                  <a:pt x="1126" y="1073"/>
                </a:lnTo>
                <a:lnTo>
                  <a:pt x="1115" y="1073"/>
                </a:lnTo>
                <a:lnTo>
                  <a:pt x="1115" y="1062"/>
                </a:lnTo>
                <a:lnTo>
                  <a:pt x="1136" y="1052"/>
                </a:lnTo>
                <a:lnTo>
                  <a:pt x="1146" y="1052"/>
                </a:lnTo>
                <a:lnTo>
                  <a:pt x="1156" y="1062"/>
                </a:lnTo>
                <a:lnTo>
                  <a:pt x="1156" y="1052"/>
                </a:lnTo>
                <a:lnTo>
                  <a:pt x="1197" y="1042"/>
                </a:lnTo>
                <a:lnTo>
                  <a:pt x="1269" y="1001"/>
                </a:lnTo>
                <a:lnTo>
                  <a:pt x="1269" y="981"/>
                </a:lnTo>
                <a:lnTo>
                  <a:pt x="1300" y="960"/>
                </a:lnTo>
                <a:lnTo>
                  <a:pt x="1300" y="950"/>
                </a:lnTo>
                <a:lnTo>
                  <a:pt x="1289" y="940"/>
                </a:lnTo>
                <a:lnTo>
                  <a:pt x="1289" y="919"/>
                </a:lnTo>
                <a:lnTo>
                  <a:pt x="1310" y="909"/>
                </a:lnTo>
                <a:lnTo>
                  <a:pt x="1320" y="909"/>
                </a:lnTo>
                <a:lnTo>
                  <a:pt x="1310" y="930"/>
                </a:lnTo>
                <a:lnTo>
                  <a:pt x="1320" y="940"/>
                </a:lnTo>
                <a:lnTo>
                  <a:pt x="1340" y="930"/>
                </a:lnTo>
                <a:lnTo>
                  <a:pt x="1340" y="940"/>
                </a:lnTo>
                <a:lnTo>
                  <a:pt x="1392" y="919"/>
                </a:lnTo>
                <a:lnTo>
                  <a:pt x="1422" y="919"/>
                </a:lnTo>
                <a:lnTo>
                  <a:pt x="1422" y="909"/>
                </a:lnTo>
                <a:lnTo>
                  <a:pt x="1412" y="909"/>
                </a:lnTo>
                <a:lnTo>
                  <a:pt x="1412" y="899"/>
                </a:lnTo>
                <a:lnTo>
                  <a:pt x="1412" y="889"/>
                </a:lnTo>
                <a:lnTo>
                  <a:pt x="1422" y="879"/>
                </a:lnTo>
                <a:lnTo>
                  <a:pt x="1433" y="848"/>
                </a:lnTo>
                <a:lnTo>
                  <a:pt x="1422" y="838"/>
                </a:lnTo>
                <a:lnTo>
                  <a:pt x="1422" y="827"/>
                </a:lnTo>
                <a:lnTo>
                  <a:pt x="1433" y="817"/>
                </a:lnTo>
                <a:lnTo>
                  <a:pt x="1433" y="797"/>
                </a:lnTo>
                <a:lnTo>
                  <a:pt x="1443" y="787"/>
                </a:lnTo>
                <a:lnTo>
                  <a:pt x="1443" y="776"/>
                </a:lnTo>
                <a:lnTo>
                  <a:pt x="1453" y="756"/>
                </a:lnTo>
                <a:lnTo>
                  <a:pt x="1453" y="736"/>
                </a:lnTo>
                <a:lnTo>
                  <a:pt x="1443" y="715"/>
                </a:lnTo>
                <a:lnTo>
                  <a:pt x="1433" y="705"/>
                </a:lnTo>
                <a:lnTo>
                  <a:pt x="1433" y="695"/>
                </a:lnTo>
                <a:lnTo>
                  <a:pt x="1433" y="684"/>
                </a:lnTo>
                <a:lnTo>
                  <a:pt x="1422" y="674"/>
                </a:lnTo>
                <a:lnTo>
                  <a:pt x="1412" y="674"/>
                </a:lnTo>
                <a:lnTo>
                  <a:pt x="1412" y="664"/>
                </a:lnTo>
                <a:lnTo>
                  <a:pt x="1422" y="654"/>
                </a:lnTo>
                <a:lnTo>
                  <a:pt x="1412" y="633"/>
                </a:lnTo>
                <a:lnTo>
                  <a:pt x="1392" y="623"/>
                </a:lnTo>
                <a:lnTo>
                  <a:pt x="1392" y="613"/>
                </a:lnTo>
                <a:lnTo>
                  <a:pt x="1381" y="480"/>
                </a:lnTo>
                <a:lnTo>
                  <a:pt x="1381" y="409"/>
                </a:lnTo>
                <a:lnTo>
                  <a:pt x="1371" y="409"/>
                </a:lnTo>
                <a:lnTo>
                  <a:pt x="1351" y="409"/>
                </a:lnTo>
                <a:lnTo>
                  <a:pt x="1330" y="398"/>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87" name=""/>
          <p:cNvSpPr/>
          <p:nvPr/>
        </p:nvSpPr>
        <p:spPr>
          <a:xfrm>
            <a:off x="1406520" y="4792680"/>
            <a:ext cx="1295280" cy="725400"/>
          </a:xfrm>
          <a:prstGeom prst="ellipse">
            <a:avLst/>
          </a:prstGeom>
          <a:solidFill>
            <a:srgbClr val="00f00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8" name=""/>
          <p:cNvSpPr/>
          <p:nvPr/>
        </p:nvSpPr>
        <p:spPr>
          <a:xfrm>
            <a:off x="1790640" y="4105440"/>
            <a:ext cx="1449360" cy="593640"/>
          </a:xfrm>
          <a:prstGeom prst="ellipse">
            <a:avLst/>
          </a:prstGeom>
          <a:solidFill>
            <a:srgbClr val="00f00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9" name=""/>
          <p:cNvSpPr/>
          <p:nvPr/>
        </p:nvSpPr>
        <p:spPr>
          <a:xfrm>
            <a:off x="768240" y="2987640"/>
            <a:ext cx="1209960" cy="511200"/>
          </a:xfrm>
          <a:prstGeom prst="ellipse">
            <a:avLst/>
          </a:prstGeom>
          <a:solidFill>
            <a:srgbClr val="00f00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0" name=""/>
          <p:cNvSpPr/>
          <p:nvPr/>
        </p:nvSpPr>
        <p:spPr>
          <a:xfrm>
            <a:off x="498600" y="1025640"/>
            <a:ext cx="1268280" cy="534960"/>
          </a:xfrm>
          <a:prstGeom prst="ellipse">
            <a:avLst/>
          </a:prstGeom>
          <a:solidFill>
            <a:srgbClr val="00f008"/>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91" name=""/>
          <p:cNvSpPr/>
          <p:nvPr/>
        </p:nvSpPr>
        <p:spPr>
          <a:xfrm>
            <a:off x="298440" y="1271520"/>
            <a:ext cx="723960" cy="492120"/>
          </a:xfrm>
          <a:custGeom>
            <a:avLst/>
            <a:gdLst/>
            <a:ahLst/>
            <a:rect l="l" t="t" r="r" b="b"/>
            <a:pathLst>
              <a:path w="452" h="286">
                <a:moveTo>
                  <a:pt x="0" y="4"/>
                </a:moveTo>
                <a:lnTo>
                  <a:pt x="2" y="47"/>
                </a:lnTo>
                <a:lnTo>
                  <a:pt x="26" y="63"/>
                </a:lnTo>
                <a:lnTo>
                  <a:pt x="36" y="86"/>
                </a:lnTo>
                <a:lnTo>
                  <a:pt x="53" y="84"/>
                </a:lnTo>
                <a:lnTo>
                  <a:pt x="71" y="111"/>
                </a:lnTo>
                <a:lnTo>
                  <a:pt x="80" y="148"/>
                </a:lnTo>
                <a:lnTo>
                  <a:pt x="82" y="191"/>
                </a:lnTo>
                <a:lnTo>
                  <a:pt x="74" y="210"/>
                </a:lnTo>
                <a:lnTo>
                  <a:pt x="87" y="213"/>
                </a:lnTo>
                <a:lnTo>
                  <a:pt x="87" y="234"/>
                </a:lnTo>
                <a:lnTo>
                  <a:pt x="128" y="286"/>
                </a:lnTo>
                <a:lnTo>
                  <a:pt x="229" y="286"/>
                </a:lnTo>
                <a:lnTo>
                  <a:pt x="351" y="286"/>
                </a:lnTo>
                <a:lnTo>
                  <a:pt x="452" y="286"/>
                </a:lnTo>
                <a:lnTo>
                  <a:pt x="452" y="169"/>
                </a:lnTo>
                <a:lnTo>
                  <a:pt x="444" y="0"/>
                </a:lnTo>
                <a:lnTo>
                  <a:pt x="0" y="4"/>
                </a:lnTo>
                <a:close/>
              </a:path>
            </a:pathLst>
          </a:custGeom>
          <a:solidFill>
            <a:srgbClr val="ffffff"/>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 name=""/>
          <p:cNvSpPr/>
          <p:nvPr/>
        </p:nvSpPr>
        <p:spPr>
          <a:xfrm>
            <a:off x="1001880" y="1276200"/>
            <a:ext cx="1125360" cy="495360"/>
          </a:xfrm>
          <a:custGeom>
            <a:avLst/>
            <a:gdLst/>
            <a:ahLst/>
            <a:rect l="l" t="t" r="r" b="b"/>
            <a:pathLst>
              <a:path w="704" h="295">
                <a:moveTo>
                  <a:pt x="703" y="295"/>
                </a:moveTo>
                <a:lnTo>
                  <a:pt x="698" y="208"/>
                </a:lnTo>
                <a:lnTo>
                  <a:pt x="692" y="96"/>
                </a:lnTo>
                <a:lnTo>
                  <a:pt x="704" y="12"/>
                </a:lnTo>
                <a:lnTo>
                  <a:pt x="0" y="0"/>
                </a:lnTo>
                <a:lnTo>
                  <a:pt x="12" y="67"/>
                </a:lnTo>
                <a:lnTo>
                  <a:pt x="12" y="176"/>
                </a:lnTo>
                <a:lnTo>
                  <a:pt x="12" y="294"/>
                </a:lnTo>
                <a:lnTo>
                  <a:pt x="129" y="294"/>
                </a:lnTo>
                <a:lnTo>
                  <a:pt x="256" y="294"/>
                </a:lnTo>
                <a:lnTo>
                  <a:pt x="398" y="295"/>
                </a:lnTo>
                <a:lnTo>
                  <a:pt x="490" y="295"/>
                </a:lnTo>
                <a:lnTo>
                  <a:pt x="594" y="295"/>
                </a:lnTo>
                <a:lnTo>
                  <a:pt x="703" y="295"/>
                </a:lnTo>
                <a:lnTo>
                  <a:pt x="703" y="295"/>
                </a:lnTo>
                <a:lnTo>
                  <a:pt x="703" y="295"/>
                </a:lnTo>
                <a:close/>
              </a:path>
            </a:pathLst>
          </a:custGeom>
          <a:solidFill>
            <a:srgbClr val="ffffff"/>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 name=""/>
          <p:cNvSpPr/>
          <p:nvPr/>
        </p:nvSpPr>
        <p:spPr>
          <a:xfrm>
            <a:off x="2108160" y="1301760"/>
            <a:ext cx="812880" cy="469800"/>
          </a:xfrm>
          <a:custGeom>
            <a:avLst/>
            <a:gdLst/>
            <a:ahLst/>
            <a:rect l="l" t="t" r="r" b="b"/>
            <a:pathLst>
              <a:path w="509" h="280">
                <a:moveTo>
                  <a:pt x="509" y="227"/>
                </a:moveTo>
                <a:lnTo>
                  <a:pt x="509" y="146"/>
                </a:lnTo>
                <a:lnTo>
                  <a:pt x="508" y="1"/>
                </a:lnTo>
                <a:lnTo>
                  <a:pt x="10" y="0"/>
                </a:lnTo>
                <a:lnTo>
                  <a:pt x="0" y="86"/>
                </a:lnTo>
                <a:lnTo>
                  <a:pt x="7" y="196"/>
                </a:lnTo>
                <a:lnTo>
                  <a:pt x="12" y="280"/>
                </a:lnTo>
                <a:lnTo>
                  <a:pt x="12" y="280"/>
                </a:lnTo>
                <a:lnTo>
                  <a:pt x="119" y="280"/>
                </a:lnTo>
                <a:lnTo>
                  <a:pt x="239" y="280"/>
                </a:lnTo>
                <a:lnTo>
                  <a:pt x="341" y="280"/>
                </a:lnTo>
                <a:lnTo>
                  <a:pt x="509" y="280"/>
                </a:lnTo>
                <a:lnTo>
                  <a:pt x="509" y="227"/>
                </a:lnTo>
                <a:lnTo>
                  <a:pt x="509" y="227"/>
                </a:lnTo>
                <a:close/>
              </a:path>
            </a:pathLst>
          </a:custGeom>
          <a:solidFill>
            <a:srgbClr val="ffffff"/>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 name=""/>
          <p:cNvSpPr/>
          <p:nvPr/>
        </p:nvSpPr>
        <p:spPr>
          <a:xfrm>
            <a:off x="2906640" y="1308240"/>
            <a:ext cx="1463760" cy="1015920"/>
          </a:xfrm>
          <a:custGeom>
            <a:avLst/>
            <a:gdLst/>
            <a:ahLst/>
            <a:rect l="l" t="t" r="r" b="b"/>
            <a:pathLst>
              <a:path w="922" h="640">
                <a:moveTo>
                  <a:pt x="922" y="13"/>
                </a:moveTo>
                <a:lnTo>
                  <a:pt x="921" y="635"/>
                </a:lnTo>
                <a:lnTo>
                  <a:pt x="894" y="640"/>
                </a:lnTo>
                <a:lnTo>
                  <a:pt x="877" y="601"/>
                </a:lnTo>
                <a:lnTo>
                  <a:pt x="874" y="616"/>
                </a:lnTo>
                <a:lnTo>
                  <a:pt x="863" y="616"/>
                </a:lnTo>
                <a:lnTo>
                  <a:pt x="865" y="586"/>
                </a:lnTo>
                <a:lnTo>
                  <a:pt x="859" y="579"/>
                </a:lnTo>
                <a:lnTo>
                  <a:pt x="868" y="566"/>
                </a:lnTo>
                <a:lnTo>
                  <a:pt x="849" y="556"/>
                </a:lnTo>
                <a:lnTo>
                  <a:pt x="844" y="533"/>
                </a:lnTo>
                <a:lnTo>
                  <a:pt x="851" y="508"/>
                </a:lnTo>
                <a:lnTo>
                  <a:pt x="823" y="468"/>
                </a:lnTo>
                <a:lnTo>
                  <a:pt x="830" y="424"/>
                </a:lnTo>
                <a:lnTo>
                  <a:pt x="764" y="431"/>
                </a:lnTo>
                <a:lnTo>
                  <a:pt x="747" y="417"/>
                </a:lnTo>
                <a:lnTo>
                  <a:pt x="709" y="327"/>
                </a:lnTo>
                <a:lnTo>
                  <a:pt x="655" y="320"/>
                </a:lnTo>
                <a:lnTo>
                  <a:pt x="655" y="382"/>
                </a:lnTo>
                <a:lnTo>
                  <a:pt x="627" y="312"/>
                </a:lnTo>
                <a:lnTo>
                  <a:pt x="576" y="293"/>
                </a:lnTo>
                <a:lnTo>
                  <a:pt x="567" y="302"/>
                </a:lnTo>
                <a:lnTo>
                  <a:pt x="569" y="333"/>
                </a:lnTo>
                <a:lnTo>
                  <a:pt x="547" y="362"/>
                </a:lnTo>
                <a:lnTo>
                  <a:pt x="538" y="354"/>
                </a:lnTo>
                <a:lnTo>
                  <a:pt x="548" y="316"/>
                </a:lnTo>
                <a:lnTo>
                  <a:pt x="522" y="373"/>
                </a:lnTo>
                <a:lnTo>
                  <a:pt x="514" y="377"/>
                </a:lnTo>
                <a:lnTo>
                  <a:pt x="511" y="346"/>
                </a:lnTo>
                <a:lnTo>
                  <a:pt x="473" y="410"/>
                </a:lnTo>
                <a:lnTo>
                  <a:pt x="442" y="426"/>
                </a:lnTo>
                <a:lnTo>
                  <a:pt x="351" y="402"/>
                </a:lnTo>
                <a:lnTo>
                  <a:pt x="309" y="415"/>
                </a:lnTo>
                <a:lnTo>
                  <a:pt x="195" y="340"/>
                </a:lnTo>
                <a:lnTo>
                  <a:pt x="130" y="346"/>
                </a:lnTo>
                <a:lnTo>
                  <a:pt x="91" y="326"/>
                </a:lnTo>
                <a:lnTo>
                  <a:pt x="55" y="329"/>
                </a:lnTo>
                <a:lnTo>
                  <a:pt x="23" y="241"/>
                </a:lnTo>
                <a:lnTo>
                  <a:pt x="6" y="238"/>
                </a:lnTo>
                <a:lnTo>
                  <a:pt x="6" y="150"/>
                </a:lnTo>
                <a:lnTo>
                  <a:pt x="6" y="30"/>
                </a:lnTo>
                <a:lnTo>
                  <a:pt x="0" y="0"/>
                </a:lnTo>
                <a:lnTo>
                  <a:pt x="922" y="10"/>
                </a:lnTo>
              </a:path>
            </a:pathLst>
          </a:custGeom>
          <a:solidFill>
            <a:srgbClr val="ffffff"/>
          </a:solidFill>
          <a:ln w="936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1797120" y="4105440"/>
            <a:ext cx="1449360" cy="593640"/>
          </a:xfrm>
          <a:prstGeom prst="ellipse">
            <a:avLst/>
          </a:prstGeom>
          <a:solidFill>
            <a:srgbClr val="00f008">
              <a:alpha val="50000"/>
            </a:srgbClr>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6" name=""/>
          <p:cNvSpPr/>
          <p:nvPr/>
        </p:nvSpPr>
        <p:spPr>
          <a:xfrm>
            <a:off x="3562200" y="2003400"/>
            <a:ext cx="814680" cy="455760"/>
          </a:xfrm>
          <a:custGeom>
            <a:avLst/>
            <a:gdLst/>
            <a:ahLst/>
            <a:rect l="l" t="t" r="r" b="b"/>
            <a:pathLst>
              <a:path w="513" h="287">
                <a:moveTo>
                  <a:pt x="0" y="115"/>
                </a:moveTo>
                <a:lnTo>
                  <a:pt x="19" y="115"/>
                </a:lnTo>
                <a:lnTo>
                  <a:pt x="29" y="105"/>
                </a:lnTo>
                <a:lnTo>
                  <a:pt x="48" y="95"/>
                </a:lnTo>
                <a:lnTo>
                  <a:pt x="48" y="86"/>
                </a:lnTo>
                <a:lnTo>
                  <a:pt x="57" y="86"/>
                </a:lnTo>
                <a:lnTo>
                  <a:pt x="86" y="76"/>
                </a:lnTo>
                <a:lnTo>
                  <a:pt x="115" y="67"/>
                </a:lnTo>
                <a:lnTo>
                  <a:pt x="134" y="39"/>
                </a:lnTo>
                <a:lnTo>
                  <a:pt x="143" y="28"/>
                </a:lnTo>
                <a:lnTo>
                  <a:pt x="172" y="9"/>
                </a:lnTo>
                <a:lnTo>
                  <a:pt x="181" y="0"/>
                </a:lnTo>
                <a:lnTo>
                  <a:pt x="210" y="0"/>
                </a:lnTo>
                <a:lnTo>
                  <a:pt x="220" y="0"/>
                </a:lnTo>
                <a:lnTo>
                  <a:pt x="200" y="9"/>
                </a:lnTo>
                <a:lnTo>
                  <a:pt x="191" y="19"/>
                </a:lnTo>
                <a:lnTo>
                  <a:pt x="172" y="39"/>
                </a:lnTo>
                <a:lnTo>
                  <a:pt x="172" y="48"/>
                </a:lnTo>
                <a:lnTo>
                  <a:pt x="163" y="58"/>
                </a:lnTo>
                <a:lnTo>
                  <a:pt x="163" y="76"/>
                </a:lnTo>
                <a:lnTo>
                  <a:pt x="163" y="86"/>
                </a:lnTo>
                <a:lnTo>
                  <a:pt x="163" y="76"/>
                </a:lnTo>
                <a:lnTo>
                  <a:pt x="181" y="67"/>
                </a:lnTo>
                <a:lnTo>
                  <a:pt x="191" y="67"/>
                </a:lnTo>
                <a:lnTo>
                  <a:pt x="200" y="67"/>
                </a:lnTo>
                <a:lnTo>
                  <a:pt x="229" y="76"/>
                </a:lnTo>
                <a:lnTo>
                  <a:pt x="258" y="105"/>
                </a:lnTo>
                <a:lnTo>
                  <a:pt x="277" y="105"/>
                </a:lnTo>
                <a:lnTo>
                  <a:pt x="286" y="105"/>
                </a:lnTo>
                <a:lnTo>
                  <a:pt x="297" y="115"/>
                </a:lnTo>
                <a:lnTo>
                  <a:pt x="306" y="115"/>
                </a:lnTo>
                <a:lnTo>
                  <a:pt x="315" y="115"/>
                </a:lnTo>
                <a:lnTo>
                  <a:pt x="325" y="105"/>
                </a:lnTo>
                <a:lnTo>
                  <a:pt x="344" y="86"/>
                </a:lnTo>
                <a:lnTo>
                  <a:pt x="420" y="67"/>
                </a:lnTo>
                <a:lnTo>
                  <a:pt x="440" y="58"/>
                </a:lnTo>
                <a:lnTo>
                  <a:pt x="449" y="58"/>
                </a:lnTo>
                <a:lnTo>
                  <a:pt x="458" y="58"/>
                </a:lnTo>
                <a:lnTo>
                  <a:pt x="449" y="67"/>
                </a:lnTo>
                <a:lnTo>
                  <a:pt x="449" y="76"/>
                </a:lnTo>
                <a:lnTo>
                  <a:pt x="458" y="95"/>
                </a:lnTo>
                <a:lnTo>
                  <a:pt x="468" y="95"/>
                </a:lnTo>
                <a:lnTo>
                  <a:pt x="487" y="95"/>
                </a:lnTo>
                <a:lnTo>
                  <a:pt x="513" y="58"/>
                </a:lnTo>
                <a:lnTo>
                  <a:pt x="504" y="160"/>
                </a:lnTo>
                <a:lnTo>
                  <a:pt x="506" y="153"/>
                </a:lnTo>
                <a:lnTo>
                  <a:pt x="497" y="144"/>
                </a:lnTo>
                <a:lnTo>
                  <a:pt x="487" y="153"/>
                </a:lnTo>
                <a:lnTo>
                  <a:pt x="497" y="162"/>
                </a:lnTo>
                <a:lnTo>
                  <a:pt x="487" y="162"/>
                </a:lnTo>
                <a:lnTo>
                  <a:pt x="468" y="153"/>
                </a:lnTo>
                <a:lnTo>
                  <a:pt x="440" y="144"/>
                </a:lnTo>
                <a:lnTo>
                  <a:pt x="429" y="153"/>
                </a:lnTo>
                <a:lnTo>
                  <a:pt x="429" y="144"/>
                </a:lnTo>
                <a:lnTo>
                  <a:pt x="401" y="162"/>
                </a:lnTo>
                <a:lnTo>
                  <a:pt x="392" y="162"/>
                </a:lnTo>
                <a:lnTo>
                  <a:pt x="392" y="172"/>
                </a:lnTo>
                <a:lnTo>
                  <a:pt x="382" y="172"/>
                </a:lnTo>
                <a:lnTo>
                  <a:pt x="372" y="172"/>
                </a:lnTo>
                <a:lnTo>
                  <a:pt x="354" y="172"/>
                </a:lnTo>
                <a:lnTo>
                  <a:pt x="354" y="182"/>
                </a:lnTo>
                <a:lnTo>
                  <a:pt x="354" y="192"/>
                </a:lnTo>
                <a:lnTo>
                  <a:pt x="325" y="211"/>
                </a:lnTo>
                <a:lnTo>
                  <a:pt x="315" y="211"/>
                </a:lnTo>
                <a:lnTo>
                  <a:pt x="334" y="192"/>
                </a:lnTo>
                <a:lnTo>
                  <a:pt x="334" y="182"/>
                </a:lnTo>
                <a:lnTo>
                  <a:pt x="315" y="182"/>
                </a:lnTo>
                <a:lnTo>
                  <a:pt x="306" y="201"/>
                </a:lnTo>
                <a:lnTo>
                  <a:pt x="297" y="201"/>
                </a:lnTo>
                <a:lnTo>
                  <a:pt x="297" y="182"/>
                </a:lnTo>
                <a:lnTo>
                  <a:pt x="297" y="192"/>
                </a:lnTo>
                <a:lnTo>
                  <a:pt x="286" y="201"/>
                </a:lnTo>
                <a:lnTo>
                  <a:pt x="277" y="220"/>
                </a:lnTo>
                <a:lnTo>
                  <a:pt x="277" y="239"/>
                </a:lnTo>
                <a:lnTo>
                  <a:pt x="268" y="248"/>
                </a:lnTo>
                <a:lnTo>
                  <a:pt x="258" y="268"/>
                </a:lnTo>
                <a:lnTo>
                  <a:pt x="258" y="278"/>
                </a:lnTo>
                <a:lnTo>
                  <a:pt x="258" y="287"/>
                </a:lnTo>
                <a:lnTo>
                  <a:pt x="239" y="278"/>
                </a:lnTo>
                <a:lnTo>
                  <a:pt x="239" y="268"/>
                </a:lnTo>
                <a:lnTo>
                  <a:pt x="239" y="259"/>
                </a:lnTo>
                <a:lnTo>
                  <a:pt x="248" y="248"/>
                </a:lnTo>
                <a:lnTo>
                  <a:pt x="239" y="248"/>
                </a:lnTo>
                <a:lnTo>
                  <a:pt x="229" y="259"/>
                </a:lnTo>
                <a:lnTo>
                  <a:pt x="229" y="248"/>
                </a:lnTo>
                <a:lnTo>
                  <a:pt x="229" y="220"/>
                </a:lnTo>
                <a:lnTo>
                  <a:pt x="229" y="211"/>
                </a:lnTo>
                <a:lnTo>
                  <a:pt x="210" y="201"/>
                </a:lnTo>
                <a:lnTo>
                  <a:pt x="200" y="201"/>
                </a:lnTo>
                <a:lnTo>
                  <a:pt x="200" y="192"/>
                </a:lnTo>
                <a:lnTo>
                  <a:pt x="181" y="182"/>
                </a:lnTo>
                <a:lnTo>
                  <a:pt x="163" y="182"/>
                </a:lnTo>
                <a:lnTo>
                  <a:pt x="152" y="182"/>
                </a:lnTo>
                <a:lnTo>
                  <a:pt x="143" y="182"/>
                </a:lnTo>
                <a:lnTo>
                  <a:pt x="124" y="162"/>
                </a:lnTo>
                <a:lnTo>
                  <a:pt x="115" y="162"/>
                </a:lnTo>
                <a:lnTo>
                  <a:pt x="29" y="153"/>
                </a:lnTo>
                <a:lnTo>
                  <a:pt x="29" y="144"/>
                </a:lnTo>
                <a:lnTo>
                  <a:pt x="19" y="134"/>
                </a:lnTo>
                <a:lnTo>
                  <a:pt x="19" y="125"/>
                </a:lnTo>
                <a:lnTo>
                  <a:pt x="9" y="125"/>
                </a:lnTo>
                <a:lnTo>
                  <a:pt x="0" y="115"/>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97" name=""/>
          <p:cNvSpPr/>
          <p:nvPr/>
        </p:nvSpPr>
        <p:spPr>
          <a:xfrm>
            <a:off x="3851280" y="2116080"/>
            <a:ext cx="644400" cy="203400"/>
          </a:xfrm>
          <a:prstGeom prst="rect">
            <a:avLst/>
          </a:prstGeom>
          <a:noFill/>
          <a:ln w="0">
            <a:noFill/>
          </a:ln>
        </p:spPr>
        <p:style>
          <a:lnRef idx="0"/>
          <a:fillRef idx="0"/>
          <a:effectRef idx="0"/>
          <a:fontRef idx="minor"/>
        </p:style>
        <p:txBody>
          <a:bodyPr wrap="none"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Michigan</a:t>
            </a:r>
            <a:endParaRPr b="0" lang="en-US" sz="800" strike="noStrike" u="none">
              <a:solidFill>
                <a:srgbClr val="000000"/>
              </a:solidFill>
              <a:effectLst/>
              <a:uFillTx/>
              <a:latin typeface="Times New Roman"/>
            </a:endParaRPr>
          </a:p>
        </p:txBody>
      </p:sp>
      <p:sp>
        <p:nvSpPr>
          <p:cNvPr id="98" name=""/>
          <p:cNvSpPr/>
          <p:nvPr/>
        </p:nvSpPr>
        <p:spPr>
          <a:xfrm>
            <a:off x="1620720" y="2905200"/>
            <a:ext cx="1274760" cy="600120"/>
          </a:xfrm>
          <a:custGeom>
            <a:avLst/>
            <a:gdLst/>
            <a:ahLst/>
            <a:rect l="l" t="t" r="r" b="b"/>
            <a:pathLst>
              <a:path w="803" h="378">
                <a:moveTo>
                  <a:pt x="40" y="233"/>
                </a:moveTo>
                <a:lnTo>
                  <a:pt x="60" y="0"/>
                </a:lnTo>
                <a:lnTo>
                  <a:pt x="516" y="24"/>
                </a:lnTo>
                <a:lnTo>
                  <a:pt x="535" y="34"/>
                </a:lnTo>
                <a:lnTo>
                  <a:pt x="545" y="34"/>
                </a:lnTo>
                <a:lnTo>
                  <a:pt x="564" y="24"/>
                </a:lnTo>
                <a:lnTo>
                  <a:pt x="574" y="34"/>
                </a:lnTo>
                <a:lnTo>
                  <a:pt x="574" y="53"/>
                </a:lnTo>
                <a:lnTo>
                  <a:pt x="592" y="53"/>
                </a:lnTo>
                <a:lnTo>
                  <a:pt x="603" y="53"/>
                </a:lnTo>
                <a:lnTo>
                  <a:pt x="612" y="43"/>
                </a:lnTo>
                <a:lnTo>
                  <a:pt x="631" y="43"/>
                </a:lnTo>
                <a:lnTo>
                  <a:pt x="640" y="43"/>
                </a:lnTo>
                <a:lnTo>
                  <a:pt x="679" y="72"/>
                </a:lnTo>
                <a:lnTo>
                  <a:pt x="698" y="82"/>
                </a:lnTo>
                <a:lnTo>
                  <a:pt x="698" y="91"/>
                </a:lnTo>
                <a:lnTo>
                  <a:pt x="717" y="100"/>
                </a:lnTo>
                <a:lnTo>
                  <a:pt x="717" y="111"/>
                </a:lnTo>
                <a:lnTo>
                  <a:pt x="708" y="130"/>
                </a:lnTo>
                <a:lnTo>
                  <a:pt x="717" y="139"/>
                </a:lnTo>
                <a:lnTo>
                  <a:pt x="726" y="159"/>
                </a:lnTo>
                <a:lnTo>
                  <a:pt x="737" y="168"/>
                </a:lnTo>
                <a:lnTo>
                  <a:pt x="726" y="177"/>
                </a:lnTo>
                <a:lnTo>
                  <a:pt x="737" y="187"/>
                </a:lnTo>
                <a:lnTo>
                  <a:pt x="746" y="196"/>
                </a:lnTo>
                <a:lnTo>
                  <a:pt x="746" y="205"/>
                </a:lnTo>
                <a:lnTo>
                  <a:pt x="746" y="216"/>
                </a:lnTo>
                <a:lnTo>
                  <a:pt x="746" y="235"/>
                </a:lnTo>
                <a:lnTo>
                  <a:pt x="755" y="244"/>
                </a:lnTo>
                <a:lnTo>
                  <a:pt x="755" y="253"/>
                </a:lnTo>
                <a:lnTo>
                  <a:pt x="755" y="264"/>
                </a:lnTo>
                <a:lnTo>
                  <a:pt x="755" y="273"/>
                </a:lnTo>
                <a:lnTo>
                  <a:pt x="765" y="282"/>
                </a:lnTo>
                <a:lnTo>
                  <a:pt x="755" y="292"/>
                </a:lnTo>
                <a:lnTo>
                  <a:pt x="765" y="301"/>
                </a:lnTo>
                <a:lnTo>
                  <a:pt x="765" y="311"/>
                </a:lnTo>
                <a:lnTo>
                  <a:pt x="774" y="321"/>
                </a:lnTo>
                <a:lnTo>
                  <a:pt x="784" y="330"/>
                </a:lnTo>
                <a:lnTo>
                  <a:pt x="784" y="349"/>
                </a:lnTo>
                <a:lnTo>
                  <a:pt x="803" y="359"/>
                </a:lnTo>
                <a:lnTo>
                  <a:pt x="803" y="369"/>
                </a:lnTo>
                <a:lnTo>
                  <a:pt x="803" y="378"/>
                </a:lnTo>
                <a:lnTo>
                  <a:pt x="182" y="369"/>
                </a:lnTo>
                <a:lnTo>
                  <a:pt x="191" y="244"/>
                </a:lnTo>
                <a:lnTo>
                  <a:pt x="0" y="235"/>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99" name=""/>
          <p:cNvSpPr/>
          <p:nvPr/>
        </p:nvSpPr>
        <p:spPr>
          <a:xfrm>
            <a:off x="284040" y="1538280"/>
            <a:ext cx="1489320" cy="860400"/>
          </a:xfrm>
          <a:custGeom>
            <a:avLst/>
            <a:gdLst/>
            <a:ahLst/>
            <a:rect l="l" t="t" r="r" b="b"/>
            <a:pathLst>
              <a:path w="938" h="542">
                <a:moveTo>
                  <a:pt x="17" y="0"/>
                </a:moveTo>
                <a:lnTo>
                  <a:pt x="198" y="22"/>
                </a:lnTo>
                <a:lnTo>
                  <a:pt x="309" y="36"/>
                </a:lnTo>
                <a:lnTo>
                  <a:pt x="456" y="51"/>
                </a:lnTo>
                <a:lnTo>
                  <a:pt x="591" y="62"/>
                </a:lnTo>
                <a:lnTo>
                  <a:pt x="824" y="79"/>
                </a:lnTo>
                <a:lnTo>
                  <a:pt x="938" y="84"/>
                </a:lnTo>
                <a:lnTo>
                  <a:pt x="926" y="498"/>
                </a:lnTo>
                <a:lnTo>
                  <a:pt x="359" y="483"/>
                </a:lnTo>
                <a:lnTo>
                  <a:pt x="347" y="542"/>
                </a:lnTo>
                <a:lnTo>
                  <a:pt x="325" y="514"/>
                </a:lnTo>
                <a:lnTo>
                  <a:pt x="272" y="519"/>
                </a:lnTo>
                <a:lnTo>
                  <a:pt x="197" y="530"/>
                </a:lnTo>
                <a:lnTo>
                  <a:pt x="185" y="453"/>
                </a:lnTo>
                <a:lnTo>
                  <a:pt x="95" y="391"/>
                </a:lnTo>
                <a:lnTo>
                  <a:pt x="107" y="335"/>
                </a:lnTo>
                <a:lnTo>
                  <a:pt x="117" y="288"/>
                </a:lnTo>
                <a:lnTo>
                  <a:pt x="0" y="135"/>
                </a:lnTo>
                <a:lnTo>
                  <a:pt x="17"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00" name=""/>
          <p:cNvSpPr/>
          <p:nvPr/>
        </p:nvSpPr>
        <p:spPr>
          <a:xfrm>
            <a:off x="746280" y="2287440"/>
            <a:ext cx="1036440" cy="998640"/>
          </a:xfrm>
          <a:custGeom>
            <a:avLst/>
            <a:gdLst/>
            <a:ahLst/>
            <a:rect l="l" t="t" r="r" b="b"/>
            <a:pathLst>
              <a:path w="653" h="629">
                <a:moveTo>
                  <a:pt x="63" y="0"/>
                </a:moveTo>
                <a:lnTo>
                  <a:pt x="39" y="236"/>
                </a:lnTo>
                <a:lnTo>
                  <a:pt x="0" y="572"/>
                </a:lnTo>
                <a:lnTo>
                  <a:pt x="185" y="588"/>
                </a:lnTo>
                <a:lnTo>
                  <a:pt x="615" y="629"/>
                </a:lnTo>
                <a:lnTo>
                  <a:pt x="653" y="2"/>
                </a:lnTo>
                <a:lnTo>
                  <a:pt x="63"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01" name=""/>
          <p:cNvSpPr/>
          <p:nvPr/>
        </p:nvSpPr>
        <p:spPr>
          <a:xfrm>
            <a:off x="979560" y="2992320"/>
            <a:ext cx="1028520" cy="1100160"/>
          </a:xfrm>
          <a:custGeom>
            <a:avLst/>
            <a:gdLst/>
            <a:ahLst/>
            <a:rect l="l" t="t" r="r" b="b"/>
            <a:pathLst>
              <a:path w="723" h="481">
                <a:moveTo>
                  <a:pt x="60" y="0"/>
                </a:moveTo>
                <a:lnTo>
                  <a:pt x="23" y="288"/>
                </a:lnTo>
                <a:lnTo>
                  <a:pt x="0" y="454"/>
                </a:lnTo>
                <a:lnTo>
                  <a:pt x="360" y="470"/>
                </a:lnTo>
                <a:lnTo>
                  <a:pt x="706" y="480"/>
                </a:lnTo>
                <a:lnTo>
                  <a:pt x="718" y="256"/>
                </a:lnTo>
                <a:lnTo>
                  <a:pt x="722" y="36"/>
                </a:lnTo>
                <a:lnTo>
                  <a:pt x="524" y="33"/>
                </a:lnTo>
                <a:lnTo>
                  <a:pt x="60"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02" name=""/>
          <p:cNvSpPr/>
          <p:nvPr/>
        </p:nvSpPr>
        <p:spPr>
          <a:xfrm>
            <a:off x="838080" y="4030560"/>
            <a:ext cx="1014480" cy="1089000"/>
          </a:xfrm>
          <a:custGeom>
            <a:avLst/>
            <a:gdLst/>
            <a:ahLst/>
            <a:rect l="l" t="t" r="r" b="b"/>
            <a:pathLst>
              <a:path w="696" h="615">
                <a:moveTo>
                  <a:pt x="85" y="0"/>
                </a:moveTo>
                <a:lnTo>
                  <a:pt x="695" y="24"/>
                </a:lnTo>
                <a:lnTo>
                  <a:pt x="666" y="568"/>
                </a:lnTo>
                <a:lnTo>
                  <a:pt x="467" y="557"/>
                </a:lnTo>
                <a:lnTo>
                  <a:pt x="282" y="552"/>
                </a:lnTo>
                <a:lnTo>
                  <a:pt x="282" y="574"/>
                </a:lnTo>
                <a:lnTo>
                  <a:pt x="126" y="574"/>
                </a:lnTo>
                <a:lnTo>
                  <a:pt x="118" y="614"/>
                </a:lnTo>
                <a:lnTo>
                  <a:pt x="0" y="601"/>
                </a:lnTo>
                <a:lnTo>
                  <a:pt x="66" y="142"/>
                </a:lnTo>
                <a:lnTo>
                  <a:pt x="85"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03" name=""/>
          <p:cNvSpPr/>
          <p:nvPr/>
        </p:nvSpPr>
        <p:spPr>
          <a:xfrm>
            <a:off x="1714680" y="1671480"/>
            <a:ext cx="1023840" cy="714600"/>
          </a:xfrm>
          <a:custGeom>
            <a:avLst/>
            <a:gdLst/>
            <a:ahLst/>
            <a:rect l="l" t="t" r="r" b="b"/>
            <a:pathLst>
              <a:path w="645" h="450">
                <a:moveTo>
                  <a:pt x="42" y="0"/>
                </a:moveTo>
                <a:lnTo>
                  <a:pt x="0" y="409"/>
                </a:lnTo>
                <a:lnTo>
                  <a:pt x="0" y="420"/>
                </a:lnTo>
                <a:lnTo>
                  <a:pt x="70" y="420"/>
                </a:lnTo>
                <a:lnTo>
                  <a:pt x="158" y="420"/>
                </a:lnTo>
                <a:lnTo>
                  <a:pt x="319" y="450"/>
                </a:lnTo>
                <a:lnTo>
                  <a:pt x="645" y="450"/>
                </a:lnTo>
                <a:lnTo>
                  <a:pt x="645" y="417"/>
                </a:lnTo>
                <a:lnTo>
                  <a:pt x="642" y="409"/>
                </a:lnTo>
                <a:lnTo>
                  <a:pt x="642" y="398"/>
                </a:lnTo>
                <a:lnTo>
                  <a:pt x="635" y="398"/>
                </a:lnTo>
                <a:lnTo>
                  <a:pt x="621" y="387"/>
                </a:lnTo>
                <a:lnTo>
                  <a:pt x="635" y="376"/>
                </a:lnTo>
                <a:lnTo>
                  <a:pt x="635" y="231"/>
                </a:lnTo>
                <a:lnTo>
                  <a:pt x="635" y="227"/>
                </a:lnTo>
                <a:lnTo>
                  <a:pt x="621" y="205"/>
                </a:lnTo>
                <a:lnTo>
                  <a:pt x="614" y="182"/>
                </a:lnTo>
                <a:lnTo>
                  <a:pt x="614" y="168"/>
                </a:lnTo>
                <a:lnTo>
                  <a:pt x="603" y="156"/>
                </a:lnTo>
                <a:lnTo>
                  <a:pt x="603" y="138"/>
                </a:lnTo>
                <a:lnTo>
                  <a:pt x="614" y="119"/>
                </a:lnTo>
                <a:lnTo>
                  <a:pt x="603" y="108"/>
                </a:lnTo>
                <a:lnTo>
                  <a:pt x="603" y="97"/>
                </a:lnTo>
                <a:lnTo>
                  <a:pt x="604" y="45"/>
                </a:lnTo>
                <a:lnTo>
                  <a:pt x="385" y="33"/>
                </a:lnTo>
                <a:lnTo>
                  <a:pt x="343" y="26"/>
                </a:lnTo>
                <a:lnTo>
                  <a:pt x="295" y="19"/>
                </a:lnTo>
                <a:lnTo>
                  <a:pt x="263" y="19"/>
                </a:lnTo>
                <a:lnTo>
                  <a:pt x="224" y="14"/>
                </a:lnTo>
                <a:lnTo>
                  <a:pt x="189" y="14"/>
                </a:lnTo>
                <a:lnTo>
                  <a:pt x="155" y="11"/>
                </a:lnTo>
                <a:lnTo>
                  <a:pt x="120" y="8"/>
                </a:lnTo>
                <a:lnTo>
                  <a:pt x="81" y="0"/>
                </a:lnTo>
                <a:lnTo>
                  <a:pt x="42"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04" name=""/>
          <p:cNvSpPr/>
          <p:nvPr/>
        </p:nvSpPr>
        <p:spPr>
          <a:xfrm>
            <a:off x="1731960" y="4057560"/>
            <a:ext cx="1322280" cy="673200"/>
          </a:xfrm>
          <a:custGeom>
            <a:avLst/>
            <a:gdLst/>
            <a:ahLst/>
            <a:rect l="l" t="t" r="r" b="b"/>
            <a:pathLst>
              <a:path w="890" h="451">
                <a:moveTo>
                  <a:pt x="869" y="20"/>
                </a:moveTo>
                <a:lnTo>
                  <a:pt x="111" y="10"/>
                </a:lnTo>
                <a:lnTo>
                  <a:pt x="10" y="0"/>
                </a:lnTo>
                <a:lnTo>
                  <a:pt x="0" y="60"/>
                </a:lnTo>
                <a:lnTo>
                  <a:pt x="313" y="80"/>
                </a:lnTo>
                <a:lnTo>
                  <a:pt x="303" y="330"/>
                </a:lnTo>
                <a:lnTo>
                  <a:pt x="313" y="330"/>
                </a:lnTo>
                <a:lnTo>
                  <a:pt x="323" y="330"/>
                </a:lnTo>
                <a:lnTo>
                  <a:pt x="333" y="350"/>
                </a:lnTo>
                <a:lnTo>
                  <a:pt x="343" y="360"/>
                </a:lnTo>
                <a:lnTo>
                  <a:pt x="364" y="350"/>
                </a:lnTo>
                <a:lnTo>
                  <a:pt x="374" y="350"/>
                </a:lnTo>
                <a:lnTo>
                  <a:pt x="384" y="350"/>
                </a:lnTo>
                <a:lnTo>
                  <a:pt x="384" y="360"/>
                </a:lnTo>
                <a:lnTo>
                  <a:pt x="384" y="370"/>
                </a:lnTo>
                <a:lnTo>
                  <a:pt x="394" y="380"/>
                </a:lnTo>
                <a:lnTo>
                  <a:pt x="424" y="380"/>
                </a:lnTo>
                <a:lnTo>
                  <a:pt x="434" y="390"/>
                </a:lnTo>
                <a:lnTo>
                  <a:pt x="445" y="390"/>
                </a:lnTo>
                <a:lnTo>
                  <a:pt x="445" y="380"/>
                </a:lnTo>
                <a:lnTo>
                  <a:pt x="455" y="390"/>
                </a:lnTo>
                <a:lnTo>
                  <a:pt x="465" y="400"/>
                </a:lnTo>
                <a:lnTo>
                  <a:pt x="475" y="390"/>
                </a:lnTo>
                <a:lnTo>
                  <a:pt x="505" y="390"/>
                </a:lnTo>
                <a:lnTo>
                  <a:pt x="505" y="400"/>
                </a:lnTo>
                <a:lnTo>
                  <a:pt x="515" y="410"/>
                </a:lnTo>
                <a:lnTo>
                  <a:pt x="515" y="420"/>
                </a:lnTo>
                <a:lnTo>
                  <a:pt x="535" y="430"/>
                </a:lnTo>
                <a:lnTo>
                  <a:pt x="546" y="410"/>
                </a:lnTo>
                <a:lnTo>
                  <a:pt x="576" y="430"/>
                </a:lnTo>
                <a:lnTo>
                  <a:pt x="586" y="420"/>
                </a:lnTo>
                <a:lnTo>
                  <a:pt x="596" y="420"/>
                </a:lnTo>
                <a:lnTo>
                  <a:pt x="596" y="430"/>
                </a:lnTo>
                <a:lnTo>
                  <a:pt x="596" y="440"/>
                </a:lnTo>
                <a:lnTo>
                  <a:pt x="606" y="450"/>
                </a:lnTo>
                <a:lnTo>
                  <a:pt x="606" y="440"/>
                </a:lnTo>
                <a:lnTo>
                  <a:pt x="606" y="430"/>
                </a:lnTo>
                <a:lnTo>
                  <a:pt x="616" y="420"/>
                </a:lnTo>
                <a:lnTo>
                  <a:pt x="626" y="420"/>
                </a:lnTo>
                <a:lnTo>
                  <a:pt x="636" y="430"/>
                </a:lnTo>
                <a:lnTo>
                  <a:pt x="647" y="430"/>
                </a:lnTo>
                <a:lnTo>
                  <a:pt x="657" y="420"/>
                </a:lnTo>
                <a:lnTo>
                  <a:pt x="657" y="430"/>
                </a:lnTo>
                <a:lnTo>
                  <a:pt x="667" y="430"/>
                </a:lnTo>
                <a:lnTo>
                  <a:pt x="677" y="440"/>
                </a:lnTo>
                <a:lnTo>
                  <a:pt x="687" y="450"/>
                </a:lnTo>
                <a:lnTo>
                  <a:pt x="707" y="430"/>
                </a:lnTo>
                <a:lnTo>
                  <a:pt x="717" y="430"/>
                </a:lnTo>
                <a:lnTo>
                  <a:pt x="737" y="430"/>
                </a:lnTo>
                <a:lnTo>
                  <a:pt x="758" y="420"/>
                </a:lnTo>
                <a:lnTo>
                  <a:pt x="768" y="420"/>
                </a:lnTo>
                <a:lnTo>
                  <a:pt x="798" y="420"/>
                </a:lnTo>
                <a:lnTo>
                  <a:pt x="808" y="420"/>
                </a:lnTo>
                <a:lnTo>
                  <a:pt x="869" y="440"/>
                </a:lnTo>
                <a:lnTo>
                  <a:pt x="869" y="450"/>
                </a:lnTo>
                <a:lnTo>
                  <a:pt x="879" y="450"/>
                </a:lnTo>
                <a:lnTo>
                  <a:pt x="889" y="230"/>
                </a:lnTo>
                <a:lnTo>
                  <a:pt x="869" y="90"/>
                </a:lnTo>
                <a:lnTo>
                  <a:pt x="869" y="2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05" name=""/>
          <p:cNvSpPr/>
          <p:nvPr/>
        </p:nvSpPr>
        <p:spPr>
          <a:xfrm>
            <a:off x="2219400" y="5413320"/>
            <a:ext cx="723960" cy="403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6" name=""/>
          <p:cNvSpPr/>
          <p:nvPr/>
        </p:nvSpPr>
        <p:spPr>
          <a:xfrm>
            <a:off x="1943280" y="2394000"/>
            <a:ext cx="1440" cy="12600"/>
          </a:xfrm>
          <a:custGeom>
            <a:avLst/>
            <a:gdLst/>
            <a:ahLst/>
            <a:rect l="l" t="t" r="r" b="b"/>
            <a:pathLst>
              <a:path w="1" h="9">
                <a:moveTo>
                  <a:pt x="0" y="8"/>
                </a:moveTo>
                <a:lnTo>
                  <a:pt x="0" y="0"/>
                </a:lnTo>
                <a:lnTo>
                  <a:pt x="0" y="8"/>
                </a:lnTo>
              </a:path>
            </a:pathLst>
          </a:custGeom>
          <a:solidFill>
            <a:srgbClr val="4c4c4c"/>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107" name=""/>
          <p:cNvSpPr/>
          <p:nvPr/>
        </p:nvSpPr>
        <p:spPr>
          <a:xfrm>
            <a:off x="1582560" y="3543480"/>
            <a:ext cx="1800" cy="25200"/>
          </a:xfrm>
          <a:custGeom>
            <a:avLst/>
            <a:gdLst/>
            <a:ahLst/>
            <a:rect l="l" t="t" r="r" b="b"/>
            <a:pathLst>
              <a:path w="1" h="17">
                <a:moveTo>
                  <a:pt x="0" y="16"/>
                </a:moveTo>
                <a:lnTo>
                  <a:pt x="0" y="0"/>
                </a:lnTo>
                <a:lnTo>
                  <a:pt x="0" y="16"/>
                </a:lnTo>
              </a:path>
            </a:pathLst>
          </a:custGeom>
          <a:solidFill>
            <a:srgbClr val="ae7033"/>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08" name=""/>
          <p:cNvSpPr/>
          <p:nvPr/>
        </p:nvSpPr>
        <p:spPr>
          <a:xfrm>
            <a:off x="1582560" y="3543480"/>
            <a:ext cx="1800" cy="25200"/>
          </a:xfrm>
          <a:custGeom>
            <a:avLst/>
            <a:gdLst/>
            <a:ahLst/>
            <a:rect l="l" t="t" r="r" b="b"/>
            <a:pathLst>
              <a:path w="1" h="17">
                <a:moveTo>
                  <a:pt x="0" y="0"/>
                </a:moveTo>
                <a:lnTo>
                  <a:pt x="0" y="16"/>
                </a:lnTo>
                <a:lnTo>
                  <a:pt x="0" y="0"/>
                </a:lnTo>
              </a:path>
            </a:pathLst>
          </a:custGeom>
          <a:solidFill>
            <a:srgbClr val="ae7033"/>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09" name=""/>
          <p:cNvSpPr/>
          <p:nvPr/>
        </p:nvSpPr>
        <p:spPr>
          <a:xfrm>
            <a:off x="3630600" y="3451320"/>
            <a:ext cx="3240" cy="25200"/>
          </a:xfrm>
          <a:custGeom>
            <a:avLst/>
            <a:gdLst/>
            <a:ahLst/>
            <a:rect l="l" t="t" r="r" b="b"/>
            <a:pathLst>
              <a:path w="1" h="17">
                <a:moveTo>
                  <a:pt x="0" y="0"/>
                </a:moveTo>
                <a:lnTo>
                  <a:pt x="0" y="11"/>
                </a:lnTo>
                <a:lnTo>
                  <a:pt x="0" y="16"/>
                </a:lnTo>
                <a:lnTo>
                  <a:pt x="0" y="5"/>
                </a:lnTo>
                <a:lnTo>
                  <a:pt x="0" y="0"/>
                </a:lnTo>
              </a:path>
            </a:pathLst>
          </a:custGeom>
          <a:solidFill>
            <a:srgbClr val="4c4c4c"/>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10" name=""/>
          <p:cNvSpPr/>
          <p:nvPr/>
        </p:nvSpPr>
        <p:spPr>
          <a:xfrm>
            <a:off x="3630600" y="3451320"/>
            <a:ext cx="3240" cy="11160"/>
          </a:xfrm>
          <a:custGeom>
            <a:avLst/>
            <a:gdLst/>
            <a:ahLst/>
            <a:rect l="l" t="t" r="r" b="b"/>
            <a:pathLst>
              <a:path w="1" h="9">
                <a:moveTo>
                  <a:pt x="0" y="0"/>
                </a:moveTo>
                <a:lnTo>
                  <a:pt x="0" y="0"/>
                </a:lnTo>
                <a:lnTo>
                  <a:pt x="0" y="8"/>
                </a:lnTo>
                <a:lnTo>
                  <a:pt x="0" y="0"/>
                </a:lnTo>
              </a:path>
            </a:pathLst>
          </a:custGeom>
          <a:solidFill>
            <a:srgbClr val="4c4c4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11" name=""/>
          <p:cNvSpPr/>
          <p:nvPr/>
        </p:nvSpPr>
        <p:spPr>
          <a:xfrm>
            <a:off x="3714840" y="3476520"/>
            <a:ext cx="1440" cy="14400"/>
          </a:xfrm>
          <a:custGeom>
            <a:avLst/>
            <a:gdLst/>
            <a:ahLst/>
            <a:rect l="l" t="t" r="r" b="b"/>
            <a:pathLst>
              <a:path w="1" h="9">
                <a:moveTo>
                  <a:pt x="0" y="0"/>
                </a:moveTo>
                <a:lnTo>
                  <a:pt x="0" y="8"/>
                </a:lnTo>
                <a:lnTo>
                  <a:pt x="0" y="8"/>
                </a:lnTo>
                <a:lnTo>
                  <a:pt x="0" y="0"/>
                </a:lnTo>
                <a:lnTo>
                  <a:pt x="0" y="0"/>
                </a:lnTo>
              </a:path>
            </a:pathLst>
          </a:custGeom>
          <a:solidFill>
            <a:srgbClr val="4c4c4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12" name=""/>
          <p:cNvSpPr/>
          <p:nvPr/>
        </p:nvSpPr>
        <p:spPr>
          <a:xfrm>
            <a:off x="3857760" y="3490920"/>
            <a:ext cx="1440" cy="15840"/>
          </a:xfrm>
          <a:custGeom>
            <a:avLst/>
            <a:gdLst/>
            <a:ahLst/>
            <a:rect l="l" t="t" r="r" b="b"/>
            <a:pathLst>
              <a:path w="1" h="9">
                <a:moveTo>
                  <a:pt x="0" y="8"/>
                </a:moveTo>
                <a:lnTo>
                  <a:pt x="0" y="8"/>
                </a:lnTo>
                <a:lnTo>
                  <a:pt x="0" y="0"/>
                </a:lnTo>
                <a:lnTo>
                  <a:pt x="0" y="8"/>
                </a:lnTo>
              </a:path>
            </a:pathLst>
          </a:custGeom>
          <a:solidFill>
            <a:srgbClr val="4c4c4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13" name=""/>
          <p:cNvSpPr/>
          <p:nvPr/>
        </p:nvSpPr>
        <p:spPr>
          <a:xfrm>
            <a:off x="1879560" y="3479760"/>
            <a:ext cx="1139760" cy="609480"/>
          </a:xfrm>
          <a:custGeom>
            <a:avLst/>
            <a:gdLst/>
            <a:ahLst/>
            <a:rect l="l" t="t" r="r" b="b"/>
            <a:pathLst>
              <a:path w="767" h="411">
                <a:moveTo>
                  <a:pt x="20" y="0"/>
                </a:moveTo>
                <a:lnTo>
                  <a:pt x="684" y="10"/>
                </a:lnTo>
                <a:lnTo>
                  <a:pt x="725" y="51"/>
                </a:lnTo>
                <a:lnTo>
                  <a:pt x="715" y="62"/>
                </a:lnTo>
                <a:lnTo>
                  <a:pt x="715" y="82"/>
                </a:lnTo>
                <a:lnTo>
                  <a:pt x="715" y="92"/>
                </a:lnTo>
                <a:lnTo>
                  <a:pt x="725" y="92"/>
                </a:lnTo>
                <a:lnTo>
                  <a:pt x="735" y="113"/>
                </a:lnTo>
                <a:lnTo>
                  <a:pt x="746" y="123"/>
                </a:lnTo>
                <a:lnTo>
                  <a:pt x="756" y="123"/>
                </a:lnTo>
                <a:lnTo>
                  <a:pt x="756" y="133"/>
                </a:lnTo>
                <a:lnTo>
                  <a:pt x="766" y="410"/>
                </a:lnTo>
                <a:lnTo>
                  <a:pt x="0" y="400"/>
                </a:lnTo>
                <a:lnTo>
                  <a:pt x="20"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14" name=""/>
          <p:cNvSpPr/>
          <p:nvPr/>
        </p:nvSpPr>
        <p:spPr>
          <a:xfrm>
            <a:off x="1716120" y="2327400"/>
            <a:ext cx="1042920" cy="722160"/>
          </a:xfrm>
          <a:custGeom>
            <a:avLst/>
            <a:gdLst/>
            <a:ahLst/>
            <a:rect l="l" t="t" r="r" b="b"/>
            <a:pathLst>
              <a:path w="657" h="455">
                <a:moveTo>
                  <a:pt x="0" y="361"/>
                </a:moveTo>
                <a:lnTo>
                  <a:pt x="20" y="0"/>
                </a:lnTo>
                <a:lnTo>
                  <a:pt x="638" y="25"/>
                </a:lnTo>
                <a:lnTo>
                  <a:pt x="638" y="34"/>
                </a:lnTo>
                <a:lnTo>
                  <a:pt x="638" y="53"/>
                </a:lnTo>
                <a:lnTo>
                  <a:pt x="618" y="63"/>
                </a:lnTo>
                <a:lnTo>
                  <a:pt x="618" y="73"/>
                </a:lnTo>
                <a:lnTo>
                  <a:pt x="657" y="102"/>
                </a:lnTo>
                <a:lnTo>
                  <a:pt x="657" y="331"/>
                </a:lnTo>
                <a:lnTo>
                  <a:pt x="648" y="331"/>
                </a:lnTo>
                <a:lnTo>
                  <a:pt x="638" y="331"/>
                </a:lnTo>
                <a:lnTo>
                  <a:pt x="648" y="340"/>
                </a:lnTo>
                <a:lnTo>
                  <a:pt x="638" y="360"/>
                </a:lnTo>
                <a:lnTo>
                  <a:pt x="648" y="360"/>
                </a:lnTo>
                <a:lnTo>
                  <a:pt x="657" y="378"/>
                </a:lnTo>
                <a:lnTo>
                  <a:pt x="648" y="388"/>
                </a:lnTo>
                <a:lnTo>
                  <a:pt x="648" y="398"/>
                </a:lnTo>
                <a:lnTo>
                  <a:pt x="638" y="417"/>
                </a:lnTo>
                <a:lnTo>
                  <a:pt x="648" y="446"/>
                </a:lnTo>
                <a:lnTo>
                  <a:pt x="648" y="455"/>
                </a:lnTo>
                <a:lnTo>
                  <a:pt x="628" y="446"/>
                </a:lnTo>
                <a:lnTo>
                  <a:pt x="589" y="417"/>
                </a:lnTo>
                <a:lnTo>
                  <a:pt x="579" y="417"/>
                </a:lnTo>
                <a:lnTo>
                  <a:pt x="561" y="417"/>
                </a:lnTo>
                <a:lnTo>
                  <a:pt x="550" y="426"/>
                </a:lnTo>
                <a:lnTo>
                  <a:pt x="540" y="426"/>
                </a:lnTo>
                <a:lnTo>
                  <a:pt x="521" y="426"/>
                </a:lnTo>
                <a:lnTo>
                  <a:pt x="521" y="407"/>
                </a:lnTo>
                <a:lnTo>
                  <a:pt x="511" y="398"/>
                </a:lnTo>
                <a:lnTo>
                  <a:pt x="492" y="407"/>
                </a:lnTo>
                <a:lnTo>
                  <a:pt x="483" y="407"/>
                </a:lnTo>
                <a:lnTo>
                  <a:pt x="462" y="388"/>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15" name=""/>
          <p:cNvSpPr/>
          <p:nvPr/>
        </p:nvSpPr>
        <p:spPr>
          <a:xfrm>
            <a:off x="2641680" y="1697040"/>
            <a:ext cx="1022400" cy="1136520"/>
          </a:xfrm>
          <a:custGeom>
            <a:avLst/>
            <a:gdLst/>
            <a:ahLst/>
            <a:rect l="l" t="t" r="r" b="b"/>
            <a:pathLst>
              <a:path w="644" h="716">
                <a:moveTo>
                  <a:pt x="69" y="716"/>
                </a:moveTo>
                <a:lnTo>
                  <a:pt x="69" y="487"/>
                </a:lnTo>
                <a:lnTo>
                  <a:pt x="31" y="458"/>
                </a:lnTo>
                <a:lnTo>
                  <a:pt x="31" y="449"/>
                </a:lnTo>
                <a:lnTo>
                  <a:pt x="50" y="439"/>
                </a:lnTo>
                <a:lnTo>
                  <a:pt x="50" y="420"/>
                </a:lnTo>
                <a:lnTo>
                  <a:pt x="50" y="410"/>
                </a:lnTo>
                <a:lnTo>
                  <a:pt x="50" y="391"/>
                </a:lnTo>
                <a:lnTo>
                  <a:pt x="50" y="382"/>
                </a:lnTo>
                <a:lnTo>
                  <a:pt x="40" y="334"/>
                </a:lnTo>
                <a:lnTo>
                  <a:pt x="40" y="325"/>
                </a:lnTo>
                <a:lnTo>
                  <a:pt x="40" y="306"/>
                </a:lnTo>
                <a:lnTo>
                  <a:pt x="31" y="286"/>
                </a:lnTo>
                <a:lnTo>
                  <a:pt x="31" y="229"/>
                </a:lnTo>
                <a:lnTo>
                  <a:pt x="31" y="191"/>
                </a:lnTo>
                <a:lnTo>
                  <a:pt x="11" y="181"/>
                </a:lnTo>
                <a:lnTo>
                  <a:pt x="11" y="144"/>
                </a:lnTo>
                <a:lnTo>
                  <a:pt x="11" y="105"/>
                </a:lnTo>
                <a:lnTo>
                  <a:pt x="11" y="86"/>
                </a:lnTo>
                <a:lnTo>
                  <a:pt x="11" y="76"/>
                </a:lnTo>
                <a:lnTo>
                  <a:pt x="2" y="48"/>
                </a:lnTo>
                <a:lnTo>
                  <a:pt x="0" y="29"/>
                </a:lnTo>
                <a:lnTo>
                  <a:pt x="165" y="38"/>
                </a:lnTo>
                <a:lnTo>
                  <a:pt x="174" y="9"/>
                </a:lnTo>
                <a:lnTo>
                  <a:pt x="174" y="0"/>
                </a:lnTo>
                <a:lnTo>
                  <a:pt x="184" y="0"/>
                </a:lnTo>
                <a:lnTo>
                  <a:pt x="204" y="0"/>
                </a:lnTo>
                <a:lnTo>
                  <a:pt x="204" y="29"/>
                </a:lnTo>
                <a:lnTo>
                  <a:pt x="213" y="48"/>
                </a:lnTo>
                <a:lnTo>
                  <a:pt x="204" y="67"/>
                </a:lnTo>
                <a:lnTo>
                  <a:pt x="222" y="76"/>
                </a:lnTo>
                <a:lnTo>
                  <a:pt x="232" y="76"/>
                </a:lnTo>
                <a:lnTo>
                  <a:pt x="242" y="76"/>
                </a:lnTo>
                <a:lnTo>
                  <a:pt x="251" y="86"/>
                </a:lnTo>
                <a:lnTo>
                  <a:pt x="261" y="86"/>
                </a:lnTo>
                <a:lnTo>
                  <a:pt x="279" y="86"/>
                </a:lnTo>
                <a:lnTo>
                  <a:pt x="279" y="96"/>
                </a:lnTo>
                <a:lnTo>
                  <a:pt x="309" y="96"/>
                </a:lnTo>
                <a:lnTo>
                  <a:pt x="318" y="86"/>
                </a:lnTo>
                <a:lnTo>
                  <a:pt x="347" y="86"/>
                </a:lnTo>
                <a:lnTo>
                  <a:pt x="376" y="96"/>
                </a:lnTo>
                <a:lnTo>
                  <a:pt x="385" y="105"/>
                </a:lnTo>
                <a:lnTo>
                  <a:pt x="395" y="105"/>
                </a:lnTo>
                <a:lnTo>
                  <a:pt x="395" y="124"/>
                </a:lnTo>
                <a:lnTo>
                  <a:pt x="404" y="124"/>
                </a:lnTo>
                <a:lnTo>
                  <a:pt x="414" y="114"/>
                </a:lnTo>
                <a:lnTo>
                  <a:pt x="424" y="114"/>
                </a:lnTo>
                <a:lnTo>
                  <a:pt x="433" y="124"/>
                </a:lnTo>
                <a:lnTo>
                  <a:pt x="453" y="133"/>
                </a:lnTo>
                <a:lnTo>
                  <a:pt x="462" y="144"/>
                </a:lnTo>
                <a:lnTo>
                  <a:pt x="472" y="144"/>
                </a:lnTo>
                <a:lnTo>
                  <a:pt x="481" y="144"/>
                </a:lnTo>
                <a:lnTo>
                  <a:pt x="490" y="144"/>
                </a:lnTo>
                <a:lnTo>
                  <a:pt x="519" y="124"/>
                </a:lnTo>
                <a:lnTo>
                  <a:pt x="529" y="124"/>
                </a:lnTo>
                <a:lnTo>
                  <a:pt x="539" y="133"/>
                </a:lnTo>
                <a:lnTo>
                  <a:pt x="587" y="133"/>
                </a:lnTo>
                <a:lnTo>
                  <a:pt x="596" y="133"/>
                </a:lnTo>
                <a:lnTo>
                  <a:pt x="596" y="144"/>
                </a:lnTo>
                <a:lnTo>
                  <a:pt x="615" y="153"/>
                </a:lnTo>
                <a:lnTo>
                  <a:pt x="625" y="144"/>
                </a:lnTo>
                <a:lnTo>
                  <a:pt x="644" y="144"/>
                </a:lnTo>
                <a:lnTo>
                  <a:pt x="635" y="153"/>
                </a:lnTo>
                <a:lnTo>
                  <a:pt x="606" y="172"/>
                </a:lnTo>
                <a:lnTo>
                  <a:pt x="587" y="172"/>
                </a:lnTo>
                <a:lnTo>
                  <a:pt x="577" y="181"/>
                </a:lnTo>
                <a:lnTo>
                  <a:pt x="567" y="191"/>
                </a:lnTo>
                <a:lnTo>
                  <a:pt x="539" y="201"/>
                </a:lnTo>
                <a:lnTo>
                  <a:pt x="529" y="210"/>
                </a:lnTo>
                <a:lnTo>
                  <a:pt x="490" y="258"/>
                </a:lnTo>
                <a:lnTo>
                  <a:pt x="433" y="306"/>
                </a:lnTo>
                <a:lnTo>
                  <a:pt x="424" y="315"/>
                </a:lnTo>
                <a:lnTo>
                  <a:pt x="414" y="325"/>
                </a:lnTo>
                <a:lnTo>
                  <a:pt x="424" y="391"/>
                </a:lnTo>
                <a:lnTo>
                  <a:pt x="414" y="391"/>
                </a:lnTo>
                <a:lnTo>
                  <a:pt x="404" y="401"/>
                </a:lnTo>
                <a:lnTo>
                  <a:pt x="376" y="420"/>
                </a:lnTo>
                <a:lnTo>
                  <a:pt x="376" y="430"/>
                </a:lnTo>
                <a:lnTo>
                  <a:pt x="367" y="449"/>
                </a:lnTo>
                <a:lnTo>
                  <a:pt x="385" y="458"/>
                </a:lnTo>
                <a:lnTo>
                  <a:pt x="395" y="467"/>
                </a:lnTo>
                <a:lnTo>
                  <a:pt x="385" y="487"/>
                </a:lnTo>
                <a:lnTo>
                  <a:pt x="385" y="496"/>
                </a:lnTo>
                <a:lnTo>
                  <a:pt x="385" y="515"/>
                </a:lnTo>
                <a:lnTo>
                  <a:pt x="385" y="554"/>
                </a:lnTo>
                <a:lnTo>
                  <a:pt x="395" y="563"/>
                </a:lnTo>
                <a:lnTo>
                  <a:pt x="395" y="572"/>
                </a:lnTo>
                <a:lnTo>
                  <a:pt x="424" y="572"/>
                </a:lnTo>
                <a:lnTo>
                  <a:pt x="424" y="583"/>
                </a:lnTo>
                <a:lnTo>
                  <a:pt x="433" y="583"/>
                </a:lnTo>
                <a:lnTo>
                  <a:pt x="462" y="602"/>
                </a:lnTo>
                <a:lnTo>
                  <a:pt x="472" y="620"/>
                </a:lnTo>
                <a:lnTo>
                  <a:pt x="490" y="640"/>
                </a:lnTo>
                <a:lnTo>
                  <a:pt x="519" y="659"/>
                </a:lnTo>
                <a:lnTo>
                  <a:pt x="519" y="678"/>
                </a:lnTo>
                <a:lnTo>
                  <a:pt x="529" y="697"/>
                </a:lnTo>
                <a:lnTo>
                  <a:pt x="69" y="716"/>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16" name=""/>
          <p:cNvSpPr/>
          <p:nvPr/>
        </p:nvSpPr>
        <p:spPr>
          <a:xfrm>
            <a:off x="3218040" y="2127240"/>
            <a:ext cx="819000" cy="868320"/>
          </a:xfrm>
          <a:custGeom>
            <a:avLst/>
            <a:gdLst/>
            <a:ahLst/>
            <a:rect l="l" t="t" r="r" b="b"/>
            <a:pathLst>
              <a:path w="552" h="583">
                <a:moveTo>
                  <a:pt x="235" y="582"/>
                </a:moveTo>
                <a:lnTo>
                  <a:pt x="235" y="572"/>
                </a:lnTo>
                <a:lnTo>
                  <a:pt x="224" y="562"/>
                </a:lnTo>
                <a:lnTo>
                  <a:pt x="194" y="551"/>
                </a:lnTo>
                <a:lnTo>
                  <a:pt x="184" y="511"/>
                </a:lnTo>
                <a:lnTo>
                  <a:pt x="173" y="500"/>
                </a:lnTo>
                <a:lnTo>
                  <a:pt x="184" y="490"/>
                </a:lnTo>
                <a:lnTo>
                  <a:pt x="184" y="480"/>
                </a:lnTo>
                <a:lnTo>
                  <a:pt x="173" y="470"/>
                </a:lnTo>
                <a:lnTo>
                  <a:pt x="173" y="449"/>
                </a:lnTo>
                <a:lnTo>
                  <a:pt x="163" y="429"/>
                </a:lnTo>
                <a:lnTo>
                  <a:pt x="163" y="408"/>
                </a:lnTo>
                <a:lnTo>
                  <a:pt x="133" y="388"/>
                </a:lnTo>
                <a:lnTo>
                  <a:pt x="112" y="368"/>
                </a:lnTo>
                <a:lnTo>
                  <a:pt x="102" y="347"/>
                </a:lnTo>
                <a:lnTo>
                  <a:pt x="71" y="327"/>
                </a:lnTo>
                <a:lnTo>
                  <a:pt x="61" y="327"/>
                </a:lnTo>
                <a:lnTo>
                  <a:pt x="61" y="317"/>
                </a:lnTo>
                <a:lnTo>
                  <a:pt x="31" y="317"/>
                </a:lnTo>
                <a:lnTo>
                  <a:pt x="31" y="306"/>
                </a:lnTo>
                <a:lnTo>
                  <a:pt x="20" y="296"/>
                </a:lnTo>
                <a:lnTo>
                  <a:pt x="20" y="255"/>
                </a:lnTo>
                <a:lnTo>
                  <a:pt x="20" y="235"/>
                </a:lnTo>
                <a:lnTo>
                  <a:pt x="20" y="225"/>
                </a:lnTo>
                <a:lnTo>
                  <a:pt x="31" y="204"/>
                </a:lnTo>
                <a:lnTo>
                  <a:pt x="20" y="194"/>
                </a:lnTo>
                <a:lnTo>
                  <a:pt x="0" y="184"/>
                </a:lnTo>
                <a:lnTo>
                  <a:pt x="10" y="163"/>
                </a:lnTo>
                <a:lnTo>
                  <a:pt x="10" y="153"/>
                </a:lnTo>
                <a:lnTo>
                  <a:pt x="41" y="133"/>
                </a:lnTo>
                <a:lnTo>
                  <a:pt x="51" y="123"/>
                </a:lnTo>
                <a:lnTo>
                  <a:pt x="61" y="123"/>
                </a:lnTo>
                <a:lnTo>
                  <a:pt x="51" y="51"/>
                </a:lnTo>
                <a:lnTo>
                  <a:pt x="61" y="41"/>
                </a:lnTo>
                <a:lnTo>
                  <a:pt x="71" y="31"/>
                </a:lnTo>
                <a:lnTo>
                  <a:pt x="82" y="41"/>
                </a:lnTo>
                <a:lnTo>
                  <a:pt x="92" y="41"/>
                </a:lnTo>
                <a:lnTo>
                  <a:pt x="102" y="41"/>
                </a:lnTo>
                <a:lnTo>
                  <a:pt x="133" y="20"/>
                </a:lnTo>
                <a:lnTo>
                  <a:pt x="173" y="0"/>
                </a:lnTo>
                <a:lnTo>
                  <a:pt x="184" y="0"/>
                </a:lnTo>
                <a:lnTo>
                  <a:pt x="184" y="10"/>
                </a:lnTo>
                <a:lnTo>
                  <a:pt x="184" y="20"/>
                </a:lnTo>
                <a:lnTo>
                  <a:pt x="184" y="31"/>
                </a:lnTo>
                <a:lnTo>
                  <a:pt x="173" y="41"/>
                </a:lnTo>
                <a:lnTo>
                  <a:pt x="194" y="41"/>
                </a:lnTo>
                <a:lnTo>
                  <a:pt x="204" y="41"/>
                </a:lnTo>
                <a:lnTo>
                  <a:pt x="214" y="51"/>
                </a:lnTo>
                <a:lnTo>
                  <a:pt x="224" y="41"/>
                </a:lnTo>
                <a:lnTo>
                  <a:pt x="235" y="51"/>
                </a:lnTo>
                <a:lnTo>
                  <a:pt x="245" y="51"/>
                </a:lnTo>
                <a:lnTo>
                  <a:pt x="245" y="61"/>
                </a:lnTo>
                <a:lnTo>
                  <a:pt x="255" y="71"/>
                </a:lnTo>
                <a:lnTo>
                  <a:pt x="255" y="82"/>
                </a:lnTo>
                <a:lnTo>
                  <a:pt x="347" y="92"/>
                </a:lnTo>
                <a:lnTo>
                  <a:pt x="357" y="92"/>
                </a:lnTo>
                <a:lnTo>
                  <a:pt x="378" y="112"/>
                </a:lnTo>
                <a:lnTo>
                  <a:pt x="388" y="112"/>
                </a:lnTo>
                <a:lnTo>
                  <a:pt x="398" y="112"/>
                </a:lnTo>
                <a:lnTo>
                  <a:pt x="418" y="112"/>
                </a:lnTo>
                <a:lnTo>
                  <a:pt x="439" y="123"/>
                </a:lnTo>
                <a:lnTo>
                  <a:pt x="439" y="133"/>
                </a:lnTo>
                <a:lnTo>
                  <a:pt x="449" y="133"/>
                </a:lnTo>
                <a:lnTo>
                  <a:pt x="469" y="143"/>
                </a:lnTo>
                <a:lnTo>
                  <a:pt x="469" y="153"/>
                </a:lnTo>
                <a:lnTo>
                  <a:pt x="469" y="184"/>
                </a:lnTo>
                <a:lnTo>
                  <a:pt x="469" y="194"/>
                </a:lnTo>
                <a:lnTo>
                  <a:pt x="480" y="184"/>
                </a:lnTo>
                <a:lnTo>
                  <a:pt x="490" y="184"/>
                </a:lnTo>
                <a:lnTo>
                  <a:pt x="480" y="194"/>
                </a:lnTo>
                <a:lnTo>
                  <a:pt x="480" y="204"/>
                </a:lnTo>
                <a:lnTo>
                  <a:pt x="480" y="214"/>
                </a:lnTo>
                <a:lnTo>
                  <a:pt x="500" y="225"/>
                </a:lnTo>
                <a:lnTo>
                  <a:pt x="480" y="245"/>
                </a:lnTo>
                <a:lnTo>
                  <a:pt x="459" y="265"/>
                </a:lnTo>
                <a:lnTo>
                  <a:pt x="459" y="286"/>
                </a:lnTo>
                <a:lnTo>
                  <a:pt x="459" y="296"/>
                </a:lnTo>
                <a:lnTo>
                  <a:pt x="480" y="296"/>
                </a:lnTo>
                <a:lnTo>
                  <a:pt x="490" y="265"/>
                </a:lnTo>
                <a:lnTo>
                  <a:pt x="510" y="245"/>
                </a:lnTo>
                <a:lnTo>
                  <a:pt x="520" y="245"/>
                </a:lnTo>
                <a:lnTo>
                  <a:pt x="520" y="235"/>
                </a:lnTo>
                <a:lnTo>
                  <a:pt x="531" y="225"/>
                </a:lnTo>
                <a:lnTo>
                  <a:pt x="531" y="214"/>
                </a:lnTo>
                <a:lnTo>
                  <a:pt x="531" y="204"/>
                </a:lnTo>
                <a:lnTo>
                  <a:pt x="541" y="194"/>
                </a:lnTo>
                <a:lnTo>
                  <a:pt x="551" y="194"/>
                </a:lnTo>
                <a:lnTo>
                  <a:pt x="551" y="214"/>
                </a:lnTo>
                <a:lnTo>
                  <a:pt x="531" y="245"/>
                </a:lnTo>
                <a:lnTo>
                  <a:pt x="531" y="255"/>
                </a:lnTo>
                <a:lnTo>
                  <a:pt x="520" y="265"/>
                </a:lnTo>
                <a:lnTo>
                  <a:pt x="520" y="276"/>
                </a:lnTo>
                <a:lnTo>
                  <a:pt x="510" y="296"/>
                </a:lnTo>
                <a:lnTo>
                  <a:pt x="510" y="327"/>
                </a:lnTo>
                <a:lnTo>
                  <a:pt x="510" y="337"/>
                </a:lnTo>
                <a:lnTo>
                  <a:pt x="500" y="347"/>
                </a:lnTo>
                <a:lnTo>
                  <a:pt x="500" y="357"/>
                </a:lnTo>
                <a:lnTo>
                  <a:pt x="500" y="378"/>
                </a:lnTo>
                <a:lnTo>
                  <a:pt x="500" y="408"/>
                </a:lnTo>
                <a:lnTo>
                  <a:pt x="500" y="419"/>
                </a:lnTo>
                <a:lnTo>
                  <a:pt x="490" y="449"/>
                </a:lnTo>
                <a:lnTo>
                  <a:pt x="490" y="500"/>
                </a:lnTo>
                <a:lnTo>
                  <a:pt x="510" y="531"/>
                </a:lnTo>
                <a:lnTo>
                  <a:pt x="500" y="531"/>
                </a:lnTo>
                <a:lnTo>
                  <a:pt x="500" y="541"/>
                </a:lnTo>
                <a:lnTo>
                  <a:pt x="500" y="551"/>
                </a:lnTo>
                <a:lnTo>
                  <a:pt x="500" y="562"/>
                </a:lnTo>
                <a:lnTo>
                  <a:pt x="235" y="582"/>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17" name=""/>
          <p:cNvSpPr/>
          <p:nvPr/>
        </p:nvSpPr>
        <p:spPr>
          <a:xfrm>
            <a:off x="2716200" y="2793960"/>
            <a:ext cx="927000" cy="625680"/>
          </a:xfrm>
          <a:custGeom>
            <a:avLst/>
            <a:gdLst/>
            <a:ahLst/>
            <a:rect l="l" t="t" r="r" b="b"/>
            <a:pathLst>
              <a:path w="623" h="420">
                <a:moveTo>
                  <a:pt x="20" y="20"/>
                </a:moveTo>
                <a:lnTo>
                  <a:pt x="510" y="0"/>
                </a:lnTo>
                <a:lnTo>
                  <a:pt x="510" y="20"/>
                </a:lnTo>
                <a:lnTo>
                  <a:pt x="520" y="31"/>
                </a:lnTo>
                <a:lnTo>
                  <a:pt x="520" y="41"/>
                </a:lnTo>
                <a:lnTo>
                  <a:pt x="510" y="51"/>
                </a:lnTo>
                <a:lnTo>
                  <a:pt x="520" y="61"/>
                </a:lnTo>
                <a:lnTo>
                  <a:pt x="530" y="102"/>
                </a:lnTo>
                <a:lnTo>
                  <a:pt x="561" y="112"/>
                </a:lnTo>
                <a:lnTo>
                  <a:pt x="571" y="123"/>
                </a:lnTo>
                <a:lnTo>
                  <a:pt x="571" y="133"/>
                </a:lnTo>
                <a:lnTo>
                  <a:pt x="571" y="143"/>
                </a:lnTo>
                <a:lnTo>
                  <a:pt x="591" y="153"/>
                </a:lnTo>
                <a:lnTo>
                  <a:pt x="602" y="164"/>
                </a:lnTo>
                <a:lnTo>
                  <a:pt x="612" y="174"/>
                </a:lnTo>
                <a:lnTo>
                  <a:pt x="622" y="194"/>
                </a:lnTo>
                <a:lnTo>
                  <a:pt x="622" y="204"/>
                </a:lnTo>
                <a:lnTo>
                  <a:pt x="612" y="225"/>
                </a:lnTo>
                <a:lnTo>
                  <a:pt x="612" y="245"/>
                </a:lnTo>
                <a:lnTo>
                  <a:pt x="591" y="255"/>
                </a:lnTo>
                <a:lnTo>
                  <a:pt x="571" y="266"/>
                </a:lnTo>
                <a:lnTo>
                  <a:pt x="551" y="266"/>
                </a:lnTo>
                <a:lnTo>
                  <a:pt x="540" y="276"/>
                </a:lnTo>
                <a:lnTo>
                  <a:pt x="530" y="286"/>
                </a:lnTo>
                <a:lnTo>
                  <a:pt x="540" y="296"/>
                </a:lnTo>
                <a:lnTo>
                  <a:pt x="551" y="317"/>
                </a:lnTo>
                <a:lnTo>
                  <a:pt x="551" y="337"/>
                </a:lnTo>
                <a:lnTo>
                  <a:pt x="530" y="368"/>
                </a:lnTo>
                <a:lnTo>
                  <a:pt x="520" y="378"/>
                </a:lnTo>
                <a:lnTo>
                  <a:pt x="510" y="388"/>
                </a:lnTo>
                <a:lnTo>
                  <a:pt x="510" y="399"/>
                </a:lnTo>
                <a:lnTo>
                  <a:pt x="510" y="419"/>
                </a:lnTo>
                <a:lnTo>
                  <a:pt x="479" y="388"/>
                </a:lnTo>
                <a:lnTo>
                  <a:pt x="82" y="399"/>
                </a:lnTo>
                <a:lnTo>
                  <a:pt x="82" y="388"/>
                </a:lnTo>
                <a:lnTo>
                  <a:pt x="71" y="378"/>
                </a:lnTo>
                <a:lnTo>
                  <a:pt x="82" y="368"/>
                </a:lnTo>
                <a:lnTo>
                  <a:pt x="71" y="358"/>
                </a:lnTo>
                <a:lnTo>
                  <a:pt x="71" y="347"/>
                </a:lnTo>
                <a:lnTo>
                  <a:pt x="71" y="337"/>
                </a:lnTo>
                <a:lnTo>
                  <a:pt x="71" y="327"/>
                </a:lnTo>
                <a:lnTo>
                  <a:pt x="61" y="317"/>
                </a:lnTo>
                <a:lnTo>
                  <a:pt x="61" y="296"/>
                </a:lnTo>
                <a:lnTo>
                  <a:pt x="61" y="286"/>
                </a:lnTo>
                <a:lnTo>
                  <a:pt x="61" y="276"/>
                </a:lnTo>
                <a:lnTo>
                  <a:pt x="51" y="266"/>
                </a:lnTo>
                <a:lnTo>
                  <a:pt x="41" y="255"/>
                </a:lnTo>
                <a:lnTo>
                  <a:pt x="51" y="245"/>
                </a:lnTo>
                <a:lnTo>
                  <a:pt x="41" y="235"/>
                </a:lnTo>
                <a:lnTo>
                  <a:pt x="31" y="215"/>
                </a:lnTo>
                <a:lnTo>
                  <a:pt x="20" y="204"/>
                </a:lnTo>
                <a:lnTo>
                  <a:pt x="31" y="184"/>
                </a:lnTo>
                <a:lnTo>
                  <a:pt x="31" y="174"/>
                </a:lnTo>
                <a:lnTo>
                  <a:pt x="10" y="164"/>
                </a:lnTo>
                <a:lnTo>
                  <a:pt x="10" y="153"/>
                </a:lnTo>
                <a:lnTo>
                  <a:pt x="10" y="143"/>
                </a:lnTo>
                <a:lnTo>
                  <a:pt x="0" y="112"/>
                </a:lnTo>
                <a:lnTo>
                  <a:pt x="10" y="92"/>
                </a:lnTo>
                <a:lnTo>
                  <a:pt x="10" y="82"/>
                </a:lnTo>
                <a:lnTo>
                  <a:pt x="20" y="72"/>
                </a:lnTo>
                <a:lnTo>
                  <a:pt x="10" y="51"/>
                </a:lnTo>
                <a:lnTo>
                  <a:pt x="0" y="51"/>
                </a:lnTo>
                <a:lnTo>
                  <a:pt x="10" y="31"/>
                </a:lnTo>
                <a:lnTo>
                  <a:pt x="0" y="20"/>
                </a:lnTo>
                <a:lnTo>
                  <a:pt x="10" y="20"/>
                </a:lnTo>
                <a:lnTo>
                  <a:pt x="20" y="2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18" name=""/>
          <p:cNvSpPr/>
          <p:nvPr/>
        </p:nvSpPr>
        <p:spPr>
          <a:xfrm>
            <a:off x="3459240" y="2960640"/>
            <a:ext cx="623880" cy="1100160"/>
          </a:xfrm>
          <a:custGeom>
            <a:avLst/>
            <a:gdLst/>
            <a:ahLst/>
            <a:rect l="l" t="t" r="r" b="b"/>
            <a:pathLst>
              <a:path w="419" h="737">
                <a:moveTo>
                  <a:pt x="336" y="0"/>
                </a:moveTo>
                <a:lnTo>
                  <a:pt x="71" y="20"/>
                </a:lnTo>
                <a:lnTo>
                  <a:pt x="71" y="31"/>
                </a:lnTo>
                <a:lnTo>
                  <a:pt x="92" y="41"/>
                </a:lnTo>
                <a:lnTo>
                  <a:pt x="102" y="51"/>
                </a:lnTo>
                <a:lnTo>
                  <a:pt x="112" y="61"/>
                </a:lnTo>
                <a:lnTo>
                  <a:pt x="122" y="82"/>
                </a:lnTo>
                <a:lnTo>
                  <a:pt x="122" y="92"/>
                </a:lnTo>
                <a:lnTo>
                  <a:pt x="112" y="112"/>
                </a:lnTo>
                <a:lnTo>
                  <a:pt x="112" y="133"/>
                </a:lnTo>
                <a:lnTo>
                  <a:pt x="92" y="143"/>
                </a:lnTo>
                <a:lnTo>
                  <a:pt x="71" y="153"/>
                </a:lnTo>
                <a:lnTo>
                  <a:pt x="51" y="153"/>
                </a:lnTo>
                <a:lnTo>
                  <a:pt x="41" y="164"/>
                </a:lnTo>
                <a:lnTo>
                  <a:pt x="31" y="174"/>
                </a:lnTo>
                <a:lnTo>
                  <a:pt x="41" y="184"/>
                </a:lnTo>
                <a:lnTo>
                  <a:pt x="51" y="204"/>
                </a:lnTo>
                <a:lnTo>
                  <a:pt x="51" y="225"/>
                </a:lnTo>
                <a:lnTo>
                  <a:pt x="31" y="256"/>
                </a:lnTo>
                <a:lnTo>
                  <a:pt x="20" y="266"/>
                </a:lnTo>
                <a:lnTo>
                  <a:pt x="10" y="276"/>
                </a:lnTo>
                <a:lnTo>
                  <a:pt x="10" y="286"/>
                </a:lnTo>
                <a:lnTo>
                  <a:pt x="10" y="307"/>
                </a:lnTo>
                <a:lnTo>
                  <a:pt x="0" y="317"/>
                </a:lnTo>
                <a:lnTo>
                  <a:pt x="0" y="348"/>
                </a:lnTo>
                <a:lnTo>
                  <a:pt x="10" y="368"/>
                </a:lnTo>
                <a:lnTo>
                  <a:pt x="10" y="378"/>
                </a:lnTo>
                <a:lnTo>
                  <a:pt x="41" y="409"/>
                </a:lnTo>
                <a:lnTo>
                  <a:pt x="71" y="440"/>
                </a:lnTo>
                <a:lnTo>
                  <a:pt x="82" y="440"/>
                </a:lnTo>
                <a:lnTo>
                  <a:pt x="102" y="491"/>
                </a:lnTo>
                <a:lnTo>
                  <a:pt x="112" y="480"/>
                </a:lnTo>
                <a:lnTo>
                  <a:pt x="122" y="480"/>
                </a:lnTo>
                <a:lnTo>
                  <a:pt x="143" y="491"/>
                </a:lnTo>
                <a:lnTo>
                  <a:pt x="153" y="501"/>
                </a:lnTo>
                <a:lnTo>
                  <a:pt x="143" y="521"/>
                </a:lnTo>
                <a:lnTo>
                  <a:pt x="143" y="532"/>
                </a:lnTo>
                <a:lnTo>
                  <a:pt x="133" y="562"/>
                </a:lnTo>
                <a:lnTo>
                  <a:pt x="122" y="562"/>
                </a:lnTo>
                <a:lnTo>
                  <a:pt x="133" y="583"/>
                </a:lnTo>
                <a:lnTo>
                  <a:pt x="153" y="593"/>
                </a:lnTo>
                <a:lnTo>
                  <a:pt x="173" y="613"/>
                </a:lnTo>
                <a:lnTo>
                  <a:pt x="194" y="624"/>
                </a:lnTo>
                <a:lnTo>
                  <a:pt x="224" y="644"/>
                </a:lnTo>
                <a:lnTo>
                  <a:pt x="224" y="664"/>
                </a:lnTo>
                <a:lnTo>
                  <a:pt x="234" y="685"/>
                </a:lnTo>
                <a:lnTo>
                  <a:pt x="224" y="695"/>
                </a:lnTo>
                <a:lnTo>
                  <a:pt x="245" y="736"/>
                </a:lnTo>
                <a:lnTo>
                  <a:pt x="255" y="736"/>
                </a:lnTo>
                <a:lnTo>
                  <a:pt x="255" y="726"/>
                </a:lnTo>
                <a:lnTo>
                  <a:pt x="265" y="726"/>
                </a:lnTo>
                <a:lnTo>
                  <a:pt x="265" y="705"/>
                </a:lnTo>
                <a:lnTo>
                  <a:pt x="275" y="705"/>
                </a:lnTo>
                <a:lnTo>
                  <a:pt x="296" y="705"/>
                </a:lnTo>
                <a:lnTo>
                  <a:pt x="306" y="705"/>
                </a:lnTo>
                <a:lnTo>
                  <a:pt x="326" y="716"/>
                </a:lnTo>
                <a:lnTo>
                  <a:pt x="336" y="716"/>
                </a:lnTo>
                <a:lnTo>
                  <a:pt x="326" y="685"/>
                </a:lnTo>
                <a:lnTo>
                  <a:pt x="326" y="675"/>
                </a:lnTo>
                <a:lnTo>
                  <a:pt x="336" y="664"/>
                </a:lnTo>
                <a:lnTo>
                  <a:pt x="367" y="654"/>
                </a:lnTo>
                <a:lnTo>
                  <a:pt x="357" y="644"/>
                </a:lnTo>
                <a:lnTo>
                  <a:pt x="367" y="634"/>
                </a:lnTo>
                <a:lnTo>
                  <a:pt x="367" y="624"/>
                </a:lnTo>
                <a:lnTo>
                  <a:pt x="367" y="613"/>
                </a:lnTo>
                <a:lnTo>
                  <a:pt x="367" y="603"/>
                </a:lnTo>
                <a:lnTo>
                  <a:pt x="377" y="583"/>
                </a:lnTo>
                <a:lnTo>
                  <a:pt x="377" y="562"/>
                </a:lnTo>
                <a:lnTo>
                  <a:pt x="387" y="552"/>
                </a:lnTo>
                <a:lnTo>
                  <a:pt x="398" y="532"/>
                </a:lnTo>
                <a:lnTo>
                  <a:pt x="398" y="521"/>
                </a:lnTo>
                <a:lnTo>
                  <a:pt x="418" y="491"/>
                </a:lnTo>
                <a:lnTo>
                  <a:pt x="408" y="470"/>
                </a:lnTo>
                <a:lnTo>
                  <a:pt x="398" y="440"/>
                </a:lnTo>
                <a:lnTo>
                  <a:pt x="398" y="429"/>
                </a:lnTo>
                <a:lnTo>
                  <a:pt x="398" y="419"/>
                </a:lnTo>
                <a:lnTo>
                  <a:pt x="408" y="409"/>
                </a:lnTo>
                <a:lnTo>
                  <a:pt x="377" y="102"/>
                </a:lnTo>
                <a:lnTo>
                  <a:pt x="377" y="92"/>
                </a:lnTo>
                <a:lnTo>
                  <a:pt x="367" y="92"/>
                </a:lnTo>
                <a:lnTo>
                  <a:pt x="367" y="61"/>
                </a:lnTo>
                <a:lnTo>
                  <a:pt x="357" y="51"/>
                </a:lnTo>
                <a:lnTo>
                  <a:pt x="347" y="41"/>
                </a:lnTo>
                <a:lnTo>
                  <a:pt x="336" y="20"/>
                </a:lnTo>
                <a:lnTo>
                  <a:pt x="336"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19" name=""/>
          <p:cNvSpPr/>
          <p:nvPr/>
        </p:nvSpPr>
        <p:spPr>
          <a:xfrm>
            <a:off x="2836800" y="3373560"/>
            <a:ext cx="1035000" cy="882360"/>
          </a:xfrm>
          <a:custGeom>
            <a:avLst/>
            <a:gdLst/>
            <a:ahLst/>
            <a:rect l="l" t="t" r="r" b="b"/>
            <a:pathLst>
              <a:path w="696" h="592">
                <a:moveTo>
                  <a:pt x="123" y="550"/>
                </a:moveTo>
                <a:lnTo>
                  <a:pt x="583" y="530"/>
                </a:lnTo>
                <a:lnTo>
                  <a:pt x="593" y="540"/>
                </a:lnTo>
                <a:lnTo>
                  <a:pt x="593" y="550"/>
                </a:lnTo>
                <a:lnTo>
                  <a:pt x="593" y="560"/>
                </a:lnTo>
                <a:lnTo>
                  <a:pt x="583" y="571"/>
                </a:lnTo>
                <a:lnTo>
                  <a:pt x="572" y="581"/>
                </a:lnTo>
                <a:lnTo>
                  <a:pt x="572" y="591"/>
                </a:lnTo>
                <a:lnTo>
                  <a:pt x="634" y="591"/>
                </a:lnTo>
                <a:lnTo>
                  <a:pt x="644" y="571"/>
                </a:lnTo>
                <a:lnTo>
                  <a:pt x="644" y="560"/>
                </a:lnTo>
                <a:lnTo>
                  <a:pt x="644" y="540"/>
                </a:lnTo>
                <a:lnTo>
                  <a:pt x="654" y="520"/>
                </a:lnTo>
                <a:lnTo>
                  <a:pt x="664" y="509"/>
                </a:lnTo>
                <a:lnTo>
                  <a:pt x="675" y="509"/>
                </a:lnTo>
                <a:lnTo>
                  <a:pt x="685" y="509"/>
                </a:lnTo>
                <a:lnTo>
                  <a:pt x="695" y="469"/>
                </a:lnTo>
                <a:lnTo>
                  <a:pt x="695" y="459"/>
                </a:lnTo>
                <a:lnTo>
                  <a:pt x="685" y="459"/>
                </a:lnTo>
                <a:lnTo>
                  <a:pt x="685" y="448"/>
                </a:lnTo>
                <a:lnTo>
                  <a:pt x="675" y="448"/>
                </a:lnTo>
                <a:lnTo>
                  <a:pt x="675" y="459"/>
                </a:lnTo>
                <a:lnTo>
                  <a:pt x="664" y="459"/>
                </a:lnTo>
                <a:lnTo>
                  <a:pt x="644" y="418"/>
                </a:lnTo>
                <a:lnTo>
                  <a:pt x="654" y="408"/>
                </a:lnTo>
                <a:lnTo>
                  <a:pt x="644" y="387"/>
                </a:lnTo>
                <a:lnTo>
                  <a:pt x="644" y="367"/>
                </a:lnTo>
                <a:lnTo>
                  <a:pt x="613" y="346"/>
                </a:lnTo>
                <a:lnTo>
                  <a:pt x="593" y="336"/>
                </a:lnTo>
                <a:lnTo>
                  <a:pt x="572" y="316"/>
                </a:lnTo>
                <a:lnTo>
                  <a:pt x="552" y="306"/>
                </a:lnTo>
                <a:lnTo>
                  <a:pt x="542" y="285"/>
                </a:lnTo>
                <a:lnTo>
                  <a:pt x="552" y="285"/>
                </a:lnTo>
                <a:lnTo>
                  <a:pt x="562" y="255"/>
                </a:lnTo>
                <a:lnTo>
                  <a:pt x="562" y="245"/>
                </a:lnTo>
                <a:lnTo>
                  <a:pt x="572" y="224"/>
                </a:lnTo>
                <a:lnTo>
                  <a:pt x="562" y="214"/>
                </a:lnTo>
                <a:lnTo>
                  <a:pt x="542" y="204"/>
                </a:lnTo>
                <a:lnTo>
                  <a:pt x="531" y="204"/>
                </a:lnTo>
                <a:lnTo>
                  <a:pt x="521" y="214"/>
                </a:lnTo>
                <a:lnTo>
                  <a:pt x="501" y="163"/>
                </a:lnTo>
                <a:lnTo>
                  <a:pt x="491" y="163"/>
                </a:lnTo>
                <a:lnTo>
                  <a:pt x="460" y="132"/>
                </a:lnTo>
                <a:lnTo>
                  <a:pt x="429" y="102"/>
                </a:lnTo>
                <a:lnTo>
                  <a:pt x="429" y="92"/>
                </a:lnTo>
                <a:lnTo>
                  <a:pt x="419" y="71"/>
                </a:lnTo>
                <a:lnTo>
                  <a:pt x="419" y="41"/>
                </a:lnTo>
                <a:lnTo>
                  <a:pt x="429" y="31"/>
                </a:lnTo>
                <a:lnTo>
                  <a:pt x="399" y="0"/>
                </a:lnTo>
                <a:lnTo>
                  <a:pt x="0" y="10"/>
                </a:lnTo>
                <a:lnTo>
                  <a:pt x="10" y="20"/>
                </a:lnTo>
                <a:lnTo>
                  <a:pt x="20" y="31"/>
                </a:lnTo>
                <a:lnTo>
                  <a:pt x="20" y="51"/>
                </a:lnTo>
                <a:lnTo>
                  <a:pt x="41" y="61"/>
                </a:lnTo>
                <a:lnTo>
                  <a:pt x="41" y="71"/>
                </a:lnTo>
                <a:lnTo>
                  <a:pt x="41" y="82"/>
                </a:lnTo>
                <a:lnTo>
                  <a:pt x="82" y="122"/>
                </a:lnTo>
                <a:lnTo>
                  <a:pt x="72" y="132"/>
                </a:lnTo>
                <a:lnTo>
                  <a:pt x="72" y="153"/>
                </a:lnTo>
                <a:lnTo>
                  <a:pt x="72" y="163"/>
                </a:lnTo>
                <a:lnTo>
                  <a:pt x="82" y="163"/>
                </a:lnTo>
                <a:lnTo>
                  <a:pt x="92" y="183"/>
                </a:lnTo>
                <a:lnTo>
                  <a:pt x="102" y="194"/>
                </a:lnTo>
                <a:lnTo>
                  <a:pt x="112" y="194"/>
                </a:lnTo>
                <a:lnTo>
                  <a:pt x="112" y="204"/>
                </a:lnTo>
                <a:lnTo>
                  <a:pt x="123" y="479"/>
                </a:lnTo>
                <a:lnTo>
                  <a:pt x="123" y="55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20" name=""/>
          <p:cNvSpPr/>
          <p:nvPr/>
        </p:nvSpPr>
        <p:spPr>
          <a:xfrm>
            <a:off x="2390760" y="5468760"/>
            <a:ext cx="433440" cy="2034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Texas</a:t>
            </a:r>
            <a:endParaRPr b="0" lang="en-US" sz="800" strike="noStrike" u="none">
              <a:solidFill>
                <a:srgbClr val="000000"/>
              </a:solidFill>
              <a:effectLst/>
              <a:uFillTx/>
              <a:latin typeface="Times New Roman"/>
            </a:endParaRPr>
          </a:p>
        </p:txBody>
      </p:sp>
      <p:sp>
        <p:nvSpPr>
          <p:cNvPr id="121" name=""/>
          <p:cNvSpPr/>
          <p:nvPr/>
        </p:nvSpPr>
        <p:spPr>
          <a:xfrm>
            <a:off x="2266920" y="4154400"/>
            <a:ext cx="658800" cy="2016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Oklahoma</a:t>
            </a:r>
            <a:endParaRPr b="0" lang="en-US" sz="800" strike="noStrike" u="none">
              <a:solidFill>
                <a:srgbClr val="000000"/>
              </a:solidFill>
              <a:effectLst/>
              <a:uFillTx/>
              <a:latin typeface="Times New Roman"/>
            </a:endParaRPr>
          </a:p>
        </p:txBody>
      </p:sp>
      <p:sp>
        <p:nvSpPr>
          <p:cNvPr id="122" name=""/>
          <p:cNvSpPr/>
          <p:nvPr/>
        </p:nvSpPr>
        <p:spPr>
          <a:xfrm>
            <a:off x="2112840" y="3449520"/>
            <a:ext cx="498600" cy="20016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Kansas</a:t>
            </a:r>
            <a:endParaRPr b="0" lang="en-US" sz="800" strike="noStrike" u="none">
              <a:solidFill>
                <a:srgbClr val="000000"/>
              </a:solidFill>
              <a:effectLst/>
              <a:uFillTx/>
              <a:latin typeface="Times New Roman"/>
            </a:endParaRPr>
          </a:p>
        </p:txBody>
      </p:sp>
      <p:sp>
        <p:nvSpPr>
          <p:cNvPr id="123" name=""/>
          <p:cNvSpPr/>
          <p:nvPr/>
        </p:nvSpPr>
        <p:spPr>
          <a:xfrm>
            <a:off x="3086280" y="3843360"/>
            <a:ext cx="571320" cy="2016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Missouri</a:t>
            </a:r>
            <a:endParaRPr b="0" lang="en-US" sz="800" strike="noStrike" u="none">
              <a:solidFill>
                <a:srgbClr val="000000"/>
              </a:solidFill>
              <a:effectLst/>
              <a:uFillTx/>
              <a:latin typeface="Times New Roman"/>
            </a:endParaRPr>
          </a:p>
        </p:txBody>
      </p:sp>
      <p:sp>
        <p:nvSpPr>
          <p:cNvPr id="124" name=""/>
          <p:cNvSpPr/>
          <p:nvPr/>
        </p:nvSpPr>
        <p:spPr>
          <a:xfrm>
            <a:off x="2101680" y="3114720"/>
            <a:ext cx="611280" cy="20016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Nebraska</a:t>
            </a:r>
            <a:endParaRPr b="0" lang="en-US" sz="800" strike="noStrike" u="none">
              <a:solidFill>
                <a:srgbClr val="000000"/>
              </a:solidFill>
              <a:effectLst/>
              <a:uFillTx/>
              <a:latin typeface="Times New Roman"/>
            </a:endParaRPr>
          </a:p>
        </p:txBody>
      </p:sp>
      <p:sp>
        <p:nvSpPr>
          <p:cNvPr id="125" name=""/>
          <p:cNvSpPr/>
          <p:nvPr/>
        </p:nvSpPr>
        <p:spPr>
          <a:xfrm>
            <a:off x="1884240" y="2486160"/>
            <a:ext cx="511200" cy="3222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South</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Dakota</a:t>
            </a:r>
            <a:endParaRPr b="0" lang="en-US" sz="800" strike="noStrike" u="none">
              <a:solidFill>
                <a:srgbClr val="000000"/>
              </a:solidFill>
              <a:effectLst/>
              <a:uFillTx/>
              <a:latin typeface="Times New Roman"/>
            </a:endParaRPr>
          </a:p>
        </p:txBody>
      </p:sp>
      <p:sp>
        <p:nvSpPr>
          <p:cNvPr id="126" name=""/>
          <p:cNvSpPr/>
          <p:nvPr/>
        </p:nvSpPr>
        <p:spPr>
          <a:xfrm>
            <a:off x="3279600" y="2463840"/>
            <a:ext cx="644760" cy="2016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Wisconsin</a:t>
            </a:r>
            <a:endParaRPr b="0" lang="en-US" sz="800" strike="noStrike" u="none">
              <a:solidFill>
                <a:srgbClr val="000000"/>
              </a:solidFill>
              <a:effectLst/>
              <a:uFillTx/>
              <a:latin typeface="Times New Roman"/>
            </a:endParaRPr>
          </a:p>
        </p:txBody>
      </p:sp>
      <p:sp>
        <p:nvSpPr>
          <p:cNvPr id="127" name=""/>
          <p:cNvSpPr/>
          <p:nvPr/>
        </p:nvSpPr>
        <p:spPr>
          <a:xfrm>
            <a:off x="3173400" y="3181320"/>
            <a:ext cx="405000" cy="2016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Iowa</a:t>
            </a:r>
            <a:endParaRPr b="0" lang="en-US" sz="800" strike="noStrike" u="none">
              <a:solidFill>
                <a:srgbClr val="000000"/>
              </a:solidFill>
              <a:effectLst/>
              <a:uFillTx/>
              <a:latin typeface="Times New Roman"/>
            </a:endParaRPr>
          </a:p>
        </p:txBody>
      </p:sp>
      <p:sp>
        <p:nvSpPr>
          <p:cNvPr id="128" name=""/>
          <p:cNvSpPr/>
          <p:nvPr/>
        </p:nvSpPr>
        <p:spPr>
          <a:xfrm>
            <a:off x="3543480" y="3370320"/>
            <a:ext cx="473040" cy="20304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Illinois</a:t>
            </a:r>
            <a:endParaRPr b="0" lang="en-US" sz="800" strike="noStrike" u="none">
              <a:solidFill>
                <a:srgbClr val="000000"/>
              </a:solidFill>
              <a:effectLst/>
              <a:uFillTx/>
              <a:latin typeface="Times New Roman"/>
            </a:endParaRPr>
          </a:p>
        </p:txBody>
      </p:sp>
      <p:sp>
        <p:nvSpPr>
          <p:cNvPr id="129" name=""/>
          <p:cNvSpPr/>
          <p:nvPr/>
        </p:nvSpPr>
        <p:spPr>
          <a:xfrm>
            <a:off x="2732040" y="1974960"/>
            <a:ext cx="709560" cy="1438200"/>
          </a:xfrm>
          <a:custGeom>
            <a:avLst/>
            <a:gdLst/>
            <a:ahLst/>
            <a:rect l="l" t="t" r="r" b="b"/>
            <a:pathLst>
              <a:path w="477" h="965">
                <a:moveTo>
                  <a:pt x="28" y="964"/>
                </a:moveTo>
                <a:lnTo>
                  <a:pt x="16" y="836"/>
                </a:lnTo>
                <a:lnTo>
                  <a:pt x="0" y="776"/>
                </a:lnTo>
                <a:lnTo>
                  <a:pt x="332" y="428"/>
                </a:lnTo>
                <a:lnTo>
                  <a:pt x="316" y="348"/>
                </a:lnTo>
                <a:lnTo>
                  <a:pt x="312" y="300"/>
                </a:lnTo>
                <a:lnTo>
                  <a:pt x="328" y="244"/>
                </a:lnTo>
                <a:lnTo>
                  <a:pt x="368" y="156"/>
                </a:lnTo>
                <a:lnTo>
                  <a:pt x="476" y="0"/>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30" name=""/>
          <p:cNvSpPr/>
          <p:nvPr/>
        </p:nvSpPr>
        <p:spPr>
          <a:xfrm>
            <a:off x="2846520" y="2587680"/>
            <a:ext cx="361800" cy="635040"/>
          </a:xfrm>
          <a:custGeom>
            <a:avLst/>
            <a:gdLst/>
            <a:ahLst/>
            <a:rect l="l" t="t" r="r" b="b"/>
            <a:pathLst>
              <a:path w="285" h="425">
                <a:moveTo>
                  <a:pt x="0" y="100"/>
                </a:moveTo>
                <a:lnTo>
                  <a:pt x="40" y="92"/>
                </a:lnTo>
                <a:lnTo>
                  <a:pt x="112" y="0"/>
                </a:lnTo>
                <a:lnTo>
                  <a:pt x="256" y="40"/>
                </a:lnTo>
                <a:lnTo>
                  <a:pt x="284" y="48"/>
                </a:lnTo>
                <a:lnTo>
                  <a:pt x="264" y="156"/>
                </a:lnTo>
                <a:lnTo>
                  <a:pt x="244" y="268"/>
                </a:lnTo>
                <a:lnTo>
                  <a:pt x="212" y="344"/>
                </a:lnTo>
                <a:lnTo>
                  <a:pt x="204" y="424"/>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31" name=""/>
          <p:cNvSpPr/>
          <p:nvPr/>
        </p:nvSpPr>
        <p:spPr>
          <a:xfrm>
            <a:off x="3249720" y="2038320"/>
            <a:ext cx="707760" cy="198360"/>
          </a:xfrm>
          <a:custGeom>
            <a:avLst/>
            <a:gdLst/>
            <a:ahLst/>
            <a:rect l="l" t="t" r="r" b="b"/>
            <a:pathLst>
              <a:path w="477" h="133">
                <a:moveTo>
                  <a:pt x="0" y="0"/>
                </a:moveTo>
                <a:lnTo>
                  <a:pt x="20" y="96"/>
                </a:lnTo>
                <a:lnTo>
                  <a:pt x="72" y="132"/>
                </a:lnTo>
                <a:lnTo>
                  <a:pt x="164" y="128"/>
                </a:lnTo>
                <a:lnTo>
                  <a:pt x="476" y="92"/>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32" name=""/>
          <p:cNvSpPr/>
          <p:nvPr/>
        </p:nvSpPr>
        <p:spPr>
          <a:xfrm>
            <a:off x="3159000" y="2046240"/>
            <a:ext cx="174600" cy="95400"/>
          </a:xfrm>
          <a:custGeom>
            <a:avLst/>
            <a:gdLst/>
            <a:ahLst/>
            <a:rect l="l" t="t" r="r" b="b"/>
            <a:pathLst>
              <a:path w="117" h="65">
                <a:moveTo>
                  <a:pt x="0" y="64"/>
                </a:moveTo>
                <a:lnTo>
                  <a:pt x="36" y="36"/>
                </a:lnTo>
                <a:lnTo>
                  <a:pt x="60" y="24"/>
                </a:lnTo>
                <a:lnTo>
                  <a:pt x="104" y="20"/>
                </a:lnTo>
                <a:lnTo>
                  <a:pt x="116" y="0"/>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33" name=""/>
          <p:cNvSpPr/>
          <p:nvPr/>
        </p:nvSpPr>
        <p:spPr>
          <a:xfrm>
            <a:off x="3187800" y="2820960"/>
            <a:ext cx="352440" cy="0"/>
          </a:xfrm>
          <a:prstGeom prst="line">
            <a:avLst/>
          </a:prstGeom>
          <a:ln cap="rnd"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3225960" y="2624040"/>
            <a:ext cx="322200" cy="55800"/>
          </a:xfrm>
          <a:custGeom>
            <a:avLst/>
            <a:gdLst/>
            <a:ahLst/>
            <a:rect l="l" t="t" r="r" b="b"/>
            <a:pathLst>
              <a:path w="217" h="37">
                <a:moveTo>
                  <a:pt x="0" y="0"/>
                </a:moveTo>
                <a:lnTo>
                  <a:pt x="116" y="24"/>
                </a:lnTo>
                <a:lnTo>
                  <a:pt x="216" y="36"/>
                </a:lnTo>
              </a:path>
            </a:pathLst>
          </a:custGeom>
          <a:noFill/>
          <a:ln cap="rnd" w="38160">
            <a:solidFill>
              <a:srgbClr val="000000"/>
            </a:solidFill>
            <a:round/>
          </a:ln>
        </p:spPr>
        <p:style>
          <a:lnRef idx="0"/>
          <a:fillRef idx="0"/>
          <a:effectRef idx="0"/>
          <a:fontRef idx="minor"/>
        </p:style>
        <p:txBody>
          <a:bodyPr tIns="10080" bIns="10080" anchor="t">
            <a:noAutofit/>
          </a:bodyPr>
          <a:p>
            <a:endParaRPr b="0" lang="en-US" sz="2400" strike="noStrike" u="none">
              <a:solidFill>
                <a:srgbClr val="000000"/>
              </a:solidFill>
              <a:effectLst/>
              <a:uFillTx/>
              <a:latin typeface="Times New Roman"/>
            </a:endParaRPr>
          </a:p>
        </p:txBody>
      </p:sp>
      <p:sp>
        <p:nvSpPr>
          <p:cNvPr id="135" name=""/>
          <p:cNvSpPr/>
          <p:nvPr/>
        </p:nvSpPr>
        <p:spPr>
          <a:xfrm>
            <a:off x="3483000" y="2233440"/>
            <a:ext cx="101520" cy="150840"/>
          </a:xfrm>
          <a:prstGeom prst="line">
            <a:avLst/>
          </a:prstGeom>
          <a:ln cap="rnd"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 name=""/>
          <p:cNvSpPr/>
          <p:nvPr/>
        </p:nvSpPr>
        <p:spPr>
          <a:xfrm>
            <a:off x="3206880" y="2428920"/>
            <a:ext cx="252360" cy="76320"/>
          </a:xfrm>
          <a:custGeom>
            <a:avLst/>
            <a:gdLst/>
            <a:ahLst/>
            <a:rect l="l" t="t" r="r" b="b"/>
            <a:pathLst>
              <a:path w="169" h="53">
                <a:moveTo>
                  <a:pt x="0" y="52"/>
                </a:moveTo>
                <a:lnTo>
                  <a:pt x="36" y="32"/>
                </a:lnTo>
                <a:lnTo>
                  <a:pt x="168" y="0"/>
                </a:lnTo>
              </a:path>
            </a:pathLst>
          </a:custGeom>
          <a:noFill/>
          <a:ln cap="rnd" w="38160">
            <a:solidFill>
              <a:srgbClr val="000000"/>
            </a:solidFill>
            <a:round/>
          </a:ln>
        </p:spPr>
        <p:style>
          <a:lnRef idx="0"/>
          <a:fillRef idx="0"/>
          <a:effectRef idx="0"/>
          <a:fontRef idx="minor"/>
        </p:style>
        <p:txBody>
          <a:bodyPr tIns="30600" bIns="30600" anchor="t">
            <a:noAutofit/>
          </a:bodyPr>
          <a:p>
            <a:endParaRPr b="0" lang="en-US" sz="2400" strike="noStrike" u="none">
              <a:solidFill>
                <a:srgbClr val="000000"/>
              </a:solidFill>
              <a:effectLst/>
              <a:uFillTx/>
              <a:latin typeface="Times New Roman"/>
            </a:endParaRPr>
          </a:p>
        </p:txBody>
      </p:sp>
      <p:sp>
        <p:nvSpPr>
          <p:cNvPr id="137" name=""/>
          <p:cNvSpPr/>
          <p:nvPr/>
        </p:nvSpPr>
        <p:spPr>
          <a:xfrm>
            <a:off x="2798640" y="2271600"/>
            <a:ext cx="252360" cy="244440"/>
          </a:xfrm>
          <a:custGeom>
            <a:avLst/>
            <a:gdLst/>
            <a:ahLst/>
            <a:rect l="l" t="t" r="r" b="b"/>
            <a:pathLst>
              <a:path w="169" h="165">
                <a:moveTo>
                  <a:pt x="12" y="164"/>
                </a:moveTo>
                <a:lnTo>
                  <a:pt x="0" y="136"/>
                </a:lnTo>
                <a:lnTo>
                  <a:pt x="16" y="96"/>
                </a:lnTo>
                <a:lnTo>
                  <a:pt x="168" y="32"/>
                </a:lnTo>
                <a:lnTo>
                  <a:pt x="168" y="0"/>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38" name=""/>
          <p:cNvSpPr/>
          <p:nvPr/>
        </p:nvSpPr>
        <p:spPr>
          <a:xfrm>
            <a:off x="2981160" y="2336760"/>
            <a:ext cx="96840" cy="115920"/>
          </a:xfrm>
          <a:custGeom>
            <a:avLst/>
            <a:gdLst/>
            <a:ahLst/>
            <a:rect l="l" t="t" r="r" b="b"/>
            <a:pathLst>
              <a:path w="65" h="77">
                <a:moveTo>
                  <a:pt x="44" y="0"/>
                </a:moveTo>
                <a:lnTo>
                  <a:pt x="64" y="24"/>
                </a:lnTo>
                <a:lnTo>
                  <a:pt x="52" y="52"/>
                </a:lnTo>
                <a:lnTo>
                  <a:pt x="36" y="64"/>
                </a:lnTo>
                <a:lnTo>
                  <a:pt x="0" y="76"/>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39" name=""/>
          <p:cNvSpPr/>
          <p:nvPr/>
        </p:nvSpPr>
        <p:spPr>
          <a:xfrm>
            <a:off x="3071880" y="2409840"/>
            <a:ext cx="127080" cy="0"/>
          </a:xfrm>
          <a:prstGeom prst="line">
            <a:avLst/>
          </a:prstGeom>
          <a:ln cap="rnd"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1685880" y="3216240"/>
            <a:ext cx="819360" cy="24444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1" name=""/>
          <p:cNvSpPr/>
          <p:nvPr/>
        </p:nvSpPr>
        <p:spPr>
          <a:xfrm>
            <a:off x="3135240" y="3098880"/>
            <a:ext cx="14400" cy="1440"/>
          </a:xfrm>
          <a:custGeom>
            <a:avLst/>
            <a:gdLst/>
            <a:ahLst/>
            <a:rect l="l" t="t" r="r" b="b"/>
            <a:pathLst>
              <a:path w="9" h="1">
                <a:moveTo>
                  <a:pt x="8" y="0"/>
                </a:moveTo>
                <a:lnTo>
                  <a:pt x="0" y="0"/>
                </a:lnTo>
                <a:lnTo>
                  <a:pt x="8" y="0"/>
                </a:lnTo>
              </a:path>
            </a:pathLst>
          </a:custGeom>
          <a:solidFill>
            <a:srgbClr val="4c4c4c"/>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2" name=""/>
          <p:cNvSpPr/>
          <p:nvPr/>
        </p:nvSpPr>
        <p:spPr>
          <a:xfrm>
            <a:off x="2639880" y="3645000"/>
            <a:ext cx="133560" cy="133200"/>
          </a:xfrm>
          <a:prstGeom prst="can">
            <a:avLst>
              <a:gd name="adj" fmla="val 25000"/>
            </a:avLst>
          </a:prstGeom>
          <a:solidFill>
            <a:srgbClr val="095ba6"/>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143" name=""/>
          <p:cNvSpPr/>
          <p:nvPr/>
        </p:nvSpPr>
        <p:spPr>
          <a:xfrm>
            <a:off x="3198960" y="2859120"/>
            <a:ext cx="133200" cy="133200"/>
          </a:xfrm>
          <a:prstGeom prst="can">
            <a:avLst>
              <a:gd name="adj" fmla="val 25000"/>
            </a:avLst>
          </a:prstGeom>
          <a:solidFill>
            <a:srgbClr val="095ba6"/>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144" name=""/>
          <p:cNvSpPr/>
          <p:nvPr/>
        </p:nvSpPr>
        <p:spPr>
          <a:xfrm>
            <a:off x="3078000" y="3240000"/>
            <a:ext cx="133560" cy="133560"/>
          </a:xfrm>
          <a:prstGeom prst="can">
            <a:avLst>
              <a:gd name="adj" fmla="val 25000"/>
            </a:avLst>
          </a:prstGeom>
          <a:solidFill>
            <a:srgbClr val="095ba6"/>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145" name=""/>
          <p:cNvSpPr/>
          <p:nvPr/>
        </p:nvSpPr>
        <p:spPr>
          <a:xfrm>
            <a:off x="1206360" y="3533760"/>
            <a:ext cx="1209960" cy="511200"/>
          </a:xfrm>
          <a:prstGeom prst="ellipse">
            <a:avLst/>
          </a:prstGeom>
          <a:solidFill>
            <a:srgbClr val="99fa9c">
              <a:alpha val="50000"/>
            </a:srgbClr>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6" name=""/>
          <p:cNvSpPr/>
          <p:nvPr/>
        </p:nvSpPr>
        <p:spPr>
          <a:xfrm>
            <a:off x="1825560" y="4114800"/>
            <a:ext cx="1449360" cy="593640"/>
          </a:xfrm>
          <a:prstGeom prst="ellipse">
            <a:avLst/>
          </a:prstGeom>
          <a:solidFill>
            <a:srgbClr val="99fa9c">
              <a:alpha val="50000"/>
            </a:srgbClr>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7" name=""/>
          <p:cNvSpPr/>
          <p:nvPr/>
        </p:nvSpPr>
        <p:spPr>
          <a:xfrm>
            <a:off x="1889280" y="1881360"/>
            <a:ext cx="511200" cy="3222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North</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Dakota</a:t>
            </a:r>
            <a:endParaRPr b="0" lang="en-US" sz="800" strike="noStrike" u="none">
              <a:solidFill>
                <a:srgbClr val="000000"/>
              </a:solidFill>
              <a:effectLst/>
              <a:uFillTx/>
              <a:latin typeface="Times New Roman"/>
            </a:endParaRPr>
          </a:p>
        </p:txBody>
      </p:sp>
      <p:sp>
        <p:nvSpPr>
          <p:cNvPr id="148" name=""/>
          <p:cNvSpPr/>
          <p:nvPr/>
        </p:nvSpPr>
        <p:spPr>
          <a:xfrm>
            <a:off x="909720" y="1795320"/>
            <a:ext cx="672840" cy="2016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Montana</a:t>
            </a:r>
            <a:endParaRPr b="0" lang="en-US" sz="800" strike="noStrike" u="none">
              <a:solidFill>
                <a:srgbClr val="000000"/>
              </a:solidFill>
              <a:effectLst/>
              <a:uFillTx/>
              <a:latin typeface="Times New Roman"/>
            </a:endParaRPr>
          </a:p>
        </p:txBody>
      </p:sp>
      <p:sp>
        <p:nvSpPr>
          <p:cNvPr id="149" name=""/>
          <p:cNvSpPr/>
          <p:nvPr/>
        </p:nvSpPr>
        <p:spPr>
          <a:xfrm>
            <a:off x="923760" y="2503440"/>
            <a:ext cx="511200" cy="3222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Wyoming</a:t>
            </a:r>
            <a:endParaRPr b="0" lang="en-US" sz="800" strike="noStrike" u="none">
              <a:solidFill>
                <a:srgbClr val="000000"/>
              </a:solidFill>
              <a:effectLst/>
              <a:uFillTx/>
              <a:latin typeface="Times New Roman"/>
            </a:endParaRPr>
          </a:p>
        </p:txBody>
      </p:sp>
      <p:sp>
        <p:nvSpPr>
          <p:cNvPr id="150" name=""/>
          <p:cNvSpPr/>
          <p:nvPr/>
        </p:nvSpPr>
        <p:spPr>
          <a:xfrm>
            <a:off x="885960" y="4459320"/>
            <a:ext cx="511200" cy="3222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New Mexico</a:t>
            </a:r>
            <a:endParaRPr b="0" lang="en-US" sz="800" strike="noStrike" u="none">
              <a:solidFill>
                <a:srgbClr val="000000"/>
              </a:solidFill>
              <a:effectLst/>
              <a:uFillTx/>
              <a:latin typeface="Times New Roman"/>
            </a:endParaRPr>
          </a:p>
        </p:txBody>
      </p:sp>
      <p:sp>
        <p:nvSpPr>
          <p:cNvPr id="151" name=""/>
          <p:cNvSpPr/>
          <p:nvPr/>
        </p:nvSpPr>
        <p:spPr>
          <a:xfrm>
            <a:off x="1406520" y="4792680"/>
            <a:ext cx="1295280" cy="725400"/>
          </a:xfrm>
          <a:prstGeom prst="ellipse">
            <a:avLst/>
          </a:prstGeom>
          <a:solidFill>
            <a:srgbClr val="99fa9c">
              <a:alpha val="50000"/>
            </a:srgbClr>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 name=""/>
          <p:cNvSpPr/>
          <p:nvPr/>
        </p:nvSpPr>
        <p:spPr>
          <a:xfrm>
            <a:off x="1614600" y="4878360"/>
            <a:ext cx="411120" cy="619200"/>
          </a:xfrm>
          <a:custGeom>
            <a:avLst/>
            <a:gdLst/>
            <a:ahLst/>
            <a:rect l="l" t="t" r="r" b="b"/>
            <a:pathLst>
              <a:path w="277" h="417">
                <a:moveTo>
                  <a:pt x="272" y="416"/>
                </a:moveTo>
                <a:lnTo>
                  <a:pt x="276" y="324"/>
                </a:lnTo>
                <a:lnTo>
                  <a:pt x="72" y="0"/>
                </a:lnTo>
                <a:lnTo>
                  <a:pt x="0" y="68"/>
                </a:lnTo>
                <a:lnTo>
                  <a:pt x="12" y="128"/>
                </a:lnTo>
                <a:lnTo>
                  <a:pt x="16" y="192"/>
                </a:lnTo>
                <a:lnTo>
                  <a:pt x="24" y="224"/>
                </a:lnTo>
                <a:lnTo>
                  <a:pt x="20" y="296"/>
                </a:lnTo>
                <a:lnTo>
                  <a:pt x="60" y="336"/>
                </a:lnTo>
                <a:lnTo>
                  <a:pt x="76" y="376"/>
                </a:lnTo>
                <a:lnTo>
                  <a:pt x="76" y="320"/>
                </a:lnTo>
                <a:lnTo>
                  <a:pt x="180" y="264"/>
                </a:lnTo>
                <a:lnTo>
                  <a:pt x="172" y="240"/>
                </a:lnTo>
                <a:lnTo>
                  <a:pt x="184" y="192"/>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53" name=""/>
          <p:cNvSpPr/>
          <p:nvPr/>
        </p:nvSpPr>
        <p:spPr>
          <a:xfrm>
            <a:off x="1963800" y="4335480"/>
            <a:ext cx="120600" cy="222120"/>
          </a:xfrm>
          <a:custGeom>
            <a:avLst/>
            <a:gdLst/>
            <a:ahLst/>
            <a:rect l="l" t="t" r="r" b="b"/>
            <a:pathLst>
              <a:path w="81" h="149">
                <a:moveTo>
                  <a:pt x="4" y="148"/>
                </a:moveTo>
                <a:lnTo>
                  <a:pt x="0" y="72"/>
                </a:lnTo>
                <a:lnTo>
                  <a:pt x="80" y="0"/>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54" name=""/>
          <p:cNvSpPr/>
          <p:nvPr/>
        </p:nvSpPr>
        <p:spPr>
          <a:xfrm>
            <a:off x="2048040" y="4406760"/>
            <a:ext cx="358560" cy="130320"/>
          </a:xfrm>
          <a:custGeom>
            <a:avLst/>
            <a:gdLst/>
            <a:ahLst/>
            <a:rect l="l" t="t" r="r" b="b"/>
            <a:pathLst>
              <a:path w="241" h="89">
                <a:moveTo>
                  <a:pt x="0" y="0"/>
                </a:moveTo>
                <a:lnTo>
                  <a:pt x="64" y="36"/>
                </a:lnTo>
                <a:lnTo>
                  <a:pt x="168" y="76"/>
                </a:lnTo>
                <a:lnTo>
                  <a:pt x="240" y="88"/>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55" name=""/>
          <p:cNvSpPr/>
          <p:nvPr/>
        </p:nvSpPr>
        <p:spPr>
          <a:xfrm flipV="1">
            <a:off x="1911240" y="4078080"/>
            <a:ext cx="338400" cy="75960"/>
          </a:xfrm>
          <a:prstGeom prst="line">
            <a:avLst/>
          </a:prstGeom>
          <a:ln cap="rnd" w="38160">
            <a:solidFill>
              <a:srgbClr val="000000"/>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56" name=""/>
          <p:cNvSpPr/>
          <p:nvPr/>
        </p:nvSpPr>
        <p:spPr>
          <a:xfrm>
            <a:off x="1994040" y="3753000"/>
            <a:ext cx="529920" cy="374400"/>
          </a:xfrm>
          <a:custGeom>
            <a:avLst/>
            <a:gdLst/>
            <a:ahLst/>
            <a:rect l="l" t="t" r="r" b="b"/>
            <a:pathLst>
              <a:path w="233" h="101">
                <a:moveTo>
                  <a:pt x="0" y="100"/>
                </a:moveTo>
                <a:lnTo>
                  <a:pt x="16" y="44"/>
                </a:lnTo>
                <a:lnTo>
                  <a:pt x="232" y="0"/>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57" name=""/>
          <p:cNvSpPr/>
          <p:nvPr/>
        </p:nvSpPr>
        <p:spPr>
          <a:xfrm flipH="1" flipV="1">
            <a:off x="1541520" y="3265200"/>
            <a:ext cx="1209600" cy="166680"/>
          </a:xfrm>
          <a:prstGeom prst="line">
            <a:avLst/>
          </a:prstGeom>
          <a:ln w="25560">
            <a:solidFill>
              <a:srgbClr val="ff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 name=""/>
          <p:cNvSpPr/>
          <p:nvPr/>
        </p:nvSpPr>
        <p:spPr>
          <a:xfrm>
            <a:off x="2889360" y="1865160"/>
            <a:ext cx="771480" cy="481320"/>
          </a:xfrm>
          <a:custGeom>
            <a:avLst/>
            <a:gdLst/>
            <a:ahLst/>
            <a:rect l="l" t="t" r="r" b="b"/>
            <a:pathLst>
              <a:path w="486" h="303">
                <a:moveTo>
                  <a:pt x="0" y="0"/>
                </a:moveTo>
                <a:lnTo>
                  <a:pt x="249" y="222"/>
                </a:lnTo>
                <a:lnTo>
                  <a:pt x="486" y="303"/>
                </a:lnTo>
              </a:path>
            </a:pathLst>
          </a:custGeom>
          <a:noFill/>
          <a:ln w="25560">
            <a:solidFill>
              <a:srgbClr val="00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 name=""/>
          <p:cNvSpPr/>
          <p:nvPr/>
        </p:nvSpPr>
        <p:spPr>
          <a:xfrm>
            <a:off x="3008160" y="2136600"/>
            <a:ext cx="371520" cy="223920"/>
          </a:xfrm>
          <a:prstGeom prst="line">
            <a:avLst/>
          </a:prstGeom>
          <a:ln w="25560">
            <a:solidFill>
              <a:srgbClr val="ffff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 name=""/>
          <p:cNvSpPr/>
          <p:nvPr/>
        </p:nvSpPr>
        <p:spPr>
          <a:xfrm>
            <a:off x="3282840" y="2263680"/>
            <a:ext cx="133560" cy="133560"/>
          </a:xfrm>
          <a:prstGeom prst="can">
            <a:avLst>
              <a:gd name="adj" fmla="val 25000"/>
            </a:avLst>
          </a:prstGeom>
          <a:solidFill>
            <a:srgbClr val="095ba6"/>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161" name=""/>
          <p:cNvSpPr/>
          <p:nvPr/>
        </p:nvSpPr>
        <p:spPr>
          <a:xfrm>
            <a:off x="2660760" y="1851120"/>
            <a:ext cx="672840" cy="2016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Minnesota</a:t>
            </a:r>
            <a:endParaRPr b="0" lang="en-US" sz="800" strike="noStrike" u="none">
              <a:solidFill>
                <a:srgbClr val="000000"/>
              </a:solidFill>
              <a:effectLst/>
              <a:uFillTx/>
              <a:latin typeface="Times New Roman"/>
            </a:endParaRPr>
          </a:p>
        </p:txBody>
      </p:sp>
      <p:sp>
        <p:nvSpPr>
          <p:cNvPr id="162" name=""/>
          <p:cNvSpPr/>
          <p:nvPr/>
        </p:nvSpPr>
        <p:spPr>
          <a:xfrm>
            <a:off x="2155680" y="4243320"/>
            <a:ext cx="273240" cy="92160"/>
          </a:xfrm>
          <a:custGeom>
            <a:avLst/>
            <a:gdLst/>
            <a:ahLst/>
            <a:rect l="l" t="t" r="r" b="b"/>
            <a:pathLst>
              <a:path w="185" h="61">
                <a:moveTo>
                  <a:pt x="0" y="0"/>
                </a:moveTo>
                <a:lnTo>
                  <a:pt x="100" y="48"/>
                </a:lnTo>
                <a:lnTo>
                  <a:pt x="132" y="48"/>
                </a:lnTo>
                <a:lnTo>
                  <a:pt x="156" y="56"/>
                </a:lnTo>
                <a:lnTo>
                  <a:pt x="184" y="60"/>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3" name=""/>
          <p:cNvSpPr/>
          <p:nvPr/>
        </p:nvSpPr>
        <p:spPr>
          <a:xfrm>
            <a:off x="809640" y="3605040"/>
            <a:ext cx="4122720" cy="1800"/>
          </a:xfrm>
          <a:custGeom>
            <a:avLst/>
            <a:gdLst/>
            <a:ahLst/>
            <a:rect l="l" t="t" r="r" b="b"/>
            <a:pathLst>
              <a:path w="2091" h="114">
                <a:moveTo>
                  <a:pt x="2091" y="114"/>
                </a:moveTo>
                <a:cubicBezTo>
                  <a:pt x="1923" y="109"/>
                  <a:pt x="1859" y="114"/>
                  <a:pt x="1728" y="91"/>
                </a:cubicBezTo>
                <a:cubicBezTo>
                  <a:pt x="1659" y="45"/>
                  <a:pt x="1598" y="49"/>
                  <a:pt x="1515" y="43"/>
                </a:cubicBezTo>
                <a:cubicBezTo>
                  <a:pt x="1483" y="38"/>
                  <a:pt x="1452" y="32"/>
                  <a:pt x="1420" y="27"/>
                </a:cubicBezTo>
                <a:cubicBezTo>
                  <a:pt x="1407" y="25"/>
                  <a:pt x="1381" y="20"/>
                  <a:pt x="1381" y="20"/>
                </a:cubicBezTo>
                <a:cubicBezTo>
                  <a:pt x="1216" y="25"/>
                  <a:pt x="1064" y="38"/>
                  <a:pt x="900" y="20"/>
                </a:cubicBezTo>
                <a:cubicBezTo>
                  <a:pt x="819" y="0"/>
                  <a:pt x="730" y="20"/>
                  <a:pt x="647" y="27"/>
                </a:cubicBezTo>
                <a:cubicBezTo>
                  <a:pt x="433" y="71"/>
                  <a:pt x="217" y="67"/>
                  <a:pt x="0" y="67"/>
                </a:cubicBezTo>
              </a:path>
            </a:pathLst>
          </a:custGeom>
          <a:noFill/>
          <a:ln w="12600">
            <a:solidFill>
              <a:srgbClr val="000000"/>
            </a:solidFill>
            <a:prstDash val="dash"/>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64" name=""/>
          <p:cNvSpPr/>
          <p:nvPr/>
        </p:nvSpPr>
        <p:spPr>
          <a:xfrm>
            <a:off x="4016520" y="3076560"/>
            <a:ext cx="865080" cy="3222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Market Area</a:t>
            </a:r>
            <a:endParaRPr b="0" lang="en-US" sz="1400" strike="noStrike" u="none">
              <a:solidFill>
                <a:srgbClr val="000000"/>
              </a:solidFill>
              <a:effectLst/>
              <a:uFillTx/>
              <a:latin typeface="Times New Roman"/>
            </a:endParaRPr>
          </a:p>
        </p:txBody>
      </p:sp>
      <p:sp>
        <p:nvSpPr>
          <p:cNvPr id="165" name=""/>
          <p:cNvSpPr/>
          <p:nvPr/>
        </p:nvSpPr>
        <p:spPr>
          <a:xfrm>
            <a:off x="4029120" y="3699000"/>
            <a:ext cx="865080" cy="3222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Supply Area</a:t>
            </a:r>
            <a:endParaRPr b="0" lang="en-US" sz="1400" strike="noStrike" u="none">
              <a:solidFill>
                <a:srgbClr val="000000"/>
              </a:solidFill>
              <a:effectLst/>
              <a:uFillTx/>
              <a:latin typeface="Times New Roman"/>
            </a:endParaRPr>
          </a:p>
        </p:txBody>
      </p:sp>
      <p:sp>
        <p:nvSpPr>
          <p:cNvPr id="166" name=""/>
          <p:cNvSpPr/>
          <p:nvPr/>
        </p:nvSpPr>
        <p:spPr>
          <a:xfrm>
            <a:off x="2425680" y="3882960"/>
            <a:ext cx="133200" cy="133560"/>
          </a:xfrm>
          <a:prstGeom prst="can">
            <a:avLst>
              <a:gd name="adj" fmla="val 25000"/>
            </a:avLst>
          </a:prstGeom>
          <a:solidFill>
            <a:srgbClr val="095ba6"/>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167" name=""/>
          <p:cNvSpPr/>
          <p:nvPr/>
        </p:nvSpPr>
        <p:spPr>
          <a:xfrm>
            <a:off x="1360800" y="3579840"/>
            <a:ext cx="756720" cy="429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Hugoton</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Basin</a:t>
            </a:r>
            <a:endParaRPr b="0" lang="en-US" sz="1100" strike="noStrike" u="none">
              <a:solidFill>
                <a:srgbClr val="000000"/>
              </a:solidFill>
              <a:effectLst/>
              <a:uFillTx/>
              <a:latin typeface="Times New Roman"/>
            </a:endParaRPr>
          </a:p>
        </p:txBody>
      </p:sp>
      <p:sp>
        <p:nvSpPr>
          <p:cNvPr id="168" name=""/>
          <p:cNvSpPr/>
          <p:nvPr/>
        </p:nvSpPr>
        <p:spPr>
          <a:xfrm>
            <a:off x="2492280" y="4248000"/>
            <a:ext cx="827280" cy="429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Anadarko</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Basin</a:t>
            </a:r>
            <a:endParaRPr b="0" lang="en-US" sz="1100" strike="noStrike" u="none">
              <a:solidFill>
                <a:srgbClr val="000000"/>
              </a:solidFill>
              <a:effectLst/>
              <a:uFillTx/>
              <a:latin typeface="Times New Roman"/>
            </a:endParaRPr>
          </a:p>
        </p:txBody>
      </p:sp>
      <p:sp>
        <p:nvSpPr>
          <p:cNvPr id="169" name=""/>
          <p:cNvSpPr/>
          <p:nvPr/>
        </p:nvSpPr>
        <p:spPr>
          <a:xfrm>
            <a:off x="1892520" y="5003640"/>
            <a:ext cx="734040" cy="429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Permian</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Basin</a:t>
            </a:r>
            <a:endParaRPr b="0" lang="en-US" sz="1100" strike="noStrike" u="none">
              <a:solidFill>
                <a:srgbClr val="000000"/>
              </a:solidFill>
              <a:effectLst/>
              <a:uFillTx/>
              <a:latin typeface="Times New Roman"/>
            </a:endParaRPr>
          </a:p>
        </p:txBody>
      </p:sp>
      <p:sp>
        <p:nvSpPr>
          <p:cNvPr id="170" name=""/>
          <p:cNvSpPr/>
          <p:nvPr/>
        </p:nvSpPr>
        <p:spPr>
          <a:xfrm>
            <a:off x="2470320" y="2475000"/>
            <a:ext cx="387360" cy="496800"/>
          </a:xfrm>
          <a:custGeom>
            <a:avLst/>
            <a:gdLst/>
            <a:ahLst/>
            <a:rect l="l" t="t" r="r" b="b"/>
            <a:pathLst>
              <a:path w="261" h="333">
                <a:moveTo>
                  <a:pt x="0" y="0"/>
                </a:moveTo>
                <a:lnTo>
                  <a:pt x="48" y="144"/>
                </a:lnTo>
                <a:lnTo>
                  <a:pt x="84" y="172"/>
                </a:lnTo>
                <a:lnTo>
                  <a:pt x="112" y="252"/>
                </a:lnTo>
                <a:lnTo>
                  <a:pt x="156" y="284"/>
                </a:lnTo>
                <a:lnTo>
                  <a:pt x="188" y="308"/>
                </a:lnTo>
                <a:lnTo>
                  <a:pt x="208" y="308"/>
                </a:lnTo>
                <a:lnTo>
                  <a:pt x="260" y="332"/>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1" name=""/>
          <p:cNvSpPr/>
          <p:nvPr/>
        </p:nvSpPr>
        <p:spPr>
          <a:xfrm>
            <a:off x="2260440" y="2298600"/>
            <a:ext cx="1567080" cy="890640"/>
          </a:xfrm>
          <a:custGeom>
            <a:avLst/>
            <a:gdLst/>
            <a:ahLst/>
            <a:rect l="l" t="t" r="r" b="b"/>
            <a:pathLst>
              <a:path w="969" h="600">
                <a:moveTo>
                  <a:pt x="0" y="0"/>
                </a:moveTo>
                <a:lnTo>
                  <a:pt x="777" y="600"/>
                </a:lnTo>
                <a:lnTo>
                  <a:pt x="969" y="600"/>
                </a:lnTo>
              </a:path>
            </a:pathLst>
          </a:custGeom>
          <a:noFill/>
          <a:ln w="25560">
            <a:solidFill>
              <a:srgbClr val="037d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 name=""/>
          <p:cNvSpPr/>
          <p:nvPr/>
        </p:nvSpPr>
        <p:spPr>
          <a:xfrm>
            <a:off x="1643040" y="2905200"/>
            <a:ext cx="2232000" cy="2230200"/>
          </a:xfrm>
          <a:custGeom>
            <a:avLst/>
            <a:gdLst/>
            <a:ahLst/>
            <a:rect l="l" t="t" r="r" b="b"/>
            <a:pathLst>
              <a:path w="1501" h="1497">
                <a:moveTo>
                  <a:pt x="0" y="1496"/>
                </a:moveTo>
                <a:lnTo>
                  <a:pt x="88" y="1396"/>
                </a:lnTo>
                <a:lnTo>
                  <a:pt x="132" y="1256"/>
                </a:lnTo>
                <a:lnTo>
                  <a:pt x="232" y="1108"/>
                </a:lnTo>
                <a:lnTo>
                  <a:pt x="308" y="948"/>
                </a:lnTo>
                <a:lnTo>
                  <a:pt x="404" y="808"/>
                </a:lnTo>
                <a:lnTo>
                  <a:pt x="464" y="716"/>
                </a:lnTo>
                <a:lnTo>
                  <a:pt x="584" y="576"/>
                </a:lnTo>
                <a:lnTo>
                  <a:pt x="676" y="464"/>
                </a:lnTo>
                <a:lnTo>
                  <a:pt x="740" y="372"/>
                </a:lnTo>
                <a:lnTo>
                  <a:pt x="768" y="336"/>
                </a:lnTo>
                <a:lnTo>
                  <a:pt x="980" y="208"/>
                </a:lnTo>
                <a:lnTo>
                  <a:pt x="1152" y="144"/>
                </a:lnTo>
                <a:lnTo>
                  <a:pt x="1304" y="80"/>
                </a:lnTo>
                <a:lnTo>
                  <a:pt x="1500" y="0"/>
                </a:ln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3" name=""/>
          <p:cNvSpPr/>
          <p:nvPr/>
        </p:nvSpPr>
        <p:spPr>
          <a:xfrm>
            <a:off x="493560" y="1049400"/>
            <a:ext cx="1274760" cy="260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74" name=""/>
          <p:cNvSpPr/>
          <p:nvPr/>
        </p:nvSpPr>
        <p:spPr>
          <a:xfrm>
            <a:off x="498600" y="1025640"/>
            <a:ext cx="1268280" cy="534960"/>
          </a:xfrm>
          <a:prstGeom prst="ellipse">
            <a:avLst/>
          </a:prstGeom>
          <a:solidFill>
            <a:srgbClr val="99fa9c">
              <a:alpha val="50000"/>
            </a:srgbClr>
          </a:solidFill>
          <a:ln w="9360">
            <a:solidFill>
              <a:srgbClr val="676767"/>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75" name=""/>
          <p:cNvSpPr/>
          <p:nvPr/>
        </p:nvSpPr>
        <p:spPr>
          <a:xfrm>
            <a:off x="480960" y="1049400"/>
            <a:ext cx="1274760" cy="429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Western</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Canadian Basin</a:t>
            </a:r>
            <a:endParaRPr b="0" lang="en-US" sz="1100" strike="noStrike" u="none">
              <a:solidFill>
                <a:srgbClr val="000000"/>
              </a:solidFill>
              <a:effectLst/>
              <a:uFillTx/>
              <a:latin typeface="Times New Roman"/>
            </a:endParaRPr>
          </a:p>
        </p:txBody>
      </p:sp>
      <p:sp>
        <p:nvSpPr>
          <p:cNvPr id="176" name=""/>
          <p:cNvSpPr/>
          <p:nvPr/>
        </p:nvSpPr>
        <p:spPr>
          <a:xfrm>
            <a:off x="768240" y="2987640"/>
            <a:ext cx="1209960" cy="511200"/>
          </a:xfrm>
          <a:prstGeom prst="ellipse">
            <a:avLst/>
          </a:prstGeom>
          <a:solidFill>
            <a:srgbClr val="99fa9c">
              <a:alpha val="50000"/>
            </a:srgbClr>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77" name=""/>
          <p:cNvSpPr/>
          <p:nvPr/>
        </p:nvSpPr>
        <p:spPr>
          <a:xfrm>
            <a:off x="770040" y="3071880"/>
            <a:ext cx="1263600" cy="429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Rocky Mountain</a:t>
            </a:r>
            <a:br>
              <a:rPr sz="1100"/>
            </a:br>
            <a:r>
              <a:rPr b="1" lang="en-US" sz="1100" strike="noStrike" u="none">
                <a:solidFill>
                  <a:srgbClr val="000000"/>
                </a:solidFill>
                <a:effectLst/>
                <a:uFillTx/>
                <a:latin typeface="Frutiger 45 Light"/>
              </a:rPr>
              <a:t>Basins</a:t>
            </a:r>
            <a:endParaRPr b="0" lang="en-US" sz="1100" strike="noStrike" u="none">
              <a:solidFill>
                <a:srgbClr val="000000"/>
              </a:solidFill>
              <a:effectLst/>
              <a:uFillTx/>
              <a:latin typeface="Times New Roman"/>
            </a:endParaRPr>
          </a:p>
        </p:txBody>
      </p:sp>
      <p:sp>
        <p:nvSpPr>
          <p:cNvPr id="178" name=""/>
          <p:cNvSpPr/>
          <p:nvPr/>
        </p:nvSpPr>
        <p:spPr>
          <a:xfrm>
            <a:off x="1308240" y="3071880"/>
            <a:ext cx="183960" cy="260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79" name=""/>
          <p:cNvSpPr/>
          <p:nvPr/>
        </p:nvSpPr>
        <p:spPr>
          <a:xfrm rot="388200">
            <a:off x="2017440" y="2971800"/>
            <a:ext cx="488880" cy="153000"/>
          </a:xfrm>
          <a:prstGeom prst="rect">
            <a:avLst/>
          </a:prstGeom>
          <a:noFill/>
          <a:ln w="0">
            <a:noFill/>
          </a:ln>
        </p:spPr>
        <p:style>
          <a:lnRef idx="0"/>
          <a:fillRef idx="0"/>
          <a:effectRef idx="0"/>
          <a:fontRef idx="minor"/>
        </p:style>
        <p:txBody>
          <a:bodyPr lIns="0" rIns="0" tIns="0" bIns="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a:t>
            </a:r>
            <a:endParaRPr b="0" lang="en-US" sz="1000" strike="noStrike" u="none">
              <a:solidFill>
                <a:srgbClr val="000000"/>
              </a:solidFill>
              <a:effectLst/>
              <a:uFillTx/>
              <a:latin typeface="Times New Roman"/>
            </a:endParaRPr>
          </a:p>
        </p:txBody>
      </p:sp>
      <p:sp>
        <p:nvSpPr>
          <p:cNvPr id="180" name=""/>
          <p:cNvSpPr/>
          <p:nvPr/>
        </p:nvSpPr>
        <p:spPr>
          <a:xfrm>
            <a:off x="5181480" y="2590920"/>
            <a:ext cx="3772080" cy="2781360"/>
          </a:xfrm>
          <a:prstGeom prst="roundRect">
            <a:avLst>
              <a:gd name="adj" fmla="val 16667"/>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nSpc>
                <a:spcPct val="10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81" name=""/>
          <p:cNvSpPr/>
          <p:nvPr/>
        </p:nvSpPr>
        <p:spPr>
          <a:xfrm>
            <a:off x="5295960" y="2838600"/>
            <a:ext cx="3672000" cy="2826360"/>
          </a:xfrm>
          <a:prstGeom prst="rect">
            <a:avLst/>
          </a:prstGeom>
          <a:noFill/>
          <a:ln w="0">
            <a:noFill/>
          </a:ln>
        </p:spPr>
        <p:style>
          <a:lnRef idx="0"/>
          <a:fillRef idx="0"/>
          <a:effectRef idx="0"/>
          <a:fontRef idx="minor"/>
        </p:style>
        <p:txBody>
          <a:bodyPr lIns="90000" rIns="90000" tIns="46800" bIns="46800" anchor="t">
            <a:spAutoFit/>
          </a:bodyPr>
          <a:p>
            <a:pPr>
              <a:lnSpc>
                <a:spcPct val="14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New gas-fired power plants</a:t>
            </a:r>
            <a:endParaRPr b="0" lang="en-US" sz="2000" strike="noStrike" u="none">
              <a:solidFill>
                <a:srgbClr val="000000"/>
              </a:solidFill>
              <a:effectLst/>
              <a:uFillTx/>
              <a:latin typeface="Times New Roman"/>
            </a:endParaRPr>
          </a:p>
          <a:p>
            <a:pPr>
              <a:lnSpc>
                <a:spcPct val="14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Peak Day Max expansion</a:t>
            </a:r>
            <a:endParaRPr b="0" lang="en-US" sz="2000" strike="noStrike" u="none">
              <a:solidFill>
                <a:srgbClr val="000000"/>
              </a:solidFill>
              <a:effectLst/>
              <a:uFillTx/>
              <a:latin typeface="Times New Roman"/>
            </a:endParaRPr>
          </a:p>
          <a:p>
            <a:pPr>
              <a:lnSpc>
                <a:spcPct val="140000"/>
              </a:lnSpc>
              <a:buClr>
                <a:srgbClr val="ff9900"/>
              </a:buClr>
              <a:buFont typeface="Arial"/>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Interconnect Expansions in Market and Field areas.</a:t>
            </a:r>
            <a:endParaRPr b="0" lang="en-US" sz="20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buClr>
                <a:srgbClr val="ff9900"/>
              </a:buClr>
              <a:buFont typeface="Frutiger 55 Roman"/>
              <a:buChar char="o"/>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82" name=""/>
          <p:cNvSpPr/>
          <p:nvPr/>
        </p:nvSpPr>
        <p:spPr>
          <a:xfrm>
            <a:off x="6521760" y="2052720"/>
            <a:ext cx="1113840" cy="441360"/>
          </a:xfrm>
          <a:prstGeom prst="roundRect">
            <a:avLst>
              <a:gd name="adj" fmla="val 16667"/>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Growth</a:t>
            </a:r>
            <a:endParaRPr b="0" lang="en-US" sz="2000" strike="noStrike" u="none">
              <a:solidFill>
                <a:srgbClr val="000000"/>
              </a:solidFill>
              <a:effectLst/>
              <a:uFillTx/>
              <a:latin typeface="Times New Roman"/>
            </a:endParaRPr>
          </a:p>
        </p:txBody>
      </p:sp>
      <p:sp>
        <p:nvSpPr>
          <p:cNvPr id="183" name=""/>
          <p:cNvSpPr/>
          <p:nvPr/>
        </p:nvSpPr>
        <p:spPr>
          <a:xfrm>
            <a:off x="1362240" y="263520"/>
            <a:ext cx="8045280" cy="764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Frutiger 55 Roman"/>
              </a:rPr>
              <a:t>Northern Natural Gas Company</a:t>
            </a:r>
            <a:endParaRPr b="0" lang="en-US" sz="4400" strike="noStrike" u="none">
              <a:solidFill>
                <a:srgbClr val="000000"/>
              </a:solidFill>
              <a:effectLst/>
              <a:uFillTx/>
              <a:latin typeface="Times New Roman"/>
            </a:endParaRPr>
          </a:p>
        </p:txBody>
      </p:sp>
      <p:grpSp>
        <p:nvGrpSpPr>
          <p:cNvPr id="184" name=""/>
          <p:cNvGrpSpPr/>
          <p:nvPr/>
        </p:nvGrpSpPr>
        <p:grpSpPr>
          <a:xfrm>
            <a:off x="9264600" y="5829480"/>
            <a:ext cx="794160" cy="761760"/>
            <a:chOff x="9264600" y="5829480"/>
            <a:chExt cx="794160" cy="761760"/>
          </a:xfrm>
        </p:grpSpPr>
        <p:pic>
          <p:nvPicPr>
            <p:cNvPr id="185" name="" descr=""/>
            <p:cNvPicPr/>
            <p:nvPr/>
          </p:nvPicPr>
          <p:blipFill>
            <a:blip r:embed="rId1"/>
            <a:stretch/>
          </p:blipFill>
          <p:spPr>
            <a:xfrm>
              <a:off x="9264600" y="5829480"/>
              <a:ext cx="714240" cy="761760"/>
            </a:xfrm>
            <a:prstGeom prst="rect">
              <a:avLst/>
            </a:prstGeom>
            <a:noFill/>
            <a:ln w="0">
              <a:noFill/>
            </a:ln>
          </p:spPr>
        </p:pic>
        <p:sp>
          <p:nvSpPr>
            <p:cNvPr id="186" name=""/>
            <p:cNvSpPr/>
            <p:nvPr/>
          </p:nvSpPr>
          <p:spPr>
            <a:xfrm>
              <a:off x="9789480" y="625608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2" name="PlaceHolder 1"/>
          <p:cNvSpPr>
            <a:spLocks noGrp="1"/>
          </p:cNvSpPr>
          <p:nvPr>
            <p:ph type="sldNum" idx="3"/>
          </p:nvPr>
        </p:nvSpPr>
        <p:spPr/>
        <p:txBody>
          <a:bodyPr/>
          <a:p>
            <a:fld id="{CD582C6A-57D0-456D-88F3-D1281244559B}" type="slidenum">
              <a:t>7</a:t>
            </a:fld>
          </a:p>
        </p:txBody>
      </p:sp>
    </p:spTree>
  </p:cSld>
  <p:transition>
    <p:wipe dir="r"/>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7" name=""/>
          <p:cNvSpPr/>
          <p:nvPr/>
        </p:nvSpPr>
        <p:spPr>
          <a:xfrm>
            <a:off x="609480" y="2033640"/>
            <a:ext cx="4116600" cy="3986280"/>
          </a:xfrm>
          <a:prstGeom prst="roundRect">
            <a:avLst>
              <a:gd name="adj" fmla="val 16667"/>
            </a:avLst>
          </a:prstGeom>
          <a:solidFill>
            <a:srgbClr val="095ba6"/>
          </a:solidFill>
          <a:ln w="11160">
            <a:solidFill>
              <a:srgbClr val="000000"/>
            </a:solidFill>
            <a:miter/>
          </a:ln>
        </p:spPr>
        <p:style>
          <a:lnRef idx="0"/>
          <a:fillRef idx="0"/>
          <a:effectRef idx="0"/>
          <a:fontRef idx="minor"/>
        </p:style>
        <p:txBody>
          <a:bodyPr lIns="0" rIns="0" tIns="0" bIns="0" anchor="ctr">
            <a:noAutofit/>
          </a:bodyPr>
          <a:p>
            <a:pPr marL="119160">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88" name=""/>
          <p:cNvSpPr/>
          <p:nvPr/>
        </p:nvSpPr>
        <p:spPr>
          <a:xfrm>
            <a:off x="911160" y="2781360"/>
            <a:ext cx="3797280" cy="327672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lIns="182880" rIns="182880" tIns="274320" bIns="91440" anchor="t">
            <a:noAutofit/>
          </a:bodyPr>
          <a:p>
            <a:pPr>
              <a:lnSpc>
                <a:spcPct val="100000"/>
              </a:lnSpc>
              <a:spcAft>
                <a:spcPts val="499"/>
              </a:spcAft>
              <a:buClr>
                <a:srgbClr val="ff9900"/>
              </a:buClr>
              <a:buFont typeface="Arial"/>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2000" strike="noStrike" u="none">
                <a:solidFill>
                  <a:srgbClr val="000000"/>
                </a:solidFill>
                <a:effectLst/>
                <a:uFillTx/>
                <a:latin typeface="Arial"/>
              </a:rPr>
              <a:t>Gallup Expansion:  140 MMcf/d </a:t>
            </a:r>
            <a:endParaRPr b="0" lang="en-US" sz="2000" strike="noStrike" u="none">
              <a:solidFill>
                <a:srgbClr val="000000"/>
              </a:solidFill>
              <a:effectLst/>
              <a:uFillTx/>
              <a:latin typeface="Times New Roman"/>
            </a:endParaRPr>
          </a:p>
          <a:p>
            <a:pPr>
              <a:lnSpc>
                <a:spcPct val="100000"/>
              </a:lnSpc>
              <a:spcAft>
                <a:spcPts val="499"/>
              </a:spcAft>
              <a:buClr>
                <a:srgbClr val="ff9900"/>
              </a:buClr>
              <a:buFont typeface="Arial"/>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ea typeface="Arial"/>
              </a:rPr>
              <a:t> New compression in Arizona expands system by 150 MMcf/d </a:t>
            </a:r>
            <a:endParaRPr b="0" lang="en-US" sz="2000" strike="noStrike" u="none">
              <a:solidFill>
                <a:srgbClr val="000000"/>
              </a:solidFill>
              <a:effectLst/>
              <a:uFillTx/>
              <a:latin typeface="Times New Roman"/>
            </a:endParaRPr>
          </a:p>
          <a:p>
            <a:pPr>
              <a:lnSpc>
                <a:spcPct val="100000"/>
              </a:lnSpc>
              <a:spcAft>
                <a:spcPts val="499"/>
              </a:spcAft>
              <a:buClr>
                <a:srgbClr val="ff9900"/>
              </a:buClr>
              <a:buFont typeface="Arial"/>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Capacity increase from 1.1 Bcf to 1.24 bcf/d to the California border</a:t>
            </a:r>
            <a:endParaRPr b="0" lang="en-US" sz="2000" strike="noStrike" u="none">
              <a:solidFill>
                <a:srgbClr val="000000"/>
              </a:solidFill>
              <a:effectLst/>
              <a:uFillTx/>
              <a:latin typeface="Times New Roman"/>
            </a:endParaRPr>
          </a:p>
          <a:p>
            <a:pPr>
              <a:lnSpc>
                <a:spcPct val="100000"/>
              </a:lnSpc>
              <a:spcAft>
                <a:spcPts val="499"/>
              </a:spcAft>
              <a:buClr>
                <a:srgbClr val="ff9900"/>
              </a:buClr>
              <a:buFont typeface="Arial"/>
              <a:buChar char="o"/>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lvl="1" marL="285840" indent="-1713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89" name="PlaceHolder 1"/>
          <p:cNvSpPr>
            <a:spLocks noGrp="1"/>
          </p:cNvSpPr>
          <p:nvPr>
            <p:ph type="title"/>
          </p:nvPr>
        </p:nvSpPr>
        <p:spPr>
          <a:xfrm>
            <a:off x="-762480" y="431640"/>
            <a:ext cx="10287000" cy="508320"/>
          </a:xfrm>
          <a:prstGeom prst="rect">
            <a:avLst/>
          </a:prstGeom>
          <a:noFill/>
          <a:ln w="0">
            <a:noFill/>
          </a:ln>
        </p:spPr>
        <p:txBody>
          <a:bodyPr lIns="90360" rIns="90360" tIns="44280" bIns="44280" anchor="t">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Frutiger 55 Roman"/>
              </a:rPr>
              <a:t>Transwestern Pipeline</a:t>
            </a:r>
            <a:endParaRPr b="0" lang="en-US" sz="4400" strike="noStrike" u="none">
              <a:solidFill>
                <a:srgbClr val="000000"/>
              </a:solidFill>
              <a:effectLst/>
              <a:uFillTx/>
              <a:latin typeface="Times New Roman"/>
            </a:endParaRPr>
          </a:p>
        </p:txBody>
      </p:sp>
      <p:sp>
        <p:nvSpPr>
          <p:cNvPr id="190" name=""/>
          <p:cNvSpPr/>
          <p:nvPr/>
        </p:nvSpPr>
        <p:spPr>
          <a:xfrm>
            <a:off x="5146560" y="4091040"/>
            <a:ext cx="2808360" cy="1360440"/>
          </a:xfrm>
          <a:prstGeom prst="rect">
            <a:avLst/>
          </a:prstGeom>
          <a:noFill/>
          <a:ln w="0">
            <a:noFill/>
          </a:ln>
        </p:spPr>
        <p:style>
          <a:lnRef idx="0"/>
          <a:fillRef idx="0"/>
          <a:effectRef idx="0"/>
          <a:fontRef idx="minor"/>
        </p:style>
        <p:txBody>
          <a:bodyPr lIns="182880" rIns="182880" tIns="91440" bIns="91440" anchor="t">
            <a:noAutofit/>
          </a:bodyPr>
          <a:p>
            <a:pPr marL="57240">
              <a:lnSpc>
                <a:spcPct val="100000"/>
              </a:lnSpc>
              <a:spcAft>
                <a:spcPts val="300"/>
              </a:spcAft>
              <a:tabLst>
                <a:tab algn="l" pos="0"/>
                <a:tab algn="l" pos="517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	</a:t>
            </a:r>
            <a:r>
              <a:rPr b="1" lang="en-US" sz="1200" strike="noStrike" u="none">
                <a:solidFill>
                  <a:srgbClr val="000000"/>
                </a:solidFill>
                <a:effectLst/>
                <a:uFillTx/>
                <a:latin typeface="Frutiger 45 Light"/>
              </a:rPr>
              <a:t>Transwestern Pipeline</a:t>
            </a:r>
            <a:endParaRPr b="0" lang="en-US" sz="1200" strike="noStrike" u="none">
              <a:solidFill>
                <a:srgbClr val="000000"/>
              </a:solidFill>
              <a:effectLst/>
              <a:uFillTx/>
              <a:latin typeface="Times New Roman"/>
            </a:endParaRPr>
          </a:p>
          <a:p>
            <a:pPr marL="57240">
              <a:lnSpc>
                <a:spcPct val="100000"/>
              </a:lnSpc>
              <a:spcAft>
                <a:spcPts val="300"/>
              </a:spcAft>
              <a:tabLst>
                <a:tab algn="l" pos="0"/>
                <a:tab algn="l" pos="517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	</a:t>
            </a:r>
            <a:r>
              <a:rPr b="1" lang="en-US" sz="1200" strike="noStrike" u="none">
                <a:solidFill>
                  <a:srgbClr val="000000"/>
                </a:solidFill>
                <a:effectLst/>
                <a:uFillTx/>
                <a:latin typeface="Frutiger 45 Light"/>
              </a:rPr>
              <a:t>New Interconnections</a:t>
            </a:r>
            <a:endParaRPr b="0" lang="en-US" sz="1200" strike="noStrike" u="none">
              <a:solidFill>
                <a:srgbClr val="000000"/>
              </a:solidFill>
              <a:effectLst/>
              <a:uFillTx/>
              <a:latin typeface="Times New Roman"/>
            </a:endParaRPr>
          </a:p>
          <a:p>
            <a:pPr marL="57240">
              <a:lnSpc>
                <a:spcPct val="100000"/>
              </a:lnSpc>
              <a:spcBef>
                <a:spcPts val="601"/>
              </a:spcBef>
              <a:spcAft>
                <a:spcPts val="249"/>
              </a:spcAft>
              <a:tabLst>
                <a:tab algn="l" pos="0"/>
                <a:tab algn="l" pos="517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Frutiger 45 Light"/>
              </a:rPr>
              <a:t>Third Party </a:t>
            </a:r>
            <a:endParaRPr b="0" lang="en-US" sz="1000" strike="noStrike" u="none">
              <a:solidFill>
                <a:srgbClr val="000000"/>
              </a:solidFill>
              <a:effectLst/>
              <a:uFillTx/>
              <a:latin typeface="Times New Roman"/>
            </a:endParaRPr>
          </a:p>
          <a:p>
            <a:pPr marL="57240">
              <a:lnSpc>
                <a:spcPct val="100000"/>
              </a:lnSpc>
              <a:spcAft>
                <a:spcPts val="814"/>
              </a:spcAft>
              <a:tabLst>
                <a:tab algn="l" pos="0"/>
                <a:tab algn="l" pos="517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Frutiger 45 Light"/>
              </a:rPr>
              <a:t>Power Plants</a:t>
            </a:r>
            <a:endParaRPr b="0" lang="en-US" sz="1000" strike="noStrike" u="none">
              <a:solidFill>
                <a:srgbClr val="000000"/>
              </a:solidFill>
              <a:effectLst/>
              <a:uFillTx/>
              <a:latin typeface="Times New Roman"/>
            </a:endParaRPr>
          </a:p>
          <a:p>
            <a:pPr marL="57240">
              <a:lnSpc>
                <a:spcPct val="100000"/>
              </a:lnSpc>
              <a:spcAft>
                <a:spcPts val="249"/>
              </a:spcAft>
              <a:tabLst>
                <a:tab algn="l" pos="0"/>
                <a:tab algn="l" pos="517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	</a:t>
            </a:r>
            <a:r>
              <a:rPr b="1" lang="en-US" sz="1000" strike="noStrike" u="none">
                <a:solidFill>
                  <a:srgbClr val="000000"/>
                </a:solidFill>
                <a:effectLst/>
                <a:uFillTx/>
                <a:latin typeface="Frutiger 45 Light"/>
              </a:rPr>
              <a:t>2001</a:t>
            </a:r>
            <a:endParaRPr b="0" lang="en-US" sz="1000" strike="noStrike" u="none">
              <a:solidFill>
                <a:srgbClr val="000000"/>
              </a:solidFill>
              <a:effectLst/>
              <a:uFillTx/>
              <a:latin typeface="Times New Roman"/>
            </a:endParaRPr>
          </a:p>
          <a:p>
            <a:pPr marL="57240">
              <a:lnSpc>
                <a:spcPct val="100000"/>
              </a:lnSpc>
              <a:spcAft>
                <a:spcPts val="249"/>
              </a:spcAft>
              <a:tabLst>
                <a:tab algn="l" pos="0"/>
                <a:tab algn="l" pos="517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	</a:t>
            </a:r>
            <a:r>
              <a:rPr b="1" lang="en-US" sz="1000" strike="noStrike" u="none">
                <a:solidFill>
                  <a:srgbClr val="000000"/>
                </a:solidFill>
                <a:effectLst/>
                <a:uFillTx/>
                <a:latin typeface="Frutiger 45 Light"/>
              </a:rPr>
              <a:t>2002</a:t>
            </a:r>
            <a:endParaRPr b="0" lang="en-US" sz="1000" strike="noStrike" u="none">
              <a:solidFill>
                <a:srgbClr val="000000"/>
              </a:solidFill>
              <a:effectLst/>
              <a:uFillTx/>
              <a:latin typeface="Times New Roman"/>
            </a:endParaRPr>
          </a:p>
          <a:p>
            <a:pPr marL="57240">
              <a:lnSpc>
                <a:spcPct val="100000"/>
              </a:lnSpc>
              <a:spcAft>
                <a:spcPts val="249"/>
              </a:spcAft>
              <a:tabLst>
                <a:tab algn="l" pos="0"/>
                <a:tab algn="l" pos="517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	</a:t>
            </a:r>
            <a:r>
              <a:rPr b="1" lang="en-US" sz="1000" strike="noStrike" u="none">
                <a:solidFill>
                  <a:srgbClr val="000000"/>
                </a:solidFill>
                <a:effectLst/>
                <a:uFillTx/>
                <a:latin typeface="Frutiger 45 Light"/>
              </a:rPr>
              <a:t>2003</a:t>
            </a:r>
            <a:endParaRPr b="0" lang="en-US" sz="1000" strike="noStrike" u="none">
              <a:solidFill>
                <a:srgbClr val="000000"/>
              </a:solidFill>
              <a:effectLst/>
              <a:uFillTx/>
              <a:latin typeface="Times New Roman"/>
            </a:endParaRPr>
          </a:p>
        </p:txBody>
      </p:sp>
      <p:sp>
        <p:nvSpPr>
          <p:cNvPr id="191" name=""/>
          <p:cNvSpPr/>
          <p:nvPr/>
        </p:nvSpPr>
        <p:spPr>
          <a:xfrm>
            <a:off x="5438880" y="4276800"/>
            <a:ext cx="304560" cy="0"/>
          </a:xfrm>
          <a:prstGeom prst="line">
            <a:avLst/>
          </a:prstGeom>
          <a:ln w="38160">
            <a:solidFill>
              <a:srgbClr val="00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192" name=""/>
          <p:cNvSpPr/>
          <p:nvPr/>
        </p:nvSpPr>
        <p:spPr>
          <a:xfrm>
            <a:off x="4965840" y="1187280"/>
            <a:ext cx="1228680" cy="2089440"/>
          </a:xfrm>
          <a:custGeom>
            <a:avLst/>
            <a:gdLst/>
            <a:ahLst/>
            <a:rect l="l" t="t" r="r" b="b"/>
            <a:pathLst>
              <a:path w="4641" h="7897">
                <a:moveTo>
                  <a:pt x="4019" y="7897"/>
                </a:moveTo>
                <a:lnTo>
                  <a:pt x="2632" y="7753"/>
                </a:lnTo>
                <a:lnTo>
                  <a:pt x="2584" y="7753"/>
                </a:lnTo>
                <a:lnTo>
                  <a:pt x="2584" y="7657"/>
                </a:lnTo>
                <a:lnTo>
                  <a:pt x="2584" y="7610"/>
                </a:lnTo>
                <a:lnTo>
                  <a:pt x="2632" y="7610"/>
                </a:lnTo>
                <a:lnTo>
                  <a:pt x="2584" y="7610"/>
                </a:lnTo>
                <a:lnTo>
                  <a:pt x="2584" y="7610"/>
                </a:lnTo>
                <a:lnTo>
                  <a:pt x="2584" y="7513"/>
                </a:lnTo>
                <a:lnTo>
                  <a:pt x="2584" y="7513"/>
                </a:lnTo>
                <a:lnTo>
                  <a:pt x="2584" y="7274"/>
                </a:lnTo>
                <a:lnTo>
                  <a:pt x="2441" y="7035"/>
                </a:lnTo>
                <a:lnTo>
                  <a:pt x="2392" y="6939"/>
                </a:lnTo>
                <a:lnTo>
                  <a:pt x="2297" y="6844"/>
                </a:lnTo>
                <a:lnTo>
                  <a:pt x="2154" y="6700"/>
                </a:lnTo>
                <a:lnTo>
                  <a:pt x="2105" y="6700"/>
                </a:lnTo>
                <a:lnTo>
                  <a:pt x="2057" y="6652"/>
                </a:lnTo>
                <a:lnTo>
                  <a:pt x="2057" y="6604"/>
                </a:lnTo>
                <a:lnTo>
                  <a:pt x="2057" y="6556"/>
                </a:lnTo>
                <a:lnTo>
                  <a:pt x="2057" y="6509"/>
                </a:lnTo>
                <a:lnTo>
                  <a:pt x="2010" y="6461"/>
                </a:lnTo>
                <a:lnTo>
                  <a:pt x="1867" y="6461"/>
                </a:lnTo>
                <a:lnTo>
                  <a:pt x="1770" y="6412"/>
                </a:lnTo>
                <a:lnTo>
                  <a:pt x="1675" y="6317"/>
                </a:lnTo>
                <a:lnTo>
                  <a:pt x="1578" y="6174"/>
                </a:lnTo>
                <a:lnTo>
                  <a:pt x="1531" y="6078"/>
                </a:lnTo>
                <a:lnTo>
                  <a:pt x="1435" y="6078"/>
                </a:lnTo>
                <a:lnTo>
                  <a:pt x="1148" y="5935"/>
                </a:lnTo>
                <a:lnTo>
                  <a:pt x="1053" y="5935"/>
                </a:lnTo>
                <a:lnTo>
                  <a:pt x="957" y="5887"/>
                </a:lnTo>
                <a:lnTo>
                  <a:pt x="909" y="5790"/>
                </a:lnTo>
                <a:lnTo>
                  <a:pt x="909" y="5743"/>
                </a:lnTo>
                <a:lnTo>
                  <a:pt x="909" y="5695"/>
                </a:lnTo>
                <a:lnTo>
                  <a:pt x="957" y="5551"/>
                </a:lnTo>
                <a:lnTo>
                  <a:pt x="957" y="5503"/>
                </a:lnTo>
                <a:lnTo>
                  <a:pt x="1004" y="5456"/>
                </a:lnTo>
                <a:lnTo>
                  <a:pt x="957" y="5360"/>
                </a:lnTo>
                <a:lnTo>
                  <a:pt x="909" y="5312"/>
                </a:lnTo>
                <a:lnTo>
                  <a:pt x="909" y="5264"/>
                </a:lnTo>
                <a:lnTo>
                  <a:pt x="909" y="5216"/>
                </a:lnTo>
                <a:lnTo>
                  <a:pt x="909" y="5216"/>
                </a:lnTo>
                <a:lnTo>
                  <a:pt x="909" y="5169"/>
                </a:lnTo>
                <a:lnTo>
                  <a:pt x="861" y="5073"/>
                </a:lnTo>
                <a:lnTo>
                  <a:pt x="669" y="4786"/>
                </a:lnTo>
                <a:lnTo>
                  <a:pt x="669" y="4690"/>
                </a:lnTo>
                <a:lnTo>
                  <a:pt x="622" y="4642"/>
                </a:lnTo>
                <a:lnTo>
                  <a:pt x="622" y="4547"/>
                </a:lnTo>
                <a:lnTo>
                  <a:pt x="479" y="4355"/>
                </a:lnTo>
                <a:lnTo>
                  <a:pt x="526" y="4163"/>
                </a:lnTo>
                <a:lnTo>
                  <a:pt x="526" y="4163"/>
                </a:lnTo>
                <a:lnTo>
                  <a:pt x="574" y="4115"/>
                </a:lnTo>
                <a:lnTo>
                  <a:pt x="622" y="4068"/>
                </a:lnTo>
                <a:lnTo>
                  <a:pt x="669" y="3925"/>
                </a:lnTo>
                <a:lnTo>
                  <a:pt x="622" y="3925"/>
                </a:lnTo>
                <a:lnTo>
                  <a:pt x="526" y="3876"/>
                </a:lnTo>
                <a:lnTo>
                  <a:pt x="430" y="3781"/>
                </a:lnTo>
                <a:lnTo>
                  <a:pt x="382" y="3685"/>
                </a:lnTo>
                <a:lnTo>
                  <a:pt x="382" y="3446"/>
                </a:lnTo>
                <a:lnTo>
                  <a:pt x="430" y="3398"/>
                </a:lnTo>
                <a:lnTo>
                  <a:pt x="430" y="3349"/>
                </a:lnTo>
                <a:lnTo>
                  <a:pt x="430" y="3349"/>
                </a:lnTo>
                <a:lnTo>
                  <a:pt x="430" y="3206"/>
                </a:lnTo>
                <a:lnTo>
                  <a:pt x="479" y="3206"/>
                </a:lnTo>
                <a:lnTo>
                  <a:pt x="479" y="3254"/>
                </a:lnTo>
                <a:lnTo>
                  <a:pt x="479" y="3349"/>
                </a:lnTo>
                <a:lnTo>
                  <a:pt x="526" y="3398"/>
                </a:lnTo>
                <a:lnTo>
                  <a:pt x="574" y="3446"/>
                </a:lnTo>
                <a:lnTo>
                  <a:pt x="622" y="3398"/>
                </a:lnTo>
                <a:lnTo>
                  <a:pt x="622" y="3349"/>
                </a:lnTo>
                <a:lnTo>
                  <a:pt x="574" y="3206"/>
                </a:lnTo>
                <a:lnTo>
                  <a:pt x="574" y="3159"/>
                </a:lnTo>
                <a:lnTo>
                  <a:pt x="574" y="3015"/>
                </a:lnTo>
                <a:lnTo>
                  <a:pt x="574" y="3015"/>
                </a:lnTo>
                <a:lnTo>
                  <a:pt x="479" y="3111"/>
                </a:lnTo>
                <a:lnTo>
                  <a:pt x="479" y="3111"/>
                </a:lnTo>
                <a:lnTo>
                  <a:pt x="479" y="3159"/>
                </a:lnTo>
                <a:lnTo>
                  <a:pt x="382" y="3159"/>
                </a:lnTo>
                <a:lnTo>
                  <a:pt x="287" y="3015"/>
                </a:lnTo>
                <a:lnTo>
                  <a:pt x="239" y="2967"/>
                </a:lnTo>
                <a:lnTo>
                  <a:pt x="287" y="2919"/>
                </a:lnTo>
                <a:lnTo>
                  <a:pt x="287" y="2632"/>
                </a:lnTo>
                <a:lnTo>
                  <a:pt x="143" y="2537"/>
                </a:lnTo>
                <a:lnTo>
                  <a:pt x="95" y="2393"/>
                </a:lnTo>
                <a:lnTo>
                  <a:pt x="0" y="2201"/>
                </a:lnTo>
                <a:lnTo>
                  <a:pt x="48" y="2106"/>
                </a:lnTo>
                <a:lnTo>
                  <a:pt x="48" y="2058"/>
                </a:lnTo>
                <a:lnTo>
                  <a:pt x="48" y="2010"/>
                </a:lnTo>
                <a:lnTo>
                  <a:pt x="95" y="1818"/>
                </a:lnTo>
                <a:lnTo>
                  <a:pt x="143" y="1771"/>
                </a:lnTo>
                <a:lnTo>
                  <a:pt x="143" y="1723"/>
                </a:lnTo>
                <a:lnTo>
                  <a:pt x="143" y="1531"/>
                </a:lnTo>
                <a:lnTo>
                  <a:pt x="48" y="1387"/>
                </a:lnTo>
                <a:lnTo>
                  <a:pt x="48" y="1340"/>
                </a:lnTo>
                <a:lnTo>
                  <a:pt x="48" y="1340"/>
                </a:lnTo>
                <a:lnTo>
                  <a:pt x="0" y="1292"/>
                </a:lnTo>
                <a:lnTo>
                  <a:pt x="0" y="1197"/>
                </a:lnTo>
                <a:lnTo>
                  <a:pt x="0" y="1100"/>
                </a:lnTo>
                <a:lnTo>
                  <a:pt x="0" y="1100"/>
                </a:lnTo>
                <a:lnTo>
                  <a:pt x="0" y="1005"/>
                </a:lnTo>
                <a:lnTo>
                  <a:pt x="48" y="909"/>
                </a:lnTo>
                <a:lnTo>
                  <a:pt x="287" y="670"/>
                </a:lnTo>
                <a:lnTo>
                  <a:pt x="287" y="622"/>
                </a:lnTo>
                <a:lnTo>
                  <a:pt x="287" y="526"/>
                </a:lnTo>
                <a:lnTo>
                  <a:pt x="335" y="478"/>
                </a:lnTo>
                <a:lnTo>
                  <a:pt x="382" y="431"/>
                </a:lnTo>
                <a:lnTo>
                  <a:pt x="382" y="191"/>
                </a:lnTo>
                <a:lnTo>
                  <a:pt x="382" y="96"/>
                </a:lnTo>
                <a:lnTo>
                  <a:pt x="382" y="0"/>
                </a:lnTo>
                <a:lnTo>
                  <a:pt x="430" y="0"/>
                </a:lnTo>
                <a:lnTo>
                  <a:pt x="2632" y="575"/>
                </a:lnTo>
                <a:lnTo>
                  <a:pt x="2057" y="2728"/>
                </a:lnTo>
                <a:lnTo>
                  <a:pt x="4451" y="6269"/>
                </a:lnTo>
                <a:lnTo>
                  <a:pt x="4451" y="6365"/>
                </a:lnTo>
                <a:lnTo>
                  <a:pt x="4451" y="6412"/>
                </a:lnTo>
                <a:lnTo>
                  <a:pt x="4451" y="6461"/>
                </a:lnTo>
                <a:lnTo>
                  <a:pt x="4498" y="6556"/>
                </a:lnTo>
                <a:lnTo>
                  <a:pt x="4498" y="6604"/>
                </a:lnTo>
                <a:lnTo>
                  <a:pt x="4546" y="6652"/>
                </a:lnTo>
                <a:lnTo>
                  <a:pt x="4546" y="6748"/>
                </a:lnTo>
                <a:lnTo>
                  <a:pt x="4594" y="6748"/>
                </a:lnTo>
                <a:lnTo>
                  <a:pt x="4641" y="6796"/>
                </a:lnTo>
                <a:lnTo>
                  <a:pt x="4641" y="6891"/>
                </a:lnTo>
                <a:lnTo>
                  <a:pt x="4641" y="6891"/>
                </a:lnTo>
                <a:lnTo>
                  <a:pt x="4594" y="6891"/>
                </a:lnTo>
                <a:lnTo>
                  <a:pt x="4546" y="6939"/>
                </a:lnTo>
                <a:lnTo>
                  <a:pt x="4451" y="6987"/>
                </a:lnTo>
                <a:lnTo>
                  <a:pt x="4354" y="7083"/>
                </a:lnTo>
                <a:lnTo>
                  <a:pt x="4307" y="7274"/>
                </a:lnTo>
                <a:lnTo>
                  <a:pt x="4211" y="7418"/>
                </a:lnTo>
                <a:lnTo>
                  <a:pt x="4164" y="7418"/>
                </a:lnTo>
                <a:lnTo>
                  <a:pt x="4164" y="7466"/>
                </a:lnTo>
                <a:lnTo>
                  <a:pt x="4164" y="7513"/>
                </a:lnTo>
                <a:lnTo>
                  <a:pt x="4164" y="7561"/>
                </a:lnTo>
                <a:lnTo>
                  <a:pt x="4116" y="7657"/>
                </a:lnTo>
                <a:lnTo>
                  <a:pt x="4164" y="7705"/>
                </a:lnTo>
                <a:lnTo>
                  <a:pt x="4211" y="7753"/>
                </a:lnTo>
                <a:lnTo>
                  <a:pt x="4259" y="7800"/>
                </a:lnTo>
                <a:lnTo>
                  <a:pt x="4211" y="7800"/>
                </a:lnTo>
                <a:lnTo>
                  <a:pt x="4211" y="7848"/>
                </a:lnTo>
                <a:lnTo>
                  <a:pt x="4164" y="7897"/>
                </a:lnTo>
                <a:lnTo>
                  <a:pt x="4116" y="7897"/>
                </a:lnTo>
                <a:lnTo>
                  <a:pt x="4019" y="7897"/>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 name=""/>
          <p:cNvSpPr/>
          <p:nvPr/>
        </p:nvSpPr>
        <p:spPr>
          <a:xfrm>
            <a:off x="6018120" y="2478240"/>
            <a:ext cx="1050840" cy="1228680"/>
          </a:xfrm>
          <a:custGeom>
            <a:avLst/>
            <a:gdLst/>
            <a:ahLst/>
            <a:rect l="l" t="t" r="r" b="b"/>
            <a:pathLst>
              <a:path w="3972" h="4642">
                <a:moveTo>
                  <a:pt x="3397" y="4594"/>
                </a:moveTo>
                <a:lnTo>
                  <a:pt x="3972" y="479"/>
                </a:lnTo>
                <a:lnTo>
                  <a:pt x="1101" y="0"/>
                </a:lnTo>
                <a:lnTo>
                  <a:pt x="1053" y="383"/>
                </a:lnTo>
                <a:lnTo>
                  <a:pt x="909" y="719"/>
                </a:lnTo>
                <a:lnTo>
                  <a:pt x="861" y="719"/>
                </a:lnTo>
                <a:lnTo>
                  <a:pt x="813" y="670"/>
                </a:lnTo>
                <a:lnTo>
                  <a:pt x="813" y="622"/>
                </a:lnTo>
                <a:lnTo>
                  <a:pt x="766" y="575"/>
                </a:lnTo>
                <a:lnTo>
                  <a:pt x="669" y="575"/>
                </a:lnTo>
                <a:lnTo>
                  <a:pt x="574" y="575"/>
                </a:lnTo>
                <a:lnTo>
                  <a:pt x="526" y="622"/>
                </a:lnTo>
                <a:lnTo>
                  <a:pt x="574" y="766"/>
                </a:lnTo>
                <a:lnTo>
                  <a:pt x="526" y="1101"/>
                </a:lnTo>
                <a:lnTo>
                  <a:pt x="574" y="1149"/>
                </a:lnTo>
                <a:lnTo>
                  <a:pt x="526" y="1293"/>
                </a:lnTo>
                <a:lnTo>
                  <a:pt x="479" y="1341"/>
                </a:lnTo>
                <a:lnTo>
                  <a:pt x="479" y="1388"/>
                </a:lnTo>
                <a:lnTo>
                  <a:pt x="479" y="1484"/>
                </a:lnTo>
                <a:lnTo>
                  <a:pt x="479" y="1531"/>
                </a:lnTo>
                <a:lnTo>
                  <a:pt x="479" y="1580"/>
                </a:lnTo>
                <a:lnTo>
                  <a:pt x="526" y="1675"/>
                </a:lnTo>
                <a:lnTo>
                  <a:pt x="526" y="1723"/>
                </a:lnTo>
                <a:lnTo>
                  <a:pt x="574" y="1771"/>
                </a:lnTo>
                <a:lnTo>
                  <a:pt x="574" y="1867"/>
                </a:lnTo>
                <a:lnTo>
                  <a:pt x="622" y="1867"/>
                </a:lnTo>
                <a:lnTo>
                  <a:pt x="669" y="1915"/>
                </a:lnTo>
                <a:lnTo>
                  <a:pt x="669" y="2010"/>
                </a:lnTo>
                <a:lnTo>
                  <a:pt x="669" y="2010"/>
                </a:lnTo>
                <a:lnTo>
                  <a:pt x="622" y="2010"/>
                </a:lnTo>
                <a:lnTo>
                  <a:pt x="574" y="2058"/>
                </a:lnTo>
                <a:lnTo>
                  <a:pt x="479" y="2106"/>
                </a:lnTo>
                <a:lnTo>
                  <a:pt x="382" y="2202"/>
                </a:lnTo>
                <a:lnTo>
                  <a:pt x="335" y="2393"/>
                </a:lnTo>
                <a:lnTo>
                  <a:pt x="239" y="2537"/>
                </a:lnTo>
                <a:lnTo>
                  <a:pt x="192" y="2537"/>
                </a:lnTo>
                <a:lnTo>
                  <a:pt x="192" y="2585"/>
                </a:lnTo>
                <a:lnTo>
                  <a:pt x="192" y="2632"/>
                </a:lnTo>
                <a:lnTo>
                  <a:pt x="192" y="2680"/>
                </a:lnTo>
                <a:lnTo>
                  <a:pt x="144" y="2776"/>
                </a:lnTo>
                <a:lnTo>
                  <a:pt x="192" y="2824"/>
                </a:lnTo>
                <a:lnTo>
                  <a:pt x="239" y="2872"/>
                </a:lnTo>
                <a:lnTo>
                  <a:pt x="287" y="2919"/>
                </a:lnTo>
                <a:lnTo>
                  <a:pt x="239" y="2919"/>
                </a:lnTo>
                <a:lnTo>
                  <a:pt x="239" y="2967"/>
                </a:lnTo>
                <a:lnTo>
                  <a:pt x="192" y="3016"/>
                </a:lnTo>
                <a:lnTo>
                  <a:pt x="144" y="3016"/>
                </a:lnTo>
                <a:lnTo>
                  <a:pt x="47" y="3016"/>
                </a:lnTo>
                <a:lnTo>
                  <a:pt x="0" y="3206"/>
                </a:lnTo>
                <a:lnTo>
                  <a:pt x="2154" y="4404"/>
                </a:lnTo>
                <a:lnTo>
                  <a:pt x="3397" y="4642"/>
                </a:lnTo>
                <a:lnTo>
                  <a:pt x="3397" y="4594"/>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 name=""/>
          <p:cNvSpPr/>
          <p:nvPr/>
        </p:nvSpPr>
        <p:spPr>
          <a:xfrm>
            <a:off x="5510160" y="1339920"/>
            <a:ext cx="988920" cy="1506600"/>
          </a:xfrm>
          <a:custGeom>
            <a:avLst/>
            <a:gdLst/>
            <a:ahLst/>
            <a:rect l="l" t="t" r="r" b="b"/>
            <a:pathLst>
              <a:path w="3734" h="5694">
                <a:moveTo>
                  <a:pt x="575" y="0"/>
                </a:moveTo>
                <a:lnTo>
                  <a:pt x="0" y="2153"/>
                </a:lnTo>
                <a:lnTo>
                  <a:pt x="2394" y="5694"/>
                </a:lnTo>
                <a:lnTo>
                  <a:pt x="2394" y="5647"/>
                </a:lnTo>
                <a:lnTo>
                  <a:pt x="2441" y="5599"/>
                </a:lnTo>
                <a:lnTo>
                  <a:pt x="2489" y="5455"/>
                </a:lnTo>
                <a:lnTo>
                  <a:pt x="2441" y="5407"/>
                </a:lnTo>
                <a:lnTo>
                  <a:pt x="2489" y="5072"/>
                </a:lnTo>
                <a:lnTo>
                  <a:pt x="2441" y="4928"/>
                </a:lnTo>
                <a:lnTo>
                  <a:pt x="2489" y="4881"/>
                </a:lnTo>
                <a:lnTo>
                  <a:pt x="2584" y="4881"/>
                </a:lnTo>
                <a:lnTo>
                  <a:pt x="2681" y="4881"/>
                </a:lnTo>
                <a:lnTo>
                  <a:pt x="2728" y="4928"/>
                </a:lnTo>
                <a:lnTo>
                  <a:pt x="2728" y="4976"/>
                </a:lnTo>
                <a:lnTo>
                  <a:pt x="2776" y="5025"/>
                </a:lnTo>
                <a:lnTo>
                  <a:pt x="2824" y="5025"/>
                </a:lnTo>
                <a:lnTo>
                  <a:pt x="2968" y="4689"/>
                </a:lnTo>
                <a:lnTo>
                  <a:pt x="3016" y="4306"/>
                </a:lnTo>
                <a:lnTo>
                  <a:pt x="3734" y="717"/>
                </a:lnTo>
                <a:lnTo>
                  <a:pt x="2107" y="382"/>
                </a:lnTo>
                <a:lnTo>
                  <a:pt x="575" y="0"/>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 name=""/>
          <p:cNvSpPr/>
          <p:nvPr/>
        </p:nvSpPr>
        <p:spPr>
          <a:xfrm>
            <a:off x="6308640" y="1528920"/>
            <a:ext cx="873360" cy="1076040"/>
          </a:xfrm>
          <a:custGeom>
            <a:avLst/>
            <a:gdLst/>
            <a:ahLst/>
            <a:rect l="l" t="t" r="r" b="b"/>
            <a:pathLst>
              <a:path w="3302" h="4068">
                <a:moveTo>
                  <a:pt x="2871" y="4068"/>
                </a:moveTo>
                <a:lnTo>
                  <a:pt x="3302" y="1148"/>
                </a:lnTo>
                <a:lnTo>
                  <a:pt x="2201" y="958"/>
                </a:lnTo>
                <a:lnTo>
                  <a:pt x="2296" y="287"/>
                </a:lnTo>
                <a:lnTo>
                  <a:pt x="718" y="0"/>
                </a:lnTo>
                <a:lnTo>
                  <a:pt x="0" y="3589"/>
                </a:lnTo>
                <a:lnTo>
                  <a:pt x="2871" y="4068"/>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 name=""/>
          <p:cNvSpPr/>
          <p:nvPr/>
        </p:nvSpPr>
        <p:spPr>
          <a:xfrm>
            <a:off x="6916680" y="2604960"/>
            <a:ext cx="1076400" cy="1114560"/>
          </a:xfrm>
          <a:custGeom>
            <a:avLst/>
            <a:gdLst/>
            <a:ahLst/>
            <a:rect l="l" t="t" r="r" b="b"/>
            <a:pathLst>
              <a:path w="4069" h="4212">
                <a:moveTo>
                  <a:pt x="575" y="0"/>
                </a:moveTo>
                <a:lnTo>
                  <a:pt x="0" y="4115"/>
                </a:lnTo>
                <a:lnTo>
                  <a:pt x="0" y="4163"/>
                </a:lnTo>
                <a:lnTo>
                  <a:pt x="527" y="4212"/>
                </a:lnTo>
                <a:lnTo>
                  <a:pt x="575" y="3876"/>
                </a:lnTo>
                <a:lnTo>
                  <a:pt x="1580" y="4020"/>
                </a:lnTo>
                <a:lnTo>
                  <a:pt x="1580" y="3972"/>
                </a:lnTo>
                <a:lnTo>
                  <a:pt x="1532" y="3925"/>
                </a:lnTo>
                <a:lnTo>
                  <a:pt x="1580" y="3876"/>
                </a:lnTo>
                <a:lnTo>
                  <a:pt x="1580" y="3876"/>
                </a:lnTo>
                <a:lnTo>
                  <a:pt x="1532" y="3876"/>
                </a:lnTo>
                <a:lnTo>
                  <a:pt x="1580" y="3828"/>
                </a:lnTo>
                <a:lnTo>
                  <a:pt x="3782" y="4068"/>
                </a:lnTo>
                <a:lnTo>
                  <a:pt x="4021" y="765"/>
                </a:lnTo>
                <a:lnTo>
                  <a:pt x="4069" y="765"/>
                </a:lnTo>
                <a:lnTo>
                  <a:pt x="4069" y="383"/>
                </a:lnTo>
                <a:lnTo>
                  <a:pt x="575" y="0"/>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 name=""/>
          <p:cNvSpPr/>
          <p:nvPr/>
        </p:nvSpPr>
        <p:spPr>
          <a:xfrm>
            <a:off x="7321680" y="2808360"/>
            <a:ext cx="2165400" cy="2089080"/>
          </a:xfrm>
          <a:custGeom>
            <a:avLst/>
            <a:gdLst/>
            <a:ahLst/>
            <a:rect l="l" t="t" r="r" b="b"/>
            <a:pathLst>
              <a:path w="8184" h="7897">
                <a:moveTo>
                  <a:pt x="7514" y="2202"/>
                </a:moveTo>
                <a:lnTo>
                  <a:pt x="7514" y="2202"/>
                </a:lnTo>
                <a:lnTo>
                  <a:pt x="7466" y="2154"/>
                </a:lnTo>
                <a:lnTo>
                  <a:pt x="7419" y="2154"/>
                </a:lnTo>
                <a:lnTo>
                  <a:pt x="7132" y="2010"/>
                </a:lnTo>
                <a:lnTo>
                  <a:pt x="7132" y="2010"/>
                </a:lnTo>
                <a:lnTo>
                  <a:pt x="7035" y="2059"/>
                </a:lnTo>
                <a:lnTo>
                  <a:pt x="6892" y="2010"/>
                </a:lnTo>
                <a:lnTo>
                  <a:pt x="6844" y="2010"/>
                </a:lnTo>
                <a:lnTo>
                  <a:pt x="6796" y="2059"/>
                </a:lnTo>
                <a:lnTo>
                  <a:pt x="6700" y="2059"/>
                </a:lnTo>
                <a:lnTo>
                  <a:pt x="6557" y="2107"/>
                </a:lnTo>
                <a:lnTo>
                  <a:pt x="6509" y="2107"/>
                </a:lnTo>
                <a:lnTo>
                  <a:pt x="6413" y="2202"/>
                </a:lnTo>
                <a:lnTo>
                  <a:pt x="6318" y="2107"/>
                </a:lnTo>
                <a:lnTo>
                  <a:pt x="6269" y="2107"/>
                </a:lnTo>
                <a:lnTo>
                  <a:pt x="6269" y="2059"/>
                </a:lnTo>
                <a:lnTo>
                  <a:pt x="6269" y="2059"/>
                </a:lnTo>
                <a:lnTo>
                  <a:pt x="6222" y="2059"/>
                </a:lnTo>
                <a:lnTo>
                  <a:pt x="6174" y="2107"/>
                </a:lnTo>
                <a:lnTo>
                  <a:pt x="6174" y="2107"/>
                </a:lnTo>
                <a:lnTo>
                  <a:pt x="6078" y="2059"/>
                </a:lnTo>
                <a:lnTo>
                  <a:pt x="6078" y="2010"/>
                </a:lnTo>
                <a:lnTo>
                  <a:pt x="6078" y="2010"/>
                </a:lnTo>
                <a:lnTo>
                  <a:pt x="6031" y="2059"/>
                </a:lnTo>
                <a:lnTo>
                  <a:pt x="5982" y="2107"/>
                </a:lnTo>
                <a:lnTo>
                  <a:pt x="5982" y="2154"/>
                </a:lnTo>
                <a:lnTo>
                  <a:pt x="5934" y="2202"/>
                </a:lnTo>
                <a:lnTo>
                  <a:pt x="5887" y="2154"/>
                </a:lnTo>
                <a:lnTo>
                  <a:pt x="5934" y="2059"/>
                </a:lnTo>
                <a:lnTo>
                  <a:pt x="5934" y="2059"/>
                </a:lnTo>
                <a:lnTo>
                  <a:pt x="5887" y="2059"/>
                </a:lnTo>
                <a:lnTo>
                  <a:pt x="5791" y="2107"/>
                </a:lnTo>
                <a:lnTo>
                  <a:pt x="5791" y="2107"/>
                </a:lnTo>
                <a:lnTo>
                  <a:pt x="5647" y="1962"/>
                </a:lnTo>
                <a:lnTo>
                  <a:pt x="5600" y="2010"/>
                </a:lnTo>
                <a:lnTo>
                  <a:pt x="5552" y="2059"/>
                </a:lnTo>
                <a:lnTo>
                  <a:pt x="5457" y="2059"/>
                </a:lnTo>
                <a:lnTo>
                  <a:pt x="5457" y="1962"/>
                </a:lnTo>
                <a:lnTo>
                  <a:pt x="5408" y="1962"/>
                </a:lnTo>
                <a:lnTo>
                  <a:pt x="5360" y="1915"/>
                </a:lnTo>
                <a:lnTo>
                  <a:pt x="5360" y="1867"/>
                </a:lnTo>
                <a:lnTo>
                  <a:pt x="5217" y="1867"/>
                </a:lnTo>
                <a:lnTo>
                  <a:pt x="5169" y="1915"/>
                </a:lnTo>
                <a:lnTo>
                  <a:pt x="5121" y="1867"/>
                </a:lnTo>
                <a:lnTo>
                  <a:pt x="5073" y="1819"/>
                </a:lnTo>
                <a:lnTo>
                  <a:pt x="5025" y="1819"/>
                </a:lnTo>
                <a:lnTo>
                  <a:pt x="5025" y="1867"/>
                </a:lnTo>
                <a:lnTo>
                  <a:pt x="4978" y="1867"/>
                </a:lnTo>
                <a:lnTo>
                  <a:pt x="4930" y="1819"/>
                </a:lnTo>
                <a:lnTo>
                  <a:pt x="4738" y="1772"/>
                </a:lnTo>
                <a:lnTo>
                  <a:pt x="4738" y="1772"/>
                </a:lnTo>
                <a:lnTo>
                  <a:pt x="4691" y="1723"/>
                </a:lnTo>
                <a:lnTo>
                  <a:pt x="4691" y="1675"/>
                </a:lnTo>
                <a:lnTo>
                  <a:pt x="4691" y="1675"/>
                </a:lnTo>
                <a:lnTo>
                  <a:pt x="4594" y="1628"/>
                </a:lnTo>
                <a:lnTo>
                  <a:pt x="4594" y="1675"/>
                </a:lnTo>
                <a:lnTo>
                  <a:pt x="4451" y="1675"/>
                </a:lnTo>
                <a:lnTo>
                  <a:pt x="4403" y="1628"/>
                </a:lnTo>
                <a:lnTo>
                  <a:pt x="4307" y="1532"/>
                </a:lnTo>
                <a:lnTo>
                  <a:pt x="4307" y="1532"/>
                </a:lnTo>
                <a:lnTo>
                  <a:pt x="4212" y="1485"/>
                </a:lnTo>
                <a:lnTo>
                  <a:pt x="4259" y="97"/>
                </a:lnTo>
                <a:lnTo>
                  <a:pt x="2537" y="0"/>
                </a:lnTo>
                <a:lnTo>
                  <a:pt x="2489" y="0"/>
                </a:lnTo>
                <a:lnTo>
                  <a:pt x="2250" y="3303"/>
                </a:lnTo>
                <a:lnTo>
                  <a:pt x="48" y="3063"/>
                </a:lnTo>
                <a:lnTo>
                  <a:pt x="0" y="3111"/>
                </a:lnTo>
                <a:lnTo>
                  <a:pt x="48" y="3111"/>
                </a:lnTo>
                <a:lnTo>
                  <a:pt x="48" y="3111"/>
                </a:lnTo>
                <a:lnTo>
                  <a:pt x="0" y="3160"/>
                </a:lnTo>
                <a:lnTo>
                  <a:pt x="48" y="3207"/>
                </a:lnTo>
                <a:lnTo>
                  <a:pt x="48" y="3255"/>
                </a:lnTo>
                <a:lnTo>
                  <a:pt x="192" y="3303"/>
                </a:lnTo>
                <a:lnTo>
                  <a:pt x="192" y="3398"/>
                </a:lnTo>
                <a:lnTo>
                  <a:pt x="240" y="3494"/>
                </a:lnTo>
                <a:lnTo>
                  <a:pt x="383" y="3542"/>
                </a:lnTo>
                <a:lnTo>
                  <a:pt x="718" y="3972"/>
                </a:lnTo>
                <a:lnTo>
                  <a:pt x="1006" y="4212"/>
                </a:lnTo>
                <a:lnTo>
                  <a:pt x="1006" y="4259"/>
                </a:lnTo>
                <a:lnTo>
                  <a:pt x="1006" y="4308"/>
                </a:lnTo>
                <a:lnTo>
                  <a:pt x="1006" y="4356"/>
                </a:lnTo>
                <a:lnTo>
                  <a:pt x="1053" y="4403"/>
                </a:lnTo>
                <a:lnTo>
                  <a:pt x="1101" y="4499"/>
                </a:lnTo>
                <a:lnTo>
                  <a:pt x="1101" y="4738"/>
                </a:lnTo>
                <a:lnTo>
                  <a:pt x="1101" y="4786"/>
                </a:lnTo>
                <a:lnTo>
                  <a:pt x="1244" y="4978"/>
                </a:lnTo>
                <a:lnTo>
                  <a:pt x="1675" y="5265"/>
                </a:lnTo>
                <a:lnTo>
                  <a:pt x="1963" y="5457"/>
                </a:lnTo>
                <a:lnTo>
                  <a:pt x="2010" y="5457"/>
                </a:lnTo>
                <a:lnTo>
                  <a:pt x="2107" y="5457"/>
                </a:lnTo>
                <a:lnTo>
                  <a:pt x="2154" y="5360"/>
                </a:lnTo>
                <a:lnTo>
                  <a:pt x="2202" y="5313"/>
                </a:lnTo>
                <a:lnTo>
                  <a:pt x="2345" y="5025"/>
                </a:lnTo>
                <a:lnTo>
                  <a:pt x="2394" y="4930"/>
                </a:lnTo>
                <a:lnTo>
                  <a:pt x="2441" y="4930"/>
                </a:lnTo>
                <a:lnTo>
                  <a:pt x="2537" y="4978"/>
                </a:lnTo>
                <a:lnTo>
                  <a:pt x="2537" y="4930"/>
                </a:lnTo>
                <a:lnTo>
                  <a:pt x="2584" y="4882"/>
                </a:lnTo>
                <a:lnTo>
                  <a:pt x="2584" y="4882"/>
                </a:lnTo>
                <a:lnTo>
                  <a:pt x="2681" y="4882"/>
                </a:lnTo>
                <a:lnTo>
                  <a:pt x="2728" y="4930"/>
                </a:lnTo>
                <a:lnTo>
                  <a:pt x="2872" y="4930"/>
                </a:lnTo>
                <a:lnTo>
                  <a:pt x="2919" y="4978"/>
                </a:lnTo>
                <a:lnTo>
                  <a:pt x="3016" y="4978"/>
                </a:lnTo>
                <a:lnTo>
                  <a:pt x="3063" y="4978"/>
                </a:lnTo>
                <a:lnTo>
                  <a:pt x="3206" y="5073"/>
                </a:lnTo>
                <a:lnTo>
                  <a:pt x="3255" y="5122"/>
                </a:lnTo>
                <a:lnTo>
                  <a:pt x="3255" y="5122"/>
                </a:lnTo>
                <a:lnTo>
                  <a:pt x="3303" y="5169"/>
                </a:lnTo>
                <a:lnTo>
                  <a:pt x="3303" y="5169"/>
                </a:lnTo>
                <a:lnTo>
                  <a:pt x="3350" y="5217"/>
                </a:lnTo>
                <a:lnTo>
                  <a:pt x="3446" y="5313"/>
                </a:lnTo>
                <a:lnTo>
                  <a:pt x="3542" y="5409"/>
                </a:lnTo>
                <a:lnTo>
                  <a:pt x="3638" y="5504"/>
                </a:lnTo>
                <a:lnTo>
                  <a:pt x="3638" y="5552"/>
                </a:lnTo>
                <a:lnTo>
                  <a:pt x="3829" y="6031"/>
                </a:lnTo>
                <a:lnTo>
                  <a:pt x="3829" y="6126"/>
                </a:lnTo>
                <a:lnTo>
                  <a:pt x="4069" y="6366"/>
                </a:lnTo>
                <a:lnTo>
                  <a:pt x="4069" y="6413"/>
                </a:lnTo>
                <a:lnTo>
                  <a:pt x="4212" y="6557"/>
                </a:lnTo>
                <a:lnTo>
                  <a:pt x="4259" y="6557"/>
                </a:lnTo>
                <a:lnTo>
                  <a:pt x="4307" y="6653"/>
                </a:lnTo>
                <a:lnTo>
                  <a:pt x="4307" y="6700"/>
                </a:lnTo>
                <a:lnTo>
                  <a:pt x="4307" y="6845"/>
                </a:lnTo>
                <a:lnTo>
                  <a:pt x="4356" y="6892"/>
                </a:lnTo>
                <a:lnTo>
                  <a:pt x="4403" y="7084"/>
                </a:lnTo>
                <a:lnTo>
                  <a:pt x="4451" y="7132"/>
                </a:lnTo>
                <a:lnTo>
                  <a:pt x="4594" y="7419"/>
                </a:lnTo>
                <a:lnTo>
                  <a:pt x="4594" y="7514"/>
                </a:lnTo>
                <a:lnTo>
                  <a:pt x="4691" y="7514"/>
                </a:lnTo>
                <a:lnTo>
                  <a:pt x="4786" y="7562"/>
                </a:lnTo>
                <a:lnTo>
                  <a:pt x="4930" y="7610"/>
                </a:lnTo>
                <a:lnTo>
                  <a:pt x="5169" y="7754"/>
                </a:lnTo>
                <a:lnTo>
                  <a:pt x="5408" y="7754"/>
                </a:lnTo>
                <a:lnTo>
                  <a:pt x="5504" y="7801"/>
                </a:lnTo>
                <a:lnTo>
                  <a:pt x="5647" y="7897"/>
                </a:lnTo>
                <a:lnTo>
                  <a:pt x="5695" y="7897"/>
                </a:lnTo>
                <a:lnTo>
                  <a:pt x="5791" y="7849"/>
                </a:lnTo>
                <a:lnTo>
                  <a:pt x="5839" y="7849"/>
                </a:lnTo>
                <a:lnTo>
                  <a:pt x="5887" y="7849"/>
                </a:lnTo>
                <a:lnTo>
                  <a:pt x="5887" y="7801"/>
                </a:lnTo>
                <a:lnTo>
                  <a:pt x="5791" y="7754"/>
                </a:lnTo>
                <a:lnTo>
                  <a:pt x="5791" y="7754"/>
                </a:lnTo>
                <a:lnTo>
                  <a:pt x="5744" y="7658"/>
                </a:lnTo>
                <a:lnTo>
                  <a:pt x="5647" y="7322"/>
                </a:lnTo>
                <a:lnTo>
                  <a:pt x="5600" y="7179"/>
                </a:lnTo>
                <a:lnTo>
                  <a:pt x="5695" y="6988"/>
                </a:lnTo>
                <a:lnTo>
                  <a:pt x="5647" y="6892"/>
                </a:lnTo>
                <a:lnTo>
                  <a:pt x="5647" y="6892"/>
                </a:lnTo>
                <a:lnTo>
                  <a:pt x="5647" y="6892"/>
                </a:lnTo>
                <a:lnTo>
                  <a:pt x="5600" y="6892"/>
                </a:lnTo>
                <a:lnTo>
                  <a:pt x="5600" y="6845"/>
                </a:lnTo>
                <a:lnTo>
                  <a:pt x="5647" y="6845"/>
                </a:lnTo>
                <a:lnTo>
                  <a:pt x="5744" y="6797"/>
                </a:lnTo>
                <a:lnTo>
                  <a:pt x="5791" y="6605"/>
                </a:lnTo>
                <a:lnTo>
                  <a:pt x="5744" y="6605"/>
                </a:lnTo>
                <a:lnTo>
                  <a:pt x="5744" y="6510"/>
                </a:lnTo>
                <a:lnTo>
                  <a:pt x="5744" y="6461"/>
                </a:lnTo>
                <a:lnTo>
                  <a:pt x="5839" y="6510"/>
                </a:lnTo>
                <a:lnTo>
                  <a:pt x="5934" y="6413"/>
                </a:lnTo>
                <a:lnTo>
                  <a:pt x="5982" y="6318"/>
                </a:lnTo>
                <a:lnTo>
                  <a:pt x="5887" y="6270"/>
                </a:lnTo>
                <a:lnTo>
                  <a:pt x="5934" y="6222"/>
                </a:lnTo>
                <a:lnTo>
                  <a:pt x="5934" y="6222"/>
                </a:lnTo>
                <a:lnTo>
                  <a:pt x="5982" y="6222"/>
                </a:lnTo>
                <a:lnTo>
                  <a:pt x="6031" y="6222"/>
                </a:lnTo>
                <a:lnTo>
                  <a:pt x="6031" y="6222"/>
                </a:lnTo>
                <a:lnTo>
                  <a:pt x="6078" y="6222"/>
                </a:lnTo>
                <a:lnTo>
                  <a:pt x="6126" y="6222"/>
                </a:lnTo>
                <a:lnTo>
                  <a:pt x="6126" y="6222"/>
                </a:lnTo>
                <a:lnTo>
                  <a:pt x="6126" y="6126"/>
                </a:lnTo>
                <a:lnTo>
                  <a:pt x="6126" y="6079"/>
                </a:lnTo>
                <a:lnTo>
                  <a:pt x="6174" y="6079"/>
                </a:lnTo>
                <a:lnTo>
                  <a:pt x="6174" y="6079"/>
                </a:lnTo>
                <a:lnTo>
                  <a:pt x="6174" y="6126"/>
                </a:lnTo>
                <a:lnTo>
                  <a:pt x="6366" y="6079"/>
                </a:lnTo>
                <a:lnTo>
                  <a:pt x="6366" y="6079"/>
                </a:lnTo>
                <a:lnTo>
                  <a:pt x="6366" y="6031"/>
                </a:lnTo>
                <a:lnTo>
                  <a:pt x="6366" y="6031"/>
                </a:lnTo>
                <a:lnTo>
                  <a:pt x="6269" y="5983"/>
                </a:lnTo>
                <a:lnTo>
                  <a:pt x="6269" y="5934"/>
                </a:lnTo>
                <a:lnTo>
                  <a:pt x="6413" y="5887"/>
                </a:lnTo>
                <a:lnTo>
                  <a:pt x="6461" y="5887"/>
                </a:lnTo>
                <a:lnTo>
                  <a:pt x="6461" y="5839"/>
                </a:lnTo>
                <a:lnTo>
                  <a:pt x="6509" y="5887"/>
                </a:lnTo>
                <a:lnTo>
                  <a:pt x="6461" y="5887"/>
                </a:lnTo>
                <a:lnTo>
                  <a:pt x="6509" y="5934"/>
                </a:lnTo>
                <a:lnTo>
                  <a:pt x="6509" y="5934"/>
                </a:lnTo>
                <a:lnTo>
                  <a:pt x="6557" y="5887"/>
                </a:lnTo>
                <a:lnTo>
                  <a:pt x="6796" y="5839"/>
                </a:lnTo>
                <a:lnTo>
                  <a:pt x="7132" y="5600"/>
                </a:lnTo>
                <a:lnTo>
                  <a:pt x="7179" y="5504"/>
                </a:lnTo>
                <a:lnTo>
                  <a:pt x="7322" y="5360"/>
                </a:lnTo>
                <a:lnTo>
                  <a:pt x="7322" y="5313"/>
                </a:lnTo>
                <a:lnTo>
                  <a:pt x="7275" y="5217"/>
                </a:lnTo>
                <a:lnTo>
                  <a:pt x="7275" y="5122"/>
                </a:lnTo>
                <a:lnTo>
                  <a:pt x="7419" y="5122"/>
                </a:lnTo>
                <a:lnTo>
                  <a:pt x="7419" y="5122"/>
                </a:lnTo>
                <a:lnTo>
                  <a:pt x="7419" y="5169"/>
                </a:lnTo>
                <a:lnTo>
                  <a:pt x="7419" y="5217"/>
                </a:lnTo>
                <a:lnTo>
                  <a:pt x="7562" y="5217"/>
                </a:lnTo>
                <a:lnTo>
                  <a:pt x="7562" y="5217"/>
                </a:lnTo>
                <a:lnTo>
                  <a:pt x="7849" y="5122"/>
                </a:lnTo>
                <a:lnTo>
                  <a:pt x="7993" y="5122"/>
                </a:lnTo>
                <a:lnTo>
                  <a:pt x="7993" y="5122"/>
                </a:lnTo>
                <a:lnTo>
                  <a:pt x="7993" y="5073"/>
                </a:lnTo>
                <a:lnTo>
                  <a:pt x="7945" y="5073"/>
                </a:lnTo>
                <a:lnTo>
                  <a:pt x="7945" y="5025"/>
                </a:lnTo>
                <a:lnTo>
                  <a:pt x="7993" y="4978"/>
                </a:lnTo>
                <a:lnTo>
                  <a:pt x="7993" y="4930"/>
                </a:lnTo>
                <a:lnTo>
                  <a:pt x="8041" y="4882"/>
                </a:lnTo>
                <a:lnTo>
                  <a:pt x="8088" y="4738"/>
                </a:lnTo>
                <a:lnTo>
                  <a:pt x="8041" y="4643"/>
                </a:lnTo>
                <a:lnTo>
                  <a:pt x="8041" y="4595"/>
                </a:lnTo>
                <a:lnTo>
                  <a:pt x="8041" y="4595"/>
                </a:lnTo>
                <a:lnTo>
                  <a:pt x="8041" y="4548"/>
                </a:lnTo>
                <a:lnTo>
                  <a:pt x="8088" y="4451"/>
                </a:lnTo>
                <a:lnTo>
                  <a:pt x="8136" y="4403"/>
                </a:lnTo>
                <a:lnTo>
                  <a:pt x="8136" y="4356"/>
                </a:lnTo>
                <a:lnTo>
                  <a:pt x="8184" y="4212"/>
                </a:lnTo>
                <a:lnTo>
                  <a:pt x="8184" y="4116"/>
                </a:lnTo>
                <a:lnTo>
                  <a:pt x="8136" y="4021"/>
                </a:lnTo>
                <a:lnTo>
                  <a:pt x="8088" y="3925"/>
                </a:lnTo>
                <a:lnTo>
                  <a:pt x="8088" y="3925"/>
                </a:lnTo>
                <a:lnTo>
                  <a:pt x="8088" y="3877"/>
                </a:lnTo>
                <a:lnTo>
                  <a:pt x="8041" y="3829"/>
                </a:lnTo>
                <a:lnTo>
                  <a:pt x="8041" y="3782"/>
                </a:lnTo>
                <a:lnTo>
                  <a:pt x="7993" y="3734"/>
                </a:lnTo>
                <a:lnTo>
                  <a:pt x="7993" y="3685"/>
                </a:lnTo>
                <a:lnTo>
                  <a:pt x="7993" y="3638"/>
                </a:lnTo>
                <a:lnTo>
                  <a:pt x="7945" y="3542"/>
                </a:lnTo>
                <a:lnTo>
                  <a:pt x="7849" y="3447"/>
                </a:lnTo>
                <a:lnTo>
                  <a:pt x="7849" y="3398"/>
                </a:lnTo>
                <a:lnTo>
                  <a:pt x="7801" y="2681"/>
                </a:lnTo>
                <a:lnTo>
                  <a:pt x="7801" y="2297"/>
                </a:lnTo>
                <a:lnTo>
                  <a:pt x="7706" y="2250"/>
                </a:lnTo>
                <a:lnTo>
                  <a:pt x="7658" y="2297"/>
                </a:lnTo>
                <a:lnTo>
                  <a:pt x="7609" y="2297"/>
                </a:lnTo>
                <a:lnTo>
                  <a:pt x="7514" y="2202"/>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 name=""/>
          <p:cNvSpPr/>
          <p:nvPr/>
        </p:nvSpPr>
        <p:spPr>
          <a:xfrm>
            <a:off x="7068960" y="1833480"/>
            <a:ext cx="1125720" cy="885960"/>
          </a:xfrm>
          <a:custGeom>
            <a:avLst/>
            <a:gdLst/>
            <a:ahLst/>
            <a:rect l="l" t="t" r="r" b="b"/>
            <a:pathLst>
              <a:path w="4260" h="3350">
                <a:moveTo>
                  <a:pt x="0" y="2920"/>
                </a:moveTo>
                <a:lnTo>
                  <a:pt x="431" y="0"/>
                </a:lnTo>
                <a:lnTo>
                  <a:pt x="3159" y="288"/>
                </a:lnTo>
                <a:lnTo>
                  <a:pt x="4260" y="384"/>
                </a:lnTo>
                <a:lnTo>
                  <a:pt x="4212" y="1101"/>
                </a:lnTo>
                <a:lnTo>
                  <a:pt x="4068" y="3350"/>
                </a:lnTo>
                <a:lnTo>
                  <a:pt x="3494" y="3303"/>
                </a:lnTo>
                <a:lnTo>
                  <a:pt x="0" y="2920"/>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 name=""/>
          <p:cNvSpPr/>
          <p:nvPr/>
        </p:nvSpPr>
        <p:spPr>
          <a:xfrm>
            <a:off x="8145360" y="2124000"/>
            <a:ext cx="1138320" cy="620640"/>
          </a:xfrm>
          <a:custGeom>
            <a:avLst/>
            <a:gdLst/>
            <a:ahLst/>
            <a:rect l="l" t="t" r="r" b="b"/>
            <a:pathLst>
              <a:path w="4308" h="2346">
                <a:moveTo>
                  <a:pt x="144" y="0"/>
                </a:moveTo>
                <a:lnTo>
                  <a:pt x="3877" y="97"/>
                </a:lnTo>
                <a:lnTo>
                  <a:pt x="4116" y="287"/>
                </a:lnTo>
                <a:lnTo>
                  <a:pt x="4068" y="384"/>
                </a:lnTo>
                <a:lnTo>
                  <a:pt x="4021" y="479"/>
                </a:lnTo>
                <a:lnTo>
                  <a:pt x="4068" y="527"/>
                </a:lnTo>
                <a:lnTo>
                  <a:pt x="4116" y="527"/>
                </a:lnTo>
                <a:lnTo>
                  <a:pt x="4164" y="671"/>
                </a:lnTo>
                <a:lnTo>
                  <a:pt x="4211" y="718"/>
                </a:lnTo>
                <a:lnTo>
                  <a:pt x="4259" y="718"/>
                </a:lnTo>
                <a:lnTo>
                  <a:pt x="4308" y="766"/>
                </a:lnTo>
                <a:lnTo>
                  <a:pt x="4308" y="2346"/>
                </a:lnTo>
                <a:lnTo>
                  <a:pt x="0" y="2249"/>
                </a:lnTo>
                <a:lnTo>
                  <a:pt x="144" y="0"/>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 name=""/>
          <p:cNvSpPr/>
          <p:nvPr/>
        </p:nvSpPr>
        <p:spPr>
          <a:xfrm>
            <a:off x="7993080" y="2706840"/>
            <a:ext cx="1328760" cy="684000"/>
          </a:xfrm>
          <a:custGeom>
            <a:avLst/>
            <a:gdLst/>
            <a:ahLst/>
            <a:rect l="l" t="t" r="r" b="b"/>
            <a:pathLst>
              <a:path w="5025" h="2584">
                <a:moveTo>
                  <a:pt x="4882" y="144"/>
                </a:moveTo>
                <a:lnTo>
                  <a:pt x="574" y="47"/>
                </a:lnTo>
                <a:lnTo>
                  <a:pt x="0" y="0"/>
                </a:lnTo>
                <a:lnTo>
                  <a:pt x="0" y="382"/>
                </a:lnTo>
                <a:lnTo>
                  <a:pt x="1722" y="479"/>
                </a:lnTo>
                <a:lnTo>
                  <a:pt x="1675" y="1867"/>
                </a:lnTo>
                <a:lnTo>
                  <a:pt x="1770" y="1914"/>
                </a:lnTo>
                <a:lnTo>
                  <a:pt x="1770" y="1914"/>
                </a:lnTo>
                <a:lnTo>
                  <a:pt x="1866" y="2010"/>
                </a:lnTo>
                <a:lnTo>
                  <a:pt x="1914" y="2057"/>
                </a:lnTo>
                <a:lnTo>
                  <a:pt x="2057" y="2057"/>
                </a:lnTo>
                <a:lnTo>
                  <a:pt x="2057" y="2010"/>
                </a:lnTo>
                <a:lnTo>
                  <a:pt x="2154" y="2057"/>
                </a:lnTo>
                <a:lnTo>
                  <a:pt x="2154" y="2057"/>
                </a:lnTo>
                <a:lnTo>
                  <a:pt x="2154" y="2105"/>
                </a:lnTo>
                <a:lnTo>
                  <a:pt x="2201" y="2154"/>
                </a:lnTo>
                <a:lnTo>
                  <a:pt x="2201" y="2154"/>
                </a:lnTo>
                <a:lnTo>
                  <a:pt x="2393" y="2201"/>
                </a:lnTo>
                <a:lnTo>
                  <a:pt x="2441" y="2249"/>
                </a:lnTo>
                <a:lnTo>
                  <a:pt x="2488" y="2249"/>
                </a:lnTo>
                <a:lnTo>
                  <a:pt x="2488" y="2201"/>
                </a:lnTo>
                <a:lnTo>
                  <a:pt x="2536" y="2201"/>
                </a:lnTo>
                <a:lnTo>
                  <a:pt x="2584" y="2249"/>
                </a:lnTo>
                <a:lnTo>
                  <a:pt x="2632" y="2297"/>
                </a:lnTo>
                <a:lnTo>
                  <a:pt x="2680" y="2249"/>
                </a:lnTo>
                <a:lnTo>
                  <a:pt x="2823" y="2249"/>
                </a:lnTo>
                <a:lnTo>
                  <a:pt x="2823" y="2297"/>
                </a:lnTo>
                <a:lnTo>
                  <a:pt x="2871" y="2344"/>
                </a:lnTo>
                <a:lnTo>
                  <a:pt x="2920" y="2344"/>
                </a:lnTo>
                <a:lnTo>
                  <a:pt x="2920" y="2441"/>
                </a:lnTo>
                <a:lnTo>
                  <a:pt x="3015" y="2441"/>
                </a:lnTo>
                <a:lnTo>
                  <a:pt x="3063" y="2392"/>
                </a:lnTo>
                <a:lnTo>
                  <a:pt x="3110" y="2344"/>
                </a:lnTo>
                <a:lnTo>
                  <a:pt x="3254" y="2489"/>
                </a:lnTo>
                <a:lnTo>
                  <a:pt x="3254" y="2489"/>
                </a:lnTo>
                <a:lnTo>
                  <a:pt x="3350" y="2441"/>
                </a:lnTo>
                <a:lnTo>
                  <a:pt x="3397" y="2441"/>
                </a:lnTo>
                <a:lnTo>
                  <a:pt x="3397" y="2441"/>
                </a:lnTo>
                <a:lnTo>
                  <a:pt x="3350" y="2536"/>
                </a:lnTo>
                <a:lnTo>
                  <a:pt x="3397" y="2584"/>
                </a:lnTo>
                <a:lnTo>
                  <a:pt x="3445" y="2536"/>
                </a:lnTo>
                <a:lnTo>
                  <a:pt x="3445" y="2489"/>
                </a:lnTo>
                <a:lnTo>
                  <a:pt x="3494" y="2441"/>
                </a:lnTo>
                <a:lnTo>
                  <a:pt x="3541" y="2392"/>
                </a:lnTo>
                <a:lnTo>
                  <a:pt x="3541" y="2392"/>
                </a:lnTo>
                <a:lnTo>
                  <a:pt x="3541" y="2441"/>
                </a:lnTo>
                <a:lnTo>
                  <a:pt x="3637" y="2489"/>
                </a:lnTo>
                <a:lnTo>
                  <a:pt x="3637" y="2489"/>
                </a:lnTo>
                <a:lnTo>
                  <a:pt x="3685" y="2441"/>
                </a:lnTo>
                <a:lnTo>
                  <a:pt x="3732" y="2441"/>
                </a:lnTo>
                <a:lnTo>
                  <a:pt x="3732" y="2441"/>
                </a:lnTo>
                <a:lnTo>
                  <a:pt x="3732" y="2489"/>
                </a:lnTo>
                <a:lnTo>
                  <a:pt x="3781" y="2489"/>
                </a:lnTo>
                <a:lnTo>
                  <a:pt x="3876" y="2584"/>
                </a:lnTo>
                <a:lnTo>
                  <a:pt x="3972" y="2489"/>
                </a:lnTo>
                <a:lnTo>
                  <a:pt x="4020" y="2489"/>
                </a:lnTo>
                <a:lnTo>
                  <a:pt x="4163" y="2441"/>
                </a:lnTo>
                <a:lnTo>
                  <a:pt x="4259" y="2441"/>
                </a:lnTo>
                <a:lnTo>
                  <a:pt x="4307" y="2392"/>
                </a:lnTo>
                <a:lnTo>
                  <a:pt x="4355" y="2392"/>
                </a:lnTo>
                <a:lnTo>
                  <a:pt x="4498" y="2441"/>
                </a:lnTo>
                <a:lnTo>
                  <a:pt x="4595" y="2392"/>
                </a:lnTo>
                <a:lnTo>
                  <a:pt x="4595" y="2392"/>
                </a:lnTo>
                <a:lnTo>
                  <a:pt x="4882" y="2536"/>
                </a:lnTo>
                <a:lnTo>
                  <a:pt x="4929" y="2536"/>
                </a:lnTo>
                <a:lnTo>
                  <a:pt x="4977" y="2584"/>
                </a:lnTo>
                <a:lnTo>
                  <a:pt x="4977" y="2584"/>
                </a:lnTo>
                <a:lnTo>
                  <a:pt x="5025" y="1292"/>
                </a:lnTo>
                <a:lnTo>
                  <a:pt x="4882" y="479"/>
                </a:lnTo>
                <a:lnTo>
                  <a:pt x="4882" y="144"/>
                </a:lnTo>
              </a:path>
            </a:pathLst>
          </a:custGeom>
          <a:solidFill>
            <a:srgbClr val="00f008"/>
          </a:solidFill>
          <a:ln w="1260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 name=""/>
          <p:cNvSpPr/>
          <p:nvPr/>
        </p:nvSpPr>
        <p:spPr>
          <a:xfrm>
            <a:off x="5224320" y="2254320"/>
            <a:ext cx="478080" cy="18720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California</a:t>
            </a:r>
            <a:endParaRPr b="0" lang="en-US" sz="800" strike="noStrike" u="none">
              <a:solidFill>
                <a:srgbClr val="000000"/>
              </a:solidFill>
              <a:effectLst/>
              <a:uFillTx/>
              <a:latin typeface="Times New Roman"/>
            </a:endParaRPr>
          </a:p>
        </p:txBody>
      </p:sp>
      <p:sp>
        <p:nvSpPr>
          <p:cNvPr id="202" name=""/>
          <p:cNvSpPr/>
          <p:nvPr/>
        </p:nvSpPr>
        <p:spPr>
          <a:xfrm>
            <a:off x="5695920" y="1793880"/>
            <a:ext cx="477720" cy="18720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Nevada</a:t>
            </a:r>
            <a:endParaRPr b="0" lang="en-US" sz="800" strike="noStrike" u="none">
              <a:solidFill>
                <a:srgbClr val="000000"/>
              </a:solidFill>
              <a:effectLst/>
              <a:uFillTx/>
              <a:latin typeface="Times New Roman"/>
            </a:endParaRPr>
          </a:p>
        </p:txBody>
      </p:sp>
      <p:sp>
        <p:nvSpPr>
          <p:cNvPr id="203" name=""/>
          <p:cNvSpPr/>
          <p:nvPr/>
        </p:nvSpPr>
        <p:spPr>
          <a:xfrm>
            <a:off x="6510240" y="2046240"/>
            <a:ext cx="478080" cy="18720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Utah</a:t>
            </a:r>
            <a:endParaRPr b="0" lang="en-US" sz="800" strike="noStrike" u="none">
              <a:solidFill>
                <a:srgbClr val="000000"/>
              </a:solidFill>
              <a:effectLst/>
              <a:uFillTx/>
              <a:latin typeface="Times New Roman"/>
            </a:endParaRPr>
          </a:p>
        </p:txBody>
      </p:sp>
      <p:sp>
        <p:nvSpPr>
          <p:cNvPr id="204" name=""/>
          <p:cNvSpPr/>
          <p:nvPr/>
        </p:nvSpPr>
        <p:spPr>
          <a:xfrm>
            <a:off x="6305400" y="3255840"/>
            <a:ext cx="478080" cy="18756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Arizona</a:t>
            </a:r>
            <a:endParaRPr b="0" lang="en-US" sz="800" strike="noStrike" u="none">
              <a:solidFill>
                <a:srgbClr val="000000"/>
              </a:solidFill>
              <a:effectLst/>
              <a:uFillTx/>
              <a:latin typeface="Times New Roman"/>
            </a:endParaRPr>
          </a:p>
        </p:txBody>
      </p:sp>
      <p:sp>
        <p:nvSpPr>
          <p:cNvPr id="205" name=""/>
          <p:cNvSpPr/>
          <p:nvPr/>
        </p:nvSpPr>
        <p:spPr>
          <a:xfrm>
            <a:off x="7367760" y="1984320"/>
            <a:ext cx="477720" cy="18756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Colorado</a:t>
            </a:r>
            <a:endParaRPr b="0" lang="en-US" sz="800" strike="noStrike" u="none">
              <a:solidFill>
                <a:srgbClr val="000000"/>
              </a:solidFill>
              <a:effectLst/>
              <a:uFillTx/>
              <a:latin typeface="Times New Roman"/>
            </a:endParaRPr>
          </a:p>
        </p:txBody>
      </p:sp>
      <p:sp>
        <p:nvSpPr>
          <p:cNvPr id="206" name=""/>
          <p:cNvSpPr/>
          <p:nvPr/>
        </p:nvSpPr>
        <p:spPr>
          <a:xfrm>
            <a:off x="6943680" y="3379680"/>
            <a:ext cx="725400" cy="18756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New Mexico</a:t>
            </a:r>
            <a:endParaRPr b="0" lang="en-US" sz="800" strike="noStrike" u="none">
              <a:solidFill>
                <a:srgbClr val="000000"/>
              </a:solidFill>
              <a:effectLst/>
              <a:uFillTx/>
              <a:latin typeface="Times New Roman"/>
            </a:endParaRPr>
          </a:p>
        </p:txBody>
      </p:sp>
      <p:sp>
        <p:nvSpPr>
          <p:cNvPr id="207" name=""/>
          <p:cNvSpPr/>
          <p:nvPr/>
        </p:nvSpPr>
        <p:spPr>
          <a:xfrm>
            <a:off x="8291520" y="2327400"/>
            <a:ext cx="725400" cy="18720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Kansas</a:t>
            </a:r>
            <a:endParaRPr b="0" lang="en-US" sz="800" strike="noStrike" u="none">
              <a:solidFill>
                <a:srgbClr val="000000"/>
              </a:solidFill>
              <a:effectLst/>
              <a:uFillTx/>
              <a:latin typeface="Times New Roman"/>
            </a:endParaRPr>
          </a:p>
        </p:txBody>
      </p:sp>
      <p:sp>
        <p:nvSpPr>
          <p:cNvPr id="208" name=""/>
          <p:cNvSpPr/>
          <p:nvPr/>
        </p:nvSpPr>
        <p:spPr>
          <a:xfrm>
            <a:off x="8558280" y="3079800"/>
            <a:ext cx="725400" cy="18720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Oklahoma</a:t>
            </a:r>
            <a:endParaRPr b="0" lang="en-US" sz="800" strike="noStrike" u="none">
              <a:solidFill>
                <a:srgbClr val="000000"/>
              </a:solidFill>
              <a:effectLst/>
              <a:uFillTx/>
              <a:latin typeface="Times New Roman"/>
            </a:endParaRPr>
          </a:p>
        </p:txBody>
      </p:sp>
      <p:sp>
        <p:nvSpPr>
          <p:cNvPr id="209" name=""/>
          <p:cNvSpPr/>
          <p:nvPr/>
        </p:nvSpPr>
        <p:spPr>
          <a:xfrm>
            <a:off x="8451720" y="4098960"/>
            <a:ext cx="725760" cy="187200"/>
          </a:xfrm>
          <a:prstGeom prst="rect">
            <a:avLst/>
          </a:prstGeom>
          <a:noFill/>
          <a:ln w="0">
            <a:noFill/>
          </a:ln>
        </p:spPr>
        <p:style>
          <a:lnRef idx="0"/>
          <a:fillRef idx="0"/>
          <a:effectRef idx="0"/>
          <a:fontRef idx="minor"/>
        </p:style>
        <p:txBody>
          <a:bodyPr lIns="0" rIns="0" tIns="0" bIns="0" anchor="ctr">
            <a:noAutofit/>
          </a:bodyPr>
          <a:p>
            <a:pPr marL="3240"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b2b2b2"/>
                </a:solidFill>
                <a:effectLst/>
                <a:uFillTx/>
                <a:latin typeface="Frutiger 45 Light"/>
              </a:rPr>
              <a:t>Texas</a:t>
            </a:r>
            <a:endParaRPr b="0" lang="en-US" sz="800" strike="noStrike" u="none">
              <a:solidFill>
                <a:srgbClr val="000000"/>
              </a:solidFill>
              <a:effectLst/>
              <a:uFillTx/>
              <a:latin typeface="Times New Roman"/>
            </a:endParaRPr>
          </a:p>
        </p:txBody>
      </p:sp>
      <p:sp>
        <p:nvSpPr>
          <p:cNvPr id="210" name=""/>
          <p:cNvSpPr/>
          <p:nvPr/>
        </p:nvSpPr>
        <p:spPr>
          <a:xfrm>
            <a:off x="6715080" y="2200320"/>
            <a:ext cx="1357200" cy="517320"/>
          </a:xfrm>
          <a:prstGeom prst="ellipse">
            <a:avLst/>
          </a:prstGeom>
          <a:solidFill>
            <a:srgbClr val="99fa9c">
              <a:alpha val="50000"/>
            </a:srgbClr>
          </a:solidFill>
          <a:ln w="9360">
            <a:solidFill>
              <a:srgbClr val="676767"/>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1" name=""/>
          <p:cNvSpPr/>
          <p:nvPr/>
        </p:nvSpPr>
        <p:spPr>
          <a:xfrm>
            <a:off x="6987600" y="2247840"/>
            <a:ext cx="803880" cy="429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San Juan</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Basin</a:t>
            </a:r>
            <a:endParaRPr b="0" lang="en-US" sz="1100" strike="noStrike" u="none">
              <a:solidFill>
                <a:srgbClr val="000000"/>
              </a:solidFill>
              <a:effectLst/>
              <a:uFillTx/>
              <a:latin typeface="Times New Roman"/>
            </a:endParaRPr>
          </a:p>
        </p:txBody>
      </p:sp>
      <p:sp>
        <p:nvSpPr>
          <p:cNvPr id="212" name=""/>
          <p:cNvSpPr/>
          <p:nvPr/>
        </p:nvSpPr>
        <p:spPr>
          <a:xfrm>
            <a:off x="7926480" y="2584440"/>
            <a:ext cx="1184040" cy="517680"/>
          </a:xfrm>
          <a:prstGeom prst="ellipse">
            <a:avLst/>
          </a:prstGeom>
          <a:solidFill>
            <a:srgbClr val="99fa9c">
              <a:alpha val="50000"/>
            </a:srgbClr>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3" name=""/>
          <p:cNvSpPr/>
          <p:nvPr/>
        </p:nvSpPr>
        <p:spPr>
          <a:xfrm>
            <a:off x="8161200" y="2576520"/>
            <a:ext cx="827280" cy="429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Anadarko</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Basin</a:t>
            </a:r>
            <a:endParaRPr b="0" lang="en-US" sz="1100" strike="noStrike" u="none">
              <a:solidFill>
                <a:srgbClr val="000000"/>
              </a:solidFill>
              <a:effectLst/>
              <a:uFillTx/>
              <a:latin typeface="Times New Roman"/>
            </a:endParaRPr>
          </a:p>
        </p:txBody>
      </p:sp>
      <p:sp>
        <p:nvSpPr>
          <p:cNvPr id="214" name=""/>
          <p:cNvSpPr/>
          <p:nvPr/>
        </p:nvSpPr>
        <p:spPr>
          <a:xfrm>
            <a:off x="7669080" y="3614760"/>
            <a:ext cx="1181160" cy="519120"/>
          </a:xfrm>
          <a:prstGeom prst="ellipse">
            <a:avLst/>
          </a:prstGeom>
          <a:solidFill>
            <a:srgbClr val="99fa9c">
              <a:alpha val="50000"/>
            </a:srgbClr>
          </a:solidFill>
          <a:ln w="9360">
            <a:solidFill>
              <a:srgbClr val="676767"/>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5" name=""/>
          <p:cNvSpPr/>
          <p:nvPr/>
        </p:nvSpPr>
        <p:spPr>
          <a:xfrm>
            <a:off x="7904520" y="3673440"/>
            <a:ext cx="734040" cy="429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Permian</a:t>
            </a:r>
            <a:endParaRPr b="0" lang="en-US" sz="11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Basin</a:t>
            </a:r>
            <a:endParaRPr b="0" lang="en-US" sz="1100" strike="noStrike" u="none">
              <a:solidFill>
                <a:srgbClr val="000000"/>
              </a:solidFill>
              <a:effectLst/>
              <a:uFillTx/>
              <a:latin typeface="Times New Roman"/>
            </a:endParaRPr>
          </a:p>
        </p:txBody>
      </p:sp>
      <p:grpSp>
        <p:nvGrpSpPr>
          <p:cNvPr id="216" name=""/>
          <p:cNvGrpSpPr/>
          <p:nvPr/>
        </p:nvGrpSpPr>
        <p:grpSpPr>
          <a:xfrm>
            <a:off x="6137280" y="2585880"/>
            <a:ext cx="2449440" cy="1377720"/>
            <a:chOff x="6137280" y="2585880"/>
            <a:chExt cx="2449440" cy="1377720"/>
          </a:xfrm>
        </p:grpSpPr>
        <p:sp>
          <p:nvSpPr>
            <p:cNvPr id="217" name=""/>
            <p:cNvSpPr/>
            <p:nvPr/>
          </p:nvSpPr>
          <p:spPr>
            <a:xfrm>
              <a:off x="6137280" y="2825280"/>
              <a:ext cx="1497240" cy="497160"/>
            </a:xfrm>
            <a:custGeom>
              <a:avLst/>
              <a:gdLst/>
              <a:ahLst/>
              <a:rect l="l" t="t" r="r" b="b"/>
              <a:pathLst>
                <a:path w="943" h="313">
                  <a:moveTo>
                    <a:pt x="65" y="84"/>
                  </a:moveTo>
                  <a:cubicBezTo>
                    <a:pt x="63" y="82"/>
                    <a:pt x="25" y="65"/>
                    <a:pt x="25" y="60"/>
                  </a:cubicBezTo>
                  <a:cubicBezTo>
                    <a:pt x="21" y="7"/>
                    <a:pt x="0" y="10"/>
                    <a:pt x="45" y="8"/>
                  </a:cubicBezTo>
                  <a:cubicBezTo>
                    <a:pt x="68" y="1"/>
                    <a:pt x="74" y="10"/>
                    <a:pt x="89" y="0"/>
                  </a:cubicBezTo>
                  <a:cubicBezTo>
                    <a:pt x="125" y="2"/>
                    <a:pt x="114" y="5"/>
                    <a:pt x="149" y="10"/>
                  </a:cubicBezTo>
                  <a:cubicBezTo>
                    <a:pt x="165" y="12"/>
                    <a:pt x="181" y="14"/>
                    <a:pt x="196" y="16"/>
                  </a:cubicBezTo>
                  <a:cubicBezTo>
                    <a:pt x="204" y="17"/>
                    <a:pt x="220" y="19"/>
                    <a:pt x="220" y="19"/>
                  </a:cubicBezTo>
                  <a:cubicBezTo>
                    <a:pt x="271" y="34"/>
                    <a:pt x="396" y="23"/>
                    <a:pt x="423" y="22"/>
                  </a:cubicBezTo>
                  <a:cubicBezTo>
                    <a:pt x="468" y="24"/>
                    <a:pt x="496" y="22"/>
                    <a:pt x="536" y="34"/>
                  </a:cubicBezTo>
                  <a:cubicBezTo>
                    <a:pt x="541" y="35"/>
                    <a:pt x="568" y="43"/>
                    <a:pt x="570" y="43"/>
                  </a:cubicBezTo>
                  <a:cubicBezTo>
                    <a:pt x="577" y="45"/>
                    <a:pt x="590" y="56"/>
                    <a:pt x="590" y="56"/>
                  </a:cubicBezTo>
                  <a:cubicBezTo>
                    <a:pt x="596" y="73"/>
                    <a:pt x="624" y="95"/>
                    <a:pt x="643" y="101"/>
                  </a:cubicBezTo>
                  <a:cubicBezTo>
                    <a:pt x="658" y="115"/>
                    <a:pt x="648" y="108"/>
                    <a:pt x="673" y="122"/>
                  </a:cubicBezTo>
                  <a:cubicBezTo>
                    <a:pt x="680" y="126"/>
                    <a:pt x="693" y="134"/>
                    <a:pt x="693" y="134"/>
                  </a:cubicBezTo>
                  <a:cubicBezTo>
                    <a:pt x="701" y="144"/>
                    <a:pt x="709" y="151"/>
                    <a:pt x="720" y="159"/>
                  </a:cubicBezTo>
                  <a:cubicBezTo>
                    <a:pt x="731" y="174"/>
                    <a:pt x="750" y="185"/>
                    <a:pt x="766" y="195"/>
                  </a:cubicBezTo>
                  <a:cubicBezTo>
                    <a:pt x="773" y="199"/>
                    <a:pt x="786" y="207"/>
                    <a:pt x="786" y="207"/>
                  </a:cubicBezTo>
                  <a:cubicBezTo>
                    <a:pt x="795" y="219"/>
                    <a:pt x="809" y="222"/>
                    <a:pt x="823" y="231"/>
                  </a:cubicBezTo>
                  <a:cubicBezTo>
                    <a:pt x="850" y="247"/>
                    <a:pt x="876" y="261"/>
                    <a:pt x="903" y="277"/>
                  </a:cubicBezTo>
                  <a:cubicBezTo>
                    <a:pt x="909" y="285"/>
                    <a:pt x="919" y="295"/>
                    <a:pt x="926" y="301"/>
                  </a:cubicBezTo>
                  <a:cubicBezTo>
                    <a:pt x="943" y="313"/>
                    <a:pt x="932" y="295"/>
                    <a:pt x="940" y="310"/>
                  </a:cubicBez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18" name=""/>
            <p:cNvSpPr/>
            <p:nvPr/>
          </p:nvSpPr>
          <p:spPr>
            <a:xfrm flipV="1">
              <a:off x="7615440" y="3001680"/>
              <a:ext cx="738000" cy="303120"/>
            </a:xfrm>
            <a:prstGeom prst="line">
              <a:avLst/>
            </a:prstGeom>
            <a:ln cap="rnd"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 name=""/>
            <p:cNvSpPr/>
            <p:nvPr/>
          </p:nvSpPr>
          <p:spPr>
            <a:xfrm>
              <a:off x="8042400" y="2947680"/>
              <a:ext cx="270000" cy="192240"/>
            </a:xfrm>
            <a:custGeom>
              <a:avLst/>
              <a:gdLst/>
              <a:ahLst/>
              <a:rect l="l" t="t" r="r" b="b"/>
              <a:pathLst>
                <a:path w="153" h="120">
                  <a:moveTo>
                    <a:pt x="0" y="0"/>
                  </a:moveTo>
                  <a:cubicBezTo>
                    <a:pt x="40" y="2"/>
                    <a:pt x="46" y="2"/>
                    <a:pt x="75" y="9"/>
                  </a:cubicBezTo>
                  <a:cubicBezTo>
                    <a:pt x="81" y="27"/>
                    <a:pt x="91" y="42"/>
                    <a:pt x="102" y="57"/>
                  </a:cubicBezTo>
                  <a:cubicBezTo>
                    <a:pt x="109" y="78"/>
                    <a:pt x="119" y="86"/>
                    <a:pt x="135" y="102"/>
                  </a:cubicBezTo>
                  <a:cubicBezTo>
                    <a:pt x="138" y="105"/>
                    <a:pt x="153" y="117"/>
                    <a:pt x="153" y="120"/>
                  </a:cubicBez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0" name=""/>
            <p:cNvSpPr/>
            <p:nvPr/>
          </p:nvSpPr>
          <p:spPr>
            <a:xfrm>
              <a:off x="8315280" y="2777760"/>
              <a:ext cx="271440" cy="279360"/>
            </a:xfrm>
            <a:custGeom>
              <a:avLst/>
              <a:gdLst/>
              <a:ahLst/>
              <a:rect l="l" t="t" r="r" b="b"/>
              <a:pathLst>
                <a:path w="154" h="174">
                  <a:moveTo>
                    <a:pt x="19" y="0"/>
                  </a:moveTo>
                  <a:cubicBezTo>
                    <a:pt x="27" y="42"/>
                    <a:pt x="0" y="113"/>
                    <a:pt x="25" y="144"/>
                  </a:cubicBezTo>
                  <a:cubicBezTo>
                    <a:pt x="29" y="150"/>
                    <a:pt x="55" y="153"/>
                    <a:pt x="64" y="156"/>
                  </a:cubicBezTo>
                  <a:cubicBezTo>
                    <a:pt x="105" y="168"/>
                    <a:pt x="104" y="174"/>
                    <a:pt x="154" y="174"/>
                  </a:cubicBez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1" name=""/>
            <p:cNvSpPr/>
            <p:nvPr/>
          </p:nvSpPr>
          <p:spPr>
            <a:xfrm>
              <a:off x="6962760" y="2585880"/>
              <a:ext cx="131760" cy="284040"/>
            </a:xfrm>
            <a:custGeom>
              <a:avLst/>
              <a:gdLst/>
              <a:ahLst/>
              <a:rect l="l" t="t" r="r" b="b"/>
              <a:pathLst>
                <a:path w="75" h="177">
                  <a:moveTo>
                    <a:pt x="0" y="177"/>
                  </a:moveTo>
                  <a:cubicBezTo>
                    <a:pt x="7" y="167"/>
                    <a:pt x="9" y="159"/>
                    <a:pt x="18" y="150"/>
                  </a:cubicBezTo>
                  <a:cubicBezTo>
                    <a:pt x="34" y="101"/>
                    <a:pt x="75" y="55"/>
                    <a:pt x="75" y="0"/>
                  </a:cubicBezTo>
                </a:path>
              </a:pathLst>
            </a:custGeom>
            <a:noFill/>
            <a:ln cap="rnd" w="3816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22" name=""/>
            <p:cNvSpPr/>
            <p:nvPr/>
          </p:nvSpPr>
          <p:spPr>
            <a:xfrm>
              <a:off x="7613640" y="3303360"/>
              <a:ext cx="258840" cy="660240"/>
            </a:xfrm>
            <a:prstGeom prst="line">
              <a:avLst/>
            </a:prstGeom>
            <a:ln cap="rnd"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23" name=""/>
          <p:cNvSpPr/>
          <p:nvPr/>
        </p:nvSpPr>
        <p:spPr>
          <a:xfrm>
            <a:off x="5533920" y="4390920"/>
            <a:ext cx="192240" cy="192240"/>
          </a:xfrm>
          <a:prstGeom prst="star5">
            <a:avLst/>
          </a:prstGeom>
          <a:solidFill>
            <a:srgbClr val="ff990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nvGrpSpPr>
          <p:cNvPr id="224" name=""/>
          <p:cNvGrpSpPr/>
          <p:nvPr/>
        </p:nvGrpSpPr>
        <p:grpSpPr>
          <a:xfrm>
            <a:off x="5437080" y="5070600"/>
            <a:ext cx="228240" cy="182160"/>
            <a:chOff x="5437080" y="5070600"/>
            <a:chExt cx="228240" cy="182160"/>
          </a:xfrm>
        </p:grpSpPr>
        <p:sp>
          <p:nvSpPr>
            <p:cNvPr id="225" name=""/>
            <p:cNvSpPr/>
            <p:nvPr/>
          </p:nvSpPr>
          <p:spPr>
            <a:xfrm>
              <a:off x="5437080" y="5142960"/>
              <a:ext cx="228240" cy="10980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26" name=""/>
            <p:cNvSpPr/>
            <p:nvPr/>
          </p:nvSpPr>
          <p:spPr>
            <a:xfrm>
              <a:off x="5455440" y="5070600"/>
              <a:ext cx="81360" cy="7236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27" name=""/>
          <p:cNvGrpSpPr/>
          <p:nvPr/>
        </p:nvGrpSpPr>
        <p:grpSpPr>
          <a:xfrm>
            <a:off x="5437080" y="5280120"/>
            <a:ext cx="228240" cy="182160"/>
            <a:chOff x="5437080" y="5280120"/>
            <a:chExt cx="228240" cy="182160"/>
          </a:xfrm>
        </p:grpSpPr>
        <p:sp>
          <p:nvSpPr>
            <p:cNvPr id="228" name=""/>
            <p:cNvSpPr/>
            <p:nvPr/>
          </p:nvSpPr>
          <p:spPr>
            <a:xfrm>
              <a:off x="5437080" y="5352480"/>
              <a:ext cx="228240" cy="109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29" name=""/>
            <p:cNvSpPr/>
            <p:nvPr/>
          </p:nvSpPr>
          <p:spPr>
            <a:xfrm>
              <a:off x="5455440" y="5280120"/>
              <a:ext cx="81360" cy="7236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30" name=""/>
          <p:cNvGrpSpPr/>
          <p:nvPr/>
        </p:nvGrpSpPr>
        <p:grpSpPr>
          <a:xfrm>
            <a:off x="5437080" y="5487840"/>
            <a:ext cx="228240" cy="182520"/>
            <a:chOff x="5437080" y="5487840"/>
            <a:chExt cx="228240" cy="182520"/>
          </a:xfrm>
        </p:grpSpPr>
        <p:sp>
          <p:nvSpPr>
            <p:cNvPr id="231" name=""/>
            <p:cNvSpPr/>
            <p:nvPr/>
          </p:nvSpPr>
          <p:spPr>
            <a:xfrm>
              <a:off x="5437080" y="5560200"/>
              <a:ext cx="228240" cy="11016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32" name=""/>
            <p:cNvSpPr/>
            <p:nvPr/>
          </p:nvSpPr>
          <p:spPr>
            <a:xfrm>
              <a:off x="5455440" y="5487840"/>
              <a:ext cx="81360" cy="7236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sp>
        <p:nvSpPr>
          <p:cNvPr id="233" name=""/>
          <p:cNvSpPr/>
          <p:nvPr/>
        </p:nvSpPr>
        <p:spPr>
          <a:xfrm>
            <a:off x="6927840" y="2830680"/>
            <a:ext cx="74520" cy="74520"/>
          </a:xfrm>
          <a:prstGeom prst="ellipse">
            <a:avLst/>
          </a:prstGeom>
          <a:solidFill>
            <a:srgbClr val="000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nvGrpSpPr>
          <p:cNvPr id="234" name=""/>
          <p:cNvGrpSpPr/>
          <p:nvPr/>
        </p:nvGrpSpPr>
        <p:grpSpPr>
          <a:xfrm>
            <a:off x="6719760" y="3157560"/>
            <a:ext cx="182520" cy="150840"/>
            <a:chOff x="6719760" y="3157560"/>
            <a:chExt cx="182520" cy="150840"/>
          </a:xfrm>
        </p:grpSpPr>
        <p:sp>
          <p:nvSpPr>
            <p:cNvPr id="235" name=""/>
            <p:cNvSpPr/>
            <p:nvPr/>
          </p:nvSpPr>
          <p:spPr>
            <a:xfrm>
              <a:off x="6734160" y="3157560"/>
              <a:ext cx="82440" cy="9216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36" name=""/>
            <p:cNvSpPr/>
            <p:nvPr/>
          </p:nvSpPr>
          <p:spPr>
            <a:xfrm>
              <a:off x="6719760" y="3198600"/>
              <a:ext cx="182520" cy="10980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37" name=""/>
          <p:cNvGrpSpPr/>
          <p:nvPr/>
        </p:nvGrpSpPr>
        <p:grpSpPr>
          <a:xfrm>
            <a:off x="5770440" y="2776680"/>
            <a:ext cx="182520" cy="169200"/>
            <a:chOff x="5770440" y="2776680"/>
            <a:chExt cx="182520" cy="169200"/>
          </a:xfrm>
        </p:grpSpPr>
        <p:sp>
          <p:nvSpPr>
            <p:cNvPr id="238" name=""/>
            <p:cNvSpPr/>
            <p:nvPr/>
          </p:nvSpPr>
          <p:spPr>
            <a:xfrm>
              <a:off x="5784840" y="2776680"/>
              <a:ext cx="82440" cy="10332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39" name=""/>
            <p:cNvSpPr/>
            <p:nvPr/>
          </p:nvSpPr>
          <p:spPr>
            <a:xfrm>
              <a:off x="5770440" y="2822760"/>
              <a:ext cx="182520" cy="12312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40" name=""/>
          <p:cNvGrpSpPr/>
          <p:nvPr/>
        </p:nvGrpSpPr>
        <p:grpSpPr>
          <a:xfrm>
            <a:off x="5510160" y="2808360"/>
            <a:ext cx="182520" cy="150840"/>
            <a:chOff x="5510160" y="2808360"/>
            <a:chExt cx="182520" cy="150840"/>
          </a:xfrm>
        </p:grpSpPr>
        <p:sp>
          <p:nvSpPr>
            <p:cNvPr id="241" name=""/>
            <p:cNvSpPr/>
            <p:nvPr/>
          </p:nvSpPr>
          <p:spPr>
            <a:xfrm>
              <a:off x="5524560" y="2808360"/>
              <a:ext cx="82440" cy="9216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42" name=""/>
            <p:cNvSpPr/>
            <p:nvPr/>
          </p:nvSpPr>
          <p:spPr>
            <a:xfrm>
              <a:off x="5510160" y="2849400"/>
              <a:ext cx="182520" cy="10980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43" name=""/>
          <p:cNvGrpSpPr/>
          <p:nvPr/>
        </p:nvGrpSpPr>
        <p:grpSpPr>
          <a:xfrm>
            <a:off x="5856120" y="2928960"/>
            <a:ext cx="182520" cy="150840"/>
            <a:chOff x="5856120" y="2928960"/>
            <a:chExt cx="182520" cy="150840"/>
          </a:xfrm>
        </p:grpSpPr>
        <p:sp>
          <p:nvSpPr>
            <p:cNvPr id="244" name=""/>
            <p:cNvSpPr/>
            <p:nvPr/>
          </p:nvSpPr>
          <p:spPr>
            <a:xfrm>
              <a:off x="5870520" y="2928960"/>
              <a:ext cx="82440" cy="9216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45" name=""/>
            <p:cNvSpPr/>
            <p:nvPr/>
          </p:nvSpPr>
          <p:spPr>
            <a:xfrm>
              <a:off x="5856120" y="2970000"/>
              <a:ext cx="182520" cy="109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46" name=""/>
          <p:cNvGrpSpPr/>
          <p:nvPr/>
        </p:nvGrpSpPr>
        <p:grpSpPr>
          <a:xfrm>
            <a:off x="5602320" y="3094200"/>
            <a:ext cx="182520" cy="150120"/>
            <a:chOff x="5602320" y="3094200"/>
            <a:chExt cx="182520" cy="150120"/>
          </a:xfrm>
        </p:grpSpPr>
        <p:sp>
          <p:nvSpPr>
            <p:cNvPr id="247" name=""/>
            <p:cNvSpPr/>
            <p:nvPr/>
          </p:nvSpPr>
          <p:spPr>
            <a:xfrm>
              <a:off x="5616720" y="3094200"/>
              <a:ext cx="82440" cy="91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48" name=""/>
            <p:cNvSpPr/>
            <p:nvPr/>
          </p:nvSpPr>
          <p:spPr>
            <a:xfrm>
              <a:off x="5602320" y="3134880"/>
              <a:ext cx="182520" cy="10944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49" name=""/>
          <p:cNvGrpSpPr/>
          <p:nvPr/>
        </p:nvGrpSpPr>
        <p:grpSpPr>
          <a:xfrm>
            <a:off x="6186600" y="3106800"/>
            <a:ext cx="182520" cy="150840"/>
            <a:chOff x="6186600" y="3106800"/>
            <a:chExt cx="182520" cy="150840"/>
          </a:xfrm>
        </p:grpSpPr>
        <p:sp>
          <p:nvSpPr>
            <p:cNvPr id="250" name=""/>
            <p:cNvSpPr/>
            <p:nvPr/>
          </p:nvSpPr>
          <p:spPr>
            <a:xfrm>
              <a:off x="6201000" y="3106800"/>
              <a:ext cx="82440" cy="9216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51" name=""/>
            <p:cNvSpPr/>
            <p:nvPr/>
          </p:nvSpPr>
          <p:spPr>
            <a:xfrm>
              <a:off x="6186600" y="3147840"/>
              <a:ext cx="182520" cy="10980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52" name=""/>
          <p:cNvGrpSpPr/>
          <p:nvPr/>
        </p:nvGrpSpPr>
        <p:grpSpPr>
          <a:xfrm>
            <a:off x="6237360" y="2846520"/>
            <a:ext cx="182520" cy="150840"/>
            <a:chOff x="6237360" y="2846520"/>
            <a:chExt cx="182520" cy="150840"/>
          </a:xfrm>
        </p:grpSpPr>
        <p:sp>
          <p:nvSpPr>
            <p:cNvPr id="253" name=""/>
            <p:cNvSpPr/>
            <p:nvPr/>
          </p:nvSpPr>
          <p:spPr>
            <a:xfrm>
              <a:off x="6251760" y="2846520"/>
              <a:ext cx="82440" cy="9216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54" name=""/>
            <p:cNvSpPr/>
            <p:nvPr/>
          </p:nvSpPr>
          <p:spPr>
            <a:xfrm>
              <a:off x="6237360" y="2887560"/>
              <a:ext cx="182520" cy="10980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sp>
        <p:nvSpPr>
          <p:cNvPr id="255" name=""/>
          <p:cNvSpPr/>
          <p:nvPr/>
        </p:nvSpPr>
        <p:spPr>
          <a:xfrm>
            <a:off x="6181560" y="2892600"/>
            <a:ext cx="192240" cy="191880"/>
          </a:xfrm>
          <a:prstGeom prst="star5">
            <a:avLst/>
          </a:prstGeom>
          <a:solidFill>
            <a:srgbClr val="ff990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56" name=""/>
          <p:cNvSpPr/>
          <p:nvPr/>
        </p:nvSpPr>
        <p:spPr>
          <a:xfrm>
            <a:off x="6116760" y="2573280"/>
            <a:ext cx="191880" cy="192240"/>
          </a:xfrm>
          <a:prstGeom prst="star5">
            <a:avLst/>
          </a:prstGeom>
          <a:solidFill>
            <a:srgbClr val="ff990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57" name=""/>
          <p:cNvSpPr/>
          <p:nvPr/>
        </p:nvSpPr>
        <p:spPr>
          <a:xfrm>
            <a:off x="6159600" y="2692440"/>
            <a:ext cx="191880" cy="191880"/>
          </a:xfrm>
          <a:prstGeom prst="star5">
            <a:avLst/>
          </a:prstGeom>
          <a:solidFill>
            <a:srgbClr val="ff990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nvGrpSpPr>
          <p:cNvPr id="258" name=""/>
          <p:cNvGrpSpPr/>
          <p:nvPr/>
        </p:nvGrpSpPr>
        <p:grpSpPr>
          <a:xfrm>
            <a:off x="5284800" y="1474920"/>
            <a:ext cx="182520" cy="150840"/>
            <a:chOff x="5284800" y="1474920"/>
            <a:chExt cx="182520" cy="150840"/>
          </a:xfrm>
        </p:grpSpPr>
        <p:sp>
          <p:nvSpPr>
            <p:cNvPr id="259" name=""/>
            <p:cNvSpPr/>
            <p:nvPr/>
          </p:nvSpPr>
          <p:spPr>
            <a:xfrm>
              <a:off x="5299200" y="1474920"/>
              <a:ext cx="82440" cy="9216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60" name=""/>
            <p:cNvSpPr/>
            <p:nvPr/>
          </p:nvSpPr>
          <p:spPr>
            <a:xfrm>
              <a:off x="5284800" y="1515960"/>
              <a:ext cx="182520" cy="109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61" name=""/>
          <p:cNvGrpSpPr/>
          <p:nvPr/>
        </p:nvGrpSpPr>
        <p:grpSpPr>
          <a:xfrm>
            <a:off x="5195880" y="1662120"/>
            <a:ext cx="182520" cy="150840"/>
            <a:chOff x="5195880" y="1662120"/>
            <a:chExt cx="182520" cy="150840"/>
          </a:xfrm>
        </p:grpSpPr>
        <p:sp>
          <p:nvSpPr>
            <p:cNvPr id="262" name=""/>
            <p:cNvSpPr/>
            <p:nvPr/>
          </p:nvSpPr>
          <p:spPr>
            <a:xfrm>
              <a:off x="5210280" y="1662120"/>
              <a:ext cx="82440" cy="9216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63" name=""/>
            <p:cNvSpPr/>
            <p:nvPr/>
          </p:nvSpPr>
          <p:spPr>
            <a:xfrm>
              <a:off x="5195880" y="1703160"/>
              <a:ext cx="182520" cy="10980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64" name=""/>
          <p:cNvGrpSpPr/>
          <p:nvPr/>
        </p:nvGrpSpPr>
        <p:grpSpPr>
          <a:xfrm>
            <a:off x="5087880" y="1833480"/>
            <a:ext cx="182520" cy="150840"/>
            <a:chOff x="5087880" y="1833480"/>
            <a:chExt cx="182520" cy="150840"/>
          </a:xfrm>
        </p:grpSpPr>
        <p:sp>
          <p:nvSpPr>
            <p:cNvPr id="265" name=""/>
            <p:cNvSpPr/>
            <p:nvPr/>
          </p:nvSpPr>
          <p:spPr>
            <a:xfrm>
              <a:off x="5102280" y="1833480"/>
              <a:ext cx="82440" cy="9216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66" name=""/>
            <p:cNvSpPr/>
            <p:nvPr/>
          </p:nvSpPr>
          <p:spPr>
            <a:xfrm>
              <a:off x="5087880" y="1874520"/>
              <a:ext cx="182520" cy="109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67" name=""/>
          <p:cNvGrpSpPr/>
          <p:nvPr/>
        </p:nvGrpSpPr>
        <p:grpSpPr>
          <a:xfrm>
            <a:off x="5056200" y="1897200"/>
            <a:ext cx="182520" cy="150840"/>
            <a:chOff x="5056200" y="1897200"/>
            <a:chExt cx="182520" cy="150840"/>
          </a:xfrm>
        </p:grpSpPr>
        <p:sp>
          <p:nvSpPr>
            <p:cNvPr id="268" name=""/>
            <p:cNvSpPr/>
            <p:nvPr/>
          </p:nvSpPr>
          <p:spPr>
            <a:xfrm>
              <a:off x="5070600" y="1897200"/>
              <a:ext cx="82440" cy="9216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69" name=""/>
            <p:cNvSpPr/>
            <p:nvPr/>
          </p:nvSpPr>
          <p:spPr>
            <a:xfrm>
              <a:off x="5056200" y="1938240"/>
              <a:ext cx="182520" cy="10980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70" name=""/>
          <p:cNvGrpSpPr/>
          <p:nvPr/>
        </p:nvGrpSpPr>
        <p:grpSpPr>
          <a:xfrm>
            <a:off x="5100480" y="1951200"/>
            <a:ext cx="182520" cy="150120"/>
            <a:chOff x="5100480" y="1951200"/>
            <a:chExt cx="182520" cy="150120"/>
          </a:xfrm>
        </p:grpSpPr>
        <p:sp>
          <p:nvSpPr>
            <p:cNvPr id="271" name=""/>
            <p:cNvSpPr/>
            <p:nvPr/>
          </p:nvSpPr>
          <p:spPr>
            <a:xfrm>
              <a:off x="5114880" y="1951200"/>
              <a:ext cx="82440" cy="91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72" name=""/>
            <p:cNvSpPr/>
            <p:nvPr/>
          </p:nvSpPr>
          <p:spPr>
            <a:xfrm>
              <a:off x="5100480" y="1991880"/>
              <a:ext cx="182520" cy="10944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73" name=""/>
          <p:cNvGrpSpPr/>
          <p:nvPr/>
        </p:nvGrpSpPr>
        <p:grpSpPr>
          <a:xfrm>
            <a:off x="5164200" y="2468520"/>
            <a:ext cx="182520" cy="150840"/>
            <a:chOff x="5164200" y="2468520"/>
            <a:chExt cx="182520" cy="150840"/>
          </a:xfrm>
        </p:grpSpPr>
        <p:sp>
          <p:nvSpPr>
            <p:cNvPr id="274" name=""/>
            <p:cNvSpPr/>
            <p:nvPr/>
          </p:nvSpPr>
          <p:spPr>
            <a:xfrm>
              <a:off x="5178600" y="2468520"/>
              <a:ext cx="82440" cy="9216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75" name=""/>
            <p:cNvSpPr/>
            <p:nvPr/>
          </p:nvSpPr>
          <p:spPr>
            <a:xfrm>
              <a:off x="5164200" y="2509560"/>
              <a:ext cx="182520" cy="10980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76" name=""/>
          <p:cNvGrpSpPr/>
          <p:nvPr/>
        </p:nvGrpSpPr>
        <p:grpSpPr>
          <a:xfrm>
            <a:off x="5353200" y="2506680"/>
            <a:ext cx="182520" cy="150840"/>
            <a:chOff x="5353200" y="2506680"/>
            <a:chExt cx="182520" cy="150840"/>
          </a:xfrm>
        </p:grpSpPr>
        <p:sp>
          <p:nvSpPr>
            <p:cNvPr id="277" name=""/>
            <p:cNvSpPr/>
            <p:nvPr/>
          </p:nvSpPr>
          <p:spPr>
            <a:xfrm>
              <a:off x="5367600" y="2506680"/>
              <a:ext cx="82440" cy="9216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78" name=""/>
            <p:cNvSpPr/>
            <p:nvPr/>
          </p:nvSpPr>
          <p:spPr>
            <a:xfrm>
              <a:off x="5353200" y="2547720"/>
              <a:ext cx="182520" cy="109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79" name=""/>
          <p:cNvGrpSpPr/>
          <p:nvPr/>
        </p:nvGrpSpPr>
        <p:grpSpPr>
          <a:xfrm>
            <a:off x="5308560" y="2506680"/>
            <a:ext cx="182520" cy="150840"/>
            <a:chOff x="5308560" y="2506680"/>
            <a:chExt cx="182520" cy="150840"/>
          </a:xfrm>
        </p:grpSpPr>
        <p:sp>
          <p:nvSpPr>
            <p:cNvPr id="280" name=""/>
            <p:cNvSpPr/>
            <p:nvPr/>
          </p:nvSpPr>
          <p:spPr>
            <a:xfrm>
              <a:off x="5322960" y="2506680"/>
              <a:ext cx="82440" cy="9216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81" name=""/>
            <p:cNvSpPr/>
            <p:nvPr/>
          </p:nvSpPr>
          <p:spPr>
            <a:xfrm>
              <a:off x="5308560" y="2547720"/>
              <a:ext cx="182520" cy="109800"/>
            </a:xfrm>
            <a:prstGeom prst="rect">
              <a:avLst/>
            </a:prstGeom>
            <a:solidFill>
              <a:srgbClr val="fffff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82" name=""/>
          <p:cNvGrpSpPr/>
          <p:nvPr/>
        </p:nvGrpSpPr>
        <p:grpSpPr>
          <a:xfrm>
            <a:off x="5348160" y="2637000"/>
            <a:ext cx="182520" cy="150120"/>
            <a:chOff x="5348160" y="2637000"/>
            <a:chExt cx="182520" cy="150120"/>
          </a:xfrm>
        </p:grpSpPr>
        <p:sp>
          <p:nvSpPr>
            <p:cNvPr id="283" name=""/>
            <p:cNvSpPr/>
            <p:nvPr/>
          </p:nvSpPr>
          <p:spPr>
            <a:xfrm>
              <a:off x="5362560" y="2637000"/>
              <a:ext cx="82440" cy="91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84" name=""/>
            <p:cNvSpPr/>
            <p:nvPr/>
          </p:nvSpPr>
          <p:spPr>
            <a:xfrm>
              <a:off x="5348160" y="2677680"/>
              <a:ext cx="182520" cy="10944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85" name=""/>
          <p:cNvGrpSpPr/>
          <p:nvPr/>
        </p:nvGrpSpPr>
        <p:grpSpPr>
          <a:xfrm>
            <a:off x="5398920" y="2662200"/>
            <a:ext cx="182520" cy="150840"/>
            <a:chOff x="5398920" y="2662200"/>
            <a:chExt cx="182520" cy="150840"/>
          </a:xfrm>
        </p:grpSpPr>
        <p:sp>
          <p:nvSpPr>
            <p:cNvPr id="286" name=""/>
            <p:cNvSpPr/>
            <p:nvPr/>
          </p:nvSpPr>
          <p:spPr>
            <a:xfrm>
              <a:off x="5413320" y="2662200"/>
              <a:ext cx="82440" cy="9216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87" name=""/>
            <p:cNvSpPr/>
            <p:nvPr/>
          </p:nvSpPr>
          <p:spPr>
            <a:xfrm>
              <a:off x="5398920" y="2703240"/>
              <a:ext cx="182520" cy="109800"/>
            </a:xfrm>
            <a:prstGeom prst="rect">
              <a:avLst/>
            </a:prstGeom>
            <a:solidFill>
              <a:srgbClr val="ffe80f"/>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grpSp>
        <p:nvGrpSpPr>
          <p:cNvPr id="288" name=""/>
          <p:cNvGrpSpPr/>
          <p:nvPr/>
        </p:nvGrpSpPr>
        <p:grpSpPr>
          <a:xfrm>
            <a:off x="5564160" y="2903400"/>
            <a:ext cx="182520" cy="150840"/>
            <a:chOff x="5564160" y="2903400"/>
            <a:chExt cx="182520" cy="150840"/>
          </a:xfrm>
        </p:grpSpPr>
        <p:sp>
          <p:nvSpPr>
            <p:cNvPr id="289" name=""/>
            <p:cNvSpPr/>
            <p:nvPr/>
          </p:nvSpPr>
          <p:spPr>
            <a:xfrm>
              <a:off x="5578560" y="2903400"/>
              <a:ext cx="82440" cy="9216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290" name=""/>
            <p:cNvSpPr/>
            <p:nvPr/>
          </p:nvSpPr>
          <p:spPr>
            <a:xfrm>
              <a:off x="5564160" y="2944440"/>
              <a:ext cx="182520" cy="10980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sp>
        <p:nvSpPr>
          <p:cNvPr id="291" name=""/>
          <p:cNvSpPr/>
          <p:nvPr/>
        </p:nvSpPr>
        <p:spPr>
          <a:xfrm>
            <a:off x="1943280" y="2209680"/>
            <a:ext cx="156672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Growth</a:t>
            </a:r>
            <a:endParaRPr b="0" lang="en-US" sz="2400" strike="noStrike" u="none">
              <a:solidFill>
                <a:srgbClr val="000000"/>
              </a:solidFill>
              <a:effectLst/>
              <a:uFillTx/>
              <a:latin typeface="Times New Roman"/>
            </a:endParaRPr>
          </a:p>
        </p:txBody>
      </p:sp>
      <p:grpSp>
        <p:nvGrpSpPr>
          <p:cNvPr id="292" name=""/>
          <p:cNvGrpSpPr/>
          <p:nvPr/>
        </p:nvGrpSpPr>
        <p:grpSpPr>
          <a:xfrm>
            <a:off x="9264600" y="5829480"/>
            <a:ext cx="794160" cy="761760"/>
            <a:chOff x="9264600" y="5829480"/>
            <a:chExt cx="794160" cy="761760"/>
          </a:xfrm>
        </p:grpSpPr>
        <p:pic>
          <p:nvPicPr>
            <p:cNvPr id="293" name="" descr=""/>
            <p:cNvPicPr/>
            <p:nvPr/>
          </p:nvPicPr>
          <p:blipFill>
            <a:blip r:embed="rId1"/>
            <a:stretch/>
          </p:blipFill>
          <p:spPr>
            <a:xfrm>
              <a:off x="9264600" y="5829480"/>
              <a:ext cx="714240" cy="761760"/>
            </a:xfrm>
            <a:prstGeom prst="rect">
              <a:avLst/>
            </a:prstGeom>
            <a:noFill/>
            <a:ln w="0">
              <a:noFill/>
            </a:ln>
          </p:spPr>
        </p:pic>
        <p:sp>
          <p:nvSpPr>
            <p:cNvPr id="294" name=""/>
            <p:cNvSpPr/>
            <p:nvPr/>
          </p:nvSpPr>
          <p:spPr>
            <a:xfrm>
              <a:off x="9789480" y="625608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CD2B27F8-2712-4434-B938-D61DE50D83A1}" type="slidenum">
              <a:t>8</a:t>
            </a:fld>
          </a:p>
        </p:txBody>
      </p:sp>
    </p:spTree>
  </p:cSld>
  <p:transition>
    <p:wipe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5" name="PlaceHolder 1"/>
          <p:cNvSpPr>
            <a:spLocks noGrp="1"/>
          </p:cNvSpPr>
          <p:nvPr>
            <p:ph type="title"/>
          </p:nvPr>
        </p:nvSpPr>
        <p:spPr>
          <a:xfrm>
            <a:off x="-360" y="266760"/>
            <a:ext cx="10287000" cy="774720"/>
          </a:xfrm>
          <a:prstGeom prst="rect">
            <a:avLst/>
          </a:prstGeom>
          <a:noFill/>
          <a:ln w="0">
            <a:noFill/>
          </a:ln>
        </p:spPr>
        <p:txBody>
          <a:bodyPr lIns="90360" rIns="90360" tIns="44280" bIns="44280" anchor="t">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Frutiger 55 Roman"/>
              </a:rPr>
              <a:t>Northern Border Pipeline Company</a:t>
            </a:r>
            <a:endParaRPr b="0" lang="en-US" sz="4400" strike="noStrike" u="none">
              <a:solidFill>
                <a:srgbClr val="000000"/>
              </a:solidFill>
              <a:effectLst/>
              <a:uFillTx/>
              <a:latin typeface="Times New Roman"/>
            </a:endParaRPr>
          </a:p>
        </p:txBody>
      </p:sp>
      <p:sp>
        <p:nvSpPr>
          <p:cNvPr id="296" name=""/>
          <p:cNvSpPr/>
          <p:nvPr/>
        </p:nvSpPr>
        <p:spPr>
          <a:xfrm>
            <a:off x="6176880" y="4251240"/>
            <a:ext cx="1800" cy="23760"/>
          </a:xfrm>
          <a:custGeom>
            <a:avLst/>
            <a:gdLst/>
            <a:ahLst/>
            <a:rect l="l" t="t" r="r" b="b"/>
            <a:pathLst>
              <a:path w="1" h="9">
                <a:moveTo>
                  <a:pt x="0" y="0"/>
                </a:moveTo>
                <a:lnTo>
                  <a:pt x="0" y="8"/>
                </a:lnTo>
                <a:lnTo>
                  <a:pt x="0" y="8"/>
                </a:lnTo>
                <a:lnTo>
                  <a:pt x="0" y="0"/>
                </a:lnTo>
                <a:lnTo>
                  <a:pt x="0" y="0"/>
                </a:lnTo>
              </a:path>
            </a:pathLst>
          </a:custGeom>
          <a:solidFill>
            <a:srgbClr val="4c4c4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97" name=""/>
          <p:cNvSpPr/>
          <p:nvPr/>
        </p:nvSpPr>
        <p:spPr>
          <a:xfrm>
            <a:off x="0" y="6550200"/>
            <a:ext cx="1440" cy="23760"/>
          </a:xfrm>
          <a:custGeom>
            <a:avLst/>
            <a:gdLst/>
            <a:ahLst/>
            <a:rect l="l" t="t" r="r" b="b"/>
            <a:pathLst>
              <a:path w="1" h="9">
                <a:moveTo>
                  <a:pt x="0" y="0"/>
                </a:moveTo>
                <a:lnTo>
                  <a:pt x="0" y="8"/>
                </a:lnTo>
                <a:lnTo>
                  <a:pt x="0" y="8"/>
                </a:lnTo>
                <a:lnTo>
                  <a:pt x="0" y="0"/>
                </a:lnTo>
                <a:lnTo>
                  <a:pt x="0" y="0"/>
                </a:lnTo>
              </a:path>
            </a:pathLst>
          </a:custGeom>
          <a:solidFill>
            <a:srgbClr val="4c4c4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98" name=""/>
          <p:cNvSpPr/>
          <p:nvPr/>
        </p:nvSpPr>
        <p:spPr>
          <a:xfrm>
            <a:off x="236520" y="6573960"/>
            <a:ext cx="1440" cy="23760"/>
          </a:xfrm>
          <a:custGeom>
            <a:avLst/>
            <a:gdLst/>
            <a:ahLst/>
            <a:rect l="l" t="t" r="r" b="b"/>
            <a:pathLst>
              <a:path w="1" h="9">
                <a:moveTo>
                  <a:pt x="0" y="8"/>
                </a:moveTo>
                <a:lnTo>
                  <a:pt x="0" y="8"/>
                </a:lnTo>
                <a:lnTo>
                  <a:pt x="0" y="0"/>
                </a:lnTo>
                <a:lnTo>
                  <a:pt x="0" y="8"/>
                </a:lnTo>
              </a:path>
            </a:pathLst>
          </a:custGeom>
          <a:solidFill>
            <a:srgbClr val="4c4c4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99" name=""/>
          <p:cNvSpPr/>
          <p:nvPr/>
        </p:nvSpPr>
        <p:spPr>
          <a:xfrm>
            <a:off x="87480" y="4979880"/>
            <a:ext cx="3925800" cy="136800"/>
          </a:xfrm>
          <a:prstGeom prst="rect">
            <a:avLst/>
          </a:prstGeom>
          <a:noFill/>
          <a:ln w="0">
            <a:noFill/>
          </a:ln>
        </p:spPr>
        <p:style>
          <a:lnRef idx="0"/>
          <a:fillRef idx="0"/>
          <a:effectRef idx="0"/>
          <a:fontRef idx="minor"/>
        </p:style>
        <p:txBody>
          <a:bodyPr lIns="0" rIns="0" tIns="0" bIns="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0" name=""/>
          <p:cNvSpPr/>
          <p:nvPr/>
        </p:nvSpPr>
        <p:spPr>
          <a:xfrm>
            <a:off x="0" y="6550200"/>
            <a:ext cx="1440" cy="23760"/>
          </a:xfrm>
          <a:custGeom>
            <a:avLst/>
            <a:gdLst/>
            <a:ahLst/>
            <a:rect l="l" t="t" r="r" b="b"/>
            <a:pathLst>
              <a:path w="1" h="9">
                <a:moveTo>
                  <a:pt x="0" y="0"/>
                </a:moveTo>
                <a:lnTo>
                  <a:pt x="0" y="8"/>
                </a:lnTo>
                <a:lnTo>
                  <a:pt x="0" y="8"/>
                </a:lnTo>
                <a:lnTo>
                  <a:pt x="0" y="0"/>
                </a:lnTo>
                <a:lnTo>
                  <a:pt x="0" y="0"/>
                </a:lnTo>
              </a:path>
            </a:pathLst>
          </a:custGeom>
          <a:solidFill>
            <a:srgbClr val="4c4c4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01" name=""/>
          <p:cNvSpPr/>
          <p:nvPr/>
        </p:nvSpPr>
        <p:spPr>
          <a:xfrm>
            <a:off x="236520" y="6573960"/>
            <a:ext cx="1440" cy="23760"/>
          </a:xfrm>
          <a:custGeom>
            <a:avLst/>
            <a:gdLst/>
            <a:ahLst/>
            <a:rect l="l" t="t" r="r" b="b"/>
            <a:pathLst>
              <a:path w="1" h="9">
                <a:moveTo>
                  <a:pt x="0" y="8"/>
                </a:moveTo>
                <a:lnTo>
                  <a:pt x="0" y="8"/>
                </a:lnTo>
                <a:lnTo>
                  <a:pt x="0" y="0"/>
                </a:lnTo>
                <a:lnTo>
                  <a:pt x="0" y="8"/>
                </a:lnTo>
              </a:path>
            </a:pathLst>
          </a:custGeom>
          <a:solidFill>
            <a:srgbClr val="4c4c4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02" name=""/>
          <p:cNvSpPr/>
          <p:nvPr/>
        </p:nvSpPr>
        <p:spPr>
          <a:xfrm>
            <a:off x="5445000" y="2674800"/>
            <a:ext cx="588960" cy="351000"/>
          </a:xfrm>
          <a:custGeom>
            <a:avLst/>
            <a:gdLst/>
            <a:ahLst/>
            <a:rect l="l" t="t" r="r" b="b"/>
            <a:pathLst>
              <a:path w="409" h="258">
                <a:moveTo>
                  <a:pt x="277" y="155"/>
                </a:moveTo>
                <a:lnTo>
                  <a:pt x="226" y="180"/>
                </a:lnTo>
                <a:lnTo>
                  <a:pt x="207" y="194"/>
                </a:lnTo>
                <a:lnTo>
                  <a:pt x="196" y="200"/>
                </a:lnTo>
                <a:lnTo>
                  <a:pt x="170" y="233"/>
                </a:lnTo>
                <a:lnTo>
                  <a:pt x="164" y="239"/>
                </a:lnTo>
                <a:lnTo>
                  <a:pt x="151" y="239"/>
                </a:lnTo>
                <a:lnTo>
                  <a:pt x="139" y="239"/>
                </a:lnTo>
                <a:lnTo>
                  <a:pt x="126" y="239"/>
                </a:lnTo>
                <a:lnTo>
                  <a:pt x="107" y="258"/>
                </a:lnTo>
                <a:lnTo>
                  <a:pt x="95" y="258"/>
                </a:lnTo>
                <a:lnTo>
                  <a:pt x="76" y="252"/>
                </a:lnTo>
                <a:lnTo>
                  <a:pt x="63" y="252"/>
                </a:lnTo>
                <a:lnTo>
                  <a:pt x="69" y="245"/>
                </a:lnTo>
                <a:lnTo>
                  <a:pt x="69" y="239"/>
                </a:lnTo>
                <a:lnTo>
                  <a:pt x="50" y="239"/>
                </a:lnTo>
                <a:lnTo>
                  <a:pt x="25" y="225"/>
                </a:lnTo>
                <a:lnTo>
                  <a:pt x="19" y="225"/>
                </a:lnTo>
                <a:lnTo>
                  <a:pt x="0" y="233"/>
                </a:lnTo>
                <a:lnTo>
                  <a:pt x="0" y="225"/>
                </a:lnTo>
                <a:lnTo>
                  <a:pt x="6" y="219"/>
                </a:lnTo>
                <a:lnTo>
                  <a:pt x="19" y="188"/>
                </a:lnTo>
                <a:lnTo>
                  <a:pt x="25" y="180"/>
                </a:lnTo>
                <a:lnTo>
                  <a:pt x="82" y="180"/>
                </a:lnTo>
                <a:lnTo>
                  <a:pt x="151" y="116"/>
                </a:lnTo>
                <a:lnTo>
                  <a:pt x="170" y="85"/>
                </a:lnTo>
                <a:lnTo>
                  <a:pt x="221" y="58"/>
                </a:lnTo>
                <a:lnTo>
                  <a:pt x="264" y="65"/>
                </a:lnTo>
                <a:lnTo>
                  <a:pt x="321" y="13"/>
                </a:lnTo>
                <a:lnTo>
                  <a:pt x="384" y="0"/>
                </a:lnTo>
                <a:lnTo>
                  <a:pt x="409" y="0"/>
                </a:lnTo>
                <a:lnTo>
                  <a:pt x="409" y="7"/>
                </a:lnTo>
                <a:lnTo>
                  <a:pt x="409" y="13"/>
                </a:lnTo>
                <a:lnTo>
                  <a:pt x="409" y="27"/>
                </a:lnTo>
                <a:lnTo>
                  <a:pt x="403" y="27"/>
                </a:lnTo>
                <a:lnTo>
                  <a:pt x="397" y="46"/>
                </a:lnTo>
                <a:lnTo>
                  <a:pt x="352" y="91"/>
                </a:lnTo>
                <a:lnTo>
                  <a:pt x="340" y="103"/>
                </a:lnTo>
                <a:lnTo>
                  <a:pt x="321" y="122"/>
                </a:lnTo>
                <a:lnTo>
                  <a:pt x="315" y="122"/>
                </a:lnTo>
                <a:lnTo>
                  <a:pt x="308" y="122"/>
                </a:lnTo>
                <a:lnTo>
                  <a:pt x="302" y="136"/>
                </a:lnTo>
                <a:lnTo>
                  <a:pt x="283" y="149"/>
                </a:lnTo>
                <a:lnTo>
                  <a:pt x="277" y="155"/>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3" name=""/>
          <p:cNvGrpSpPr/>
          <p:nvPr/>
        </p:nvGrpSpPr>
        <p:grpSpPr>
          <a:xfrm>
            <a:off x="5445000" y="2674800"/>
            <a:ext cx="588960" cy="351000"/>
            <a:chOff x="5445000" y="2674800"/>
            <a:chExt cx="588960" cy="351000"/>
          </a:xfrm>
        </p:grpSpPr>
        <p:sp>
          <p:nvSpPr>
            <p:cNvPr id="304" name=""/>
            <p:cNvSpPr/>
            <p:nvPr/>
          </p:nvSpPr>
          <p:spPr>
            <a:xfrm>
              <a:off x="5445000" y="2674800"/>
              <a:ext cx="588960" cy="351000"/>
            </a:xfrm>
            <a:custGeom>
              <a:avLst/>
              <a:gdLst/>
              <a:ahLst/>
              <a:rect l="l" t="t" r="r" b="b"/>
              <a:pathLst>
                <a:path w="409" h="258">
                  <a:moveTo>
                    <a:pt x="277" y="155"/>
                  </a:moveTo>
                  <a:lnTo>
                    <a:pt x="226" y="180"/>
                  </a:lnTo>
                  <a:lnTo>
                    <a:pt x="207" y="194"/>
                  </a:lnTo>
                  <a:lnTo>
                    <a:pt x="196" y="200"/>
                  </a:lnTo>
                  <a:lnTo>
                    <a:pt x="170" y="233"/>
                  </a:lnTo>
                  <a:lnTo>
                    <a:pt x="164" y="239"/>
                  </a:lnTo>
                  <a:lnTo>
                    <a:pt x="151" y="239"/>
                  </a:lnTo>
                  <a:lnTo>
                    <a:pt x="139" y="239"/>
                  </a:lnTo>
                  <a:lnTo>
                    <a:pt x="126" y="239"/>
                  </a:lnTo>
                  <a:lnTo>
                    <a:pt x="107" y="258"/>
                  </a:lnTo>
                  <a:lnTo>
                    <a:pt x="95" y="258"/>
                  </a:lnTo>
                  <a:lnTo>
                    <a:pt x="76" y="252"/>
                  </a:lnTo>
                  <a:lnTo>
                    <a:pt x="63" y="252"/>
                  </a:lnTo>
                  <a:lnTo>
                    <a:pt x="69" y="245"/>
                  </a:lnTo>
                  <a:lnTo>
                    <a:pt x="69" y="239"/>
                  </a:lnTo>
                  <a:lnTo>
                    <a:pt x="50" y="239"/>
                  </a:lnTo>
                  <a:lnTo>
                    <a:pt x="25" y="225"/>
                  </a:lnTo>
                  <a:lnTo>
                    <a:pt x="19" y="225"/>
                  </a:lnTo>
                  <a:lnTo>
                    <a:pt x="0" y="233"/>
                  </a:lnTo>
                  <a:lnTo>
                    <a:pt x="0" y="225"/>
                  </a:lnTo>
                  <a:lnTo>
                    <a:pt x="6" y="219"/>
                  </a:lnTo>
                  <a:lnTo>
                    <a:pt x="19" y="188"/>
                  </a:lnTo>
                  <a:lnTo>
                    <a:pt x="25" y="180"/>
                  </a:lnTo>
                  <a:lnTo>
                    <a:pt x="82" y="180"/>
                  </a:lnTo>
                  <a:lnTo>
                    <a:pt x="151" y="116"/>
                  </a:lnTo>
                  <a:lnTo>
                    <a:pt x="170" y="85"/>
                  </a:lnTo>
                  <a:lnTo>
                    <a:pt x="221" y="58"/>
                  </a:lnTo>
                  <a:lnTo>
                    <a:pt x="264" y="65"/>
                  </a:lnTo>
                  <a:lnTo>
                    <a:pt x="321" y="13"/>
                  </a:lnTo>
                  <a:lnTo>
                    <a:pt x="384" y="0"/>
                  </a:lnTo>
                  <a:lnTo>
                    <a:pt x="409" y="0"/>
                  </a:lnTo>
                  <a:lnTo>
                    <a:pt x="409" y="7"/>
                  </a:lnTo>
                  <a:lnTo>
                    <a:pt x="409" y="13"/>
                  </a:lnTo>
                  <a:lnTo>
                    <a:pt x="409" y="27"/>
                  </a:lnTo>
                  <a:lnTo>
                    <a:pt x="403" y="27"/>
                  </a:lnTo>
                  <a:lnTo>
                    <a:pt x="397" y="46"/>
                  </a:lnTo>
                  <a:lnTo>
                    <a:pt x="352" y="91"/>
                  </a:lnTo>
                  <a:lnTo>
                    <a:pt x="340" y="103"/>
                  </a:lnTo>
                  <a:lnTo>
                    <a:pt x="321" y="122"/>
                  </a:lnTo>
                  <a:lnTo>
                    <a:pt x="315" y="122"/>
                  </a:lnTo>
                  <a:lnTo>
                    <a:pt x="308" y="122"/>
                  </a:lnTo>
                  <a:lnTo>
                    <a:pt x="302" y="136"/>
                  </a:lnTo>
                  <a:lnTo>
                    <a:pt x="283" y="149"/>
                  </a:lnTo>
                  <a:lnTo>
                    <a:pt x="277" y="155"/>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 name=""/>
            <p:cNvSpPr/>
            <p:nvPr/>
          </p:nvSpPr>
          <p:spPr>
            <a:xfrm>
              <a:off x="5445000" y="2674800"/>
              <a:ext cx="588960" cy="351000"/>
            </a:xfrm>
            <a:custGeom>
              <a:avLst/>
              <a:gdLst/>
              <a:ahLst/>
              <a:rect l="l" t="t" r="r" b="b"/>
              <a:pathLst>
                <a:path w="409" h="258">
                  <a:moveTo>
                    <a:pt x="277" y="155"/>
                  </a:moveTo>
                  <a:lnTo>
                    <a:pt x="226" y="180"/>
                  </a:lnTo>
                  <a:lnTo>
                    <a:pt x="207" y="194"/>
                  </a:lnTo>
                  <a:lnTo>
                    <a:pt x="196" y="200"/>
                  </a:lnTo>
                  <a:lnTo>
                    <a:pt x="170" y="233"/>
                  </a:lnTo>
                  <a:lnTo>
                    <a:pt x="164" y="239"/>
                  </a:lnTo>
                  <a:lnTo>
                    <a:pt x="151" y="239"/>
                  </a:lnTo>
                  <a:lnTo>
                    <a:pt x="139" y="239"/>
                  </a:lnTo>
                  <a:lnTo>
                    <a:pt x="126" y="239"/>
                  </a:lnTo>
                  <a:lnTo>
                    <a:pt x="107" y="258"/>
                  </a:lnTo>
                  <a:lnTo>
                    <a:pt x="95" y="258"/>
                  </a:lnTo>
                  <a:lnTo>
                    <a:pt x="76" y="252"/>
                  </a:lnTo>
                  <a:lnTo>
                    <a:pt x="63" y="252"/>
                  </a:lnTo>
                  <a:lnTo>
                    <a:pt x="69" y="245"/>
                  </a:lnTo>
                  <a:lnTo>
                    <a:pt x="69" y="239"/>
                  </a:lnTo>
                  <a:lnTo>
                    <a:pt x="50" y="239"/>
                  </a:lnTo>
                  <a:lnTo>
                    <a:pt x="25" y="225"/>
                  </a:lnTo>
                  <a:lnTo>
                    <a:pt x="19" y="225"/>
                  </a:lnTo>
                  <a:lnTo>
                    <a:pt x="0" y="233"/>
                  </a:lnTo>
                  <a:lnTo>
                    <a:pt x="0" y="225"/>
                  </a:lnTo>
                  <a:lnTo>
                    <a:pt x="6" y="219"/>
                  </a:lnTo>
                  <a:lnTo>
                    <a:pt x="19" y="188"/>
                  </a:lnTo>
                  <a:lnTo>
                    <a:pt x="25" y="180"/>
                  </a:lnTo>
                  <a:lnTo>
                    <a:pt x="82" y="180"/>
                  </a:lnTo>
                  <a:lnTo>
                    <a:pt x="151" y="116"/>
                  </a:lnTo>
                  <a:lnTo>
                    <a:pt x="170" y="85"/>
                  </a:lnTo>
                  <a:lnTo>
                    <a:pt x="221" y="58"/>
                  </a:lnTo>
                  <a:lnTo>
                    <a:pt x="264" y="65"/>
                  </a:lnTo>
                  <a:lnTo>
                    <a:pt x="321" y="13"/>
                  </a:lnTo>
                  <a:lnTo>
                    <a:pt x="384" y="0"/>
                  </a:lnTo>
                  <a:lnTo>
                    <a:pt x="409" y="0"/>
                  </a:lnTo>
                  <a:lnTo>
                    <a:pt x="409" y="7"/>
                  </a:lnTo>
                  <a:lnTo>
                    <a:pt x="409" y="13"/>
                  </a:lnTo>
                  <a:lnTo>
                    <a:pt x="409" y="27"/>
                  </a:lnTo>
                  <a:lnTo>
                    <a:pt x="403" y="27"/>
                  </a:lnTo>
                  <a:lnTo>
                    <a:pt x="397" y="46"/>
                  </a:lnTo>
                  <a:lnTo>
                    <a:pt x="352" y="91"/>
                  </a:lnTo>
                  <a:lnTo>
                    <a:pt x="340" y="103"/>
                  </a:lnTo>
                  <a:lnTo>
                    <a:pt x="321" y="122"/>
                  </a:lnTo>
                  <a:lnTo>
                    <a:pt x="315" y="122"/>
                  </a:lnTo>
                  <a:lnTo>
                    <a:pt x="308" y="122"/>
                  </a:lnTo>
                  <a:lnTo>
                    <a:pt x="302" y="136"/>
                  </a:lnTo>
                  <a:lnTo>
                    <a:pt x="283" y="149"/>
                  </a:lnTo>
                  <a:lnTo>
                    <a:pt x="277" y="155"/>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6" name=""/>
          <p:cNvSpPr/>
          <p:nvPr/>
        </p:nvSpPr>
        <p:spPr>
          <a:xfrm>
            <a:off x="5005440" y="2475000"/>
            <a:ext cx="576360" cy="826920"/>
          </a:xfrm>
          <a:custGeom>
            <a:avLst/>
            <a:gdLst/>
            <a:ahLst/>
            <a:rect l="l" t="t" r="r" b="b"/>
            <a:pathLst>
              <a:path w="397" h="553">
                <a:moveTo>
                  <a:pt x="0" y="553"/>
                </a:moveTo>
                <a:lnTo>
                  <a:pt x="196" y="534"/>
                </a:lnTo>
                <a:lnTo>
                  <a:pt x="201" y="534"/>
                </a:lnTo>
                <a:lnTo>
                  <a:pt x="321" y="520"/>
                </a:lnTo>
                <a:lnTo>
                  <a:pt x="327" y="514"/>
                </a:lnTo>
                <a:lnTo>
                  <a:pt x="340" y="483"/>
                </a:lnTo>
                <a:lnTo>
                  <a:pt x="346" y="476"/>
                </a:lnTo>
                <a:lnTo>
                  <a:pt x="346" y="456"/>
                </a:lnTo>
                <a:lnTo>
                  <a:pt x="352" y="437"/>
                </a:lnTo>
                <a:lnTo>
                  <a:pt x="365" y="425"/>
                </a:lnTo>
                <a:lnTo>
                  <a:pt x="365" y="405"/>
                </a:lnTo>
                <a:lnTo>
                  <a:pt x="371" y="405"/>
                </a:lnTo>
                <a:lnTo>
                  <a:pt x="371" y="392"/>
                </a:lnTo>
                <a:lnTo>
                  <a:pt x="378" y="386"/>
                </a:lnTo>
                <a:lnTo>
                  <a:pt x="384" y="398"/>
                </a:lnTo>
                <a:lnTo>
                  <a:pt x="390" y="392"/>
                </a:lnTo>
                <a:lnTo>
                  <a:pt x="397" y="386"/>
                </a:lnTo>
                <a:lnTo>
                  <a:pt x="397" y="380"/>
                </a:lnTo>
                <a:lnTo>
                  <a:pt x="397" y="361"/>
                </a:lnTo>
                <a:lnTo>
                  <a:pt x="397" y="341"/>
                </a:lnTo>
                <a:lnTo>
                  <a:pt x="390" y="322"/>
                </a:lnTo>
                <a:lnTo>
                  <a:pt x="384" y="295"/>
                </a:lnTo>
                <a:lnTo>
                  <a:pt x="359" y="219"/>
                </a:lnTo>
                <a:lnTo>
                  <a:pt x="327" y="206"/>
                </a:lnTo>
                <a:lnTo>
                  <a:pt x="321" y="212"/>
                </a:lnTo>
                <a:lnTo>
                  <a:pt x="308" y="231"/>
                </a:lnTo>
                <a:lnTo>
                  <a:pt x="270" y="277"/>
                </a:lnTo>
                <a:lnTo>
                  <a:pt x="264" y="277"/>
                </a:lnTo>
                <a:lnTo>
                  <a:pt x="251" y="270"/>
                </a:lnTo>
                <a:lnTo>
                  <a:pt x="245" y="258"/>
                </a:lnTo>
                <a:lnTo>
                  <a:pt x="245" y="238"/>
                </a:lnTo>
                <a:lnTo>
                  <a:pt x="251" y="225"/>
                </a:lnTo>
                <a:lnTo>
                  <a:pt x="270" y="219"/>
                </a:lnTo>
                <a:lnTo>
                  <a:pt x="277" y="206"/>
                </a:lnTo>
                <a:lnTo>
                  <a:pt x="277" y="200"/>
                </a:lnTo>
                <a:lnTo>
                  <a:pt x="277" y="192"/>
                </a:lnTo>
                <a:lnTo>
                  <a:pt x="283" y="186"/>
                </a:lnTo>
                <a:lnTo>
                  <a:pt x="289" y="167"/>
                </a:lnTo>
                <a:lnTo>
                  <a:pt x="289" y="136"/>
                </a:lnTo>
                <a:lnTo>
                  <a:pt x="289" y="122"/>
                </a:lnTo>
                <a:lnTo>
                  <a:pt x="283" y="109"/>
                </a:lnTo>
                <a:lnTo>
                  <a:pt x="270" y="97"/>
                </a:lnTo>
                <a:lnTo>
                  <a:pt x="270" y="90"/>
                </a:lnTo>
                <a:lnTo>
                  <a:pt x="270" y="83"/>
                </a:lnTo>
                <a:lnTo>
                  <a:pt x="283" y="83"/>
                </a:lnTo>
                <a:lnTo>
                  <a:pt x="283" y="77"/>
                </a:lnTo>
                <a:lnTo>
                  <a:pt x="270" y="52"/>
                </a:lnTo>
                <a:lnTo>
                  <a:pt x="258" y="45"/>
                </a:lnTo>
                <a:lnTo>
                  <a:pt x="226" y="33"/>
                </a:lnTo>
                <a:lnTo>
                  <a:pt x="201" y="33"/>
                </a:lnTo>
                <a:lnTo>
                  <a:pt x="196" y="19"/>
                </a:lnTo>
                <a:lnTo>
                  <a:pt x="177" y="13"/>
                </a:lnTo>
                <a:lnTo>
                  <a:pt x="158" y="13"/>
                </a:lnTo>
                <a:lnTo>
                  <a:pt x="145" y="0"/>
                </a:lnTo>
                <a:lnTo>
                  <a:pt x="139" y="6"/>
                </a:lnTo>
                <a:lnTo>
                  <a:pt x="126" y="13"/>
                </a:lnTo>
                <a:lnTo>
                  <a:pt x="120" y="33"/>
                </a:lnTo>
                <a:lnTo>
                  <a:pt x="120" y="45"/>
                </a:lnTo>
                <a:lnTo>
                  <a:pt x="120" y="52"/>
                </a:lnTo>
                <a:lnTo>
                  <a:pt x="126" y="58"/>
                </a:lnTo>
                <a:lnTo>
                  <a:pt x="120" y="58"/>
                </a:lnTo>
                <a:lnTo>
                  <a:pt x="113" y="64"/>
                </a:lnTo>
                <a:lnTo>
                  <a:pt x="107" y="70"/>
                </a:lnTo>
                <a:lnTo>
                  <a:pt x="101" y="77"/>
                </a:lnTo>
                <a:lnTo>
                  <a:pt x="95" y="90"/>
                </a:lnTo>
                <a:lnTo>
                  <a:pt x="95" y="103"/>
                </a:lnTo>
                <a:lnTo>
                  <a:pt x="95" y="116"/>
                </a:lnTo>
                <a:lnTo>
                  <a:pt x="88" y="136"/>
                </a:lnTo>
                <a:lnTo>
                  <a:pt x="76" y="142"/>
                </a:lnTo>
                <a:lnTo>
                  <a:pt x="76" y="128"/>
                </a:lnTo>
                <a:lnTo>
                  <a:pt x="82" y="116"/>
                </a:lnTo>
                <a:lnTo>
                  <a:pt x="76" y="103"/>
                </a:lnTo>
                <a:lnTo>
                  <a:pt x="76" y="97"/>
                </a:lnTo>
                <a:lnTo>
                  <a:pt x="76" y="90"/>
                </a:lnTo>
                <a:lnTo>
                  <a:pt x="69" y="97"/>
                </a:lnTo>
                <a:lnTo>
                  <a:pt x="63" y="103"/>
                </a:lnTo>
                <a:lnTo>
                  <a:pt x="63" y="116"/>
                </a:lnTo>
                <a:lnTo>
                  <a:pt x="57" y="122"/>
                </a:lnTo>
                <a:lnTo>
                  <a:pt x="50" y="122"/>
                </a:lnTo>
                <a:lnTo>
                  <a:pt x="38" y="136"/>
                </a:lnTo>
                <a:lnTo>
                  <a:pt x="38" y="142"/>
                </a:lnTo>
                <a:lnTo>
                  <a:pt x="31" y="148"/>
                </a:lnTo>
                <a:lnTo>
                  <a:pt x="25" y="161"/>
                </a:lnTo>
                <a:lnTo>
                  <a:pt x="25" y="180"/>
                </a:lnTo>
                <a:lnTo>
                  <a:pt x="19" y="206"/>
                </a:lnTo>
                <a:lnTo>
                  <a:pt x="19" y="219"/>
                </a:lnTo>
                <a:lnTo>
                  <a:pt x="12" y="238"/>
                </a:lnTo>
                <a:lnTo>
                  <a:pt x="6" y="250"/>
                </a:lnTo>
                <a:lnTo>
                  <a:pt x="6" y="258"/>
                </a:lnTo>
                <a:lnTo>
                  <a:pt x="12" y="289"/>
                </a:lnTo>
                <a:lnTo>
                  <a:pt x="12" y="309"/>
                </a:lnTo>
                <a:lnTo>
                  <a:pt x="19" y="322"/>
                </a:lnTo>
                <a:lnTo>
                  <a:pt x="38" y="361"/>
                </a:lnTo>
                <a:lnTo>
                  <a:pt x="50" y="392"/>
                </a:lnTo>
                <a:lnTo>
                  <a:pt x="50" y="417"/>
                </a:lnTo>
                <a:lnTo>
                  <a:pt x="57" y="425"/>
                </a:lnTo>
                <a:lnTo>
                  <a:pt x="57" y="431"/>
                </a:lnTo>
                <a:lnTo>
                  <a:pt x="50" y="431"/>
                </a:lnTo>
                <a:lnTo>
                  <a:pt x="50" y="463"/>
                </a:lnTo>
                <a:lnTo>
                  <a:pt x="44" y="483"/>
                </a:lnTo>
                <a:lnTo>
                  <a:pt x="38" y="502"/>
                </a:lnTo>
                <a:lnTo>
                  <a:pt x="19" y="540"/>
                </a:lnTo>
                <a:lnTo>
                  <a:pt x="6" y="553"/>
                </a:lnTo>
                <a:lnTo>
                  <a:pt x="0" y="553"/>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7" name=""/>
          <p:cNvGrpSpPr/>
          <p:nvPr/>
        </p:nvGrpSpPr>
        <p:grpSpPr>
          <a:xfrm>
            <a:off x="5005440" y="2475000"/>
            <a:ext cx="576360" cy="826920"/>
            <a:chOff x="5005440" y="2475000"/>
            <a:chExt cx="576360" cy="826920"/>
          </a:xfrm>
        </p:grpSpPr>
        <p:sp>
          <p:nvSpPr>
            <p:cNvPr id="308" name=""/>
            <p:cNvSpPr/>
            <p:nvPr/>
          </p:nvSpPr>
          <p:spPr>
            <a:xfrm>
              <a:off x="5005440" y="2475000"/>
              <a:ext cx="576360" cy="826920"/>
            </a:xfrm>
            <a:custGeom>
              <a:avLst/>
              <a:gdLst/>
              <a:ahLst/>
              <a:rect l="l" t="t" r="r" b="b"/>
              <a:pathLst>
                <a:path w="397" h="553">
                  <a:moveTo>
                    <a:pt x="0" y="553"/>
                  </a:moveTo>
                  <a:lnTo>
                    <a:pt x="196" y="534"/>
                  </a:lnTo>
                  <a:lnTo>
                    <a:pt x="201" y="534"/>
                  </a:lnTo>
                  <a:lnTo>
                    <a:pt x="321" y="520"/>
                  </a:lnTo>
                  <a:lnTo>
                    <a:pt x="327" y="514"/>
                  </a:lnTo>
                  <a:lnTo>
                    <a:pt x="340" y="483"/>
                  </a:lnTo>
                  <a:lnTo>
                    <a:pt x="346" y="476"/>
                  </a:lnTo>
                  <a:lnTo>
                    <a:pt x="346" y="456"/>
                  </a:lnTo>
                  <a:lnTo>
                    <a:pt x="352" y="437"/>
                  </a:lnTo>
                  <a:lnTo>
                    <a:pt x="365" y="425"/>
                  </a:lnTo>
                  <a:lnTo>
                    <a:pt x="365" y="405"/>
                  </a:lnTo>
                  <a:lnTo>
                    <a:pt x="371" y="405"/>
                  </a:lnTo>
                  <a:lnTo>
                    <a:pt x="371" y="392"/>
                  </a:lnTo>
                  <a:lnTo>
                    <a:pt x="378" y="386"/>
                  </a:lnTo>
                  <a:lnTo>
                    <a:pt x="384" y="398"/>
                  </a:lnTo>
                  <a:lnTo>
                    <a:pt x="390" y="392"/>
                  </a:lnTo>
                  <a:lnTo>
                    <a:pt x="397" y="386"/>
                  </a:lnTo>
                  <a:lnTo>
                    <a:pt x="397" y="380"/>
                  </a:lnTo>
                  <a:lnTo>
                    <a:pt x="397" y="361"/>
                  </a:lnTo>
                  <a:lnTo>
                    <a:pt x="397" y="341"/>
                  </a:lnTo>
                  <a:lnTo>
                    <a:pt x="390" y="322"/>
                  </a:lnTo>
                  <a:lnTo>
                    <a:pt x="384" y="295"/>
                  </a:lnTo>
                  <a:lnTo>
                    <a:pt x="359" y="219"/>
                  </a:lnTo>
                  <a:lnTo>
                    <a:pt x="327" y="206"/>
                  </a:lnTo>
                  <a:lnTo>
                    <a:pt x="321" y="212"/>
                  </a:lnTo>
                  <a:lnTo>
                    <a:pt x="308" y="231"/>
                  </a:lnTo>
                  <a:lnTo>
                    <a:pt x="270" y="277"/>
                  </a:lnTo>
                  <a:lnTo>
                    <a:pt x="264" y="277"/>
                  </a:lnTo>
                  <a:lnTo>
                    <a:pt x="251" y="270"/>
                  </a:lnTo>
                  <a:lnTo>
                    <a:pt x="245" y="258"/>
                  </a:lnTo>
                  <a:lnTo>
                    <a:pt x="245" y="238"/>
                  </a:lnTo>
                  <a:lnTo>
                    <a:pt x="251" y="225"/>
                  </a:lnTo>
                  <a:lnTo>
                    <a:pt x="270" y="219"/>
                  </a:lnTo>
                  <a:lnTo>
                    <a:pt x="277" y="206"/>
                  </a:lnTo>
                  <a:lnTo>
                    <a:pt x="277" y="200"/>
                  </a:lnTo>
                  <a:lnTo>
                    <a:pt x="277" y="192"/>
                  </a:lnTo>
                  <a:lnTo>
                    <a:pt x="283" y="186"/>
                  </a:lnTo>
                  <a:lnTo>
                    <a:pt x="289" y="167"/>
                  </a:lnTo>
                  <a:lnTo>
                    <a:pt x="289" y="136"/>
                  </a:lnTo>
                  <a:lnTo>
                    <a:pt x="289" y="122"/>
                  </a:lnTo>
                  <a:lnTo>
                    <a:pt x="283" y="109"/>
                  </a:lnTo>
                  <a:lnTo>
                    <a:pt x="270" y="97"/>
                  </a:lnTo>
                  <a:lnTo>
                    <a:pt x="270" y="90"/>
                  </a:lnTo>
                  <a:lnTo>
                    <a:pt x="270" y="83"/>
                  </a:lnTo>
                  <a:lnTo>
                    <a:pt x="283" y="83"/>
                  </a:lnTo>
                  <a:lnTo>
                    <a:pt x="283" y="77"/>
                  </a:lnTo>
                  <a:lnTo>
                    <a:pt x="270" y="52"/>
                  </a:lnTo>
                  <a:lnTo>
                    <a:pt x="258" y="45"/>
                  </a:lnTo>
                  <a:lnTo>
                    <a:pt x="226" y="33"/>
                  </a:lnTo>
                  <a:lnTo>
                    <a:pt x="201" y="33"/>
                  </a:lnTo>
                  <a:lnTo>
                    <a:pt x="196" y="19"/>
                  </a:lnTo>
                  <a:lnTo>
                    <a:pt x="177" y="13"/>
                  </a:lnTo>
                  <a:lnTo>
                    <a:pt x="158" y="13"/>
                  </a:lnTo>
                  <a:lnTo>
                    <a:pt x="145" y="0"/>
                  </a:lnTo>
                  <a:lnTo>
                    <a:pt x="139" y="6"/>
                  </a:lnTo>
                  <a:lnTo>
                    <a:pt x="126" y="13"/>
                  </a:lnTo>
                  <a:lnTo>
                    <a:pt x="120" y="33"/>
                  </a:lnTo>
                  <a:lnTo>
                    <a:pt x="120" y="45"/>
                  </a:lnTo>
                  <a:lnTo>
                    <a:pt x="120" y="52"/>
                  </a:lnTo>
                  <a:lnTo>
                    <a:pt x="126" y="58"/>
                  </a:lnTo>
                  <a:lnTo>
                    <a:pt x="120" y="58"/>
                  </a:lnTo>
                  <a:lnTo>
                    <a:pt x="113" y="64"/>
                  </a:lnTo>
                  <a:lnTo>
                    <a:pt x="107" y="70"/>
                  </a:lnTo>
                  <a:lnTo>
                    <a:pt x="101" y="77"/>
                  </a:lnTo>
                  <a:lnTo>
                    <a:pt x="95" y="90"/>
                  </a:lnTo>
                  <a:lnTo>
                    <a:pt x="95" y="103"/>
                  </a:lnTo>
                  <a:lnTo>
                    <a:pt x="95" y="116"/>
                  </a:lnTo>
                  <a:lnTo>
                    <a:pt x="88" y="136"/>
                  </a:lnTo>
                  <a:lnTo>
                    <a:pt x="76" y="142"/>
                  </a:lnTo>
                  <a:lnTo>
                    <a:pt x="76" y="128"/>
                  </a:lnTo>
                  <a:lnTo>
                    <a:pt x="82" y="116"/>
                  </a:lnTo>
                  <a:lnTo>
                    <a:pt x="76" y="103"/>
                  </a:lnTo>
                  <a:lnTo>
                    <a:pt x="76" y="97"/>
                  </a:lnTo>
                  <a:lnTo>
                    <a:pt x="76" y="90"/>
                  </a:lnTo>
                  <a:lnTo>
                    <a:pt x="69" y="97"/>
                  </a:lnTo>
                  <a:lnTo>
                    <a:pt x="63" y="103"/>
                  </a:lnTo>
                  <a:lnTo>
                    <a:pt x="63" y="116"/>
                  </a:lnTo>
                  <a:lnTo>
                    <a:pt x="57" y="122"/>
                  </a:lnTo>
                  <a:lnTo>
                    <a:pt x="50" y="122"/>
                  </a:lnTo>
                  <a:lnTo>
                    <a:pt x="38" y="136"/>
                  </a:lnTo>
                  <a:lnTo>
                    <a:pt x="38" y="142"/>
                  </a:lnTo>
                  <a:lnTo>
                    <a:pt x="31" y="148"/>
                  </a:lnTo>
                  <a:lnTo>
                    <a:pt x="25" y="161"/>
                  </a:lnTo>
                  <a:lnTo>
                    <a:pt x="25" y="180"/>
                  </a:lnTo>
                  <a:lnTo>
                    <a:pt x="19" y="206"/>
                  </a:lnTo>
                  <a:lnTo>
                    <a:pt x="19" y="219"/>
                  </a:lnTo>
                  <a:lnTo>
                    <a:pt x="12" y="238"/>
                  </a:lnTo>
                  <a:lnTo>
                    <a:pt x="6" y="250"/>
                  </a:lnTo>
                  <a:lnTo>
                    <a:pt x="6" y="258"/>
                  </a:lnTo>
                  <a:lnTo>
                    <a:pt x="12" y="289"/>
                  </a:lnTo>
                  <a:lnTo>
                    <a:pt x="12" y="309"/>
                  </a:lnTo>
                  <a:lnTo>
                    <a:pt x="19" y="322"/>
                  </a:lnTo>
                  <a:lnTo>
                    <a:pt x="38" y="361"/>
                  </a:lnTo>
                  <a:lnTo>
                    <a:pt x="50" y="392"/>
                  </a:lnTo>
                  <a:lnTo>
                    <a:pt x="50" y="417"/>
                  </a:lnTo>
                  <a:lnTo>
                    <a:pt x="57" y="425"/>
                  </a:lnTo>
                  <a:lnTo>
                    <a:pt x="57" y="431"/>
                  </a:lnTo>
                  <a:lnTo>
                    <a:pt x="50" y="431"/>
                  </a:lnTo>
                  <a:lnTo>
                    <a:pt x="50" y="463"/>
                  </a:lnTo>
                  <a:lnTo>
                    <a:pt x="44" y="483"/>
                  </a:lnTo>
                  <a:lnTo>
                    <a:pt x="38" y="502"/>
                  </a:lnTo>
                  <a:lnTo>
                    <a:pt x="19" y="540"/>
                  </a:lnTo>
                  <a:lnTo>
                    <a:pt x="6" y="553"/>
                  </a:lnTo>
                  <a:lnTo>
                    <a:pt x="0" y="553"/>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 name=""/>
            <p:cNvSpPr/>
            <p:nvPr/>
          </p:nvSpPr>
          <p:spPr>
            <a:xfrm>
              <a:off x="5005440" y="2475000"/>
              <a:ext cx="576360" cy="826920"/>
            </a:xfrm>
            <a:custGeom>
              <a:avLst/>
              <a:gdLst/>
              <a:ahLst/>
              <a:rect l="l" t="t" r="r" b="b"/>
              <a:pathLst>
                <a:path w="397" h="553">
                  <a:moveTo>
                    <a:pt x="0" y="553"/>
                  </a:moveTo>
                  <a:lnTo>
                    <a:pt x="196" y="534"/>
                  </a:lnTo>
                  <a:lnTo>
                    <a:pt x="201" y="534"/>
                  </a:lnTo>
                  <a:lnTo>
                    <a:pt x="321" y="520"/>
                  </a:lnTo>
                  <a:lnTo>
                    <a:pt x="327" y="514"/>
                  </a:lnTo>
                  <a:lnTo>
                    <a:pt x="340" y="483"/>
                  </a:lnTo>
                  <a:lnTo>
                    <a:pt x="346" y="476"/>
                  </a:lnTo>
                  <a:lnTo>
                    <a:pt x="346" y="456"/>
                  </a:lnTo>
                  <a:lnTo>
                    <a:pt x="352" y="437"/>
                  </a:lnTo>
                  <a:lnTo>
                    <a:pt x="365" y="425"/>
                  </a:lnTo>
                  <a:lnTo>
                    <a:pt x="365" y="405"/>
                  </a:lnTo>
                  <a:lnTo>
                    <a:pt x="371" y="405"/>
                  </a:lnTo>
                  <a:lnTo>
                    <a:pt x="371" y="392"/>
                  </a:lnTo>
                  <a:lnTo>
                    <a:pt x="378" y="386"/>
                  </a:lnTo>
                  <a:lnTo>
                    <a:pt x="384" y="398"/>
                  </a:lnTo>
                  <a:lnTo>
                    <a:pt x="390" y="392"/>
                  </a:lnTo>
                  <a:lnTo>
                    <a:pt x="397" y="386"/>
                  </a:lnTo>
                  <a:lnTo>
                    <a:pt x="397" y="380"/>
                  </a:lnTo>
                  <a:lnTo>
                    <a:pt x="397" y="361"/>
                  </a:lnTo>
                  <a:lnTo>
                    <a:pt x="397" y="341"/>
                  </a:lnTo>
                  <a:lnTo>
                    <a:pt x="390" y="322"/>
                  </a:lnTo>
                  <a:lnTo>
                    <a:pt x="384" y="295"/>
                  </a:lnTo>
                  <a:lnTo>
                    <a:pt x="359" y="219"/>
                  </a:lnTo>
                  <a:lnTo>
                    <a:pt x="327" y="206"/>
                  </a:lnTo>
                  <a:lnTo>
                    <a:pt x="321" y="212"/>
                  </a:lnTo>
                  <a:lnTo>
                    <a:pt x="308" y="231"/>
                  </a:lnTo>
                  <a:lnTo>
                    <a:pt x="270" y="277"/>
                  </a:lnTo>
                  <a:lnTo>
                    <a:pt x="264" y="277"/>
                  </a:lnTo>
                  <a:lnTo>
                    <a:pt x="251" y="270"/>
                  </a:lnTo>
                  <a:lnTo>
                    <a:pt x="245" y="258"/>
                  </a:lnTo>
                  <a:lnTo>
                    <a:pt x="245" y="238"/>
                  </a:lnTo>
                  <a:lnTo>
                    <a:pt x="251" y="225"/>
                  </a:lnTo>
                  <a:lnTo>
                    <a:pt x="270" y="219"/>
                  </a:lnTo>
                  <a:lnTo>
                    <a:pt x="277" y="206"/>
                  </a:lnTo>
                  <a:lnTo>
                    <a:pt x="277" y="200"/>
                  </a:lnTo>
                  <a:lnTo>
                    <a:pt x="277" y="192"/>
                  </a:lnTo>
                  <a:lnTo>
                    <a:pt x="283" y="186"/>
                  </a:lnTo>
                  <a:lnTo>
                    <a:pt x="289" y="167"/>
                  </a:lnTo>
                  <a:lnTo>
                    <a:pt x="289" y="136"/>
                  </a:lnTo>
                  <a:lnTo>
                    <a:pt x="289" y="122"/>
                  </a:lnTo>
                  <a:lnTo>
                    <a:pt x="283" y="109"/>
                  </a:lnTo>
                  <a:lnTo>
                    <a:pt x="270" y="97"/>
                  </a:lnTo>
                  <a:lnTo>
                    <a:pt x="270" y="90"/>
                  </a:lnTo>
                  <a:lnTo>
                    <a:pt x="270" y="83"/>
                  </a:lnTo>
                  <a:lnTo>
                    <a:pt x="283" y="83"/>
                  </a:lnTo>
                  <a:lnTo>
                    <a:pt x="283" y="77"/>
                  </a:lnTo>
                  <a:lnTo>
                    <a:pt x="270" y="52"/>
                  </a:lnTo>
                  <a:lnTo>
                    <a:pt x="258" y="45"/>
                  </a:lnTo>
                  <a:lnTo>
                    <a:pt x="226" y="33"/>
                  </a:lnTo>
                  <a:lnTo>
                    <a:pt x="201" y="33"/>
                  </a:lnTo>
                  <a:lnTo>
                    <a:pt x="196" y="19"/>
                  </a:lnTo>
                  <a:lnTo>
                    <a:pt x="177" y="13"/>
                  </a:lnTo>
                  <a:lnTo>
                    <a:pt x="158" y="13"/>
                  </a:lnTo>
                  <a:lnTo>
                    <a:pt x="145" y="0"/>
                  </a:lnTo>
                  <a:lnTo>
                    <a:pt x="139" y="6"/>
                  </a:lnTo>
                  <a:lnTo>
                    <a:pt x="126" y="13"/>
                  </a:lnTo>
                  <a:lnTo>
                    <a:pt x="120" y="33"/>
                  </a:lnTo>
                  <a:lnTo>
                    <a:pt x="120" y="45"/>
                  </a:lnTo>
                  <a:lnTo>
                    <a:pt x="120" y="52"/>
                  </a:lnTo>
                  <a:lnTo>
                    <a:pt x="126" y="58"/>
                  </a:lnTo>
                  <a:lnTo>
                    <a:pt x="120" y="58"/>
                  </a:lnTo>
                  <a:lnTo>
                    <a:pt x="113" y="64"/>
                  </a:lnTo>
                  <a:lnTo>
                    <a:pt x="107" y="70"/>
                  </a:lnTo>
                  <a:lnTo>
                    <a:pt x="101" y="77"/>
                  </a:lnTo>
                  <a:lnTo>
                    <a:pt x="95" y="90"/>
                  </a:lnTo>
                  <a:lnTo>
                    <a:pt x="95" y="103"/>
                  </a:lnTo>
                  <a:lnTo>
                    <a:pt x="95" y="116"/>
                  </a:lnTo>
                  <a:lnTo>
                    <a:pt x="88" y="136"/>
                  </a:lnTo>
                  <a:lnTo>
                    <a:pt x="76" y="142"/>
                  </a:lnTo>
                  <a:lnTo>
                    <a:pt x="76" y="128"/>
                  </a:lnTo>
                  <a:lnTo>
                    <a:pt x="82" y="116"/>
                  </a:lnTo>
                  <a:lnTo>
                    <a:pt x="76" y="103"/>
                  </a:lnTo>
                  <a:lnTo>
                    <a:pt x="76" y="97"/>
                  </a:lnTo>
                  <a:lnTo>
                    <a:pt x="76" y="90"/>
                  </a:lnTo>
                  <a:lnTo>
                    <a:pt x="69" y="97"/>
                  </a:lnTo>
                  <a:lnTo>
                    <a:pt x="63" y="103"/>
                  </a:lnTo>
                  <a:lnTo>
                    <a:pt x="63" y="116"/>
                  </a:lnTo>
                  <a:lnTo>
                    <a:pt x="57" y="122"/>
                  </a:lnTo>
                  <a:lnTo>
                    <a:pt x="50" y="122"/>
                  </a:lnTo>
                  <a:lnTo>
                    <a:pt x="38" y="136"/>
                  </a:lnTo>
                  <a:lnTo>
                    <a:pt x="38" y="142"/>
                  </a:lnTo>
                  <a:lnTo>
                    <a:pt x="31" y="148"/>
                  </a:lnTo>
                  <a:lnTo>
                    <a:pt x="25" y="161"/>
                  </a:lnTo>
                  <a:lnTo>
                    <a:pt x="25" y="180"/>
                  </a:lnTo>
                  <a:lnTo>
                    <a:pt x="19" y="206"/>
                  </a:lnTo>
                  <a:lnTo>
                    <a:pt x="19" y="219"/>
                  </a:lnTo>
                  <a:lnTo>
                    <a:pt x="12" y="238"/>
                  </a:lnTo>
                  <a:lnTo>
                    <a:pt x="6" y="250"/>
                  </a:lnTo>
                  <a:lnTo>
                    <a:pt x="6" y="258"/>
                  </a:lnTo>
                  <a:lnTo>
                    <a:pt x="12" y="289"/>
                  </a:lnTo>
                  <a:lnTo>
                    <a:pt x="12" y="309"/>
                  </a:lnTo>
                  <a:lnTo>
                    <a:pt x="19" y="322"/>
                  </a:lnTo>
                  <a:lnTo>
                    <a:pt x="38" y="361"/>
                  </a:lnTo>
                  <a:lnTo>
                    <a:pt x="50" y="392"/>
                  </a:lnTo>
                  <a:lnTo>
                    <a:pt x="50" y="417"/>
                  </a:lnTo>
                  <a:lnTo>
                    <a:pt x="57" y="425"/>
                  </a:lnTo>
                  <a:lnTo>
                    <a:pt x="57" y="431"/>
                  </a:lnTo>
                  <a:lnTo>
                    <a:pt x="50" y="431"/>
                  </a:lnTo>
                  <a:lnTo>
                    <a:pt x="50" y="463"/>
                  </a:lnTo>
                  <a:lnTo>
                    <a:pt x="44" y="483"/>
                  </a:lnTo>
                  <a:lnTo>
                    <a:pt x="38" y="502"/>
                  </a:lnTo>
                  <a:lnTo>
                    <a:pt x="19" y="540"/>
                  </a:lnTo>
                  <a:lnTo>
                    <a:pt x="6" y="553"/>
                  </a:lnTo>
                  <a:lnTo>
                    <a:pt x="0" y="553"/>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0" name=""/>
          <p:cNvSpPr/>
          <p:nvPr/>
        </p:nvSpPr>
        <p:spPr>
          <a:xfrm>
            <a:off x="4467240" y="2195640"/>
            <a:ext cx="895320" cy="461880"/>
          </a:xfrm>
          <a:custGeom>
            <a:avLst/>
            <a:gdLst/>
            <a:ahLst/>
            <a:rect l="l" t="t" r="r" b="b"/>
            <a:pathLst>
              <a:path w="618" h="308">
                <a:moveTo>
                  <a:pt x="0" y="128"/>
                </a:moveTo>
                <a:lnTo>
                  <a:pt x="19" y="122"/>
                </a:lnTo>
                <a:lnTo>
                  <a:pt x="25" y="116"/>
                </a:lnTo>
                <a:lnTo>
                  <a:pt x="44" y="109"/>
                </a:lnTo>
                <a:lnTo>
                  <a:pt x="51" y="97"/>
                </a:lnTo>
                <a:lnTo>
                  <a:pt x="57" y="97"/>
                </a:lnTo>
                <a:lnTo>
                  <a:pt x="89" y="83"/>
                </a:lnTo>
                <a:lnTo>
                  <a:pt x="114" y="70"/>
                </a:lnTo>
                <a:lnTo>
                  <a:pt x="145" y="39"/>
                </a:lnTo>
                <a:lnTo>
                  <a:pt x="152" y="39"/>
                </a:lnTo>
                <a:lnTo>
                  <a:pt x="177" y="13"/>
                </a:lnTo>
                <a:lnTo>
                  <a:pt x="196" y="0"/>
                </a:lnTo>
                <a:lnTo>
                  <a:pt x="221" y="0"/>
                </a:lnTo>
                <a:lnTo>
                  <a:pt x="228" y="0"/>
                </a:lnTo>
                <a:lnTo>
                  <a:pt x="215" y="13"/>
                </a:lnTo>
                <a:lnTo>
                  <a:pt x="209" y="13"/>
                </a:lnTo>
                <a:lnTo>
                  <a:pt x="202" y="25"/>
                </a:lnTo>
                <a:lnTo>
                  <a:pt x="183" y="45"/>
                </a:lnTo>
                <a:lnTo>
                  <a:pt x="177" y="58"/>
                </a:lnTo>
                <a:lnTo>
                  <a:pt x="171" y="64"/>
                </a:lnTo>
                <a:lnTo>
                  <a:pt x="164" y="83"/>
                </a:lnTo>
                <a:lnTo>
                  <a:pt x="171" y="97"/>
                </a:lnTo>
                <a:lnTo>
                  <a:pt x="171" y="83"/>
                </a:lnTo>
                <a:lnTo>
                  <a:pt x="190" y="70"/>
                </a:lnTo>
                <a:lnTo>
                  <a:pt x="202" y="77"/>
                </a:lnTo>
                <a:lnTo>
                  <a:pt x="209" y="70"/>
                </a:lnTo>
                <a:lnTo>
                  <a:pt x="240" y="89"/>
                </a:lnTo>
                <a:lnTo>
                  <a:pt x="272" y="122"/>
                </a:lnTo>
                <a:lnTo>
                  <a:pt x="291" y="116"/>
                </a:lnTo>
                <a:lnTo>
                  <a:pt x="302" y="116"/>
                </a:lnTo>
                <a:lnTo>
                  <a:pt x="316" y="122"/>
                </a:lnTo>
                <a:lnTo>
                  <a:pt x="321" y="122"/>
                </a:lnTo>
                <a:lnTo>
                  <a:pt x="329" y="122"/>
                </a:lnTo>
                <a:lnTo>
                  <a:pt x="329" y="128"/>
                </a:lnTo>
                <a:lnTo>
                  <a:pt x="335" y="122"/>
                </a:lnTo>
                <a:lnTo>
                  <a:pt x="340" y="116"/>
                </a:lnTo>
                <a:lnTo>
                  <a:pt x="365" y="97"/>
                </a:lnTo>
                <a:lnTo>
                  <a:pt x="448" y="77"/>
                </a:lnTo>
                <a:lnTo>
                  <a:pt x="467" y="64"/>
                </a:lnTo>
                <a:lnTo>
                  <a:pt x="479" y="64"/>
                </a:lnTo>
                <a:lnTo>
                  <a:pt x="473" y="77"/>
                </a:lnTo>
                <a:lnTo>
                  <a:pt x="473" y="83"/>
                </a:lnTo>
                <a:lnTo>
                  <a:pt x="485" y="103"/>
                </a:lnTo>
                <a:lnTo>
                  <a:pt x="492" y="109"/>
                </a:lnTo>
                <a:lnTo>
                  <a:pt x="492" y="103"/>
                </a:lnTo>
                <a:lnTo>
                  <a:pt x="504" y="103"/>
                </a:lnTo>
                <a:lnTo>
                  <a:pt x="511" y="103"/>
                </a:lnTo>
                <a:lnTo>
                  <a:pt x="536" y="97"/>
                </a:lnTo>
                <a:lnTo>
                  <a:pt x="549" y="103"/>
                </a:lnTo>
                <a:lnTo>
                  <a:pt x="561" y="128"/>
                </a:lnTo>
                <a:lnTo>
                  <a:pt x="568" y="134"/>
                </a:lnTo>
                <a:lnTo>
                  <a:pt x="586" y="141"/>
                </a:lnTo>
                <a:lnTo>
                  <a:pt x="612" y="141"/>
                </a:lnTo>
                <a:lnTo>
                  <a:pt x="618" y="141"/>
                </a:lnTo>
                <a:lnTo>
                  <a:pt x="618" y="147"/>
                </a:lnTo>
                <a:lnTo>
                  <a:pt x="612" y="161"/>
                </a:lnTo>
                <a:lnTo>
                  <a:pt x="599" y="161"/>
                </a:lnTo>
                <a:lnTo>
                  <a:pt x="593" y="161"/>
                </a:lnTo>
                <a:lnTo>
                  <a:pt x="593" y="153"/>
                </a:lnTo>
                <a:lnTo>
                  <a:pt x="586" y="153"/>
                </a:lnTo>
                <a:lnTo>
                  <a:pt x="574" y="161"/>
                </a:lnTo>
                <a:lnTo>
                  <a:pt x="561" y="161"/>
                </a:lnTo>
                <a:lnTo>
                  <a:pt x="555" y="161"/>
                </a:lnTo>
                <a:lnTo>
                  <a:pt x="536" y="161"/>
                </a:lnTo>
                <a:lnTo>
                  <a:pt x="523" y="161"/>
                </a:lnTo>
                <a:lnTo>
                  <a:pt x="517" y="161"/>
                </a:lnTo>
                <a:lnTo>
                  <a:pt x="517" y="173"/>
                </a:lnTo>
                <a:lnTo>
                  <a:pt x="517" y="180"/>
                </a:lnTo>
                <a:lnTo>
                  <a:pt x="511" y="180"/>
                </a:lnTo>
                <a:lnTo>
                  <a:pt x="498" y="167"/>
                </a:lnTo>
                <a:lnTo>
                  <a:pt x="460" y="161"/>
                </a:lnTo>
                <a:lnTo>
                  <a:pt x="454" y="161"/>
                </a:lnTo>
                <a:lnTo>
                  <a:pt x="448" y="161"/>
                </a:lnTo>
                <a:lnTo>
                  <a:pt x="422" y="173"/>
                </a:lnTo>
                <a:lnTo>
                  <a:pt x="410" y="180"/>
                </a:lnTo>
                <a:lnTo>
                  <a:pt x="410" y="186"/>
                </a:lnTo>
                <a:lnTo>
                  <a:pt x="403" y="186"/>
                </a:lnTo>
                <a:lnTo>
                  <a:pt x="391" y="186"/>
                </a:lnTo>
                <a:lnTo>
                  <a:pt x="378" y="186"/>
                </a:lnTo>
                <a:lnTo>
                  <a:pt x="372" y="199"/>
                </a:lnTo>
                <a:lnTo>
                  <a:pt x="372" y="205"/>
                </a:lnTo>
                <a:lnTo>
                  <a:pt x="340" y="231"/>
                </a:lnTo>
                <a:lnTo>
                  <a:pt x="335" y="225"/>
                </a:lnTo>
                <a:lnTo>
                  <a:pt x="348" y="205"/>
                </a:lnTo>
                <a:lnTo>
                  <a:pt x="348" y="199"/>
                </a:lnTo>
                <a:lnTo>
                  <a:pt x="335" y="199"/>
                </a:lnTo>
                <a:lnTo>
                  <a:pt x="329" y="219"/>
                </a:lnTo>
                <a:lnTo>
                  <a:pt x="321" y="225"/>
                </a:lnTo>
                <a:lnTo>
                  <a:pt x="316" y="219"/>
                </a:lnTo>
                <a:lnTo>
                  <a:pt x="310" y="199"/>
                </a:lnTo>
                <a:lnTo>
                  <a:pt x="310" y="205"/>
                </a:lnTo>
                <a:lnTo>
                  <a:pt x="302" y="219"/>
                </a:lnTo>
                <a:lnTo>
                  <a:pt x="297" y="238"/>
                </a:lnTo>
                <a:lnTo>
                  <a:pt x="291" y="256"/>
                </a:lnTo>
                <a:lnTo>
                  <a:pt x="283" y="269"/>
                </a:lnTo>
                <a:lnTo>
                  <a:pt x="272" y="289"/>
                </a:lnTo>
                <a:lnTo>
                  <a:pt x="272" y="302"/>
                </a:lnTo>
                <a:lnTo>
                  <a:pt x="265" y="308"/>
                </a:lnTo>
                <a:lnTo>
                  <a:pt x="253" y="302"/>
                </a:lnTo>
                <a:lnTo>
                  <a:pt x="253" y="289"/>
                </a:lnTo>
                <a:lnTo>
                  <a:pt x="253" y="283"/>
                </a:lnTo>
                <a:lnTo>
                  <a:pt x="259" y="275"/>
                </a:lnTo>
                <a:lnTo>
                  <a:pt x="253" y="269"/>
                </a:lnTo>
                <a:lnTo>
                  <a:pt x="240" y="275"/>
                </a:lnTo>
                <a:lnTo>
                  <a:pt x="234" y="275"/>
                </a:lnTo>
                <a:lnTo>
                  <a:pt x="240" y="244"/>
                </a:lnTo>
                <a:lnTo>
                  <a:pt x="240" y="231"/>
                </a:lnTo>
                <a:lnTo>
                  <a:pt x="221" y="219"/>
                </a:lnTo>
                <a:lnTo>
                  <a:pt x="209" y="219"/>
                </a:lnTo>
                <a:lnTo>
                  <a:pt x="209" y="211"/>
                </a:lnTo>
                <a:lnTo>
                  <a:pt x="209" y="205"/>
                </a:lnTo>
                <a:lnTo>
                  <a:pt x="196" y="199"/>
                </a:lnTo>
                <a:lnTo>
                  <a:pt x="171" y="199"/>
                </a:lnTo>
                <a:lnTo>
                  <a:pt x="164" y="199"/>
                </a:lnTo>
                <a:lnTo>
                  <a:pt x="158" y="199"/>
                </a:lnTo>
                <a:lnTo>
                  <a:pt x="145" y="199"/>
                </a:lnTo>
                <a:lnTo>
                  <a:pt x="127" y="180"/>
                </a:lnTo>
                <a:lnTo>
                  <a:pt x="120" y="180"/>
                </a:lnTo>
                <a:lnTo>
                  <a:pt x="32" y="161"/>
                </a:lnTo>
                <a:lnTo>
                  <a:pt x="25" y="161"/>
                </a:lnTo>
                <a:lnTo>
                  <a:pt x="25" y="141"/>
                </a:lnTo>
                <a:lnTo>
                  <a:pt x="19" y="141"/>
                </a:lnTo>
                <a:lnTo>
                  <a:pt x="7" y="134"/>
                </a:lnTo>
                <a:lnTo>
                  <a:pt x="0" y="128"/>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11" name=""/>
          <p:cNvGrpSpPr/>
          <p:nvPr/>
        </p:nvGrpSpPr>
        <p:grpSpPr>
          <a:xfrm>
            <a:off x="4467240" y="2195640"/>
            <a:ext cx="895320" cy="461880"/>
            <a:chOff x="4467240" y="2195640"/>
            <a:chExt cx="895320" cy="461880"/>
          </a:xfrm>
        </p:grpSpPr>
        <p:sp>
          <p:nvSpPr>
            <p:cNvPr id="312" name=""/>
            <p:cNvSpPr/>
            <p:nvPr/>
          </p:nvSpPr>
          <p:spPr>
            <a:xfrm>
              <a:off x="4467240" y="2195640"/>
              <a:ext cx="895320" cy="461880"/>
            </a:xfrm>
            <a:custGeom>
              <a:avLst/>
              <a:gdLst/>
              <a:ahLst/>
              <a:rect l="l" t="t" r="r" b="b"/>
              <a:pathLst>
                <a:path w="618" h="308">
                  <a:moveTo>
                    <a:pt x="0" y="128"/>
                  </a:moveTo>
                  <a:lnTo>
                    <a:pt x="19" y="122"/>
                  </a:lnTo>
                  <a:lnTo>
                    <a:pt x="25" y="116"/>
                  </a:lnTo>
                  <a:lnTo>
                    <a:pt x="44" y="109"/>
                  </a:lnTo>
                  <a:lnTo>
                    <a:pt x="51" y="97"/>
                  </a:lnTo>
                  <a:lnTo>
                    <a:pt x="57" y="97"/>
                  </a:lnTo>
                  <a:lnTo>
                    <a:pt x="89" y="83"/>
                  </a:lnTo>
                  <a:lnTo>
                    <a:pt x="114" y="70"/>
                  </a:lnTo>
                  <a:lnTo>
                    <a:pt x="145" y="39"/>
                  </a:lnTo>
                  <a:lnTo>
                    <a:pt x="152" y="39"/>
                  </a:lnTo>
                  <a:lnTo>
                    <a:pt x="177" y="13"/>
                  </a:lnTo>
                  <a:lnTo>
                    <a:pt x="196" y="0"/>
                  </a:lnTo>
                  <a:lnTo>
                    <a:pt x="221" y="0"/>
                  </a:lnTo>
                  <a:lnTo>
                    <a:pt x="228" y="0"/>
                  </a:lnTo>
                  <a:lnTo>
                    <a:pt x="215" y="13"/>
                  </a:lnTo>
                  <a:lnTo>
                    <a:pt x="209" y="13"/>
                  </a:lnTo>
                  <a:lnTo>
                    <a:pt x="202" y="25"/>
                  </a:lnTo>
                  <a:lnTo>
                    <a:pt x="183" y="45"/>
                  </a:lnTo>
                  <a:lnTo>
                    <a:pt x="177" y="58"/>
                  </a:lnTo>
                  <a:lnTo>
                    <a:pt x="171" y="64"/>
                  </a:lnTo>
                  <a:lnTo>
                    <a:pt x="164" y="83"/>
                  </a:lnTo>
                  <a:lnTo>
                    <a:pt x="171" y="97"/>
                  </a:lnTo>
                  <a:lnTo>
                    <a:pt x="171" y="83"/>
                  </a:lnTo>
                  <a:lnTo>
                    <a:pt x="190" y="70"/>
                  </a:lnTo>
                  <a:lnTo>
                    <a:pt x="202" y="77"/>
                  </a:lnTo>
                  <a:lnTo>
                    <a:pt x="209" y="70"/>
                  </a:lnTo>
                  <a:lnTo>
                    <a:pt x="240" y="89"/>
                  </a:lnTo>
                  <a:lnTo>
                    <a:pt x="272" y="122"/>
                  </a:lnTo>
                  <a:lnTo>
                    <a:pt x="291" y="116"/>
                  </a:lnTo>
                  <a:lnTo>
                    <a:pt x="302" y="116"/>
                  </a:lnTo>
                  <a:lnTo>
                    <a:pt x="316" y="122"/>
                  </a:lnTo>
                  <a:lnTo>
                    <a:pt x="321" y="122"/>
                  </a:lnTo>
                  <a:lnTo>
                    <a:pt x="329" y="122"/>
                  </a:lnTo>
                  <a:lnTo>
                    <a:pt x="329" y="128"/>
                  </a:lnTo>
                  <a:lnTo>
                    <a:pt x="335" y="122"/>
                  </a:lnTo>
                  <a:lnTo>
                    <a:pt x="340" y="116"/>
                  </a:lnTo>
                  <a:lnTo>
                    <a:pt x="365" y="97"/>
                  </a:lnTo>
                  <a:lnTo>
                    <a:pt x="448" y="77"/>
                  </a:lnTo>
                  <a:lnTo>
                    <a:pt x="467" y="64"/>
                  </a:lnTo>
                  <a:lnTo>
                    <a:pt x="479" y="64"/>
                  </a:lnTo>
                  <a:lnTo>
                    <a:pt x="473" y="77"/>
                  </a:lnTo>
                  <a:lnTo>
                    <a:pt x="473" y="83"/>
                  </a:lnTo>
                  <a:lnTo>
                    <a:pt x="485" y="103"/>
                  </a:lnTo>
                  <a:lnTo>
                    <a:pt x="492" y="109"/>
                  </a:lnTo>
                  <a:lnTo>
                    <a:pt x="492" y="103"/>
                  </a:lnTo>
                  <a:lnTo>
                    <a:pt x="504" y="103"/>
                  </a:lnTo>
                  <a:lnTo>
                    <a:pt x="511" y="103"/>
                  </a:lnTo>
                  <a:lnTo>
                    <a:pt x="536" y="97"/>
                  </a:lnTo>
                  <a:lnTo>
                    <a:pt x="549" y="103"/>
                  </a:lnTo>
                  <a:lnTo>
                    <a:pt x="561" y="128"/>
                  </a:lnTo>
                  <a:lnTo>
                    <a:pt x="568" y="134"/>
                  </a:lnTo>
                  <a:lnTo>
                    <a:pt x="586" y="141"/>
                  </a:lnTo>
                  <a:lnTo>
                    <a:pt x="612" y="141"/>
                  </a:lnTo>
                  <a:lnTo>
                    <a:pt x="618" y="141"/>
                  </a:lnTo>
                  <a:lnTo>
                    <a:pt x="618" y="147"/>
                  </a:lnTo>
                  <a:lnTo>
                    <a:pt x="612" y="161"/>
                  </a:lnTo>
                  <a:lnTo>
                    <a:pt x="599" y="161"/>
                  </a:lnTo>
                  <a:lnTo>
                    <a:pt x="593" y="161"/>
                  </a:lnTo>
                  <a:lnTo>
                    <a:pt x="593" y="153"/>
                  </a:lnTo>
                  <a:lnTo>
                    <a:pt x="586" y="153"/>
                  </a:lnTo>
                  <a:lnTo>
                    <a:pt x="574" y="161"/>
                  </a:lnTo>
                  <a:lnTo>
                    <a:pt x="561" y="161"/>
                  </a:lnTo>
                  <a:lnTo>
                    <a:pt x="555" y="161"/>
                  </a:lnTo>
                  <a:lnTo>
                    <a:pt x="536" y="161"/>
                  </a:lnTo>
                  <a:lnTo>
                    <a:pt x="523" y="161"/>
                  </a:lnTo>
                  <a:lnTo>
                    <a:pt x="517" y="161"/>
                  </a:lnTo>
                  <a:lnTo>
                    <a:pt x="517" y="173"/>
                  </a:lnTo>
                  <a:lnTo>
                    <a:pt x="517" y="180"/>
                  </a:lnTo>
                  <a:lnTo>
                    <a:pt x="511" y="180"/>
                  </a:lnTo>
                  <a:lnTo>
                    <a:pt x="498" y="167"/>
                  </a:lnTo>
                  <a:lnTo>
                    <a:pt x="460" y="161"/>
                  </a:lnTo>
                  <a:lnTo>
                    <a:pt x="454" y="161"/>
                  </a:lnTo>
                  <a:lnTo>
                    <a:pt x="448" y="161"/>
                  </a:lnTo>
                  <a:lnTo>
                    <a:pt x="422" y="173"/>
                  </a:lnTo>
                  <a:lnTo>
                    <a:pt x="410" y="180"/>
                  </a:lnTo>
                  <a:lnTo>
                    <a:pt x="410" y="186"/>
                  </a:lnTo>
                  <a:lnTo>
                    <a:pt x="403" y="186"/>
                  </a:lnTo>
                  <a:lnTo>
                    <a:pt x="391" y="186"/>
                  </a:lnTo>
                  <a:lnTo>
                    <a:pt x="378" y="186"/>
                  </a:lnTo>
                  <a:lnTo>
                    <a:pt x="372" y="199"/>
                  </a:lnTo>
                  <a:lnTo>
                    <a:pt x="372" y="205"/>
                  </a:lnTo>
                  <a:lnTo>
                    <a:pt x="340" y="231"/>
                  </a:lnTo>
                  <a:lnTo>
                    <a:pt x="335" y="225"/>
                  </a:lnTo>
                  <a:lnTo>
                    <a:pt x="348" y="205"/>
                  </a:lnTo>
                  <a:lnTo>
                    <a:pt x="348" y="199"/>
                  </a:lnTo>
                  <a:lnTo>
                    <a:pt x="335" y="199"/>
                  </a:lnTo>
                  <a:lnTo>
                    <a:pt x="329" y="219"/>
                  </a:lnTo>
                  <a:lnTo>
                    <a:pt x="321" y="225"/>
                  </a:lnTo>
                  <a:lnTo>
                    <a:pt x="316" y="219"/>
                  </a:lnTo>
                  <a:lnTo>
                    <a:pt x="310" y="199"/>
                  </a:lnTo>
                  <a:lnTo>
                    <a:pt x="310" y="205"/>
                  </a:lnTo>
                  <a:lnTo>
                    <a:pt x="302" y="219"/>
                  </a:lnTo>
                  <a:lnTo>
                    <a:pt x="297" y="238"/>
                  </a:lnTo>
                  <a:lnTo>
                    <a:pt x="291" y="256"/>
                  </a:lnTo>
                  <a:lnTo>
                    <a:pt x="283" y="269"/>
                  </a:lnTo>
                  <a:lnTo>
                    <a:pt x="272" y="289"/>
                  </a:lnTo>
                  <a:lnTo>
                    <a:pt x="272" y="302"/>
                  </a:lnTo>
                  <a:lnTo>
                    <a:pt x="265" y="308"/>
                  </a:lnTo>
                  <a:lnTo>
                    <a:pt x="253" y="302"/>
                  </a:lnTo>
                  <a:lnTo>
                    <a:pt x="253" y="289"/>
                  </a:lnTo>
                  <a:lnTo>
                    <a:pt x="253" y="283"/>
                  </a:lnTo>
                  <a:lnTo>
                    <a:pt x="259" y="275"/>
                  </a:lnTo>
                  <a:lnTo>
                    <a:pt x="253" y="269"/>
                  </a:lnTo>
                  <a:lnTo>
                    <a:pt x="240" y="275"/>
                  </a:lnTo>
                  <a:lnTo>
                    <a:pt x="234" y="275"/>
                  </a:lnTo>
                  <a:lnTo>
                    <a:pt x="240" y="244"/>
                  </a:lnTo>
                  <a:lnTo>
                    <a:pt x="240" y="231"/>
                  </a:lnTo>
                  <a:lnTo>
                    <a:pt x="221" y="219"/>
                  </a:lnTo>
                  <a:lnTo>
                    <a:pt x="209" y="219"/>
                  </a:lnTo>
                  <a:lnTo>
                    <a:pt x="209" y="211"/>
                  </a:lnTo>
                  <a:lnTo>
                    <a:pt x="209" y="205"/>
                  </a:lnTo>
                  <a:lnTo>
                    <a:pt x="196" y="199"/>
                  </a:lnTo>
                  <a:lnTo>
                    <a:pt x="171" y="199"/>
                  </a:lnTo>
                  <a:lnTo>
                    <a:pt x="164" y="199"/>
                  </a:lnTo>
                  <a:lnTo>
                    <a:pt x="158" y="199"/>
                  </a:lnTo>
                  <a:lnTo>
                    <a:pt x="145" y="199"/>
                  </a:lnTo>
                  <a:lnTo>
                    <a:pt x="127" y="180"/>
                  </a:lnTo>
                  <a:lnTo>
                    <a:pt x="120" y="180"/>
                  </a:lnTo>
                  <a:lnTo>
                    <a:pt x="32" y="161"/>
                  </a:lnTo>
                  <a:lnTo>
                    <a:pt x="25" y="161"/>
                  </a:lnTo>
                  <a:lnTo>
                    <a:pt x="25" y="141"/>
                  </a:lnTo>
                  <a:lnTo>
                    <a:pt x="19" y="141"/>
                  </a:lnTo>
                  <a:lnTo>
                    <a:pt x="7" y="134"/>
                  </a:lnTo>
                  <a:lnTo>
                    <a:pt x="0" y="128"/>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 name=""/>
            <p:cNvSpPr/>
            <p:nvPr/>
          </p:nvSpPr>
          <p:spPr>
            <a:xfrm>
              <a:off x="4467240" y="2195640"/>
              <a:ext cx="895320" cy="461880"/>
            </a:xfrm>
            <a:custGeom>
              <a:avLst/>
              <a:gdLst/>
              <a:ahLst/>
              <a:rect l="l" t="t" r="r" b="b"/>
              <a:pathLst>
                <a:path w="618" h="308">
                  <a:moveTo>
                    <a:pt x="0" y="128"/>
                  </a:moveTo>
                  <a:lnTo>
                    <a:pt x="19" y="122"/>
                  </a:lnTo>
                  <a:lnTo>
                    <a:pt x="25" y="116"/>
                  </a:lnTo>
                  <a:lnTo>
                    <a:pt x="44" y="109"/>
                  </a:lnTo>
                  <a:lnTo>
                    <a:pt x="51" y="97"/>
                  </a:lnTo>
                  <a:lnTo>
                    <a:pt x="57" y="97"/>
                  </a:lnTo>
                  <a:lnTo>
                    <a:pt x="89" y="83"/>
                  </a:lnTo>
                  <a:lnTo>
                    <a:pt x="114" y="70"/>
                  </a:lnTo>
                  <a:lnTo>
                    <a:pt x="145" y="39"/>
                  </a:lnTo>
                  <a:lnTo>
                    <a:pt x="152" y="39"/>
                  </a:lnTo>
                  <a:lnTo>
                    <a:pt x="177" y="13"/>
                  </a:lnTo>
                  <a:lnTo>
                    <a:pt x="196" y="0"/>
                  </a:lnTo>
                  <a:lnTo>
                    <a:pt x="221" y="0"/>
                  </a:lnTo>
                  <a:lnTo>
                    <a:pt x="228" y="0"/>
                  </a:lnTo>
                  <a:lnTo>
                    <a:pt x="215" y="13"/>
                  </a:lnTo>
                  <a:lnTo>
                    <a:pt x="209" y="13"/>
                  </a:lnTo>
                  <a:lnTo>
                    <a:pt x="202" y="25"/>
                  </a:lnTo>
                  <a:lnTo>
                    <a:pt x="183" y="45"/>
                  </a:lnTo>
                  <a:lnTo>
                    <a:pt x="177" y="58"/>
                  </a:lnTo>
                  <a:lnTo>
                    <a:pt x="171" y="64"/>
                  </a:lnTo>
                  <a:lnTo>
                    <a:pt x="164" y="83"/>
                  </a:lnTo>
                  <a:lnTo>
                    <a:pt x="171" y="97"/>
                  </a:lnTo>
                  <a:lnTo>
                    <a:pt x="171" y="83"/>
                  </a:lnTo>
                  <a:lnTo>
                    <a:pt x="190" y="70"/>
                  </a:lnTo>
                  <a:lnTo>
                    <a:pt x="202" y="77"/>
                  </a:lnTo>
                  <a:lnTo>
                    <a:pt x="209" y="70"/>
                  </a:lnTo>
                  <a:lnTo>
                    <a:pt x="240" y="89"/>
                  </a:lnTo>
                  <a:lnTo>
                    <a:pt x="272" y="122"/>
                  </a:lnTo>
                  <a:lnTo>
                    <a:pt x="291" y="116"/>
                  </a:lnTo>
                  <a:lnTo>
                    <a:pt x="302" y="116"/>
                  </a:lnTo>
                  <a:lnTo>
                    <a:pt x="316" y="122"/>
                  </a:lnTo>
                  <a:lnTo>
                    <a:pt x="321" y="122"/>
                  </a:lnTo>
                  <a:lnTo>
                    <a:pt x="329" y="122"/>
                  </a:lnTo>
                  <a:lnTo>
                    <a:pt x="329" y="128"/>
                  </a:lnTo>
                  <a:lnTo>
                    <a:pt x="335" y="122"/>
                  </a:lnTo>
                  <a:lnTo>
                    <a:pt x="340" y="116"/>
                  </a:lnTo>
                  <a:lnTo>
                    <a:pt x="365" y="97"/>
                  </a:lnTo>
                  <a:lnTo>
                    <a:pt x="448" y="77"/>
                  </a:lnTo>
                  <a:lnTo>
                    <a:pt x="467" y="64"/>
                  </a:lnTo>
                  <a:lnTo>
                    <a:pt x="479" y="64"/>
                  </a:lnTo>
                  <a:lnTo>
                    <a:pt x="473" y="77"/>
                  </a:lnTo>
                  <a:lnTo>
                    <a:pt x="473" y="83"/>
                  </a:lnTo>
                  <a:lnTo>
                    <a:pt x="485" y="103"/>
                  </a:lnTo>
                  <a:lnTo>
                    <a:pt x="492" y="109"/>
                  </a:lnTo>
                  <a:lnTo>
                    <a:pt x="492" y="103"/>
                  </a:lnTo>
                  <a:lnTo>
                    <a:pt x="504" y="103"/>
                  </a:lnTo>
                  <a:lnTo>
                    <a:pt x="511" y="103"/>
                  </a:lnTo>
                  <a:lnTo>
                    <a:pt x="536" y="97"/>
                  </a:lnTo>
                  <a:lnTo>
                    <a:pt x="549" y="103"/>
                  </a:lnTo>
                  <a:lnTo>
                    <a:pt x="561" y="128"/>
                  </a:lnTo>
                  <a:lnTo>
                    <a:pt x="568" y="134"/>
                  </a:lnTo>
                  <a:lnTo>
                    <a:pt x="586" y="141"/>
                  </a:lnTo>
                  <a:lnTo>
                    <a:pt x="612" y="141"/>
                  </a:lnTo>
                  <a:lnTo>
                    <a:pt x="618" y="141"/>
                  </a:lnTo>
                  <a:lnTo>
                    <a:pt x="618" y="147"/>
                  </a:lnTo>
                  <a:lnTo>
                    <a:pt x="612" y="161"/>
                  </a:lnTo>
                  <a:lnTo>
                    <a:pt x="599" y="161"/>
                  </a:lnTo>
                  <a:lnTo>
                    <a:pt x="593" y="161"/>
                  </a:lnTo>
                  <a:lnTo>
                    <a:pt x="593" y="153"/>
                  </a:lnTo>
                  <a:lnTo>
                    <a:pt x="586" y="153"/>
                  </a:lnTo>
                  <a:lnTo>
                    <a:pt x="574" y="161"/>
                  </a:lnTo>
                  <a:lnTo>
                    <a:pt x="561" y="161"/>
                  </a:lnTo>
                  <a:lnTo>
                    <a:pt x="555" y="161"/>
                  </a:lnTo>
                  <a:lnTo>
                    <a:pt x="536" y="161"/>
                  </a:lnTo>
                  <a:lnTo>
                    <a:pt x="523" y="161"/>
                  </a:lnTo>
                  <a:lnTo>
                    <a:pt x="517" y="161"/>
                  </a:lnTo>
                  <a:lnTo>
                    <a:pt x="517" y="173"/>
                  </a:lnTo>
                  <a:lnTo>
                    <a:pt x="517" y="180"/>
                  </a:lnTo>
                  <a:lnTo>
                    <a:pt x="511" y="180"/>
                  </a:lnTo>
                  <a:lnTo>
                    <a:pt x="498" y="167"/>
                  </a:lnTo>
                  <a:lnTo>
                    <a:pt x="460" y="161"/>
                  </a:lnTo>
                  <a:lnTo>
                    <a:pt x="454" y="161"/>
                  </a:lnTo>
                  <a:lnTo>
                    <a:pt x="448" y="161"/>
                  </a:lnTo>
                  <a:lnTo>
                    <a:pt x="422" y="173"/>
                  </a:lnTo>
                  <a:lnTo>
                    <a:pt x="410" y="180"/>
                  </a:lnTo>
                  <a:lnTo>
                    <a:pt x="410" y="186"/>
                  </a:lnTo>
                  <a:lnTo>
                    <a:pt x="403" y="186"/>
                  </a:lnTo>
                  <a:lnTo>
                    <a:pt x="391" y="186"/>
                  </a:lnTo>
                  <a:lnTo>
                    <a:pt x="378" y="186"/>
                  </a:lnTo>
                  <a:lnTo>
                    <a:pt x="372" y="199"/>
                  </a:lnTo>
                  <a:lnTo>
                    <a:pt x="372" y="205"/>
                  </a:lnTo>
                  <a:lnTo>
                    <a:pt x="340" y="231"/>
                  </a:lnTo>
                  <a:lnTo>
                    <a:pt x="335" y="225"/>
                  </a:lnTo>
                  <a:lnTo>
                    <a:pt x="348" y="205"/>
                  </a:lnTo>
                  <a:lnTo>
                    <a:pt x="348" y="199"/>
                  </a:lnTo>
                  <a:lnTo>
                    <a:pt x="335" y="199"/>
                  </a:lnTo>
                  <a:lnTo>
                    <a:pt x="329" y="219"/>
                  </a:lnTo>
                  <a:lnTo>
                    <a:pt x="321" y="225"/>
                  </a:lnTo>
                  <a:lnTo>
                    <a:pt x="316" y="219"/>
                  </a:lnTo>
                  <a:lnTo>
                    <a:pt x="310" y="199"/>
                  </a:lnTo>
                  <a:lnTo>
                    <a:pt x="310" y="205"/>
                  </a:lnTo>
                  <a:lnTo>
                    <a:pt x="302" y="219"/>
                  </a:lnTo>
                  <a:lnTo>
                    <a:pt x="297" y="238"/>
                  </a:lnTo>
                  <a:lnTo>
                    <a:pt x="291" y="256"/>
                  </a:lnTo>
                  <a:lnTo>
                    <a:pt x="283" y="269"/>
                  </a:lnTo>
                  <a:lnTo>
                    <a:pt x="272" y="289"/>
                  </a:lnTo>
                  <a:lnTo>
                    <a:pt x="272" y="302"/>
                  </a:lnTo>
                  <a:lnTo>
                    <a:pt x="265" y="308"/>
                  </a:lnTo>
                  <a:lnTo>
                    <a:pt x="253" y="302"/>
                  </a:lnTo>
                  <a:lnTo>
                    <a:pt x="253" y="289"/>
                  </a:lnTo>
                  <a:lnTo>
                    <a:pt x="253" y="283"/>
                  </a:lnTo>
                  <a:lnTo>
                    <a:pt x="259" y="275"/>
                  </a:lnTo>
                  <a:lnTo>
                    <a:pt x="253" y="269"/>
                  </a:lnTo>
                  <a:lnTo>
                    <a:pt x="240" y="275"/>
                  </a:lnTo>
                  <a:lnTo>
                    <a:pt x="234" y="275"/>
                  </a:lnTo>
                  <a:lnTo>
                    <a:pt x="240" y="244"/>
                  </a:lnTo>
                  <a:lnTo>
                    <a:pt x="240" y="231"/>
                  </a:lnTo>
                  <a:lnTo>
                    <a:pt x="221" y="219"/>
                  </a:lnTo>
                  <a:lnTo>
                    <a:pt x="209" y="219"/>
                  </a:lnTo>
                  <a:lnTo>
                    <a:pt x="209" y="211"/>
                  </a:lnTo>
                  <a:lnTo>
                    <a:pt x="209" y="205"/>
                  </a:lnTo>
                  <a:lnTo>
                    <a:pt x="196" y="199"/>
                  </a:lnTo>
                  <a:lnTo>
                    <a:pt x="171" y="199"/>
                  </a:lnTo>
                  <a:lnTo>
                    <a:pt x="164" y="199"/>
                  </a:lnTo>
                  <a:lnTo>
                    <a:pt x="158" y="199"/>
                  </a:lnTo>
                  <a:lnTo>
                    <a:pt x="145" y="199"/>
                  </a:lnTo>
                  <a:lnTo>
                    <a:pt x="127" y="180"/>
                  </a:lnTo>
                  <a:lnTo>
                    <a:pt x="120" y="180"/>
                  </a:lnTo>
                  <a:lnTo>
                    <a:pt x="32" y="161"/>
                  </a:lnTo>
                  <a:lnTo>
                    <a:pt x="25" y="161"/>
                  </a:lnTo>
                  <a:lnTo>
                    <a:pt x="25" y="141"/>
                  </a:lnTo>
                  <a:lnTo>
                    <a:pt x="19" y="141"/>
                  </a:lnTo>
                  <a:lnTo>
                    <a:pt x="7" y="134"/>
                  </a:lnTo>
                  <a:lnTo>
                    <a:pt x="0" y="128"/>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14" name=""/>
          <p:cNvGrpSpPr/>
          <p:nvPr/>
        </p:nvGrpSpPr>
        <p:grpSpPr>
          <a:xfrm>
            <a:off x="4564080" y="4110120"/>
            <a:ext cx="1224000" cy="453960"/>
            <a:chOff x="4564080" y="4110120"/>
            <a:chExt cx="1224000" cy="453960"/>
          </a:xfrm>
        </p:grpSpPr>
        <p:sp>
          <p:nvSpPr>
            <p:cNvPr id="315" name=""/>
            <p:cNvSpPr/>
            <p:nvPr/>
          </p:nvSpPr>
          <p:spPr>
            <a:xfrm>
              <a:off x="4564080" y="4110120"/>
              <a:ext cx="1224000" cy="453960"/>
            </a:xfrm>
            <a:custGeom>
              <a:avLst/>
              <a:gdLst/>
              <a:ahLst/>
              <a:rect l="l" t="t" r="r" b="b"/>
              <a:pathLst>
                <a:path w="845" h="303">
                  <a:moveTo>
                    <a:pt x="845" y="0"/>
                  </a:moveTo>
                  <a:lnTo>
                    <a:pt x="669" y="19"/>
                  </a:lnTo>
                  <a:lnTo>
                    <a:pt x="662" y="33"/>
                  </a:lnTo>
                  <a:lnTo>
                    <a:pt x="240" y="72"/>
                  </a:lnTo>
                  <a:lnTo>
                    <a:pt x="234" y="64"/>
                  </a:lnTo>
                  <a:lnTo>
                    <a:pt x="215" y="64"/>
                  </a:lnTo>
                  <a:lnTo>
                    <a:pt x="221" y="72"/>
                  </a:lnTo>
                  <a:lnTo>
                    <a:pt x="221" y="84"/>
                  </a:lnTo>
                  <a:lnTo>
                    <a:pt x="70" y="97"/>
                  </a:lnTo>
                  <a:lnTo>
                    <a:pt x="63" y="116"/>
                  </a:lnTo>
                  <a:lnTo>
                    <a:pt x="57" y="142"/>
                  </a:lnTo>
                  <a:lnTo>
                    <a:pt x="57" y="148"/>
                  </a:lnTo>
                  <a:lnTo>
                    <a:pt x="51" y="167"/>
                  </a:lnTo>
                  <a:lnTo>
                    <a:pt x="51" y="175"/>
                  </a:lnTo>
                  <a:lnTo>
                    <a:pt x="51" y="181"/>
                  </a:lnTo>
                  <a:lnTo>
                    <a:pt x="44" y="187"/>
                  </a:lnTo>
                  <a:lnTo>
                    <a:pt x="32" y="206"/>
                  </a:lnTo>
                  <a:lnTo>
                    <a:pt x="26" y="233"/>
                  </a:lnTo>
                  <a:lnTo>
                    <a:pt x="13" y="251"/>
                  </a:lnTo>
                  <a:lnTo>
                    <a:pt x="19" y="264"/>
                  </a:lnTo>
                  <a:lnTo>
                    <a:pt x="19" y="290"/>
                  </a:lnTo>
                  <a:lnTo>
                    <a:pt x="13" y="290"/>
                  </a:lnTo>
                  <a:lnTo>
                    <a:pt x="0" y="303"/>
                  </a:lnTo>
                  <a:lnTo>
                    <a:pt x="221" y="290"/>
                  </a:lnTo>
                  <a:lnTo>
                    <a:pt x="493" y="264"/>
                  </a:lnTo>
                  <a:lnTo>
                    <a:pt x="593" y="251"/>
                  </a:lnTo>
                  <a:lnTo>
                    <a:pt x="599" y="219"/>
                  </a:lnTo>
                  <a:lnTo>
                    <a:pt x="605" y="219"/>
                  </a:lnTo>
                  <a:lnTo>
                    <a:pt x="612" y="219"/>
                  </a:lnTo>
                  <a:lnTo>
                    <a:pt x="618" y="213"/>
                  </a:lnTo>
                  <a:lnTo>
                    <a:pt x="618" y="200"/>
                  </a:lnTo>
                  <a:lnTo>
                    <a:pt x="618" y="194"/>
                  </a:lnTo>
                  <a:lnTo>
                    <a:pt x="624" y="187"/>
                  </a:lnTo>
                  <a:lnTo>
                    <a:pt x="631" y="181"/>
                  </a:lnTo>
                  <a:lnTo>
                    <a:pt x="650" y="167"/>
                  </a:lnTo>
                  <a:lnTo>
                    <a:pt x="675" y="161"/>
                  </a:lnTo>
                  <a:lnTo>
                    <a:pt x="700" y="142"/>
                  </a:lnTo>
                  <a:lnTo>
                    <a:pt x="707" y="136"/>
                  </a:lnTo>
                  <a:lnTo>
                    <a:pt x="725" y="122"/>
                  </a:lnTo>
                  <a:lnTo>
                    <a:pt x="725" y="110"/>
                  </a:lnTo>
                  <a:lnTo>
                    <a:pt x="732" y="110"/>
                  </a:lnTo>
                  <a:lnTo>
                    <a:pt x="738" y="110"/>
                  </a:lnTo>
                  <a:lnTo>
                    <a:pt x="738" y="103"/>
                  </a:lnTo>
                  <a:lnTo>
                    <a:pt x="751" y="91"/>
                  </a:lnTo>
                  <a:lnTo>
                    <a:pt x="751" y="97"/>
                  </a:lnTo>
                  <a:lnTo>
                    <a:pt x="757" y="97"/>
                  </a:lnTo>
                  <a:lnTo>
                    <a:pt x="770" y="97"/>
                  </a:lnTo>
                  <a:lnTo>
                    <a:pt x="770" y="91"/>
                  </a:lnTo>
                  <a:lnTo>
                    <a:pt x="782" y="78"/>
                  </a:lnTo>
                  <a:lnTo>
                    <a:pt x="789" y="78"/>
                  </a:lnTo>
                  <a:lnTo>
                    <a:pt x="808" y="78"/>
                  </a:lnTo>
                  <a:lnTo>
                    <a:pt x="826" y="45"/>
                  </a:lnTo>
                  <a:lnTo>
                    <a:pt x="839" y="39"/>
                  </a:lnTo>
                  <a:lnTo>
                    <a:pt x="839" y="25"/>
                  </a:lnTo>
                  <a:lnTo>
                    <a:pt x="839" y="19"/>
                  </a:lnTo>
                  <a:lnTo>
                    <a:pt x="839" y="7"/>
                  </a:lnTo>
                  <a:lnTo>
                    <a:pt x="845" y="0"/>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 name=""/>
            <p:cNvSpPr/>
            <p:nvPr/>
          </p:nvSpPr>
          <p:spPr>
            <a:xfrm>
              <a:off x="4564080" y="4110120"/>
              <a:ext cx="1224000" cy="453960"/>
            </a:xfrm>
            <a:custGeom>
              <a:avLst/>
              <a:gdLst/>
              <a:ahLst/>
              <a:rect l="l" t="t" r="r" b="b"/>
              <a:pathLst>
                <a:path w="845" h="303">
                  <a:moveTo>
                    <a:pt x="845" y="0"/>
                  </a:moveTo>
                  <a:lnTo>
                    <a:pt x="669" y="19"/>
                  </a:lnTo>
                  <a:lnTo>
                    <a:pt x="662" y="33"/>
                  </a:lnTo>
                  <a:lnTo>
                    <a:pt x="240" y="72"/>
                  </a:lnTo>
                  <a:lnTo>
                    <a:pt x="234" y="64"/>
                  </a:lnTo>
                  <a:lnTo>
                    <a:pt x="215" y="64"/>
                  </a:lnTo>
                  <a:lnTo>
                    <a:pt x="221" y="72"/>
                  </a:lnTo>
                  <a:lnTo>
                    <a:pt x="221" y="84"/>
                  </a:lnTo>
                  <a:lnTo>
                    <a:pt x="70" y="97"/>
                  </a:lnTo>
                  <a:lnTo>
                    <a:pt x="63" y="116"/>
                  </a:lnTo>
                  <a:lnTo>
                    <a:pt x="57" y="142"/>
                  </a:lnTo>
                  <a:lnTo>
                    <a:pt x="57" y="148"/>
                  </a:lnTo>
                  <a:lnTo>
                    <a:pt x="51" y="167"/>
                  </a:lnTo>
                  <a:lnTo>
                    <a:pt x="51" y="175"/>
                  </a:lnTo>
                  <a:lnTo>
                    <a:pt x="51" y="181"/>
                  </a:lnTo>
                  <a:lnTo>
                    <a:pt x="44" y="187"/>
                  </a:lnTo>
                  <a:lnTo>
                    <a:pt x="32" y="206"/>
                  </a:lnTo>
                  <a:lnTo>
                    <a:pt x="26" y="233"/>
                  </a:lnTo>
                  <a:lnTo>
                    <a:pt x="13" y="251"/>
                  </a:lnTo>
                  <a:lnTo>
                    <a:pt x="19" y="264"/>
                  </a:lnTo>
                  <a:lnTo>
                    <a:pt x="19" y="290"/>
                  </a:lnTo>
                  <a:lnTo>
                    <a:pt x="13" y="290"/>
                  </a:lnTo>
                  <a:lnTo>
                    <a:pt x="0" y="303"/>
                  </a:lnTo>
                  <a:lnTo>
                    <a:pt x="221" y="290"/>
                  </a:lnTo>
                  <a:lnTo>
                    <a:pt x="493" y="264"/>
                  </a:lnTo>
                  <a:lnTo>
                    <a:pt x="593" y="251"/>
                  </a:lnTo>
                  <a:lnTo>
                    <a:pt x="599" y="219"/>
                  </a:lnTo>
                  <a:lnTo>
                    <a:pt x="605" y="219"/>
                  </a:lnTo>
                  <a:lnTo>
                    <a:pt x="612" y="219"/>
                  </a:lnTo>
                  <a:lnTo>
                    <a:pt x="618" y="213"/>
                  </a:lnTo>
                  <a:lnTo>
                    <a:pt x="618" y="200"/>
                  </a:lnTo>
                  <a:lnTo>
                    <a:pt x="618" y="194"/>
                  </a:lnTo>
                  <a:lnTo>
                    <a:pt x="624" y="187"/>
                  </a:lnTo>
                  <a:lnTo>
                    <a:pt x="631" y="181"/>
                  </a:lnTo>
                  <a:lnTo>
                    <a:pt x="650" y="167"/>
                  </a:lnTo>
                  <a:lnTo>
                    <a:pt x="675" y="161"/>
                  </a:lnTo>
                  <a:lnTo>
                    <a:pt x="700" y="142"/>
                  </a:lnTo>
                  <a:lnTo>
                    <a:pt x="707" y="136"/>
                  </a:lnTo>
                  <a:lnTo>
                    <a:pt x="725" y="122"/>
                  </a:lnTo>
                  <a:lnTo>
                    <a:pt x="725" y="110"/>
                  </a:lnTo>
                  <a:lnTo>
                    <a:pt x="732" y="110"/>
                  </a:lnTo>
                  <a:lnTo>
                    <a:pt x="738" y="110"/>
                  </a:lnTo>
                  <a:lnTo>
                    <a:pt x="738" y="103"/>
                  </a:lnTo>
                  <a:lnTo>
                    <a:pt x="751" y="91"/>
                  </a:lnTo>
                  <a:lnTo>
                    <a:pt x="751" y="97"/>
                  </a:lnTo>
                  <a:lnTo>
                    <a:pt x="757" y="97"/>
                  </a:lnTo>
                  <a:lnTo>
                    <a:pt x="770" y="97"/>
                  </a:lnTo>
                  <a:lnTo>
                    <a:pt x="770" y="91"/>
                  </a:lnTo>
                  <a:lnTo>
                    <a:pt x="782" y="78"/>
                  </a:lnTo>
                  <a:lnTo>
                    <a:pt x="789" y="78"/>
                  </a:lnTo>
                  <a:lnTo>
                    <a:pt x="808" y="78"/>
                  </a:lnTo>
                  <a:lnTo>
                    <a:pt x="826" y="45"/>
                  </a:lnTo>
                  <a:lnTo>
                    <a:pt x="839" y="39"/>
                  </a:lnTo>
                  <a:lnTo>
                    <a:pt x="839" y="25"/>
                  </a:lnTo>
                  <a:lnTo>
                    <a:pt x="839" y="19"/>
                  </a:lnTo>
                  <a:lnTo>
                    <a:pt x="839" y="7"/>
                  </a:lnTo>
                  <a:lnTo>
                    <a:pt x="845" y="0"/>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7" name=""/>
          <p:cNvSpPr/>
          <p:nvPr/>
        </p:nvSpPr>
        <p:spPr>
          <a:xfrm>
            <a:off x="4714920" y="3782880"/>
            <a:ext cx="1085760" cy="586080"/>
          </a:xfrm>
          <a:custGeom>
            <a:avLst/>
            <a:gdLst/>
            <a:ahLst/>
            <a:rect l="l" t="t" r="r" b="b"/>
            <a:pathLst>
              <a:path w="750" h="392">
                <a:moveTo>
                  <a:pt x="0" y="392"/>
                </a:moveTo>
                <a:lnTo>
                  <a:pt x="151" y="379"/>
                </a:lnTo>
                <a:lnTo>
                  <a:pt x="151" y="367"/>
                </a:lnTo>
                <a:lnTo>
                  <a:pt x="145" y="359"/>
                </a:lnTo>
                <a:lnTo>
                  <a:pt x="164" y="359"/>
                </a:lnTo>
                <a:lnTo>
                  <a:pt x="170" y="367"/>
                </a:lnTo>
                <a:lnTo>
                  <a:pt x="592" y="328"/>
                </a:lnTo>
                <a:lnTo>
                  <a:pt x="599" y="315"/>
                </a:lnTo>
                <a:lnTo>
                  <a:pt x="611" y="309"/>
                </a:lnTo>
                <a:lnTo>
                  <a:pt x="643" y="295"/>
                </a:lnTo>
                <a:lnTo>
                  <a:pt x="649" y="283"/>
                </a:lnTo>
                <a:lnTo>
                  <a:pt x="668" y="270"/>
                </a:lnTo>
                <a:lnTo>
                  <a:pt x="668" y="264"/>
                </a:lnTo>
                <a:lnTo>
                  <a:pt x="674" y="256"/>
                </a:lnTo>
                <a:lnTo>
                  <a:pt x="681" y="250"/>
                </a:lnTo>
                <a:lnTo>
                  <a:pt x="687" y="237"/>
                </a:lnTo>
                <a:lnTo>
                  <a:pt x="693" y="231"/>
                </a:lnTo>
                <a:lnTo>
                  <a:pt x="744" y="180"/>
                </a:lnTo>
                <a:lnTo>
                  <a:pt x="750" y="173"/>
                </a:lnTo>
                <a:lnTo>
                  <a:pt x="744" y="173"/>
                </a:lnTo>
                <a:lnTo>
                  <a:pt x="738" y="167"/>
                </a:lnTo>
                <a:lnTo>
                  <a:pt x="731" y="167"/>
                </a:lnTo>
                <a:lnTo>
                  <a:pt x="719" y="161"/>
                </a:lnTo>
                <a:lnTo>
                  <a:pt x="712" y="161"/>
                </a:lnTo>
                <a:lnTo>
                  <a:pt x="712" y="154"/>
                </a:lnTo>
                <a:lnTo>
                  <a:pt x="700" y="134"/>
                </a:lnTo>
                <a:lnTo>
                  <a:pt x="674" y="109"/>
                </a:lnTo>
                <a:lnTo>
                  <a:pt x="674" y="103"/>
                </a:lnTo>
                <a:lnTo>
                  <a:pt x="674" y="96"/>
                </a:lnTo>
                <a:lnTo>
                  <a:pt x="674" y="83"/>
                </a:lnTo>
                <a:lnTo>
                  <a:pt x="674" y="64"/>
                </a:lnTo>
                <a:lnTo>
                  <a:pt x="668" y="64"/>
                </a:lnTo>
                <a:lnTo>
                  <a:pt x="655" y="51"/>
                </a:lnTo>
                <a:lnTo>
                  <a:pt x="649" y="51"/>
                </a:lnTo>
                <a:lnTo>
                  <a:pt x="637" y="31"/>
                </a:lnTo>
                <a:lnTo>
                  <a:pt x="630" y="25"/>
                </a:lnTo>
                <a:lnTo>
                  <a:pt x="618" y="39"/>
                </a:lnTo>
                <a:lnTo>
                  <a:pt x="611" y="45"/>
                </a:lnTo>
                <a:lnTo>
                  <a:pt x="605" y="51"/>
                </a:lnTo>
                <a:lnTo>
                  <a:pt x="592" y="51"/>
                </a:lnTo>
                <a:lnTo>
                  <a:pt x="573" y="45"/>
                </a:lnTo>
                <a:lnTo>
                  <a:pt x="567" y="45"/>
                </a:lnTo>
                <a:lnTo>
                  <a:pt x="561" y="58"/>
                </a:lnTo>
                <a:lnTo>
                  <a:pt x="535" y="39"/>
                </a:lnTo>
                <a:lnTo>
                  <a:pt x="517" y="45"/>
                </a:lnTo>
                <a:lnTo>
                  <a:pt x="504" y="39"/>
                </a:lnTo>
                <a:lnTo>
                  <a:pt x="491" y="19"/>
                </a:lnTo>
                <a:lnTo>
                  <a:pt x="472" y="0"/>
                </a:lnTo>
                <a:lnTo>
                  <a:pt x="466" y="6"/>
                </a:lnTo>
                <a:lnTo>
                  <a:pt x="460" y="6"/>
                </a:lnTo>
                <a:lnTo>
                  <a:pt x="447" y="6"/>
                </a:lnTo>
                <a:lnTo>
                  <a:pt x="441" y="6"/>
                </a:lnTo>
                <a:lnTo>
                  <a:pt x="434" y="12"/>
                </a:lnTo>
                <a:lnTo>
                  <a:pt x="434" y="19"/>
                </a:lnTo>
                <a:lnTo>
                  <a:pt x="441" y="45"/>
                </a:lnTo>
                <a:lnTo>
                  <a:pt x="434" y="51"/>
                </a:lnTo>
                <a:lnTo>
                  <a:pt x="428" y="51"/>
                </a:lnTo>
                <a:lnTo>
                  <a:pt x="409" y="64"/>
                </a:lnTo>
                <a:lnTo>
                  <a:pt x="398" y="64"/>
                </a:lnTo>
                <a:lnTo>
                  <a:pt x="384" y="64"/>
                </a:lnTo>
                <a:lnTo>
                  <a:pt x="384" y="83"/>
                </a:lnTo>
                <a:lnTo>
                  <a:pt x="347" y="142"/>
                </a:lnTo>
                <a:lnTo>
                  <a:pt x="341" y="167"/>
                </a:lnTo>
                <a:lnTo>
                  <a:pt x="314" y="167"/>
                </a:lnTo>
                <a:lnTo>
                  <a:pt x="303" y="154"/>
                </a:lnTo>
                <a:lnTo>
                  <a:pt x="297" y="148"/>
                </a:lnTo>
                <a:lnTo>
                  <a:pt x="290" y="161"/>
                </a:lnTo>
                <a:lnTo>
                  <a:pt x="284" y="186"/>
                </a:lnTo>
                <a:lnTo>
                  <a:pt x="271" y="192"/>
                </a:lnTo>
                <a:lnTo>
                  <a:pt x="265" y="186"/>
                </a:lnTo>
                <a:lnTo>
                  <a:pt x="259" y="173"/>
                </a:lnTo>
                <a:lnTo>
                  <a:pt x="240" y="180"/>
                </a:lnTo>
                <a:lnTo>
                  <a:pt x="233" y="198"/>
                </a:lnTo>
                <a:lnTo>
                  <a:pt x="227" y="206"/>
                </a:lnTo>
                <a:lnTo>
                  <a:pt x="227" y="198"/>
                </a:lnTo>
                <a:lnTo>
                  <a:pt x="195" y="186"/>
                </a:lnTo>
                <a:lnTo>
                  <a:pt x="170" y="192"/>
                </a:lnTo>
                <a:lnTo>
                  <a:pt x="151" y="192"/>
                </a:lnTo>
                <a:lnTo>
                  <a:pt x="145" y="206"/>
                </a:lnTo>
                <a:lnTo>
                  <a:pt x="151" y="206"/>
                </a:lnTo>
                <a:lnTo>
                  <a:pt x="139" y="212"/>
                </a:lnTo>
                <a:lnTo>
                  <a:pt x="132" y="212"/>
                </a:lnTo>
                <a:lnTo>
                  <a:pt x="132" y="218"/>
                </a:lnTo>
                <a:lnTo>
                  <a:pt x="126" y="231"/>
                </a:lnTo>
                <a:lnTo>
                  <a:pt x="126" y="237"/>
                </a:lnTo>
                <a:lnTo>
                  <a:pt x="132" y="250"/>
                </a:lnTo>
                <a:lnTo>
                  <a:pt x="101" y="264"/>
                </a:lnTo>
                <a:lnTo>
                  <a:pt x="94" y="264"/>
                </a:lnTo>
                <a:lnTo>
                  <a:pt x="94" y="283"/>
                </a:lnTo>
                <a:lnTo>
                  <a:pt x="101" y="309"/>
                </a:lnTo>
                <a:lnTo>
                  <a:pt x="88" y="315"/>
                </a:lnTo>
                <a:lnTo>
                  <a:pt x="75" y="302"/>
                </a:lnTo>
                <a:lnTo>
                  <a:pt x="63" y="295"/>
                </a:lnTo>
                <a:lnTo>
                  <a:pt x="44" y="295"/>
                </a:lnTo>
                <a:lnTo>
                  <a:pt x="31" y="302"/>
                </a:lnTo>
                <a:lnTo>
                  <a:pt x="25" y="321"/>
                </a:lnTo>
                <a:lnTo>
                  <a:pt x="25" y="328"/>
                </a:lnTo>
                <a:lnTo>
                  <a:pt x="31" y="328"/>
                </a:lnTo>
                <a:lnTo>
                  <a:pt x="38" y="334"/>
                </a:lnTo>
                <a:lnTo>
                  <a:pt x="38" y="347"/>
                </a:lnTo>
                <a:lnTo>
                  <a:pt x="31" y="379"/>
                </a:lnTo>
                <a:lnTo>
                  <a:pt x="25" y="379"/>
                </a:lnTo>
                <a:lnTo>
                  <a:pt x="19" y="379"/>
                </a:lnTo>
                <a:lnTo>
                  <a:pt x="6" y="386"/>
                </a:lnTo>
                <a:lnTo>
                  <a:pt x="0" y="392"/>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18" name=""/>
          <p:cNvGrpSpPr/>
          <p:nvPr/>
        </p:nvGrpSpPr>
        <p:grpSpPr>
          <a:xfrm>
            <a:off x="4667400" y="3668760"/>
            <a:ext cx="1085760" cy="585720"/>
            <a:chOff x="4667400" y="3668760"/>
            <a:chExt cx="1085760" cy="585720"/>
          </a:xfrm>
        </p:grpSpPr>
        <p:sp>
          <p:nvSpPr>
            <p:cNvPr id="319" name=""/>
            <p:cNvSpPr/>
            <p:nvPr/>
          </p:nvSpPr>
          <p:spPr>
            <a:xfrm>
              <a:off x="4667400" y="3668760"/>
              <a:ext cx="1085760" cy="585720"/>
            </a:xfrm>
            <a:custGeom>
              <a:avLst/>
              <a:gdLst/>
              <a:ahLst/>
              <a:rect l="l" t="t" r="r" b="b"/>
              <a:pathLst>
                <a:path w="750" h="392">
                  <a:moveTo>
                    <a:pt x="0" y="392"/>
                  </a:moveTo>
                  <a:lnTo>
                    <a:pt x="151" y="379"/>
                  </a:lnTo>
                  <a:lnTo>
                    <a:pt x="151" y="367"/>
                  </a:lnTo>
                  <a:lnTo>
                    <a:pt x="145" y="359"/>
                  </a:lnTo>
                  <a:lnTo>
                    <a:pt x="164" y="359"/>
                  </a:lnTo>
                  <a:lnTo>
                    <a:pt x="170" y="367"/>
                  </a:lnTo>
                  <a:lnTo>
                    <a:pt x="592" y="328"/>
                  </a:lnTo>
                  <a:lnTo>
                    <a:pt x="599" y="315"/>
                  </a:lnTo>
                  <a:lnTo>
                    <a:pt x="611" y="309"/>
                  </a:lnTo>
                  <a:lnTo>
                    <a:pt x="643" y="295"/>
                  </a:lnTo>
                  <a:lnTo>
                    <a:pt x="649" y="283"/>
                  </a:lnTo>
                  <a:lnTo>
                    <a:pt x="668" y="270"/>
                  </a:lnTo>
                  <a:lnTo>
                    <a:pt x="668" y="264"/>
                  </a:lnTo>
                  <a:lnTo>
                    <a:pt x="674" y="256"/>
                  </a:lnTo>
                  <a:lnTo>
                    <a:pt x="681" y="250"/>
                  </a:lnTo>
                  <a:lnTo>
                    <a:pt x="687" y="237"/>
                  </a:lnTo>
                  <a:lnTo>
                    <a:pt x="693" y="231"/>
                  </a:lnTo>
                  <a:lnTo>
                    <a:pt x="744" y="180"/>
                  </a:lnTo>
                  <a:lnTo>
                    <a:pt x="750" y="173"/>
                  </a:lnTo>
                  <a:lnTo>
                    <a:pt x="744" y="173"/>
                  </a:lnTo>
                  <a:lnTo>
                    <a:pt x="738" y="167"/>
                  </a:lnTo>
                  <a:lnTo>
                    <a:pt x="731" y="167"/>
                  </a:lnTo>
                  <a:lnTo>
                    <a:pt x="719" y="161"/>
                  </a:lnTo>
                  <a:lnTo>
                    <a:pt x="712" y="161"/>
                  </a:lnTo>
                  <a:lnTo>
                    <a:pt x="712" y="154"/>
                  </a:lnTo>
                  <a:lnTo>
                    <a:pt x="700" y="134"/>
                  </a:lnTo>
                  <a:lnTo>
                    <a:pt x="674" y="109"/>
                  </a:lnTo>
                  <a:lnTo>
                    <a:pt x="674" y="103"/>
                  </a:lnTo>
                  <a:lnTo>
                    <a:pt x="674" y="96"/>
                  </a:lnTo>
                  <a:lnTo>
                    <a:pt x="674" y="83"/>
                  </a:lnTo>
                  <a:lnTo>
                    <a:pt x="674" y="64"/>
                  </a:lnTo>
                  <a:lnTo>
                    <a:pt x="668" y="64"/>
                  </a:lnTo>
                  <a:lnTo>
                    <a:pt x="655" y="51"/>
                  </a:lnTo>
                  <a:lnTo>
                    <a:pt x="649" y="51"/>
                  </a:lnTo>
                  <a:lnTo>
                    <a:pt x="637" y="31"/>
                  </a:lnTo>
                  <a:lnTo>
                    <a:pt x="630" y="25"/>
                  </a:lnTo>
                  <a:lnTo>
                    <a:pt x="618" y="39"/>
                  </a:lnTo>
                  <a:lnTo>
                    <a:pt x="611" y="45"/>
                  </a:lnTo>
                  <a:lnTo>
                    <a:pt x="605" y="51"/>
                  </a:lnTo>
                  <a:lnTo>
                    <a:pt x="592" y="51"/>
                  </a:lnTo>
                  <a:lnTo>
                    <a:pt x="573" y="45"/>
                  </a:lnTo>
                  <a:lnTo>
                    <a:pt x="567" y="45"/>
                  </a:lnTo>
                  <a:lnTo>
                    <a:pt x="561" y="58"/>
                  </a:lnTo>
                  <a:lnTo>
                    <a:pt x="535" y="39"/>
                  </a:lnTo>
                  <a:lnTo>
                    <a:pt x="517" y="45"/>
                  </a:lnTo>
                  <a:lnTo>
                    <a:pt x="504" y="39"/>
                  </a:lnTo>
                  <a:lnTo>
                    <a:pt x="491" y="19"/>
                  </a:lnTo>
                  <a:lnTo>
                    <a:pt x="472" y="0"/>
                  </a:lnTo>
                  <a:lnTo>
                    <a:pt x="466" y="6"/>
                  </a:lnTo>
                  <a:lnTo>
                    <a:pt x="460" y="6"/>
                  </a:lnTo>
                  <a:lnTo>
                    <a:pt x="447" y="6"/>
                  </a:lnTo>
                  <a:lnTo>
                    <a:pt x="441" y="6"/>
                  </a:lnTo>
                  <a:lnTo>
                    <a:pt x="434" y="12"/>
                  </a:lnTo>
                  <a:lnTo>
                    <a:pt x="434" y="19"/>
                  </a:lnTo>
                  <a:lnTo>
                    <a:pt x="441" y="45"/>
                  </a:lnTo>
                  <a:lnTo>
                    <a:pt x="434" y="51"/>
                  </a:lnTo>
                  <a:lnTo>
                    <a:pt x="428" y="51"/>
                  </a:lnTo>
                  <a:lnTo>
                    <a:pt x="409" y="64"/>
                  </a:lnTo>
                  <a:lnTo>
                    <a:pt x="398" y="64"/>
                  </a:lnTo>
                  <a:lnTo>
                    <a:pt x="384" y="64"/>
                  </a:lnTo>
                  <a:lnTo>
                    <a:pt x="384" y="83"/>
                  </a:lnTo>
                  <a:lnTo>
                    <a:pt x="347" y="142"/>
                  </a:lnTo>
                  <a:lnTo>
                    <a:pt x="341" y="167"/>
                  </a:lnTo>
                  <a:lnTo>
                    <a:pt x="314" y="167"/>
                  </a:lnTo>
                  <a:lnTo>
                    <a:pt x="303" y="154"/>
                  </a:lnTo>
                  <a:lnTo>
                    <a:pt x="297" y="148"/>
                  </a:lnTo>
                  <a:lnTo>
                    <a:pt x="290" y="161"/>
                  </a:lnTo>
                  <a:lnTo>
                    <a:pt x="284" y="186"/>
                  </a:lnTo>
                  <a:lnTo>
                    <a:pt x="271" y="192"/>
                  </a:lnTo>
                  <a:lnTo>
                    <a:pt x="265" y="186"/>
                  </a:lnTo>
                  <a:lnTo>
                    <a:pt x="259" y="173"/>
                  </a:lnTo>
                  <a:lnTo>
                    <a:pt x="240" y="180"/>
                  </a:lnTo>
                  <a:lnTo>
                    <a:pt x="233" y="198"/>
                  </a:lnTo>
                  <a:lnTo>
                    <a:pt x="227" y="206"/>
                  </a:lnTo>
                  <a:lnTo>
                    <a:pt x="227" y="198"/>
                  </a:lnTo>
                  <a:lnTo>
                    <a:pt x="195" y="186"/>
                  </a:lnTo>
                  <a:lnTo>
                    <a:pt x="170" y="192"/>
                  </a:lnTo>
                  <a:lnTo>
                    <a:pt x="151" y="192"/>
                  </a:lnTo>
                  <a:lnTo>
                    <a:pt x="145" y="206"/>
                  </a:lnTo>
                  <a:lnTo>
                    <a:pt x="151" y="206"/>
                  </a:lnTo>
                  <a:lnTo>
                    <a:pt x="139" y="212"/>
                  </a:lnTo>
                  <a:lnTo>
                    <a:pt x="132" y="212"/>
                  </a:lnTo>
                  <a:lnTo>
                    <a:pt x="132" y="218"/>
                  </a:lnTo>
                  <a:lnTo>
                    <a:pt x="126" y="231"/>
                  </a:lnTo>
                  <a:lnTo>
                    <a:pt x="126" y="237"/>
                  </a:lnTo>
                  <a:lnTo>
                    <a:pt x="132" y="250"/>
                  </a:lnTo>
                  <a:lnTo>
                    <a:pt x="101" y="264"/>
                  </a:lnTo>
                  <a:lnTo>
                    <a:pt x="94" y="264"/>
                  </a:lnTo>
                  <a:lnTo>
                    <a:pt x="94" y="283"/>
                  </a:lnTo>
                  <a:lnTo>
                    <a:pt x="101" y="309"/>
                  </a:lnTo>
                  <a:lnTo>
                    <a:pt x="88" y="315"/>
                  </a:lnTo>
                  <a:lnTo>
                    <a:pt x="75" y="302"/>
                  </a:lnTo>
                  <a:lnTo>
                    <a:pt x="63" y="295"/>
                  </a:lnTo>
                  <a:lnTo>
                    <a:pt x="44" y="295"/>
                  </a:lnTo>
                  <a:lnTo>
                    <a:pt x="31" y="302"/>
                  </a:lnTo>
                  <a:lnTo>
                    <a:pt x="25" y="321"/>
                  </a:lnTo>
                  <a:lnTo>
                    <a:pt x="25" y="328"/>
                  </a:lnTo>
                  <a:lnTo>
                    <a:pt x="31" y="328"/>
                  </a:lnTo>
                  <a:lnTo>
                    <a:pt x="38" y="334"/>
                  </a:lnTo>
                  <a:lnTo>
                    <a:pt x="38" y="347"/>
                  </a:lnTo>
                  <a:lnTo>
                    <a:pt x="31" y="379"/>
                  </a:lnTo>
                  <a:lnTo>
                    <a:pt x="25" y="379"/>
                  </a:lnTo>
                  <a:lnTo>
                    <a:pt x="19" y="379"/>
                  </a:lnTo>
                  <a:lnTo>
                    <a:pt x="6" y="386"/>
                  </a:lnTo>
                  <a:lnTo>
                    <a:pt x="0" y="392"/>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a:off x="4667400" y="3668760"/>
              <a:ext cx="1085760" cy="585720"/>
            </a:xfrm>
            <a:custGeom>
              <a:avLst/>
              <a:gdLst/>
              <a:ahLst/>
              <a:rect l="l" t="t" r="r" b="b"/>
              <a:pathLst>
                <a:path w="750" h="392">
                  <a:moveTo>
                    <a:pt x="0" y="392"/>
                  </a:moveTo>
                  <a:lnTo>
                    <a:pt x="151" y="379"/>
                  </a:lnTo>
                  <a:lnTo>
                    <a:pt x="151" y="367"/>
                  </a:lnTo>
                  <a:lnTo>
                    <a:pt x="145" y="359"/>
                  </a:lnTo>
                  <a:lnTo>
                    <a:pt x="164" y="359"/>
                  </a:lnTo>
                  <a:lnTo>
                    <a:pt x="170" y="367"/>
                  </a:lnTo>
                  <a:lnTo>
                    <a:pt x="592" y="328"/>
                  </a:lnTo>
                  <a:lnTo>
                    <a:pt x="599" y="315"/>
                  </a:lnTo>
                  <a:lnTo>
                    <a:pt x="611" y="309"/>
                  </a:lnTo>
                  <a:lnTo>
                    <a:pt x="643" y="295"/>
                  </a:lnTo>
                  <a:lnTo>
                    <a:pt x="649" y="283"/>
                  </a:lnTo>
                  <a:lnTo>
                    <a:pt x="668" y="270"/>
                  </a:lnTo>
                  <a:lnTo>
                    <a:pt x="668" y="264"/>
                  </a:lnTo>
                  <a:lnTo>
                    <a:pt x="674" y="256"/>
                  </a:lnTo>
                  <a:lnTo>
                    <a:pt x="681" y="250"/>
                  </a:lnTo>
                  <a:lnTo>
                    <a:pt x="687" y="237"/>
                  </a:lnTo>
                  <a:lnTo>
                    <a:pt x="693" y="231"/>
                  </a:lnTo>
                  <a:lnTo>
                    <a:pt x="744" y="180"/>
                  </a:lnTo>
                  <a:lnTo>
                    <a:pt x="750" y="173"/>
                  </a:lnTo>
                  <a:lnTo>
                    <a:pt x="744" y="173"/>
                  </a:lnTo>
                  <a:lnTo>
                    <a:pt x="738" y="167"/>
                  </a:lnTo>
                  <a:lnTo>
                    <a:pt x="731" y="167"/>
                  </a:lnTo>
                  <a:lnTo>
                    <a:pt x="719" y="161"/>
                  </a:lnTo>
                  <a:lnTo>
                    <a:pt x="712" y="161"/>
                  </a:lnTo>
                  <a:lnTo>
                    <a:pt x="712" y="154"/>
                  </a:lnTo>
                  <a:lnTo>
                    <a:pt x="700" y="134"/>
                  </a:lnTo>
                  <a:lnTo>
                    <a:pt x="674" y="109"/>
                  </a:lnTo>
                  <a:lnTo>
                    <a:pt x="674" y="103"/>
                  </a:lnTo>
                  <a:lnTo>
                    <a:pt x="674" y="96"/>
                  </a:lnTo>
                  <a:lnTo>
                    <a:pt x="674" y="83"/>
                  </a:lnTo>
                  <a:lnTo>
                    <a:pt x="674" y="64"/>
                  </a:lnTo>
                  <a:lnTo>
                    <a:pt x="668" y="64"/>
                  </a:lnTo>
                  <a:lnTo>
                    <a:pt x="655" y="51"/>
                  </a:lnTo>
                  <a:lnTo>
                    <a:pt x="649" y="51"/>
                  </a:lnTo>
                  <a:lnTo>
                    <a:pt x="637" y="31"/>
                  </a:lnTo>
                  <a:lnTo>
                    <a:pt x="630" y="25"/>
                  </a:lnTo>
                  <a:lnTo>
                    <a:pt x="618" y="39"/>
                  </a:lnTo>
                  <a:lnTo>
                    <a:pt x="611" y="45"/>
                  </a:lnTo>
                  <a:lnTo>
                    <a:pt x="605" y="51"/>
                  </a:lnTo>
                  <a:lnTo>
                    <a:pt x="592" y="51"/>
                  </a:lnTo>
                  <a:lnTo>
                    <a:pt x="573" y="45"/>
                  </a:lnTo>
                  <a:lnTo>
                    <a:pt x="567" y="45"/>
                  </a:lnTo>
                  <a:lnTo>
                    <a:pt x="561" y="58"/>
                  </a:lnTo>
                  <a:lnTo>
                    <a:pt x="535" y="39"/>
                  </a:lnTo>
                  <a:lnTo>
                    <a:pt x="517" y="45"/>
                  </a:lnTo>
                  <a:lnTo>
                    <a:pt x="504" y="39"/>
                  </a:lnTo>
                  <a:lnTo>
                    <a:pt x="491" y="19"/>
                  </a:lnTo>
                  <a:lnTo>
                    <a:pt x="472" y="0"/>
                  </a:lnTo>
                  <a:lnTo>
                    <a:pt x="466" y="6"/>
                  </a:lnTo>
                  <a:lnTo>
                    <a:pt x="460" y="6"/>
                  </a:lnTo>
                  <a:lnTo>
                    <a:pt x="447" y="6"/>
                  </a:lnTo>
                  <a:lnTo>
                    <a:pt x="441" y="6"/>
                  </a:lnTo>
                  <a:lnTo>
                    <a:pt x="434" y="12"/>
                  </a:lnTo>
                  <a:lnTo>
                    <a:pt x="434" y="19"/>
                  </a:lnTo>
                  <a:lnTo>
                    <a:pt x="441" y="45"/>
                  </a:lnTo>
                  <a:lnTo>
                    <a:pt x="434" y="51"/>
                  </a:lnTo>
                  <a:lnTo>
                    <a:pt x="428" y="51"/>
                  </a:lnTo>
                  <a:lnTo>
                    <a:pt x="409" y="64"/>
                  </a:lnTo>
                  <a:lnTo>
                    <a:pt x="398" y="64"/>
                  </a:lnTo>
                  <a:lnTo>
                    <a:pt x="384" y="64"/>
                  </a:lnTo>
                  <a:lnTo>
                    <a:pt x="384" y="83"/>
                  </a:lnTo>
                  <a:lnTo>
                    <a:pt x="347" y="142"/>
                  </a:lnTo>
                  <a:lnTo>
                    <a:pt x="341" y="167"/>
                  </a:lnTo>
                  <a:lnTo>
                    <a:pt x="314" y="167"/>
                  </a:lnTo>
                  <a:lnTo>
                    <a:pt x="303" y="154"/>
                  </a:lnTo>
                  <a:lnTo>
                    <a:pt x="297" y="148"/>
                  </a:lnTo>
                  <a:lnTo>
                    <a:pt x="290" y="161"/>
                  </a:lnTo>
                  <a:lnTo>
                    <a:pt x="284" y="186"/>
                  </a:lnTo>
                  <a:lnTo>
                    <a:pt x="271" y="192"/>
                  </a:lnTo>
                  <a:lnTo>
                    <a:pt x="265" y="186"/>
                  </a:lnTo>
                  <a:lnTo>
                    <a:pt x="259" y="173"/>
                  </a:lnTo>
                  <a:lnTo>
                    <a:pt x="240" y="180"/>
                  </a:lnTo>
                  <a:lnTo>
                    <a:pt x="233" y="198"/>
                  </a:lnTo>
                  <a:lnTo>
                    <a:pt x="227" y="206"/>
                  </a:lnTo>
                  <a:lnTo>
                    <a:pt x="227" y="198"/>
                  </a:lnTo>
                  <a:lnTo>
                    <a:pt x="195" y="186"/>
                  </a:lnTo>
                  <a:lnTo>
                    <a:pt x="170" y="192"/>
                  </a:lnTo>
                  <a:lnTo>
                    <a:pt x="151" y="192"/>
                  </a:lnTo>
                  <a:lnTo>
                    <a:pt x="145" y="206"/>
                  </a:lnTo>
                  <a:lnTo>
                    <a:pt x="151" y="206"/>
                  </a:lnTo>
                  <a:lnTo>
                    <a:pt x="139" y="212"/>
                  </a:lnTo>
                  <a:lnTo>
                    <a:pt x="132" y="212"/>
                  </a:lnTo>
                  <a:lnTo>
                    <a:pt x="132" y="218"/>
                  </a:lnTo>
                  <a:lnTo>
                    <a:pt x="126" y="231"/>
                  </a:lnTo>
                  <a:lnTo>
                    <a:pt x="126" y="237"/>
                  </a:lnTo>
                  <a:lnTo>
                    <a:pt x="132" y="250"/>
                  </a:lnTo>
                  <a:lnTo>
                    <a:pt x="101" y="264"/>
                  </a:lnTo>
                  <a:lnTo>
                    <a:pt x="94" y="264"/>
                  </a:lnTo>
                  <a:lnTo>
                    <a:pt x="94" y="283"/>
                  </a:lnTo>
                  <a:lnTo>
                    <a:pt x="101" y="309"/>
                  </a:lnTo>
                  <a:lnTo>
                    <a:pt x="88" y="315"/>
                  </a:lnTo>
                  <a:lnTo>
                    <a:pt x="75" y="302"/>
                  </a:lnTo>
                  <a:lnTo>
                    <a:pt x="63" y="295"/>
                  </a:lnTo>
                  <a:lnTo>
                    <a:pt x="44" y="295"/>
                  </a:lnTo>
                  <a:lnTo>
                    <a:pt x="31" y="302"/>
                  </a:lnTo>
                  <a:lnTo>
                    <a:pt x="25" y="321"/>
                  </a:lnTo>
                  <a:lnTo>
                    <a:pt x="25" y="328"/>
                  </a:lnTo>
                  <a:lnTo>
                    <a:pt x="31" y="328"/>
                  </a:lnTo>
                  <a:lnTo>
                    <a:pt x="38" y="334"/>
                  </a:lnTo>
                  <a:lnTo>
                    <a:pt x="38" y="347"/>
                  </a:lnTo>
                  <a:lnTo>
                    <a:pt x="31" y="379"/>
                  </a:lnTo>
                  <a:lnTo>
                    <a:pt x="25" y="379"/>
                  </a:lnTo>
                  <a:lnTo>
                    <a:pt x="19" y="379"/>
                  </a:lnTo>
                  <a:lnTo>
                    <a:pt x="6" y="386"/>
                  </a:lnTo>
                  <a:lnTo>
                    <a:pt x="0" y="392"/>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21" name=""/>
          <p:cNvSpPr/>
          <p:nvPr/>
        </p:nvSpPr>
        <p:spPr>
          <a:xfrm>
            <a:off x="5535720" y="3052800"/>
            <a:ext cx="54000" cy="66600"/>
          </a:xfrm>
          <a:custGeom>
            <a:avLst/>
            <a:gdLst/>
            <a:ahLst/>
            <a:rect l="l" t="t" r="r" b="b"/>
            <a:pathLst>
              <a:path w="38" h="45">
                <a:moveTo>
                  <a:pt x="0" y="39"/>
                </a:moveTo>
                <a:lnTo>
                  <a:pt x="0" y="19"/>
                </a:lnTo>
                <a:lnTo>
                  <a:pt x="6" y="19"/>
                </a:lnTo>
                <a:lnTo>
                  <a:pt x="6" y="6"/>
                </a:lnTo>
                <a:lnTo>
                  <a:pt x="13" y="0"/>
                </a:lnTo>
                <a:lnTo>
                  <a:pt x="19" y="12"/>
                </a:lnTo>
                <a:lnTo>
                  <a:pt x="38" y="26"/>
                </a:lnTo>
                <a:lnTo>
                  <a:pt x="32" y="39"/>
                </a:lnTo>
                <a:lnTo>
                  <a:pt x="6" y="45"/>
                </a:lnTo>
                <a:lnTo>
                  <a:pt x="0" y="39"/>
                </a:lnTo>
                <a:close/>
              </a:path>
            </a:pathLst>
          </a:custGeom>
          <a:solidFill>
            <a:srgbClr val="70bc1f"/>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grpSp>
        <p:nvGrpSpPr>
          <p:cNvPr id="322" name=""/>
          <p:cNvGrpSpPr/>
          <p:nvPr/>
        </p:nvGrpSpPr>
        <p:grpSpPr>
          <a:xfrm>
            <a:off x="5535720" y="3052800"/>
            <a:ext cx="54000" cy="66600"/>
            <a:chOff x="5535720" y="3052800"/>
            <a:chExt cx="54000" cy="66600"/>
          </a:xfrm>
        </p:grpSpPr>
        <p:sp>
          <p:nvSpPr>
            <p:cNvPr id="323" name=""/>
            <p:cNvSpPr/>
            <p:nvPr/>
          </p:nvSpPr>
          <p:spPr>
            <a:xfrm>
              <a:off x="5535720" y="3052800"/>
              <a:ext cx="54000" cy="66600"/>
            </a:xfrm>
            <a:custGeom>
              <a:avLst/>
              <a:gdLst/>
              <a:ahLst/>
              <a:rect l="l" t="t" r="r" b="b"/>
              <a:pathLst>
                <a:path w="38" h="45">
                  <a:moveTo>
                    <a:pt x="0" y="39"/>
                  </a:moveTo>
                  <a:lnTo>
                    <a:pt x="0" y="19"/>
                  </a:lnTo>
                  <a:lnTo>
                    <a:pt x="6" y="19"/>
                  </a:lnTo>
                  <a:lnTo>
                    <a:pt x="6" y="6"/>
                  </a:lnTo>
                  <a:lnTo>
                    <a:pt x="13" y="0"/>
                  </a:lnTo>
                  <a:lnTo>
                    <a:pt x="19" y="12"/>
                  </a:lnTo>
                  <a:lnTo>
                    <a:pt x="38" y="26"/>
                  </a:lnTo>
                  <a:lnTo>
                    <a:pt x="32" y="39"/>
                  </a:lnTo>
                  <a:lnTo>
                    <a:pt x="6" y="45"/>
                  </a:lnTo>
                  <a:lnTo>
                    <a:pt x="0" y="39"/>
                  </a:lnTo>
                  <a:close/>
                </a:path>
              </a:pathLst>
            </a:custGeom>
            <a:solidFill>
              <a:srgbClr val="70bc1f"/>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24" name=""/>
            <p:cNvSpPr/>
            <p:nvPr/>
          </p:nvSpPr>
          <p:spPr>
            <a:xfrm>
              <a:off x="5535720" y="3052800"/>
              <a:ext cx="54000" cy="66600"/>
            </a:xfrm>
            <a:custGeom>
              <a:avLst/>
              <a:gdLst/>
              <a:ahLst/>
              <a:rect l="l" t="t" r="r" b="b"/>
              <a:pathLst>
                <a:path w="38" h="45">
                  <a:moveTo>
                    <a:pt x="0" y="39"/>
                  </a:moveTo>
                  <a:lnTo>
                    <a:pt x="0" y="19"/>
                  </a:lnTo>
                  <a:lnTo>
                    <a:pt x="6" y="19"/>
                  </a:lnTo>
                  <a:lnTo>
                    <a:pt x="6" y="6"/>
                  </a:lnTo>
                  <a:lnTo>
                    <a:pt x="13" y="0"/>
                  </a:lnTo>
                  <a:lnTo>
                    <a:pt x="19" y="12"/>
                  </a:lnTo>
                  <a:lnTo>
                    <a:pt x="38" y="26"/>
                  </a:lnTo>
                  <a:lnTo>
                    <a:pt x="32" y="39"/>
                  </a:lnTo>
                  <a:lnTo>
                    <a:pt x="6" y="45"/>
                  </a:lnTo>
                  <a:lnTo>
                    <a:pt x="0" y="39"/>
                  </a:lnTo>
                </a:path>
              </a:pathLst>
            </a:custGeom>
            <a:noFill/>
            <a:ln w="792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grpSp>
      <p:sp>
        <p:nvSpPr>
          <p:cNvPr id="325" name=""/>
          <p:cNvSpPr/>
          <p:nvPr/>
        </p:nvSpPr>
        <p:spPr>
          <a:xfrm>
            <a:off x="4238640" y="1866960"/>
            <a:ext cx="1608120" cy="1463760"/>
          </a:xfrm>
          <a:custGeom>
            <a:avLst/>
            <a:gdLst/>
            <a:ahLst/>
            <a:rect l="l" t="t" r="r" b="b"/>
            <a:pathLst>
              <a:path w="1110" h="977">
                <a:moveTo>
                  <a:pt x="707" y="322"/>
                </a:moveTo>
                <a:lnTo>
                  <a:pt x="719" y="347"/>
                </a:lnTo>
                <a:lnTo>
                  <a:pt x="726" y="353"/>
                </a:lnTo>
                <a:lnTo>
                  <a:pt x="744" y="360"/>
                </a:lnTo>
                <a:lnTo>
                  <a:pt x="770" y="360"/>
                </a:lnTo>
                <a:lnTo>
                  <a:pt x="776" y="360"/>
                </a:lnTo>
                <a:lnTo>
                  <a:pt x="776" y="366"/>
                </a:lnTo>
                <a:lnTo>
                  <a:pt x="770" y="380"/>
                </a:lnTo>
                <a:lnTo>
                  <a:pt x="757" y="380"/>
                </a:lnTo>
                <a:lnTo>
                  <a:pt x="751" y="380"/>
                </a:lnTo>
                <a:lnTo>
                  <a:pt x="751" y="372"/>
                </a:lnTo>
                <a:lnTo>
                  <a:pt x="744" y="372"/>
                </a:lnTo>
                <a:lnTo>
                  <a:pt x="732" y="380"/>
                </a:lnTo>
                <a:lnTo>
                  <a:pt x="719" y="380"/>
                </a:lnTo>
                <a:lnTo>
                  <a:pt x="713" y="380"/>
                </a:lnTo>
                <a:lnTo>
                  <a:pt x="694" y="380"/>
                </a:lnTo>
                <a:lnTo>
                  <a:pt x="681" y="380"/>
                </a:lnTo>
                <a:lnTo>
                  <a:pt x="675" y="380"/>
                </a:lnTo>
                <a:lnTo>
                  <a:pt x="675" y="392"/>
                </a:lnTo>
                <a:lnTo>
                  <a:pt x="675" y="399"/>
                </a:lnTo>
                <a:lnTo>
                  <a:pt x="669" y="399"/>
                </a:lnTo>
                <a:lnTo>
                  <a:pt x="656" y="386"/>
                </a:lnTo>
                <a:lnTo>
                  <a:pt x="618" y="380"/>
                </a:lnTo>
                <a:lnTo>
                  <a:pt x="612" y="380"/>
                </a:lnTo>
                <a:lnTo>
                  <a:pt x="606" y="380"/>
                </a:lnTo>
                <a:lnTo>
                  <a:pt x="580" y="392"/>
                </a:lnTo>
                <a:lnTo>
                  <a:pt x="568" y="399"/>
                </a:lnTo>
                <a:lnTo>
                  <a:pt x="568" y="405"/>
                </a:lnTo>
                <a:lnTo>
                  <a:pt x="561" y="405"/>
                </a:lnTo>
                <a:lnTo>
                  <a:pt x="549" y="405"/>
                </a:lnTo>
                <a:lnTo>
                  <a:pt x="536" y="405"/>
                </a:lnTo>
                <a:lnTo>
                  <a:pt x="530" y="418"/>
                </a:lnTo>
                <a:lnTo>
                  <a:pt x="530" y="424"/>
                </a:lnTo>
                <a:lnTo>
                  <a:pt x="498" y="450"/>
                </a:lnTo>
                <a:lnTo>
                  <a:pt x="492" y="444"/>
                </a:lnTo>
                <a:lnTo>
                  <a:pt x="505" y="424"/>
                </a:lnTo>
                <a:lnTo>
                  <a:pt x="505" y="418"/>
                </a:lnTo>
                <a:lnTo>
                  <a:pt x="492" y="418"/>
                </a:lnTo>
                <a:lnTo>
                  <a:pt x="486" y="438"/>
                </a:lnTo>
                <a:lnTo>
                  <a:pt x="479" y="444"/>
                </a:lnTo>
                <a:lnTo>
                  <a:pt x="473" y="438"/>
                </a:lnTo>
                <a:lnTo>
                  <a:pt x="467" y="418"/>
                </a:lnTo>
                <a:lnTo>
                  <a:pt x="467" y="424"/>
                </a:lnTo>
                <a:lnTo>
                  <a:pt x="460" y="438"/>
                </a:lnTo>
                <a:lnTo>
                  <a:pt x="454" y="457"/>
                </a:lnTo>
                <a:lnTo>
                  <a:pt x="448" y="475"/>
                </a:lnTo>
                <a:lnTo>
                  <a:pt x="441" y="488"/>
                </a:lnTo>
                <a:lnTo>
                  <a:pt x="429" y="508"/>
                </a:lnTo>
                <a:lnTo>
                  <a:pt x="429" y="521"/>
                </a:lnTo>
                <a:lnTo>
                  <a:pt x="422" y="527"/>
                </a:lnTo>
                <a:lnTo>
                  <a:pt x="422" y="533"/>
                </a:lnTo>
                <a:lnTo>
                  <a:pt x="403" y="553"/>
                </a:lnTo>
                <a:lnTo>
                  <a:pt x="391" y="572"/>
                </a:lnTo>
                <a:lnTo>
                  <a:pt x="385" y="591"/>
                </a:lnTo>
                <a:lnTo>
                  <a:pt x="385" y="597"/>
                </a:lnTo>
                <a:lnTo>
                  <a:pt x="391" y="605"/>
                </a:lnTo>
                <a:lnTo>
                  <a:pt x="403" y="597"/>
                </a:lnTo>
                <a:lnTo>
                  <a:pt x="416" y="566"/>
                </a:lnTo>
                <a:lnTo>
                  <a:pt x="435" y="553"/>
                </a:lnTo>
                <a:lnTo>
                  <a:pt x="441" y="553"/>
                </a:lnTo>
                <a:lnTo>
                  <a:pt x="448" y="540"/>
                </a:lnTo>
                <a:lnTo>
                  <a:pt x="454" y="540"/>
                </a:lnTo>
                <a:lnTo>
                  <a:pt x="454" y="527"/>
                </a:lnTo>
                <a:lnTo>
                  <a:pt x="454" y="521"/>
                </a:lnTo>
                <a:lnTo>
                  <a:pt x="454" y="514"/>
                </a:lnTo>
                <a:lnTo>
                  <a:pt x="460" y="508"/>
                </a:lnTo>
                <a:lnTo>
                  <a:pt x="467" y="502"/>
                </a:lnTo>
                <a:lnTo>
                  <a:pt x="467" y="495"/>
                </a:lnTo>
                <a:lnTo>
                  <a:pt x="473" y="495"/>
                </a:lnTo>
                <a:lnTo>
                  <a:pt x="479" y="502"/>
                </a:lnTo>
                <a:lnTo>
                  <a:pt x="473" y="521"/>
                </a:lnTo>
                <a:lnTo>
                  <a:pt x="460" y="553"/>
                </a:lnTo>
                <a:lnTo>
                  <a:pt x="454" y="560"/>
                </a:lnTo>
                <a:lnTo>
                  <a:pt x="454" y="572"/>
                </a:lnTo>
                <a:lnTo>
                  <a:pt x="454" y="578"/>
                </a:lnTo>
                <a:lnTo>
                  <a:pt x="441" y="605"/>
                </a:lnTo>
                <a:lnTo>
                  <a:pt x="441" y="630"/>
                </a:lnTo>
                <a:lnTo>
                  <a:pt x="441" y="643"/>
                </a:lnTo>
                <a:lnTo>
                  <a:pt x="429" y="655"/>
                </a:lnTo>
                <a:lnTo>
                  <a:pt x="422" y="669"/>
                </a:lnTo>
                <a:lnTo>
                  <a:pt x="429" y="682"/>
                </a:lnTo>
                <a:lnTo>
                  <a:pt x="429" y="713"/>
                </a:lnTo>
                <a:lnTo>
                  <a:pt x="422" y="719"/>
                </a:lnTo>
                <a:lnTo>
                  <a:pt x="416" y="758"/>
                </a:lnTo>
                <a:lnTo>
                  <a:pt x="422" y="803"/>
                </a:lnTo>
                <a:lnTo>
                  <a:pt x="435" y="836"/>
                </a:lnTo>
                <a:lnTo>
                  <a:pt x="429" y="842"/>
                </a:lnTo>
                <a:lnTo>
                  <a:pt x="435" y="849"/>
                </a:lnTo>
                <a:lnTo>
                  <a:pt x="429" y="855"/>
                </a:lnTo>
                <a:lnTo>
                  <a:pt x="435" y="868"/>
                </a:lnTo>
                <a:lnTo>
                  <a:pt x="435" y="894"/>
                </a:lnTo>
                <a:lnTo>
                  <a:pt x="441" y="913"/>
                </a:lnTo>
                <a:lnTo>
                  <a:pt x="448" y="919"/>
                </a:lnTo>
                <a:lnTo>
                  <a:pt x="454" y="925"/>
                </a:lnTo>
                <a:lnTo>
                  <a:pt x="460" y="958"/>
                </a:lnTo>
                <a:lnTo>
                  <a:pt x="467" y="964"/>
                </a:lnTo>
                <a:lnTo>
                  <a:pt x="473" y="971"/>
                </a:lnTo>
                <a:lnTo>
                  <a:pt x="486" y="977"/>
                </a:lnTo>
                <a:lnTo>
                  <a:pt x="498" y="977"/>
                </a:lnTo>
                <a:lnTo>
                  <a:pt x="511" y="971"/>
                </a:lnTo>
                <a:lnTo>
                  <a:pt x="523" y="964"/>
                </a:lnTo>
                <a:lnTo>
                  <a:pt x="530" y="958"/>
                </a:lnTo>
                <a:lnTo>
                  <a:pt x="536" y="958"/>
                </a:lnTo>
                <a:lnTo>
                  <a:pt x="549" y="944"/>
                </a:lnTo>
                <a:lnTo>
                  <a:pt x="568" y="907"/>
                </a:lnTo>
                <a:lnTo>
                  <a:pt x="574" y="888"/>
                </a:lnTo>
                <a:lnTo>
                  <a:pt x="580" y="868"/>
                </a:lnTo>
                <a:lnTo>
                  <a:pt x="580" y="836"/>
                </a:lnTo>
                <a:lnTo>
                  <a:pt x="587" y="836"/>
                </a:lnTo>
                <a:lnTo>
                  <a:pt x="587" y="829"/>
                </a:lnTo>
                <a:lnTo>
                  <a:pt x="580" y="822"/>
                </a:lnTo>
                <a:lnTo>
                  <a:pt x="580" y="797"/>
                </a:lnTo>
                <a:lnTo>
                  <a:pt x="568" y="765"/>
                </a:lnTo>
                <a:lnTo>
                  <a:pt x="549" y="727"/>
                </a:lnTo>
                <a:lnTo>
                  <a:pt x="542" y="713"/>
                </a:lnTo>
                <a:lnTo>
                  <a:pt x="542" y="694"/>
                </a:lnTo>
                <a:lnTo>
                  <a:pt x="536" y="663"/>
                </a:lnTo>
                <a:lnTo>
                  <a:pt x="536" y="655"/>
                </a:lnTo>
                <a:lnTo>
                  <a:pt x="542" y="643"/>
                </a:lnTo>
                <a:lnTo>
                  <a:pt x="549" y="624"/>
                </a:lnTo>
                <a:lnTo>
                  <a:pt x="549" y="611"/>
                </a:lnTo>
                <a:lnTo>
                  <a:pt x="555" y="585"/>
                </a:lnTo>
                <a:lnTo>
                  <a:pt x="555" y="566"/>
                </a:lnTo>
                <a:lnTo>
                  <a:pt x="561" y="553"/>
                </a:lnTo>
                <a:lnTo>
                  <a:pt x="568" y="547"/>
                </a:lnTo>
                <a:lnTo>
                  <a:pt x="568" y="540"/>
                </a:lnTo>
                <a:lnTo>
                  <a:pt x="580" y="527"/>
                </a:lnTo>
                <a:lnTo>
                  <a:pt x="587" y="527"/>
                </a:lnTo>
                <a:lnTo>
                  <a:pt x="593" y="521"/>
                </a:lnTo>
                <a:lnTo>
                  <a:pt x="593" y="508"/>
                </a:lnTo>
                <a:lnTo>
                  <a:pt x="599" y="502"/>
                </a:lnTo>
                <a:lnTo>
                  <a:pt x="606" y="495"/>
                </a:lnTo>
                <a:lnTo>
                  <a:pt x="606" y="502"/>
                </a:lnTo>
                <a:lnTo>
                  <a:pt x="606" y="508"/>
                </a:lnTo>
                <a:lnTo>
                  <a:pt x="612" y="521"/>
                </a:lnTo>
                <a:lnTo>
                  <a:pt x="606" y="533"/>
                </a:lnTo>
                <a:lnTo>
                  <a:pt x="606" y="547"/>
                </a:lnTo>
                <a:lnTo>
                  <a:pt x="618" y="540"/>
                </a:lnTo>
                <a:lnTo>
                  <a:pt x="625" y="521"/>
                </a:lnTo>
                <a:lnTo>
                  <a:pt x="625" y="508"/>
                </a:lnTo>
                <a:lnTo>
                  <a:pt x="625" y="495"/>
                </a:lnTo>
                <a:lnTo>
                  <a:pt x="631" y="482"/>
                </a:lnTo>
                <a:lnTo>
                  <a:pt x="637" y="475"/>
                </a:lnTo>
                <a:lnTo>
                  <a:pt x="643" y="469"/>
                </a:lnTo>
                <a:lnTo>
                  <a:pt x="650" y="463"/>
                </a:lnTo>
                <a:lnTo>
                  <a:pt x="656" y="463"/>
                </a:lnTo>
                <a:lnTo>
                  <a:pt x="650" y="457"/>
                </a:lnTo>
                <a:lnTo>
                  <a:pt x="650" y="450"/>
                </a:lnTo>
                <a:lnTo>
                  <a:pt x="650" y="438"/>
                </a:lnTo>
                <a:lnTo>
                  <a:pt x="656" y="418"/>
                </a:lnTo>
                <a:lnTo>
                  <a:pt x="669" y="411"/>
                </a:lnTo>
                <a:lnTo>
                  <a:pt x="675" y="405"/>
                </a:lnTo>
                <a:lnTo>
                  <a:pt x="688" y="418"/>
                </a:lnTo>
                <a:lnTo>
                  <a:pt x="707" y="418"/>
                </a:lnTo>
                <a:lnTo>
                  <a:pt x="726" y="424"/>
                </a:lnTo>
                <a:lnTo>
                  <a:pt x="732" y="438"/>
                </a:lnTo>
                <a:lnTo>
                  <a:pt x="757" y="438"/>
                </a:lnTo>
                <a:lnTo>
                  <a:pt x="789" y="450"/>
                </a:lnTo>
                <a:lnTo>
                  <a:pt x="800" y="457"/>
                </a:lnTo>
                <a:lnTo>
                  <a:pt x="814" y="482"/>
                </a:lnTo>
                <a:lnTo>
                  <a:pt x="814" y="488"/>
                </a:lnTo>
                <a:lnTo>
                  <a:pt x="800" y="488"/>
                </a:lnTo>
                <a:lnTo>
                  <a:pt x="800" y="495"/>
                </a:lnTo>
                <a:lnTo>
                  <a:pt x="800" y="502"/>
                </a:lnTo>
                <a:lnTo>
                  <a:pt x="814" y="514"/>
                </a:lnTo>
                <a:lnTo>
                  <a:pt x="819" y="527"/>
                </a:lnTo>
                <a:lnTo>
                  <a:pt x="819" y="540"/>
                </a:lnTo>
                <a:lnTo>
                  <a:pt x="819" y="572"/>
                </a:lnTo>
                <a:lnTo>
                  <a:pt x="814" y="591"/>
                </a:lnTo>
                <a:lnTo>
                  <a:pt x="808" y="597"/>
                </a:lnTo>
                <a:lnTo>
                  <a:pt x="808" y="605"/>
                </a:lnTo>
                <a:lnTo>
                  <a:pt x="808" y="611"/>
                </a:lnTo>
                <a:lnTo>
                  <a:pt x="800" y="624"/>
                </a:lnTo>
                <a:lnTo>
                  <a:pt x="782" y="630"/>
                </a:lnTo>
                <a:lnTo>
                  <a:pt x="776" y="643"/>
                </a:lnTo>
                <a:lnTo>
                  <a:pt x="776" y="663"/>
                </a:lnTo>
                <a:lnTo>
                  <a:pt x="782" y="675"/>
                </a:lnTo>
                <a:lnTo>
                  <a:pt x="795" y="682"/>
                </a:lnTo>
                <a:lnTo>
                  <a:pt x="800" y="682"/>
                </a:lnTo>
                <a:lnTo>
                  <a:pt x="838" y="636"/>
                </a:lnTo>
                <a:lnTo>
                  <a:pt x="851" y="617"/>
                </a:lnTo>
                <a:lnTo>
                  <a:pt x="857" y="611"/>
                </a:lnTo>
                <a:lnTo>
                  <a:pt x="889" y="624"/>
                </a:lnTo>
                <a:lnTo>
                  <a:pt x="914" y="700"/>
                </a:lnTo>
                <a:lnTo>
                  <a:pt x="920" y="727"/>
                </a:lnTo>
                <a:lnTo>
                  <a:pt x="927" y="713"/>
                </a:lnTo>
                <a:lnTo>
                  <a:pt x="952" y="694"/>
                </a:lnTo>
                <a:lnTo>
                  <a:pt x="965" y="675"/>
                </a:lnTo>
                <a:lnTo>
                  <a:pt x="958" y="597"/>
                </a:lnTo>
                <a:lnTo>
                  <a:pt x="958" y="578"/>
                </a:lnTo>
                <a:lnTo>
                  <a:pt x="971" y="475"/>
                </a:lnTo>
                <a:lnTo>
                  <a:pt x="939" y="411"/>
                </a:lnTo>
                <a:lnTo>
                  <a:pt x="952" y="405"/>
                </a:lnTo>
                <a:lnTo>
                  <a:pt x="990" y="438"/>
                </a:lnTo>
                <a:lnTo>
                  <a:pt x="1009" y="469"/>
                </a:lnTo>
                <a:lnTo>
                  <a:pt x="1040" y="475"/>
                </a:lnTo>
                <a:lnTo>
                  <a:pt x="1078" y="475"/>
                </a:lnTo>
                <a:lnTo>
                  <a:pt x="1091" y="463"/>
                </a:lnTo>
                <a:lnTo>
                  <a:pt x="1084" y="438"/>
                </a:lnTo>
                <a:lnTo>
                  <a:pt x="1103" y="430"/>
                </a:lnTo>
                <a:lnTo>
                  <a:pt x="1110" y="418"/>
                </a:lnTo>
                <a:lnTo>
                  <a:pt x="1084" y="399"/>
                </a:lnTo>
                <a:lnTo>
                  <a:pt x="1072" y="366"/>
                </a:lnTo>
                <a:lnTo>
                  <a:pt x="1028" y="341"/>
                </a:lnTo>
                <a:lnTo>
                  <a:pt x="1009" y="316"/>
                </a:lnTo>
                <a:lnTo>
                  <a:pt x="927" y="308"/>
                </a:lnTo>
                <a:lnTo>
                  <a:pt x="808" y="316"/>
                </a:lnTo>
                <a:lnTo>
                  <a:pt x="713" y="302"/>
                </a:lnTo>
                <a:lnTo>
                  <a:pt x="688" y="277"/>
                </a:lnTo>
                <a:lnTo>
                  <a:pt x="675" y="244"/>
                </a:lnTo>
                <a:lnTo>
                  <a:pt x="656" y="225"/>
                </a:lnTo>
                <a:lnTo>
                  <a:pt x="656" y="186"/>
                </a:lnTo>
                <a:lnTo>
                  <a:pt x="631" y="161"/>
                </a:lnTo>
                <a:lnTo>
                  <a:pt x="618" y="116"/>
                </a:lnTo>
                <a:lnTo>
                  <a:pt x="612" y="103"/>
                </a:lnTo>
                <a:lnTo>
                  <a:pt x="574" y="116"/>
                </a:lnTo>
                <a:lnTo>
                  <a:pt x="542" y="110"/>
                </a:lnTo>
                <a:lnTo>
                  <a:pt x="492" y="19"/>
                </a:lnTo>
                <a:lnTo>
                  <a:pt x="448" y="19"/>
                </a:lnTo>
                <a:lnTo>
                  <a:pt x="441" y="58"/>
                </a:lnTo>
                <a:lnTo>
                  <a:pt x="416" y="13"/>
                </a:lnTo>
                <a:lnTo>
                  <a:pt x="366" y="0"/>
                </a:lnTo>
                <a:lnTo>
                  <a:pt x="359" y="13"/>
                </a:lnTo>
                <a:lnTo>
                  <a:pt x="359" y="25"/>
                </a:lnTo>
                <a:lnTo>
                  <a:pt x="340" y="64"/>
                </a:lnTo>
                <a:lnTo>
                  <a:pt x="334" y="52"/>
                </a:lnTo>
                <a:lnTo>
                  <a:pt x="310" y="91"/>
                </a:lnTo>
                <a:lnTo>
                  <a:pt x="296" y="71"/>
                </a:lnTo>
                <a:lnTo>
                  <a:pt x="296" y="77"/>
                </a:lnTo>
                <a:lnTo>
                  <a:pt x="277" y="122"/>
                </a:lnTo>
                <a:lnTo>
                  <a:pt x="253" y="148"/>
                </a:lnTo>
                <a:lnTo>
                  <a:pt x="228" y="161"/>
                </a:lnTo>
                <a:lnTo>
                  <a:pt x="209" y="174"/>
                </a:lnTo>
                <a:lnTo>
                  <a:pt x="183" y="186"/>
                </a:lnTo>
                <a:lnTo>
                  <a:pt x="165" y="193"/>
                </a:lnTo>
                <a:lnTo>
                  <a:pt x="152" y="200"/>
                </a:lnTo>
                <a:lnTo>
                  <a:pt x="139" y="213"/>
                </a:lnTo>
                <a:lnTo>
                  <a:pt x="114" y="225"/>
                </a:lnTo>
                <a:lnTo>
                  <a:pt x="101" y="232"/>
                </a:lnTo>
                <a:lnTo>
                  <a:pt x="63" y="277"/>
                </a:lnTo>
                <a:lnTo>
                  <a:pt x="0" y="335"/>
                </a:lnTo>
                <a:lnTo>
                  <a:pt x="7" y="341"/>
                </a:lnTo>
                <a:lnTo>
                  <a:pt x="19" y="341"/>
                </a:lnTo>
                <a:lnTo>
                  <a:pt x="38" y="341"/>
                </a:lnTo>
                <a:lnTo>
                  <a:pt x="63" y="328"/>
                </a:lnTo>
                <a:lnTo>
                  <a:pt x="108" y="302"/>
                </a:lnTo>
                <a:lnTo>
                  <a:pt x="114" y="302"/>
                </a:lnTo>
                <a:lnTo>
                  <a:pt x="120" y="308"/>
                </a:lnTo>
                <a:lnTo>
                  <a:pt x="120" y="316"/>
                </a:lnTo>
                <a:lnTo>
                  <a:pt x="114" y="322"/>
                </a:lnTo>
                <a:lnTo>
                  <a:pt x="114" y="328"/>
                </a:lnTo>
                <a:lnTo>
                  <a:pt x="108" y="347"/>
                </a:lnTo>
                <a:lnTo>
                  <a:pt x="127" y="341"/>
                </a:lnTo>
                <a:lnTo>
                  <a:pt x="133" y="341"/>
                </a:lnTo>
                <a:lnTo>
                  <a:pt x="146" y="353"/>
                </a:lnTo>
                <a:lnTo>
                  <a:pt x="158" y="347"/>
                </a:lnTo>
                <a:lnTo>
                  <a:pt x="177" y="341"/>
                </a:lnTo>
                <a:lnTo>
                  <a:pt x="183" y="335"/>
                </a:lnTo>
                <a:lnTo>
                  <a:pt x="202" y="328"/>
                </a:lnTo>
                <a:lnTo>
                  <a:pt x="209" y="316"/>
                </a:lnTo>
                <a:lnTo>
                  <a:pt x="215" y="316"/>
                </a:lnTo>
                <a:lnTo>
                  <a:pt x="247" y="302"/>
                </a:lnTo>
                <a:lnTo>
                  <a:pt x="272" y="289"/>
                </a:lnTo>
                <a:lnTo>
                  <a:pt x="302" y="258"/>
                </a:lnTo>
                <a:lnTo>
                  <a:pt x="310" y="258"/>
                </a:lnTo>
                <a:lnTo>
                  <a:pt x="334" y="232"/>
                </a:lnTo>
                <a:lnTo>
                  <a:pt x="353" y="219"/>
                </a:lnTo>
                <a:lnTo>
                  <a:pt x="378" y="219"/>
                </a:lnTo>
                <a:lnTo>
                  <a:pt x="385" y="219"/>
                </a:lnTo>
                <a:lnTo>
                  <a:pt x="372" y="232"/>
                </a:lnTo>
                <a:lnTo>
                  <a:pt x="366" y="232"/>
                </a:lnTo>
                <a:lnTo>
                  <a:pt x="359" y="244"/>
                </a:lnTo>
                <a:lnTo>
                  <a:pt x="340" y="264"/>
                </a:lnTo>
                <a:lnTo>
                  <a:pt x="334" y="277"/>
                </a:lnTo>
                <a:lnTo>
                  <a:pt x="328" y="283"/>
                </a:lnTo>
                <a:lnTo>
                  <a:pt x="321" y="302"/>
                </a:lnTo>
                <a:lnTo>
                  <a:pt x="328" y="316"/>
                </a:lnTo>
                <a:lnTo>
                  <a:pt x="328" y="302"/>
                </a:lnTo>
                <a:lnTo>
                  <a:pt x="347" y="289"/>
                </a:lnTo>
                <a:lnTo>
                  <a:pt x="359" y="296"/>
                </a:lnTo>
                <a:lnTo>
                  <a:pt x="366" y="289"/>
                </a:lnTo>
                <a:lnTo>
                  <a:pt x="397" y="308"/>
                </a:lnTo>
                <a:lnTo>
                  <a:pt x="429" y="341"/>
                </a:lnTo>
                <a:lnTo>
                  <a:pt x="448" y="335"/>
                </a:lnTo>
                <a:lnTo>
                  <a:pt x="460" y="335"/>
                </a:lnTo>
                <a:lnTo>
                  <a:pt x="473" y="341"/>
                </a:lnTo>
                <a:lnTo>
                  <a:pt x="479" y="341"/>
                </a:lnTo>
                <a:lnTo>
                  <a:pt x="486" y="341"/>
                </a:lnTo>
                <a:lnTo>
                  <a:pt x="486" y="347"/>
                </a:lnTo>
                <a:lnTo>
                  <a:pt x="492" y="341"/>
                </a:lnTo>
                <a:lnTo>
                  <a:pt x="498" y="335"/>
                </a:lnTo>
                <a:lnTo>
                  <a:pt x="523" y="316"/>
                </a:lnTo>
                <a:lnTo>
                  <a:pt x="606" y="296"/>
                </a:lnTo>
                <a:lnTo>
                  <a:pt x="625" y="283"/>
                </a:lnTo>
                <a:lnTo>
                  <a:pt x="637" y="283"/>
                </a:lnTo>
                <a:lnTo>
                  <a:pt x="631" y="296"/>
                </a:lnTo>
                <a:lnTo>
                  <a:pt x="631" y="302"/>
                </a:lnTo>
                <a:lnTo>
                  <a:pt x="643" y="322"/>
                </a:lnTo>
                <a:lnTo>
                  <a:pt x="650" y="328"/>
                </a:lnTo>
                <a:lnTo>
                  <a:pt x="650" y="322"/>
                </a:lnTo>
                <a:lnTo>
                  <a:pt x="662" y="322"/>
                </a:lnTo>
                <a:lnTo>
                  <a:pt x="669" y="322"/>
                </a:lnTo>
                <a:lnTo>
                  <a:pt x="694" y="316"/>
                </a:lnTo>
                <a:lnTo>
                  <a:pt x="707" y="322"/>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26" name=""/>
          <p:cNvGrpSpPr/>
          <p:nvPr/>
        </p:nvGrpSpPr>
        <p:grpSpPr>
          <a:xfrm>
            <a:off x="4238640" y="1866960"/>
            <a:ext cx="1608120" cy="1463760"/>
            <a:chOff x="4238640" y="1866960"/>
            <a:chExt cx="1608120" cy="1463760"/>
          </a:xfrm>
        </p:grpSpPr>
        <p:sp>
          <p:nvSpPr>
            <p:cNvPr id="327" name=""/>
            <p:cNvSpPr/>
            <p:nvPr/>
          </p:nvSpPr>
          <p:spPr>
            <a:xfrm>
              <a:off x="4238640" y="1866960"/>
              <a:ext cx="1608120" cy="1463760"/>
            </a:xfrm>
            <a:custGeom>
              <a:avLst/>
              <a:gdLst/>
              <a:ahLst/>
              <a:rect l="l" t="t" r="r" b="b"/>
              <a:pathLst>
                <a:path w="1110" h="977">
                  <a:moveTo>
                    <a:pt x="707" y="322"/>
                  </a:moveTo>
                  <a:lnTo>
                    <a:pt x="719" y="347"/>
                  </a:lnTo>
                  <a:lnTo>
                    <a:pt x="726" y="353"/>
                  </a:lnTo>
                  <a:lnTo>
                    <a:pt x="744" y="360"/>
                  </a:lnTo>
                  <a:lnTo>
                    <a:pt x="770" y="360"/>
                  </a:lnTo>
                  <a:lnTo>
                    <a:pt x="776" y="360"/>
                  </a:lnTo>
                  <a:lnTo>
                    <a:pt x="776" y="366"/>
                  </a:lnTo>
                  <a:lnTo>
                    <a:pt x="770" y="380"/>
                  </a:lnTo>
                  <a:lnTo>
                    <a:pt x="757" y="380"/>
                  </a:lnTo>
                  <a:lnTo>
                    <a:pt x="751" y="380"/>
                  </a:lnTo>
                  <a:lnTo>
                    <a:pt x="751" y="372"/>
                  </a:lnTo>
                  <a:lnTo>
                    <a:pt x="744" y="372"/>
                  </a:lnTo>
                  <a:lnTo>
                    <a:pt x="732" y="380"/>
                  </a:lnTo>
                  <a:lnTo>
                    <a:pt x="719" y="380"/>
                  </a:lnTo>
                  <a:lnTo>
                    <a:pt x="713" y="380"/>
                  </a:lnTo>
                  <a:lnTo>
                    <a:pt x="694" y="380"/>
                  </a:lnTo>
                  <a:lnTo>
                    <a:pt x="681" y="380"/>
                  </a:lnTo>
                  <a:lnTo>
                    <a:pt x="675" y="380"/>
                  </a:lnTo>
                  <a:lnTo>
                    <a:pt x="675" y="392"/>
                  </a:lnTo>
                  <a:lnTo>
                    <a:pt x="675" y="399"/>
                  </a:lnTo>
                  <a:lnTo>
                    <a:pt x="669" y="399"/>
                  </a:lnTo>
                  <a:lnTo>
                    <a:pt x="656" y="386"/>
                  </a:lnTo>
                  <a:lnTo>
                    <a:pt x="618" y="380"/>
                  </a:lnTo>
                  <a:lnTo>
                    <a:pt x="612" y="380"/>
                  </a:lnTo>
                  <a:lnTo>
                    <a:pt x="606" y="380"/>
                  </a:lnTo>
                  <a:lnTo>
                    <a:pt x="580" y="392"/>
                  </a:lnTo>
                  <a:lnTo>
                    <a:pt x="568" y="399"/>
                  </a:lnTo>
                  <a:lnTo>
                    <a:pt x="568" y="405"/>
                  </a:lnTo>
                  <a:lnTo>
                    <a:pt x="561" y="405"/>
                  </a:lnTo>
                  <a:lnTo>
                    <a:pt x="549" y="405"/>
                  </a:lnTo>
                  <a:lnTo>
                    <a:pt x="536" y="405"/>
                  </a:lnTo>
                  <a:lnTo>
                    <a:pt x="530" y="418"/>
                  </a:lnTo>
                  <a:lnTo>
                    <a:pt x="530" y="424"/>
                  </a:lnTo>
                  <a:lnTo>
                    <a:pt x="498" y="450"/>
                  </a:lnTo>
                  <a:lnTo>
                    <a:pt x="492" y="444"/>
                  </a:lnTo>
                  <a:lnTo>
                    <a:pt x="505" y="424"/>
                  </a:lnTo>
                  <a:lnTo>
                    <a:pt x="505" y="418"/>
                  </a:lnTo>
                  <a:lnTo>
                    <a:pt x="492" y="418"/>
                  </a:lnTo>
                  <a:lnTo>
                    <a:pt x="486" y="438"/>
                  </a:lnTo>
                  <a:lnTo>
                    <a:pt x="479" y="444"/>
                  </a:lnTo>
                  <a:lnTo>
                    <a:pt x="473" y="438"/>
                  </a:lnTo>
                  <a:lnTo>
                    <a:pt x="467" y="418"/>
                  </a:lnTo>
                  <a:lnTo>
                    <a:pt x="467" y="424"/>
                  </a:lnTo>
                  <a:lnTo>
                    <a:pt x="460" y="438"/>
                  </a:lnTo>
                  <a:lnTo>
                    <a:pt x="454" y="457"/>
                  </a:lnTo>
                  <a:lnTo>
                    <a:pt x="448" y="475"/>
                  </a:lnTo>
                  <a:lnTo>
                    <a:pt x="441" y="488"/>
                  </a:lnTo>
                  <a:lnTo>
                    <a:pt x="429" y="508"/>
                  </a:lnTo>
                  <a:lnTo>
                    <a:pt x="429" y="521"/>
                  </a:lnTo>
                  <a:lnTo>
                    <a:pt x="422" y="527"/>
                  </a:lnTo>
                  <a:lnTo>
                    <a:pt x="422" y="533"/>
                  </a:lnTo>
                  <a:lnTo>
                    <a:pt x="403" y="553"/>
                  </a:lnTo>
                  <a:lnTo>
                    <a:pt x="391" y="572"/>
                  </a:lnTo>
                  <a:lnTo>
                    <a:pt x="385" y="591"/>
                  </a:lnTo>
                  <a:lnTo>
                    <a:pt x="385" y="597"/>
                  </a:lnTo>
                  <a:lnTo>
                    <a:pt x="391" y="605"/>
                  </a:lnTo>
                  <a:lnTo>
                    <a:pt x="403" y="597"/>
                  </a:lnTo>
                  <a:lnTo>
                    <a:pt x="416" y="566"/>
                  </a:lnTo>
                  <a:lnTo>
                    <a:pt x="435" y="553"/>
                  </a:lnTo>
                  <a:lnTo>
                    <a:pt x="441" y="553"/>
                  </a:lnTo>
                  <a:lnTo>
                    <a:pt x="448" y="540"/>
                  </a:lnTo>
                  <a:lnTo>
                    <a:pt x="454" y="540"/>
                  </a:lnTo>
                  <a:lnTo>
                    <a:pt x="454" y="527"/>
                  </a:lnTo>
                  <a:lnTo>
                    <a:pt x="454" y="521"/>
                  </a:lnTo>
                  <a:lnTo>
                    <a:pt x="454" y="514"/>
                  </a:lnTo>
                  <a:lnTo>
                    <a:pt x="460" y="508"/>
                  </a:lnTo>
                  <a:lnTo>
                    <a:pt x="467" y="502"/>
                  </a:lnTo>
                  <a:lnTo>
                    <a:pt x="467" y="495"/>
                  </a:lnTo>
                  <a:lnTo>
                    <a:pt x="473" y="495"/>
                  </a:lnTo>
                  <a:lnTo>
                    <a:pt x="479" y="502"/>
                  </a:lnTo>
                  <a:lnTo>
                    <a:pt x="473" y="521"/>
                  </a:lnTo>
                  <a:lnTo>
                    <a:pt x="460" y="553"/>
                  </a:lnTo>
                  <a:lnTo>
                    <a:pt x="454" y="560"/>
                  </a:lnTo>
                  <a:lnTo>
                    <a:pt x="454" y="572"/>
                  </a:lnTo>
                  <a:lnTo>
                    <a:pt x="454" y="578"/>
                  </a:lnTo>
                  <a:lnTo>
                    <a:pt x="441" y="605"/>
                  </a:lnTo>
                  <a:lnTo>
                    <a:pt x="441" y="630"/>
                  </a:lnTo>
                  <a:lnTo>
                    <a:pt x="441" y="643"/>
                  </a:lnTo>
                  <a:lnTo>
                    <a:pt x="429" y="655"/>
                  </a:lnTo>
                  <a:lnTo>
                    <a:pt x="422" y="669"/>
                  </a:lnTo>
                  <a:lnTo>
                    <a:pt x="429" y="682"/>
                  </a:lnTo>
                  <a:lnTo>
                    <a:pt x="429" y="713"/>
                  </a:lnTo>
                  <a:lnTo>
                    <a:pt x="422" y="719"/>
                  </a:lnTo>
                  <a:lnTo>
                    <a:pt x="416" y="758"/>
                  </a:lnTo>
                  <a:lnTo>
                    <a:pt x="422" y="803"/>
                  </a:lnTo>
                  <a:lnTo>
                    <a:pt x="435" y="836"/>
                  </a:lnTo>
                  <a:lnTo>
                    <a:pt x="429" y="842"/>
                  </a:lnTo>
                  <a:lnTo>
                    <a:pt x="435" y="849"/>
                  </a:lnTo>
                  <a:lnTo>
                    <a:pt x="429" y="855"/>
                  </a:lnTo>
                  <a:lnTo>
                    <a:pt x="435" y="868"/>
                  </a:lnTo>
                  <a:lnTo>
                    <a:pt x="435" y="894"/>
                  </a:lnTo>
                  <a:lnTo>
                    <a:pt x="441" y="913"/>
                  </a:lnTo>
                  <a:lnTo>
                    <a:pt x="448" y="919"/>
                  </a:lnTo>
                  <a:lnTo>
                    <a:pt x="454" y="925"/>
                  </a:lnTo>
                  <a:lnTo>
                    <a:pt x="460" y="958"/>
                  </a:lnTo>
                  <a:lnTo>
                    <a:pt x="467" y="964"/>
                  </a:lnTo>
                  <a:lnTo>
                    <a:pt x="473" y="971"/>
                  </a:lnTo>
                  <a:lnTo>
                    <a:pt x="486" y="977"/>
                  </a:lnTo>
                  <a:lnTo>
                    <a:pt x="498" y="977"/>
                  </a:lnTo>
                  <a:lnTo>
                    <a:pt x="511" y="971"/>
                  </a:lnTo>
                  <a:lnTo>
                    <a:pt x="523" y="964"/>
                  </a:lnTo>
                  <a:lnTo>
                    <a:pt x="530" y="958"/>
                  </a:lnTo>
                  <a:lnTo>
                    <a:pt x="536" y="958"/>
                  </a:lnTo>
                  <a:lnTo>
                    <a:pt x="549" y="944"/>
                  </a:lnTo>
                  <a:lnTo>
                    <a:pt x="568" y="907"/>
                  </a:lnTo>
                  <a:lnTo>
                    <a:pt x="574" y="888"/>
                  </a:lnTo>
                  <a:lnTo>
                    <a:pt x="580" y="868"/>
                  </a:lnTo>
                  <a:lnTo>
                    <a:pt x="580" y="836"/>
                  </a:lnTo>
                  <a:lnTo>
                    <a:pt x="587" y="836"/>
                  </a:lnTo>
                  <a:lnTo>
                    <a:pt x="587" y="829"/>
                  </a:lnTo>
                  <a:lnTo>
                    <a:pt x="580" y="822"/>
                  </a:lnTo>
                  <a:lnTo>
                    <a:pt x="580" y="797"/>
                  </a:lnTo>
                  <a:lnTo>
                    <a:pt x="568" y="765"/>
                  </a:lnTo>
                  <a:lnTo>
                    <a:pt x="549" y="727"/>
                  </a:lnTo>
                  <a:lnTo>
                    <a:pt x="542" y="713"/>
                  </a:lnTo>
                  <a:lnTo>
                    <a:pt x="542" y="694"/>
                  </a:lnTo>
                  <a:lnTo>
                    <a:pt x="536" y="663"/>
                  </a:lnTo>
                  <a:lnTo>
                    <a:pt x="536" y="655"/>
                  </a:lnTo>
                  <a:lnTo>
                    <a:pt x="542" y="643"/>
                  </a:lnTo>
                  <a:lnTo>
                    <a:pt x="549" y="624"/>
                  </a:lnTo>
                  <a:lnTo>
                    <a:pt x="549" y="611"/>
                  </a:lnTo>
                  <a:lnTo>
                    <a:pt x="555" y="585"/>
                  </a:lnTo>
                  <a:lnTo>
                    <a:pt x="555" y="566"/>
                  </a:lnTo>
                  <a:lnTo>
                    <a:pt x="561" y="553"/>
                  </a:lnTo>
                  <a:lnTo>
                    <a:pt x="568" y="547"/>
                  </a:lnTo>
                  <a:lnTo>
                    <a:pt x="568" y="540"/>
                  </a:lnTo>
                  <a:lnTo>
                    <a:pt x="580" y="527"/>
                  </a:lnTo>
                  <a:lnTo>
                    <a:pt x="587" y="527"/>
                  </a:lnTo>
                  <a:lnTo>
                    <a:pt x="593" y="521"/>
                  </a:lnTo>
                  <a:lnTo>
                    <a:pt x="593" y="508"/>
                  </a:lnTo>
                  <a:lnTo>
                    <a:pt x="599" y="502"/>
                  </a:lnTo>
                  <a:lnTo>
                    <a:pt x="606" y="495"/>
                  </a:lnTo>
                  <a:lnTo>
                    <a:pt x="606" y="502"/>
                  </a:lnTo>
                  <a:lnTo>
                    <a:pt x="606" y="508"/>
                  </a:lnTo>
                  <a:lnTo>
                    <a:pt x="612" y="521"/>
                  </a:lnTo>
                  <a:lnTo>
                    <a:pt x="606" y="533"/>
                  </a:lnTo>
                  <a:lnTo>
                    <a:pt x="606" y="547"/>
                  </a:lnTo>
                  <a:lnTo>
                    <a:pt x="618" y="540"/>
                  </a:lnTo>
                  <a:lnTo>
                    <a:pt x="625" y="521"/>
                  </a:lnTo>
                  <a:lnTo>
                    <a:pt x="625" y="508"/>
                  </a:lnTo>
                  <a:lnTo>
                    <a:pt x="625" y="495"/>
                  </a:lnTo>
                  <a:lnTo>
                    <a:pt x="631" y="482"/>
                  </a:lnTo>
                  <a:lnTo>
                    <a:pt x="637" y="475"/>
                  </a:lnTo>
                  <a:lnTo>
                    <a:pt x="643" y="469"/>
                  </a:lnTo>
                  <a:lnTo>
                    <a:pt x="650" y="463"/>
                  </a:lnTo>
                  <a:lnTo>
                    <a:pt x="656" y="463"/>
                  </a:lnTo>
                  <a:lnTo>
                    <a:pt x="650" y="457"/>
                  </a:lnTo>
                  <a:lnTo>
                    <a:pt x="650" y="450"/>
                  </a:lnTo>
                  <a:lnTo>
                    <a:pt x="650" y="438"/>
                  </a:lnTo>
                  <a:lnTo>
                    <a:pt x="656" y="418"/>
                  </a:lnTo>
                  <a:lnTo>
                    <a:pt x="669" y="411"/>
                  </a:lnTo>
                  <a:lnTo>
                    <a:pt x="675" y="405"/>
                  </a:lnTo>
                  <a:lnTo>
                    <a:pt x="688" y="418"/>
                  </a:lnTo>
                  <a:lnTo>
                    <a:pt x="707" y="418"/>
                  </a:lnTo>
                  <a:lnTo>
                    <a:pt x="726" y="424"/>
                  </a:lnTo>
                  <a:lnTo>
                    <a:pt x="732" y="438"/>
                  </a:lnTo>
                  <a:lnTo>
                    <a:pt x="757" y="438"/>
                  </a:lnTo>
                  <a:lnTo>
                    <a:pt x="789" y="450"/>
                  </a:lnTo>
                  <a:lnTo>
                    <a:pt x="800" y="457"/>
                  </a:lnTo>
                  <a:lnTo>
                    <a:pt x="814" y="482"/>
                  </a:lnTo>
                  <a:lnTo>
                    <a:pt x="814" y="488"/>
                  </a:lnTo>
                  <a:lnTo>
                    <a:pt x="800" y="488"/>
                  </a:lnTo>
                  <a:lnTo>
                    <a:pt x="800" y="495"/>
                  </a:lnTo>
                  <a:lnTo>
                    <a:pt x="800" y="502"/>
                  </a:lnTo>
                  <a:lnTo>
                    <a:pt x="814" y="514"/>
                  </a:lnTo>
                  <a:lnTo>
                    <a:pt x="819" y="527"/>
                  </a:lnTo>
                  <a:lnTo>
                    <a:pt x="819" y="540"/>
                  </a:lnTo>
                  <a:lnTo>
                    <a:pt x="819" y="572"/>
                  </a:lnTo>
                  <a:lnTo>
                    <a:pt x="814" y="591"/>
                  </a:lnTo>
                  <a:lnTo>
                    <a:pt x="808" y="597"/>
                  </a:lnTo>
                  <a:lnTo>
                    <a:pt x="808" y="605"/>
                  </a:lnTo>
                  <a:lnTo>
                    <a:pt x="808" y="611"/>
                  </a:lnTo>
                  <a:lnTo>
                    <a:pt x="800" y="624"/>
                  </a:lnTo>
                  <a:lnTo>
                    <a:pt x="782" y="630"/>
                  </a:lnTo>
                  <a:lnTo>
                    <a:pt x="776" y="643"/>
                  </a:lnTo>
                  <a:lnTo>
                    <a:pt x="776" y="663"/>
                  </a:lnTo>
                  <a:lnTo>
                    <a:pt x="782" y="675"/>
                  </a:lnTo>
                  <a:lnTo>
                    <a:pt x="795" y="682"/>
                  </a:lnTo>
                  <a:lnTo>
                    <a:pt x="800" y="682"/>
                  </a:lnTo>
                  <a:lnTo>
                    <a:pt x="838" y="636"/>
                  </a:lnTo>
                  <a:lnTo>
                    <a:pt x="851" y="617"/>
                  </a:lnTo>
                  <a:lnTo>
                    <a:pt x="857" y="611"/>
                  </a:lnTo>
                  <a:lnTo>
                    <a:pt x="889" y="624"/>
                  </a:lnTo>
                  <a:lnTo>
                    <a:pt x="914" y="700"/>
                  </a:lnTo>
                  <a:lnTo>
                    <a:pt x="920" y="727"/>
                  </a:lnTo>
                  <a:lnTo>
                    <a:pt x="927" y="713"/>
                  </a:lnTo>
                  <a:lnTo>
                    <a:pt x="952" y="694"/>
                  </a:lnTo>
                  <a:lnTo>
                    <a:pt x="965" y="675"/>
                  </a:lnTo>
                  <a:lnTo>
                    <a:pt x="958" y="597"/>
                  </a:lnTo>
                  <a:lnTo>
                    <a:pt x="958" y="578"/>
                  </a:lnTo>
                  <a:lnTo>
                    <a:pt x="971" y="475"/>
                  </a:lnTo>
                  <a:lnTo>
                    <a:pt x="939" y="411"/>
                  </a:lnTo>
                  <a:lnTo>
                    <a:pt x="952" y="405"/>
                  </a:lnTo>
                  <a:lnTo>
                    <a:pt x="990" y="438"/>
                  </a:lnTo>
                  <a:lnTo>
                    <a:pt x="1009" y="469"/>
                  </a:lnTo>
                  <a:lnTo>
                    <a:pt x="1040" y="475"/>
                  </a:lnTo>
                  <a:lnTo>
                    <a:pt x="1078" y="475"/>
                  </a:lnTo>
                  <a:lnTo>
                    <a:pt x="1091" y="463"/>
                  </a:lnTo>
                  <a:lnTo>
                    <a:pt x="1084" y="438"/>
                  </a:lnTo>
                  <a:lnTo>
                    <a:pt x="1103" y="430"/>
                  </a:lnTo>
                  <a:lnTo>
                    <a:pt x="1110" y="418"/>
                  </a:lnTo>
                  <a:lnTo>
                    <a:pt x="1084" y="399"/>
                  </a:lnTo>
                  <a:lnTo>
                    <a:pt x="1072" y="366"/>
                  </a:lnTo>
                  <a:lnTo>
                    <a:pt x="1028" y="341"/>
                  </a:lnTo>
                  <a:lnTo>
                    <a:pt x="1009" y="316"/>
                  </a:lnTo>
                  <a:lnTo>
                    <a:pt x="927" y="308"/>
                  </a:lnTo>
                  <a:lnTo>
                    <a:pt x="808" y="316"/>
                  </a:lnTo>
                  <a:lnTo>
                    <a:pt x="713" y="302"/>
                  </a:lnTo>
                  <a:lnTo>
                    <a:pt x="688" y="277"/>
                  </a:lnTo>
                  <a:lnTo>
                    <a:pt x="675" y="244"/>
                  </a:lnTo>
                  <a:lnTo>
                    <a:pt x="656" y="225"/>
                  </a:lnTo>
                  <a:lnTo>
                    <a:pt x="656" y="186"/>
                  </a:lnTo>
                  <a:lnTo>
                    <a:pt x="631" y="161"/>
                  </a:lnTo>
                  <a:lnTo>
                    <a:pt x="618" y="116"/>
                  </a:lnTo>
                  <a:lnTo>
                    <a:pt x="612" y="103"/>
                  </a:lnTo>
                  <a:lnTo>
                    <a:pt x="574" y="116"/>
                  </a:lnTo>
                  <a:lnTo>
                    <a:pt x="542" y="110"/>
                  </a:lnTo>
                  <a:lnTo>
                    <a:pt x="492" y="19"/>
                  </a:lnTo>
                  <a:lnTo>
                    <a:pt x="448" y="19"/>
                  </a:lnTo>
                  <a:lnTo>
                    <a:pt x="441" y="58"/>
                  </a:lnTo>
                  <a:lnTo>
                    <a:pt x="416" y="13"/>
                  </a:lnTo>
                  <a:lnTo>
                    <a:pt x="366" y="0"/>
                  </a:lnTo>
                  <a:lnTo>
                    <a:pt x="359" y="13"/>
                  </a:lnTo>
                  <a:lnTo>
                    <a:pt x="359" y="25"/>
                  </a:lnTo>
                  <a:lnTo>
                    <a:pt x="340" y="64"/>
                  </a:lnTo>
                  <a:lnTo>
                    <a:pt x="334" y="52"/>
                  </a:lnTo>
                  <a:lnTo>
                    <a:pt x="310" y="91"/>
                  </a:lnTo>
                  <a:lnTo>
                    <a:pt x="296" y="71"/>
                  </a:lnTo>
                  <a:lnTo>
                    <a:pt x="296" y="77"/>
                  </a:lnTo>
                  <a:lnTo>
                    <a:pt x="277" y="122"/>
                  </a:lnTo>
                  <a:lnTo>
                    <a:pt x="253" y="148"/>
                  </a:lnTo>
                  <a:lnTo>
                    <a:pt x="228" y="161"/>
                  </a:lnTo>
                  <a:lnTo>
                    <a:pt x="209" y="174"/>
                  </a:lnTo>
                  <a:lnTo>
                    <a:pt x="183" y="186"/>
                  </a:lnTo>
                  <a:lnTo>
                    <a:pt x="165" y="193"/>
                  </a:lnTo>
                  <a:lnTo>
                    <a:pt x="152" y="200"/>
                  </a:lnTo>
                  <a:lnTo>
                    <a:pt x="139" y="213"/>
                  </a:lnTo>
                  <a:lnTo>
                    <a:pt x="114" y="225"/>
                  </a:lnTo>
                  <a:lnTo>
                    <a:pt x="101" y="232"/>
                  </a:lnTo>
                  <a:lnTo>
                    <a:pt x="63" y="277"/>
                  </a:lnTo>
                  <a:lnTo>
                    <a:pt x="0" y="335"/>
                  </a:lnTo>
                  <a:lnTo>
                    <a:pt x="7" y="341"/>
                  </a:lnTo>
                  <a:lnTo>
                    <a:pt x="19" y="341"/>
                  </a:lnTo>
                  <a:lnTo>
                    <a:pt x="38" y="341"/>
                  </a:lnTo>
                  <a:lnTo>
                    <a:pt x="63" y="328"/>
                  </a:lnTo>
                  <a:lnTo>
                    <a:pt x="108" y="302"/>
                  </a:lnTo>
                  <a:lnTo>
                    <a:pt x="114" y="302"/>
                  </a:lnTo>
                  <a:lnTo>
                    <a:pt x="120" y="308"/>
                  </a:lnTo>
                  <a:lnTo>
                    <a:pt x="120" y="316"/>
                  </a:lnTo>
                  <a:lnTo>
                    <a:pt x="114" y="322"/>
                  </a:lnTo>
                  <a:lnTo>
                    <a:pt x="114" y="328"/>
                  </a:lnTo>
                  <a:lnTo>
                    <a:pt x="108" y="347"/>
                  </a:lnTo>
                  <a:lnTo>
                    <a:pt x="127" y="341"/>
                  </a:lnTo>
                  <a:lnTo>
                    <a:pt x="133" y="341"/>
                  </a:lnTo>
                  <a:lnTo>
                    <a:pt x="146" y="353"/>
                  </a:lnTo>
                  <a:lnTo>
                    <a:pt x="158" y="347"/>
                  </a:lnTo>
                  <a:lnTo>
                    <a:pt x="177" y="341"/>
                  </a:lnTo>
                  <a:lnTo>
                    <a:pt x="183" y="335"/>
                  </a:lnTo>
                  <a:lnTo>
                    <a:pt x="202" y="328"/>
                  </a:lnTo>
                  <a:lnTo>
                    <a:pt x="209" y="316"/>
                  </a:lnTo>
                  <a:lnTo>
                    <a:pt x="215" y="316"/>
                  </a:lnTo>
                  <a:lnTo>
                    <a:pt x="247" y="302"/>
                  </a:lnTo>
                  <a:lnTo>
                    <a:pt x="272" y="289"/>
                  </a:lnTo>
                  <a:lnTo>
                    <a:pt x="302" y="258"/>
                  </a:lnTo>
                  <a:lnTo>
                    <a:pt x="310" y="258"/>
                  </a:lnTo>
                  <a:lnTo>
                    <a:pt x="334" y="232"/>
                  </a:lnTo>
                  <a:lnTo>
                    <a:pt x="353" y="219"/>
                  </a:lnTo>
                  <a:lnTo>
                    <a:pt x="378" y="219"/>
                  </a:lnTo>
                  <a:lnTo>
                    <a:pt x="385" y="219"/>
                  </a:lnTo>
                  <a:lnTo>
                    <a:pt x="372" y="232"/>
                  </a:lnTo>
                  <a:lnTo>
                    <a:pt x="366" y="232"/>
                  </a:lnTo>
                  <a:lnTo>
                    <a:pt x="359" y="244"/>
                  </a:lnTo>
                  <a:lnTo>
                    <a:pt x="340" y="264"/>
                  </a:lnTo>
                  <a:lnTo>
                    <a:pt x="334" y="277"/>
                  </a:lnTo>
                  <a:lnTo>
                    <a:pt x="328" y="283"/>
                  </a:lnTo>
                  <a:lnTo>
                    <a:pt x="321" y="302"/>
                  </a:lnTo>
                  <a:lnTo>
                    <a:pt x="328" y="316"/>
                  </a:lnTo>
                  <a:lnTo>
                    <a:pt x="328" y="302"/>
                  </a:lnTo>
                  <a:lnTo>
                    <a:pt x="347" y="289"/>
                  </a:lnTo>
                  <a:lnTo>
                    <a:pt x="359" y="296"/>
                  </a:lnTo>
                  <a:lnTo>
                    <a:pt x="366" y="289"/>
                  </a:lnTo>
                  <a:lnTo>
                    <a:pt x="397" y="308"/>
                  </a:lnTo>
                  <a:lnTo>
                    <a:pt x="429" y="341"/>
                  </a:lnTo>
                  <a:lnTo>
                    <a:pt x="448" y="335"/>
                  </a:lnTo>
                  <a:lnTo>
                    <a:pt x="460" y="335"/>
                  </a:lnTo>
                  <a:lnTo>
                    <a:pt x="473" y="341"/>
                  </a:lnTo>
                  <a:lnTo>
                    <a:pt x="479" y="341"/>
                  </a:lnTo>
                  <a:lnTo>
                    <a:pt x="486" y="341"/>
                  </a:lnTo>
                  <a:lnTo>
                    <a:pt x="486" y="347"/>
                  </a:lnTo>
                  <a:lnTo>
                    <a:pt x="492" y="341"/>
                  </a:lnTo>
                  <a:lnTo>
                    <a:pt x="498" y="335"/>
                  </a:lnTo>
                  <a:lnTo>
                    <a:pt x="523" y="316"/>
                  </a:lnTo>
                  <a:lnTo>
                    <a:pt x="606" y="296"/>
                  </a:lnTo>
                  <a:lnTo>
                    <a:pt x="625" y="283"/>
                  </a:lnTo>
                  <a:lnTo>
                    <a:pt x="637" y="283"/>
                  </a:lnTo>
                  <a:lnTo>
                    <a:pt x="631" y="296"/>
                  </a:lnTo>
                  <a:lnTo>
                    <a:pt x="631" y="302"/>
                  </a:lnTo>
                  <a:lnTo>
                    <a:pt x="643" y="322"/>
                  </a:lnTo>
                  <a:lnTo>
                    <a:pt x="650" y="328"/>
                  </a:lnTo>
                  <a:lnTo>
                    <a:pt x="650" y="322"/>
                  </a:lnTo>
                  <a:lnTo>
                    <a:pt x="662" y="322"/>
                  </a:lnTo>
                  <a:lnTo>
                    <a:pt x="669" y="322"/>
                  </a:lnTo>
                  <a:lnTo>
                    <a:pt x="694" y="316"/>
                  </a:lnTo>
                  <a:lnTo>
                    <a:pt x="707" y="322"/>
                  </a:lnTo>
                  <a:close/>
                </a:path>
              </a:pathLst>
            </a:custGeom>
            <a:solidFill>
              <a:srgbClr val="47bad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 name=""/>
            <p:cNvSpPr/>
            <p:nvPr/>
          </p:nvSpPr>
          <p:spPr>
            <a:xfrm>
              <a:off x="4238640" y="1866960"/>
              <a:ext cx="1608120" cy="1463760"/>
            </a:xfrm>
            <a:custGeom>
              <a:avLst/>
              <a:gdLst/>
              <a:ahLst/>
              <a:rect l="l" t="t" r="r" b="b"/>
              <a:pathLst>
                <a:path w="1110" h="977">
                  <a:moveTo>
                    <a:pt x="707" y="322"/>
                  </a:moveTo>
                  <a:lnTo>
                    <a:pt x="719" y="347"/>
                  </a:lnTo>
                  <a:lnTo>
                    <a:pt x="726" y="353"/>
                  </a:lnTo>
                  <a:lnTo>
                    <a:pt x="744" y="360"/>
                  </a:lnTo>
                  <a:lnTo>
                    <a:pt x="770" y="360"/>
                  </a:lnTo>
                  <a:lnTo>
                    <a:pt x="776" y="360"/>
                  </a:lnTo>
                  <a:lnTo>
                    <a:pt x="776" y="366"/>
                  </a:lnTo>
                  <a:lnTo>
                    <a:pt x="770" y="380"/>
                  </a:lnTo>
                  <a:lnTo>
                    <a:pt x="757" y="380"/>
                  </a:lnTo>
                  <a:lnTo>
                    <a:pt x="751" y="380"/>
                  </a:lnTo>
                  <a:lnTo>
                    <a:pt x="751" y="372"/>
                  </a:lnTo>
                  <a:lnTo>
                    <a:pt x="744" y="372"/>
                  </a:lnTo>
                  <a:lnTo>
                    <a:pt x="732" y="380"/>
                  </a:lnTo>
                  <a:lnTo>
                    <a:pt x="719" y="380"/>
                  </a:lnTo>
                  <a:lnTo>
                    <a:pt x="713" y="380"/>
                  </a:lnTo>
                  <a:lnTo>
                    <a:pt x="694" y="380"/>
                  </a:lnTo>
                  <a:lnTo>
                    <a:pt x="681" y="380"/>
                  </a:lnTo>
                  <a:lnTo>
                    <a:pt x="675" y="380"/>
                  </a:lnTo>
                  <a:lnTo>
                    <a:pt x="675" y="392"/>
                  </a:lnTo>
                  <a:lnTo>
                    <a:pt x="675" y="399"/>
                  </a:lnTo>
                  <a:lnTo>
                    <a:pt x="669" y="399"/>
                  </a:lnTo>
                  <a:lnTo>
                    <a:pt x="656" y="386"/>
                  </a:lnTo>
                  <a:lnTo>
                    <a:pt x="618" y="380"/>
                  </a:lnTo>
                  <a:lnTo>
                    <a:pt x="612" y="380"/>
                  </a:lnTo>
                  <a:lnTo>
                    <a:pt x="606" y="380"/>
                  </a:lnTo>
                  <a:lnTo>
                    <a:pt x="580" y="392"/>
                  </a:lnTo>
                  <a:lnTo>
                    <a:pt x="568" y="399"/>
                  </a:lnTo>
                  <a:lnTo>
                    <a:pt x="568" y="405"/>
                  </a:lnTo>
                  <a:lnTo>
                    <a:pt x="561" y="405"/>
                  </a:lnTo>
                  <a:lnTo>
                    <a:pt x="549" y="405"/>
                  </a:lnTo>
                  <a:lnTo>
                    <a:pt x="536" y="405"/>
                  </a:lnTo>
                  <a:lnTo>
                    <a:pt x="530" y="418"/>
                  </a:lnTo>
                  <a:lnTo>
                    <a:pt x="530" y="424"/>
                  </a:lnTo>
                  <a:lnTo>
                    <a:pt x="498" y="450"/>
                  </a:lnTo>
                  <a:lnTo>
                    <a:pt x="492" y="444"/>
                  </a:lnTo>
                  <a:lnTo>
                    <a:pt x="505" y="424"/>
                  </a:lnTo>
                  <a:lnTo>
                    <a:pt x="505" y="418"/>
                  </a:lnTo>
                  <a:lnTo>
                    <a:pt x="492" y="418"/>
                  </a:lnTo>
                  <a:lnTo>
                    <a:pt x="486" y="438"/>
                  </a:lnTo>
                  <a:lnTo>
                    <a:pt x="479" y="444"/>
                  </a:lnTo>
                  <a:lnTo>
                    <a:pt x="473" y="438"/>
                  </a:lnTo>
                  <a:lnTo>
                    <a:pt x="467" y="418"/>
                  </a:lnTo>
                  <a:lnTo>
                    <a:pt x="467" y="424"/>
                  </a:lnTo>
                  <a:lnTo>
                    <a:pt x="460" y="438"/>
                  </a:lnTo>
                  <a:lnTo>
                    <a:pt x="454" y="457"/>
                  </a:lnTo>
                  <a:lnTo>
                    <a:pt x="448" y="475"/>
                  </a:lnTo>
                  <a:lnTo>
                    <a:pt x="441" y="488"/>
                  </a:lnTo>
                  <a:lnTo>
                    <a:pt x="429" y="508"/>
                  </a:lnTo>
                  <a:lnTo>
                    <a:pt x="429" y="521"/>
                  </a:lnTo>
                  <a:lnTo>
                    <a:pt x="422" y="527"/>
                  </a:lnTo>
                  <a:lnTo>
                    <a:pt x="422" y="533"/>
                  </a:lnTo>
                  <a:lnTo>
                    <a:pt x="403" y="553"/>
                  </a:lnTo>
                  <a:lnTo>
                    <a:pt x="391" y="572"/>
                  </a:lnTo>
                  <a:lnTo>
                    <a:pt x="385" y="591"/>
                  </a:lnTo>
                  <a:lnTo>
                    <a:pt x="385" y="597"/>
                  </a:lnTo>
                  <a:lnTo>
                    <a:pt x="391" y="605"/>
                  </a:lnTo>
                  <a:lnTo>
                    <a:pt x="403" y="597"/>
                  </a:lnTo>
                  <a:lnTo>
                    <a:pt x="416" y="566"/>
                  </a:lnTo>
                  <a:lnTo>
                    <a:pt x="435" y="553"/>
                  </a:lnTo>
                  <a:lnTo>
                    <a:pt x="441" y="553"/>
                  </a:lnTo>
                  <a:lnTo>
                    <a:pt x="448" y="540"/>
                  </a:lnTo>
                  <a:lnTo>
                    <a:pt x="454" y="540"/>
                  </a:lnTo>
                  <a:lnTo>
                    <a:pt x="454" y="527"/>
                  </a:lnTo>
                  <a:lnTo>
                    <a:pt x="454" y="521"/>
                  </a:lnTo>
                  <a:lnTo>
                    <a:pt x="454" y="514"/>
                  </a:lnTo>
                  <a:lnTo>
                    <a:pt x="460" y="508"/>
                  </a:lnTo>
                  <a:lnTo>
                    <a:pt x="467" y="502"/>
                  </a:lnTo>
                  <a:lnTo>
                    <a:pt x="467" y="495"/>
                  </a:lnTo>
                  <a:lnTo>
                    <a:pt x="473" y="495"/>
                  </a:lnTo>
                  <a:lnTo>
                    <a:pt x="479" y="502"/>
                  </a:lnTo>
                  <a:lnTo>
                    <a:pt x="473" y="521"/>
                  </a:lnTo>
                  <a:lnTo>
                    <a:pt x="460" y="553"/>
                  </a:lnTo>
                  <a:lnTo>
                    <a:pt x="454" y="560"/>
                  </a:lnTo>
                  <a:lnTo>
                    <a:pt x="454" y="572"/>
                  </a:lnTo>
                  <a:lnTo>
                    <a:pt x="454" y="578"/>
                  </a:lnTo>
                  <a:lnTo>
                    <a:pt x="441" y="605"/>
                  </a:lnTo>
                  <a:lnTo>
                    <a:pt x="441" y="630"/>
                  </a:lnTo>
                  <a:lnTo>
                    <a:pt x="441" y="643"/>
                  </a:lnTo>
                  <a:lnTo>
                    <a:pt x="429" y="655"/>
                  </a:lnTo>
                  <a:lnTo>
                    <a:pt x="422" y="669"/>
                  </a:lnTo>
                  <a:lnTo>
                    <a:pt x="429" y="682"/>
                  </a:lnTo>
                  <a:lnTo>
                    <a:pt x="429" y="713"/>
                  </a:lnTo>
                  <a:lnTo>
                    <a:pt x="422" y="719"/>
                  </a:lnTo>
                  <a:lnTo>
                    <a:pt x="416" y="758"/>
                  </a:lnTo>
                  <a:lnTo>
                    <a:pt x="422" y="803"/>
                  </a:lnTo>
                  <a:lnTo>
                    <a:pt x="435" y="836"/>
                  </a:lnTo>
                  <a:lnTo>
                    <a:pt x="429" y="842"/>
                  </a:lnTo>
                  <a:lnTo>
                    <a:pt x="435" y="849"/>
                  </a:lnTo>
                  <a:lnTo>
                    <a:pt x="429" y="855"/>
                  </a:lnTo>
                  <a:lnTo>
                    <a:pt x="435" y="868"/>
                  </a:lnTo>
                  <a:lnTo>
                    <a:pt x="435" y="894"/>
                  </a:lnTo>
                  <a:lnTo>
                    <a:pt x="441" y="913"/>
                  </a:lnTo>
                  <a:lnTo>
                    <a:pt x="448" y="919"/>
                  </a:lnTo>
                  <a:lnTo>
                    <a:pt x="454" y="925"/>
                  </a:lnTo>
                  <a:lnTo>
                    <a:pt x="460" y="958"/>
                  </a:lnTo>
                  <a:lnTo>
                    <a:pt x="467" y="964"/>
                  </a:lnTo>
                  <a:lnTo>
                    <a:pt x="473" y="971"/>
                  </a:lnTo>
                  <a:lnTo>
                    <a:pt x="486" y="977"/>
                  </a:lnTo>
                  <a:lnTo>
                    <a:pt x="498" y="977"/>
                  </a:lnTo>
                  <a:lnTo>
                    <a:pt x="511" y="971"/>
                  </a:lnTo>
                  <a:lnTo>
                    <a:pt x="523" y="964"/>
                  </a:lnTo>
                  <a:lnTo>
                    <a:pt x="530" y="958"/>
                  </a:lnTo>
                  <a:lnTo>
                    <a:pt x="536" y="958"/>
                  </a:lnTo>
                  <a:lnTo>
                    <a:pt x="549" y="944"/>
                  </a:lnTo>
                  <a:lnTo>
                    <a:pt x="568" y="907"/>
                  </a:lnTo>
                  <a:lnTo>
                    <a:pt x="574" y="888"/>
                  </a:lnTo>
                  <a:lnTo>
                    <a:pt x="580" y="868"/>
                  </a:lnTo>
                  <a:lnTo>
                    <a:pt x="580" y="836"/>
                  </a:lnTo>
                  <a:lnTo>
                    <a:pt x="587" y="836"/>
                  </a:lnTo>
                  <a:lnTo>
                    <a:pt x="587" y="829"/>
                  </a:lnTo>
                  <a:lnTo>
                    <a:pt x="580" y="822"/>
                  </a:lnTo>
                  <a:lnTo>
                    <a:pt x="580" y="797"/>
                  </a:lnTo>
                  <a:lnTo>
                    <a:pt x="568" y="765"/>
                  </a:lnTo>
                  <a:lnTo>
                    <a:pt x="549" y="727"/>
                  </a:lnTo>
                  <a:lnTo>
                    <a:pt x="542" y="713"/>
                  </a:lnTo>
                  <a:lnTo>
                    <a:pt x="542" y="694"/>
                  </a:lnTo>
                  <a:lnTo>
                    <a:pt x="536" y="663"/>
                  </a:lnTo>
                  <a:lnTo>
                    <a:pt x="536" y="655"/>
                  </a:lnTo>
                  <a:lnTo>
                    <a:pt x="542" y="643"/>
                  </a:lnTo>
                  <a:lnTo>
                    <a:pt x="549" y="624"/>
                  </a:lnTo>
                  <a:lnTo>
                    <a:pt x="549" y="611"/>
                  </a:lnTo>
                  <a:lnTo>
                    <a:pt x="555" y="585"/>
                  </a:lnTo>
                  <a:lnTo>
                    <a:pt x="555" y="566"/>
                  </a:lnTo>
                  <a:lnTo>
                    <a:pt x="561" y="553"/>
                  </a:lnTo>
                  <a:lnTo>
                    <a:pt x="568" y="547"/>
                  </a:lnTo>
                  <a:lnTo>
                    <a:pt x="568" y="540"/>
                  </a:lnTo>
                  <a:lnTo>
                    <a:pt x="580" y="527"/>
                  </a:lnTo>
                  <a:lnTo>
                    <a:pt x="587" y="527"/>
                  </a:lnTo>
                  <a:lnTo>
                    <a:pt x="593" y="521"/>
                  </a:lnTo>
                  <a:lnTo>
                    <a:pt x="593" y="508"/>
                  </a:lnTo>
                  <a:lnTo>
                    <a:pt x="599" y="502"/>
                  </a:lnTo>
                  <a:lnTo>
                    <a:pt x="606" y="495"/>
                  </a:lnTo>
                  <a:lnTo>
                    <a:pt x="606" y="502"/>
                  </a:lnTo>
                  <a:lnTo>
                    <a:pt x="606" y="508"/>
                  </a:lnTo>
                  <a:lnTo>
                    <a:pt x="612" y="521"/>
                  </a:lnTo>
                  <a:lnTo>
                    <a:pt x="606" y="533"/>
                  </a:lnTo>
                  <a:lnTo>
                    <a:pt x="606" y="547"/>
                  </a:lnTo>
                  <a:lnTo>
                    <a:pt x="618" y="540"/>
                  </a:lnTo>
                  <a:lnTo>
                    <a:pt x="625" y="521"/>
                  </a:lnTo>
                  <a:lnTo>
                    <a:pt x="625" y="508"/>
                  </a:lnTo>
                  <a:lnTo>
                    <a:pt x="625" y="495"/>
                  </a:lnTo>
                  <a:lnTo>
                    <a:pt x="631" y="482"/>
                  </a:lnTo>
                  <a:lnTo>
                    <a:pt x="637" y="475"/>
                  </a:lnTo>
                  <a:lnTo>
                    <a:pt x="643" y="469"/>
                  </a:lnTo>
                  <a:lnTo>
                    <a:pt x="650" y="463"/>
                  </a:lnTo>
                  <a:lnTo>
                    <a:pt x="656" y="463"/>
                  </a:lnTo>
                  <a:lnTo>
                    <a:pt x="650" y="457"/>
                  </a:lnTo>
                  <a:lnTo>
                    <a:pt x="650" y="450"/>
                  </a:lnTo>
                  <a:lnTo>
                    <a:pt x="650" y="438"/>
                  </a:lnTo>
                  <a:lnTo>
                    <a:pt x="656" y="418"/>
                  </a:lnTo>
                  <a:lnTo>
                    <a:pt x="669" y="411"/>
                  </a:lnTo>
                  <a:lnTo>
                    <a:pt x="675" y="405"/>
                  </a:lnTo>
                  <a:lnTo>
                    <a:pt x="688" y="418"/>
                  </a:lnTo>
                  <a:lnTo>
                    <a:pt x="707" y="418"/>
                  </a:lnTo>
                  <a:lnTo>
                    <a:pt x="726" y="424"/>
                  </a:lnTo>
                  <a:lnTo>
                    <a:pt x="732" y="438"/>
                  </a:lnTo>
                  <a:lnTo>
                    <a:pt x="757" y="438"/>
                  </a:lnTo>
                  <a:lnTo>
                    <a:pt x="789" y="450"/>
                  </a:lnTo>
                  <a:lnTo>
                    <a:pt x="800" y="457"/>
                  </a:lnTo>
                  <a:lnTo>
                    <a:pt x="814" y="482"/>
                  </a:lnTo>
                  <a:lnTo>
                    <a:pt x="814" y="488"/>
                  </a:lnTo>
                  <a:lnTo>
                    <a:pt x="800" y="488"/>
                  </a:lnTo>
                  <a:lnTo>
                    <a:pt x="800" y="495"/>
                  </a:lnTo>
                  <a:lnTo>
                    <a:pt x="800" y="502"/>
                  </a:lnTo>
                  <a:lnTo>
                    <a:pt x="814" y="514"/>
                  </a:lnTo>
                  <a:lnTo>
                    <a:pt x="819" y="527"/>
                  </a:lnTo>
                  <a:lnTo>
                    <a:pt x="819" y="540"/>
                  </a:lnTo>
                  <a:lnTo>
                    <a:pt x="819" y="572"/>
                  </a:lnTo>
                  <a:lnTo>
                    <a:pt x="814" y="591"/>
                  </a:lnTo>
                  <a:lnTo>
                    <a:pt x="808" y="597"/>
                  </a:lnTo>
                  <a:lnTo>
                    <a:pt x="808" y="605"/>
                  </a:lnTo>
                  <a:lnTo>
                    <a:pt x="808" y="611"/>
                  </a:lnTo>
                  <a:lnTo>
                    <a:pt x="800" y="624"/>
                  </a:lnTo>
                  <a:lnTo>
                    <a:pt x="782" y="630"/>
                  </a:lnTo>
                  <a:lnTo>
                    <a:pt x="776" y="643"/>
                  </a:lnTo>
                  <a:lnTo>
                    <a:pt x="776" y="663"/>
                  </a:lnTo>
                  <a:lnTo>
                    <a:pt x="782" y="675"/>
                  </a:lnTo>
                  <a:lnTo>
                    <a:pt x="795" y="682"/>
                  </a:lnTo>
                  <a:lnTo>
                    <a:pt x="800" y="682"/>
                  </a:lnTo>
                  <a:lnTo>
                    <a:pt x="838" y="636"/>
                  </a:lnTo>
                  <a:lnTo>
                    <a:pt x="851" y="617"/>
                  </a:lnTo>
                  <a:lnTo>
                    <a:pt x="857" y="611"/>
                  </a:lnTo>
                  <a:lnTo>
                    <a:pt x="889" y="624"/>
                  </a:lnTo>
                  <a:lnTo>
                    <a:pt x="914" y="700"/>
                  </a:lnTo>
                  <a:lnTo>
                    <a:pt x="920" y="727"/>
                  </a:lnTo>
                  <a:lnTo>
                    <a:pt x="927" y="713"/>
                  </a:lnTo>
                  <a:lnTo>
                    <a:pt x="952" y="694"/>
                  </a:lnTo>
                  <a:lnTo>
                    <a:pt x="965" y="675"/>
                  </a:lnTo>
                  <a:lnTo>
                    <a:pt x="958" y="597"/>
                  </a:lnTo>
                  <a:lnTo>
                    <a:pt x="958" y="578"/>
                  </a:lnTo>
                  <a:lnTo>
                    <a:pt x="971" y="475"/>
                  </a:lnTo>
                  <a:lnTo>
                    <a:pt x="939" y="411"/>
                  </a:lnTo>
                  <a:lnTo>
                    <a:pt x="952" y="405"/>
                  </a:lnTo>
                  <a:lnTo>
                    <a:pt x="990" y="438"/>
                  </a:lnTo>
                  <a:lnTo>
                    <a:pt x="1009" y="469"/>
                  </a:lnTo>
                  <a:lnTo>
                    <a:pt x="1040" y="475"/>
                  </a:lnTo>
                  <a:lnTo>
                    <a:pt x="1078" y="475"/>
                  </a:lnTo>
                  <a:lnTo>
                    <a:pt x="1091" y="463"/>
                  </a:lnTo>
                  <a:lnTo>
                    <a:pt x="1084" y="438"/>
                  </a:lnTo>
                  <a:lnTo>
                    <a:pt x="1103" y="430"/>
                  </a:lnTo>
                  <a:lnTo>
                    <a:pt x="1110" y="418"/>
                  </a:lnTo>
                  <a:lnTo>
                    <a:pt x="1084" y="399"/>
                  </a:lnTo>
                  <a:lnTo>
                    <a:pt x="1072" y="366"/>
                  </a:lnTo>
                  <a:lnTo>
                    <a:pt x="1028" y="341"/>
                  </a:lnTo>
                  <a:lnTo>
                    <a:pt x="1009" y="316"/>
                  </a:lnTo>
                  <a:lnTo>
                    <a:pt x="927" y="308"/>
                  </a:lnTo>
                  <a:lnTo>
                    <a:pt x="808" y="316"/>
                  </a:lnTo>
                  <a:lnTo>
                    <a:pt x="713" y="302"/>
                  </a:lnTo>
                  <a:lnTo>
                    <a:pt x="688" y="277"/>
                  </a:lnTo>
                  <a:lnTo>
                    <a:pt x="675" y="244"/>
                  </a:lnTo>
                  <a:lnTo>
                    <a:pt x="656" y="225"/>
                  </a:lnTo>
                  <a:lnTo>
                    <a:pt x="656" y="186"/>
                  </a:lnTo>
                  <a:lnTo>
                    <a:pt x="631" y="161"/>
                  </a:lnTo>
                  <a:lnTo>
                    <a:pt x="618" y="116"/>
                  </a:lnTo>
                  <a:lnTo>
                    <a:pt x="612" y="103"/>
                  </a:lnTo>
                  <a:lnTo>
                    <a:pt x="574" y="116"/>
                  </a:lnTo>
                  <a:lnTo>
                    <a:pt x="542" y="110"/>
                  </a:lnTo>
                  <a:lnTo>
                    <a:pt x="492" y="19"/>
                  </a:lnTo>
                  <a:lnTo>
                    <a:pt x="448" y="19"/>
                  </a:lnTo>
                  <a:lnTo>
                    <a:pt x="441" y="58"/>
                  </a:lnTo>
                  <a:lnTo>
                    <a:pt x="416" y="13"/>
                  </a:lnTo>
                  <a:lnTo>
                    <a:pt x="366" y="0"/>
                  </a:lnTo>
                  <a:lnTo>
                    <a:pt x="359" y="13"/>
                  </a:lnTo>
                  <a:lnTo>
                    <a:pt x="359" y="25"/>
                  </a:lnTo>
                  <a:lnTo>
                    <a:pt x="340" y="64"/>
                  </a:lnTo>
                  <a:lnTo>
                    <a:pt x="334" y="52"/>
                  </a:lnTo>
                  <a:lnTo>
                    <a:pt x="310" y="91"/>
                  </a:lnTo>
                  <a:lnTo>
                    <a:pt x="296" y="71"/>
                  </a:lnTo>
                  <a:lnTo>
                    <a:pt x="296" y="77"/>
                  </a:lnTo>
                  <a:lnTo>
                    <a:pt x="277" y="122"/>
                  </a:lnTo>
                  <a:lnTo>
                    <a:pt x="253" y="148"/>
                  </a:lnTo>
                  <a:lnTo>
                    <a:pt x="228" y="161"/>
                  </a:lnTo>
                  <a:lnTo>
                    <a:pt x="209" y="174"/>
                  </a:lnTo>
                  <a:lnTo>
                    <a:pt x="183" y="186"/>
                  </a:lnTo>
                  <a:lnTo>
                    <a:pt x="165" y="193"/>
                  </a:lnTo>
                  <a:lnTo>
                    <a:pt x="152" y="200"/>
                  </a:lnTo>
                  <a:lnTo>
                    <a:pt x="139" y="213"/>
                  </a:lnTo>
                  <a:lnTo>
                    <a:pt x="114" y="225"/>
                  </a:lnTo>
                  <a:lnTo>
                    <a:pt x="101" y="232"/>
                  </a:lnTo>
                  <a:lnTo>
                    <a:pt x="63" y="277"/>
                  </a:lnTo>
                  <a:lnTo>
                    <a:pt x="0" y="335"/>
                  </a:lnTo>
                  <a:lnTo>
                    <a:pt x="7" y="341"/>
                  </a:lnTo>
                  <a:lnTo>
                    <a:pt x="19" y="341"/>
                  </a:lnTo>
                  <a:lnTo>
                    <a:pt x="38" y="341"/>
                  </a:lnTo>
                  <a:lnTo>
                    <a:pt x="63" y="328"/>
                  </a:lnTo>
                  <a:lnTo>
                    <a:pt x="108" y="302"/>
                  </a:lnTo>
                  <a:lnTo>
                    <a:pt x="114" y="302"/>
                  </a:lnTo>
                  <a:lnTo>
                    <a:pt x="120" y="308"/>
                  </a:lnTo>
                  <a:lnTo>
                    <a:pt x="120" y="316"/>
                  </a:lnTo>
                  <a:lnTo>
                    <a:pt x="114" y="322"/>
                  </a:lnTo>
                  <a:lnTo>
                    <a:pt x="114" y="328"/>
                  </a:lnTo>
                  <a:lnTo>
                    <a:pt x="108" y="347"/>
                  </a:lnTo>
                  <a:lnTo>
                    <a:pt x="127" y="341"/>
                  </a:lnTo>
                  <a:lnTo>
                    <a:pt x="133" y="341"/>
                  </a:lnTo>
                  <a:lnTo>
                    <a:pt x="146" y="353"/>
                  </a:lnTo>
                  <a:lnTo>
                    <a:pt x="158" y="347"/>
                  </a:lnTo>
                  <a:lnTo>
                    <a:pt x="177" y="341"/>
                  </a:lnTo>
                  <a:lnTo>
                    <a:pt x="183" y="335"/>
                  </a:lnTo>
                  <a:lnTo>
                    <a:pt x="202" y="328"/>
                  </a:lnTo>
                  <a:lnTo>
                    <a:pt x="209" y="316"/>
                  </a:lnTo>
                  <a:lnTo>
                    <a:pt x="215" y="316"/>
                  </a:lnTo>
                  <a:lnTo>
                    <a:pt x="247" y="302"/>
                  </a:lnTo>
                  <a:lnTo>
                    <a:pt x="272" y="289"/>
                  </a:lnTo>
                  <a:lnTo>
                    <a:pt x="302" y="258"/>
                  </a:lnTo>
                  <a:lnTo>
                    <a:pt x="310" y="258"/>
                  </a:lnTo>
                  <a:lnTo>
                    <a:pt x="334" y="232"/>
                  </a:lnTo>
                  <a:lnTo>
                    <a:pt x="353" y="219"/>
                  </a:lnTo>
                  <a:lnTo>
                    <a:pt x="378" y="219"/>
                  </a:lnTo>
                  <a:lnTo>
                    <a:pt x="385" y="219"/>
                  </a:lnTo>
                  <a:lnTo>
                    <a:pt x="372" y="232"/>
                  </a:lnTo>
                  <a:lnTo>
                    <a:pt x="366" y="232"/>
                  </a:lnTo>
                  <a:lnTo>
                    <a:pt x="359" y="244"/>
                  </a:lnTo>
                  <a:lnTo>
                    <a:pt x="340" y="264"/>
                  </a:lnTo>
                  <a:lnTo>
                    <a:pt x="334" y="277"/>
                  </a:lnTo>
                  <a:lnTo>
                    <a:pt x="328" y="283"/>
                  </a:lnTo>
                  <a:lnTo>
                    <a:pt x="321" y="302"/>
                  </a:lnTo>
                  <a:lnTo>
                    <a:pt x="328" y="316"/>
                  </a:lnTo>
                  <a:lnTo>
                    <a:pt x="328" y="302"/>
                  </a:lnTo>
                  <a:lnTo>
                    <a:pt x="347" y="289"/>
                  </a:lnTo>
                  <a:lnTo>
                    <a:pt x="359" y="296"/>
                  </a:lnTo>
                  <a:lnTo>
                    <a:pt x="366" y="289"/>
                  </a:lnTo>
                  <a:lnTo>
                    <a:pt x="397" y="308"/>
                  </a:lnTo>
                  <a:lnTo>
                    <a:pt x="429" y="341"/>
                  </a:lnTo>
                  <a:lnTo>
                    <a:pt x="448" y="335"/>
                  </a:lnTo>
                  <a:lnTo>
                    <a:pt x="460" y="335"/>
                  </a:lnTo>
                  <a:lnTo>
                    <a:pt x="473" y="341"/>
                  </a:lnTo>
                  <a:lnTo>
                    <a:pt x="479" y="341"/>
                  </a:lnTo>
                  <a:lnTo>
                    <a:pt x="486" y="341"/>
                  </a:lnTo>
                  <a:lnTo>
                    <a:pt x="486" y="347"/>
                  </a:lnTo>
                  <a:lnTo>
                    <a:pt x="492" y="341"/>
                  </a:lnTo>
                  <a:lnTo>
                    <a:pt x="498" y="335"/>
                  </a:lnTo>
                  <a:lnTo>
                    <a:pt x="523" y="316"/>
                  </a:lnTo>
                  <a:lnTo>
                    <a:pt x="606" y="296"/>
                  </a:lnTo>
                  <a:lnTo>
                    <a:pt x="625" y="283"/>
                  </a:lnTo>
                  <a:lnTo>
                    <a:pt x="637" y="283"/>
                  </a:lnTo>
                  <a:lnTo>
                    <a:pt x="631" y="296"/>
                  </a:lnTo>
                  <a:lnTo>
                    <a:pt x="631" y="302"/>
                  </a:lnTo>
                  <a:lnTo>
                    <a:pt x="643" y="322"/>
                  </a:lnTo>
                  <a:lnTo>
                    <a:pt x="650" y="328"/>
                  </a:lnTo>
                  <a:lnTo>
                    <a:pt x="650" y="322"/>
                  </a:lnTo>
                  <a:lnTo>
                    <a:pt x="662" y="322"/>
                  </a:lnTo>
                  <a:lnTo>
                    <a:pt x="669" y="322"/>
                  </a:lnTo>
                  <a:lnTo>
                    <a:pt x="694" y="316"/>
                  </a:lnTo>
                  <a:lnTo>
                    <a:pt x="707" y="322"/>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29" name=""/>
          <p:cNvSpPr/>
          <p:nvPr/>
        </p:nvSpPr>
        <p:spPr>
          <a:xfrm>
            <a:off x="2602080" y="3394080"/>
            <a:ext cx="1440" cy="22320"/>
          </a:xfrm>
          <a:custGeom>
            <a:avLst/>
            <a:gdLst/>
            <a:ahLst/>
            <a:rect l="l" t="t" r="r" b="b"/>
            <a:pathLst>
              <a:path w="1" h="9">
                <a:moveTo>
                  <a:pt x="0" y="0"/>
                </a:moveTo>
                <a:lnTo>
                  <a:pt x="0" y="8"/>
                </a:lnTo>
                <a:lnTo>
                  <a:pt x="0" y="8"/>
                </a:lnTo>
                <a:lnTo>
                  <a:pt x="0" y="0"/>
                </a:lnTo>
                <a:lnTo>
                  <a:pt x="0" y="0"/>
                </a:lnTo>
              </a:path>
            </a:pathLst>
          </a:custGeom>
          <a:solidFill>
            <a:srgbClr val="4c4c4c"/>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330" name=""/>
          <p:cNvSpPr/>
          <p:nvPr/>
        </p:nvSpPr>
        <p:spPr>
          <a:xfrm>
            <a:off x="2817720" y="3416400"/>
            <a:ext cx="1800" cy="20520"/>
          </a:xfrm>
          <a:custGeom>
            <a:avLst/>
            <a:gdLst/>
            <a:ahLst/>
            <a:rect l="l" t="t" r="r" b="b"/>
            <a:pathLst>
              <a:path w="1" h="9">
                <a:moveTo>
                  <a:pt x="0" y="8"/>
                </a:moveTo>
                <a:lnTo>
                  <a:pt x="0" y="8"/>
                </a:lnTo>
                <a:lnTo>
                  <a:pt x="0" y="0"/>
                </a:lnTo>
                <a:lnTo>
                  <a:pt x="0" y="8"/>
                </a:lnTo>
              </a:path>
            </a:pathLst>
          </a:custGeom>
          <a:solidFill>
            <a:srgbClr val="4c4c4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31" name=""/>
          <p:cNvSpPr/>
          <p:nvPr/>
        </p:nvSpPr>
        <p:spPr>
          <a:xfrm>
            <a:off x="2817720" y="3416400"/>
            <a:ext cx="1800" cy="20520"/>
          </a:xfrm>
          <a:custGeom>
            <a:avLst/>
            <a:gdLst/>
            <a:ahLst/>
            <a:rect l="l" t="t" r="r" b="b"/>
            <a:pathLst>
              <a:path w="1" h="9">
                <a:moveTo>
                  <a:pt x="0" y="8"/>
                </a:moveTo>
                <a:lnTo>
                  <a:pt x="0" y="8"/>
                </a:lnTo>
                <a:lnTo>
                  <a:pt x="0" y="0"/>
                </a:lnTo>
                <a:lnTo>
                  <a:pt x="0" y="8"/>
                </a:lnTo>
              </a:path>
            </a:pathLst>
          </a:custGeom>
          <a:solidFill>
            <a:srgbClr val="4c4c4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32" name=""/>
          <p:cNvSpPr/>
          <p:nvPr/>
        </p:nvSpPr>
        <p:spPr>
          <a:xfrm>
            <a:off x="2616120" y="2014560"/>
            <a:ext cx="90720" cy="93600"/>
          </a:xfrm>
          <a:prstGeom prst="ellipse">
            <a:avLst/>
          </a:prstGeom>
          <a:solidFill>
            <a:srgbClr val="ffe80f"/>
          </a:solidFill>
          <a:ln w="9360">
            <a:solidFill>
              <a:srgbClr val="000000"/>
            </a:solidFill>
            <a:miter/>
          </a:ln>
        </p:spPr>
        <p:style>
          <a:lnRef idx="0"/>
          <a:fillRef idx="0"/>
          <a:effectRef idx="0"/>
          <a:fontRef idx="minor"/>
        </p:style>
        <p:txBody>
          <a:bodyPr wrap="none" lIns="90000" rIns="90000" tIns="19440" bIns="19440" anchor="ctr">
            <a:noAutofit/>
          </a:bodyPr>
          <a:p>
            <a:endParaRPr b="0" lang="en-US" sz="2400" strike="noStrike" u="none">
              <a:solidFill>
                <a:srgbClr val="000000"/>
              </a:solidFill>
              <a:effectLst/>
              <a:uFillTx/>
              <a:latin typeface="Times New Roman"/>
            </a:endParaRPr>
          </a:p>
        </p:txBody>
      </p:sp>
      <p:sp>
        <p:nvSpPr>
          <p:cNvPr id="333" name=""/>
          <p:cNvSpPr/>
          <p:nvPr/>
        </p:nvSpPr>
        <p:spPr>
          <a:xfrm>
            <a:off x="1679400" y="1919160"/>
            <a:ext cx="1278000" cy="835200"/>
          </a:xfrm>
          <a:custGeom>
            <a:avLst/>
            <a:gdLst/>
            <a:ahLst/>
            <a:rect l="l" t="t" r="r" b="b"/>
            <a:pathLst>
              <a:path w="883" h="558">
                <a:moveTo>
                  <a:pt x="845" y="558"/>
                </a:moveTo>
                <a:lnTo>
                  <a:pt x="309" y="494"/>
                </a:lnTo>
                <a:lnTo>
                  <a:pt x="303" y="547"/>
                </a:lnTo>
                <a:lnTo>
                  <a:pt x="293" y="542"/>
                </a:lnTo>
                <a:lnTo>
                  <a:pt x="293" y="526"/>
                </a:lnTo>
                <a:lnTo>
                  <a:pt x="277" y="515"/>
                </a:lnTo>
                <a:lnTo>
                  <a:pt x="271" y="521"/>
                </a:lnTo>
                <a:lnTo>
                  <a:pt x="271" y="531"/>
                </a:lnTo>
                <a:lnTo>
                  <a:pt x="250" y="531"/>
                </a:lnTo>
                <a:lnTo>
                  <a:pt x="245" y="531"/>
                </a:lnTo>
                <a:lnTo>
                  <a:pt x="234" y="526"/>
                </a:lnTo>
                <a:lnTo>
                  <a:pt x="213" y="526"/>
                </a:lnTo>
                <a:lnTo>
                  <a:pt x="213" y="521"/>
                </a:lnTo>
                <a:lnTo>
                  <a:pt x="208" y="526"/>
                </a:lnTo>
                <a:lnTo>
                  <a:pt x="197" y="531"/>
                </a:lnTo>
                <a:lnTo>
                  <a:pt x="192" y="531"/>
                </a:lnTo>
                <a:lnTo>
                  <a:pt x="176" y="521"/>
                </a:lnTo>
                <a:lnTo>
                  <a:pt x="171" y="526"/>
                </a:lnTo>
                <a:lnTo>
                  <a:pt x="165" y="537"/>
                </a:lnTo>
                <a:lnTo>
                  <a:pt x="155" y="531"/>
                </a:lnTo>
                <a:lnTo>
                  <a:pt x="149" y="521"/>
                </a:lnTo>
                <a:lnTo>
                  <a:pt x="149" y="515"/>
                </a:lnTo>
                <a:lnTo>
                  <a:pt x="149" y="499"/>
                </a:lnTo>
                <a:lnTo>
                  <a:pt x="149" y="494"/>
                </a:lnTo>
                <a:lnTo>
                  <a:pt x="144" y="484"/>
                </a:lnTo>
                <a:lnTo>
                  <a:pt x="133" y="484"/>
                </a:lnTo>
                <a:lnTo>
                  <a:pt x="123" y="468"/>
                </a:lnTo>
                <a:lnTo>
                  <a:pt x="128" y="462"/>
                </a:lnTo>
                <a:lnTo>
                  <a:pt x="128" y="452"/>
                </a:lnTo>
                <a:lnTo>
                  <a:pt x="123" y="441"/>
                </a:lnTo>
                <a:lnTo>
                  <a:pt x="117" y="425"/>
                </a:lnTo>
                <a:lnTo>
                  <a:pt x="117" y="404"/>
                </a:lnTo>
                <a:lnTo>
                  <a:pt x="117" y="393"/>
                </a:lnTo>
                <a:lnTo>
                  <a:pt x="112" y="388"/>
                </a:lnTo>
                <a:lnTo>
                  <a:pt x="107" y="377"/>
                </a:lnTo>
                <a:lnTo>
                  <a:pt x="101" y="377"/>
                </a:lnTo>
                <a:lnTo>
                  <a:pt x="80" y="398"/>
                </a:lnTo>
                <a:lnTo>
                  <a:pt x="75" y="398"/>
                </a:lnTo>
                <a:lnTo>
                  <a:pt x="59" y="383"/>
                </a:lnTo>
                <a:lnTo>
                  <a:pt x="64" y="372"/>
                </a:lnTo>
                <a:lnTo>
                  <a:pt x="64" y="367"/>
                </a:lnTo>
                <a:lnTo>
                  <a:pt x="64" y="356"/>
                </a:lnTo>
                <a:lnTo>
                  <a:pt x="75" y="351"/>
                </a:lnTo>
                <a:lnTo>
                  <a:pt x="75" y="340"/>
                </a:lnTo>
                <a:lnTo>
                  <a:pt x="75" y="319"/>
                </a:lnTo>
                <a:lnTo>
                  <a:pt x="80" y="319"/>
                </a:lnTo>
                <a:lnTo>
                  <a:pt x="80" y="308"/>
                </a:lnTo>
                <a:lnTo>
                  <a:pt x="96" y="276"/>
                </a:lnTo>
                <a:lnTo>
                  <a:pt x="91" y="271"/>
                </a:lnTo>
                <a:lnTo>
                  <a:pt x="75" y="266"/>
                </a:lnTo>
                <a:lnTo>
                  <a:pt x="75" y="260"/>
                </a:lnTo>
                <a:lnTo>
                  <a:pt x="64" y="255"/>
                </a:lnTo>
                <a:lnTo>
                  <a:pt x="59" y="244"/>
                </a:lnTo>
                <a:lnTo>
                  <a:pt x="54" y="228"/>
                </a:lnTo>
                <a:lnTo>
                  <a:pt x="43" y="202"/>
                </a:lnTo>
                <a:lnTo>
                  <a:pt x="22" y="186"/>
                </a:lnTo>
                <a:lnTo>
                  <a:pt x="16" y="170"/>
                </a:lnTo>
                <a:lnTo>
                  <a:pt x="11" y="165"/>
                </a:lnTo>
                <a:lnTo>
                  <a:pt x="11" y="159"/>
                </a:lnTo>
                <a:lnTo>
                  <a:pt x="16" y="149"/>
                </a:lnTo>
                <a:lnTo>
                  <a:pt x="11" y="133"/>
                </a:lnTo>
                <a:lnTo>
                  <a:pt x="0" y="106"/>
                </a:lnTo>
                <a:lnTo>
                  <a:pt x="16" y="0"/>
                </a:lnTo>
                <a:lnTo>
                  <a:pt x="101" y="16"/>
                </a:lnTo>
                <a:lnTo>
                  <a:pt x="314" y="48"/>
                </a:lnTo>
                <a:lnTo>
                  <a:pt x="537" y="85"/>
                </a:lnTo>
                <a:lnTo>
                  <a:pt x="883" y="122"/>
                </a:lnTo>
                <a:lnTo>
                  <a:pt x="856" y="452"/>
                </a:lnTo>
                <a:lnTo>
                  <a:pt x="845" y="55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4" name=""/>
          <p:cNvGrpSpPr/>
          <p:nvPr/>
        </p:nvGrpSpPr>
        <p:grpSpPr>
          <a:xfrm>
            <a:off x="1130400" y="1674720"/>
            <a:ext cx="1514520" cy="1013040"/>
            <a:chOff x="1130400" y="1674720"/>
            <a:chExt cx="1514520" cy="1013040"/>
          </a:xfrm>
        </p:grpSpPr>
        <p:sp>
          <p:nvSpPr>
            <p:cNvPr id="335" name=""/>
            <p:cNvSpPr/>
            <p:nvPr/>
          </p:nvSpPr>
          <p:spPr>
            <a:xfrm>
              <a:off x="1130400" y="1674720"/>
              <a:ext cx="1514520" cy="1013040"/>
            </a:xfrm>
            <a:custGeom>
              <a:avLst/>
              <a:gdLst/>
              <a:ahLst/>
              <a:rect l="l" t="t" r="r" b="b"/>
              <a:pathLst>
                <a:path w="1047" h="675">
                  <a:moveTo>
                    <a:pt x="1002" y="675"/>
                  </a:moveTo>
                  <a:lnTo>
                    <a:pt x="366" y="598"/>
                  </a:lnTo>
                  <a:lnTo>
                    <a:pt x="359" y="662"/>
                  </a:lnTo>
                  <a:lnTo>
                    <a:pt x="347" y="656"/>
                  </a:lnTo>
                  <a:lnTo>
                    <a:pt x="347" y="636"/>
                  </a:lnTo>
                  <a:lnTo>
                    <a:pt x="328" y="623"/>
                  </a:lnTo>
                  <a:lnTo>
                    <a:pt x="321" y="630"/>
                  </a:lnTo>
                  <a:lnTo>
                    <a:pt x="321" y="642"/>
                  </a:lnTo>
                  <a:lnTo>
                    <a:pt x="296" y="642"/>
                  </a:lnTo>
                  <a:lnTo>
                    <a:pt x="291" y="642"/>
                  </a:lnTo>
                  <a:lnTo>
                    <a:pt x="277" y="636"/>
                  </a:lnTo>
                  <a:lnTo>
                    <a:pt x="253" y="636"/>
                  </a:lnTo>
                  <a:lnTo>
                    <a:pt x="253" y="630"/>
                  </a:lnTo>
                  <a:lnTo>
                    <a:pt x="247" y="636"/>
                  </a:lnTo>
                  <a:lnTo>
                    <a:pt x="234" y="642"/>
                  </a:lnTo>
                  <a:lnTo>
                    <a:pt x="228" y="642"/>
                  </a:lnTo>
                  <a:lnTo>
                    <a:pt x="209" y="630"/>
                  </a:lnTo>
                  <a:lnTo>
                    <a:pt x="203" y="636"/>
                  </a:lnTo>
                  <a:lnTo>
                    <a:pt x="196" y="650"/>
                  </a:lnTo>
                  <a:lnTo>
                    <a:pt x="184" y="642"/>
                  </a:lnTo>
                  <a:lnTo>
                    <a:pt x="177" y="630"/>
                  </a:lnTo>
                  <a:lnTo>
                    <a:pt x="177" y="623"/>
                  </a:lnTo>
                  <a:lnTo>
                    <a:pt x="177" y="604"/>
                  </a:lnTo>
                  <a:lnTo>
                    <a:pt x="177" y="598"/>
                  </a:lnTo>
                  <a:lnTo>
                    <a:pt x="171" y="585"/>
                  </a:lnTo>
                  <a:lnTo>
                    <a:pt x="158" y="585"/>
                  </a:lnTo>
                  <a:lnTo>
                    <a:pt x="146" y="566"/>
                  </a:lnTo>
                  <a:lnTo>
                    <a:pt x="152" y="559"/>
                  </a:lnTo>
                  <a:lnTo>
                    <a:pt x="152" y="547"/>
                  </a:lnTo>
                  <a:lnTo>
                    <a:pt x="146" y="533"/>
                  </a:lnTo>
                  <a:lnTo>
                    <a:pt x="139" y="514"/>
                  </a:lnTo>
                  <a:lnTo>
                    <a:pt x="139" y="489"/>
                  </a:lnTo>
                  <a:lnTo>
                    <a:pt x="139" y="475"/>
                  </a:lnTo>
                  <a:lnTo>
                    <a:pt x="133" y="469"/>
                  </a:lnTo>
                  <a:lnTo>
                    <a:pt x="127" y="456"/>
                  </a:lnTo>
                  <a:lnTo>
                    <a:pt x="120" y="456"/>
                  </a:lnTo>
                  <a:lnTo>
                    <a:pt x="95" y="481"/>
                  </a:lnTo>
                  <a:lnTo>
                    <a:pt x="89" y="481"/>
                  </a:lnTo>
                  <a:lnTo>
                    <a:pt x="70" y="463"/>
                  </a:lnTo>
                  <a:lnTo>
                    <a:pt x="76" y="450"/>
                  </a:lnTo>
                  <a:lnTo>
                    <a:pt x="76" y="444"/>
                  </a:lnTo>
                  <a:lnTo>
                    <a:pt x="76" y="431"/>
                  </a:lnTo>
                  <a:lnTo>
                    <a:pt x="89" y="425"/>
                  </a:lnTo>
                  <a:lnTo>
                    <a:pt x="89" y="411"/>
                  </a:lnTo>
                  <a:lnTo>
                    <a:pt x="89" y="386"/>
                  </a:lnTo>
                  <a:lnTo>
                    <a:pt x="95" y="386"/>
                  </a:lnTo>
                  <a:lnTo>
                    <a:pt x="95" y="373"/>
                  </a:lnTo>
                  <a:lnTo>
                    <a:pt x="114" y="334"/>
                  </a:lnTo>
                  <a:lnTo>
                    <a:pt x="108" y="328"/>
                  </a:lnTo>
                  <a:lnTo>
                    <a:pt x="89" y="322"/>
                  </a:lnTo>
                  <a:lnTo>
                    <a:pt x="89" y="315"/>
                  </a:lnTo>
                  <a:lnTo>
                    <a:pt x="76" y="308"/>
                  </a:lnTo>
                  <a:lnTo>
                    <a:pt x="70" y="295"/>
                  </a:lnTo>
                  <a:lnTo>
                    <a:pt x="64" y="276"/>
                  </a:lnTo>
                  <a:lnTo>
                    <a:pt x="51" y="244"/>
                  </a:lnTo>
                  <a:lnTo>
                    <a:pt x="26" y="225"/>
                  </a:lnTo>
                  <a:lnTo>
                    <a:pt x="19" y="206"/>
                  </a:lnTo>
                  <a:lnTo>
                    <a:pt x="13" y="200"/>
                  </a:lnTo>
                  <a:lnTo>
                    <a:pt x="13" y="192"/>
                  </a:lnTo>
                  <a:lnTo>
                    <a:pt x="19" y="180"/>
                  </a:lnTo>
                  <a:lnTo>
                    <a:pt x="13" y="161"/>
                  </a:lnTo>
                  <a:lnTo>
                    <a:pt x="0" y="128"/>
                  </a:lnTo>
                  <a:lnTo>
                    <a:pt x="19" y="0"/>
                  </a:lnTo>
                  <a:lnTo>
                    <a:pt x="120" y="19"/>
                  </a:lnTo>
                  <a:lnTo>
                    <a:pt x="372" y="58"/>
                  </a:lnTo>
                  <a:lnTo>
                    <a:pt x="637" y="103"/>
                  </a:lnTo>
                  <a:lnTo>
                    <a:pt x="1047" y="148"/>
                  </a:lnTo>
                  <a:lnTo>
                    <a:pt x="1015" y="547"/>
                  </a:lnTo>
                  <a:lnTo>
                    <a:pt x="1002" y="675"/>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 name=""/>
            <p:cNvSpPr/>
            <p:nvPr/>
          </p:nvSpPr>
          <p:spPr>
            <a:xfrm>
              <a:off x="1130400" y="1674720"/>
              <a:ext cx="1514520" cy="1013040"/>
            </a:xfrm>
            <a:custGeom>
              <a:avLst/>
              <a:gdLst/>
              <a:ahLst/>
              <a:rect l="l" t="t" r="r" b="b"/>
              <a:pathLst>
                <a:path w="1047" h="675">
                  <a:moveTo>
                    <a:pt x="1002" y="675"/>
                  </a:moveTo>
                  <a:lnTo>
                    <a:pt x="366" y="598"/>
                  </a:lnTo>
                  <a:lnTo>
                    <a:pt x="359" y="662"/>
                  </a:lnTo>
                  <a:lnTo>
                    <a:pt x="347" y="656"/>
                  </a:lnTo>
                  <a:lnTo>
                    <a:pt x="347" y="636"/>
                  </a:lnTo>
                  <a:lnTo>
                    <a:pt x="328" y="623"/>
                  </a:lnTo>
                  <a:lnTo>
                    <a:pt x="321" y="630"/>
                  </a:lnTo>
                  <a:lnTo>
                    <a:pt x="321" y="642"/>
                  </a:lnTo>
                  <a:lnTo>
                    <a:pt x="296" y="642"/>
                  </a:lnTo>
                  <a:lnTo>
                    <a:pt x="291" y="642"/>
                  </a:lnTo>
                  <a:lnTo>
                    <a:pt x="277" y="636"/>
                  </a:lnTo>
                  <a:lnTo>
                    <a:pt x="253" y="636"/>
                  </a:lnTo>
                  <a:lnTo>
                    <a:pt x="253" y="630"/>
                  </a:lnTo>
                  <a:lnTo>
                    <a:pt x="247" y="636"/>
                  </a:lnTo>
                  <a:lnTo>
                    <a:pt x="234" y="642"/>
                  </a:lnTo>
                  <a:lnTo>
                    <a:pt x="228" y="642"/>
                  </a:lnTo>
                  <a:lnTo>
                    <a:pt x="209" y="630"/>
                  </a:lnTo>
                  <a:lnTo>
                    <a:pt x="203" y="636"/>
                  </a:lnTo>
                  <a:lnTo>
                    <a:pt x="196" y="650"/>
                  </a:lnTo>
                  <a:lnTo>
                    <a:pt x="184" y="642"/>
                  </a:lnTo>
                  <a:lnTo>
                    <a:pt x="177" y="630"/>
                  </a:lnTo>
                  <a:lnTo>
                    <a:pt x="177" y="623"/>
                  </a:lnTo>
                  <a:lnTo>
                    <a:pt x="177" y="604"/>
                  </a:lnTo>
                  <a:lnTo>
                    <a:pt x="177" y="598"/>
                  </a:lnTo>
                  <a:lnTo>
                    <a:pt x="171" y="585"/>
                  </a:lnTo>
                  <a:lnTo>
                    <a:pt x="158" y="585"/>
                  </a:lnTo>
                  <a:lnTo>
                    <a:pt x="146" y="566"/>
                  </a:lnTo>
                  <a:lnTo>
                    <a:pt x="152" y="559"/>
                  </a:lnTo>
                  <a:lnTo>
                    <a:pt x="152" y="547"/>
                  </a:lnTo>
                  <a:lnTo>
                    <a:pt x="146" y="533"/>
                  </a:lnTo>
                  <a:lnTo>
                    <a:pt x="139" y="514"/>
                  </a:lnTo>
                  <a:lnTo>
                    <a:pt x="139" y="489"/>
                  </a:lnTo>
                  <a:lnTo>
                    <a:pt x="139" y="475"/>
                  </a:lnTo>
                  <a:lnTo>
                    <a:pt x="133" y="469"/>
                  </a:lnTo>
                  <a:lnTo>
                    <a:pt x="127" y="456"/>
                  </a:lnTo>
                  <a:lnTo>
                    <a:pt x="120" y="456"/>
                  </a:lnTo>
                  <a:lnTo>
                    <a:pt x="95" y="481"/>
                  </a:lnTo>
                  <a:lnTo>
                    <a:pt x="89" y="481"/>
                  </a:lnTo>
                  <a:lnTo>
                    <a:pt x="70" y="463"/>
                  </a:lnTo>
                  <a:lnTo>
                    <a:pt x="76" y="450"/>
                  </a:lnTo>
                  <a:lnTo>
                    <a:pt x="76" y="444"/>
                  </a:lnTo>
                  <a:lnTo>
                    <a:pt x="76" y="431"/>
                  </a:lnTo>
                  <a:lnTo>
                    <a:pt x="89" y="425"/>
                  </a:lnTo>
                  <a:lnTo>
                    <a:pt x="89" y="411"/>
                  </a:lnTo>
                  <a:lnTo>
                    <a:pt x="89" y="386"/>
                  </a:lnTo>
                  <a:lnTo>
                    <a:pt x="95" y="386"/>
                  </a:lnTo>
                  <a:lnTo>
                    <a:pt x="95" y="373"/>
                  </a:lnTo>
                  <a:lnTo>
                    <a:pt x="114" y="334"/>
                  </a:lnTo>
                  <a:lnTo>
                    <a:pt x="108" y="328"/>
                  </a:lnTo>
                  <a:lnTo>
                    <a:pt x="89" y="322"/>
                  </a:lnTo>
                  <a:lnTo>
                    <a:pt x="89" y="315"/>
                  </a:lnTo>
                  <a:lnTo>
                    <a:pt x="76" y="308"/>
                  </a:lnTo>
                  <a:lnTo>
                    <a:pt x="70" y="295"/>
                  </a:lnTo>
                  <a:lnTo>
                    <a:pt x="64" y="276"/>
                  </a:lnTo>
                  <a:lnTo>
                    <a:pt x="51" y="244"/>
                  </a:lnTo>
                  <a:lnTo>
                    <a:pt x="26" y="225"/>
                  </a:lnTo>
                  <a:lnTo>
                    <a:pt x="19" y="206"/>
                  </a:lnTo>
                  <a:lnTo>
                    <a:pt x="13" y="200"/>
                  </a:lnTo>
                  <a:lnTo>
                    <a:pt x="13" y="192"/>
                  </a:lnTo>
                  <a:lnTo>
                    <a:pt x="19" y="180"/>
                  </a:lnTo>
                  <a:lnTo>
                    <a:pt x="13" y="161"/>
                  </a:lnTo>
                  <a:lnTo>
                    <a:pt x="0" y="128"/>
                  </a:lnTo>
                  <a:lnTo>
                    <a:pt x="19" y="0"/>
                  </a:lnTo>
                  <a:lnTo>
                    <a:pt x="120" y="19"/>
                  </a:lnTo>
                  <a:lnTo>
                    <a:pt x="372" y="58"/>
                  </a:lnTo>
                  <a:lnTo>
                    <a:pt x="637" y="103"/>
                  </a:lnTo>
                  <a:lnTo>
                    <a:pt x="1047" y="148"/>
                  </a:lnTo>
                  <a:lnTo>
                    <a:pt x="1015" y="547"/>
                  </a:lnTo>
                  <a:lnTo>
                    <a:pt x="1002" y="675"/>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37" name=""/>
          <p:cNvSpPr/>
          <p:nvPr/>
        </p:nvSpPr>
        <p:spPr>
          <a:xfrm>
            <a:off x="1550880" y="2570040"/>
            <a:ext cx="1028880" cy="895320"/>
          </a:xfrm>
          <a:custGeom>
            <a:avLst/>
            <a:gdLst/>
            <a:ahLst/>
            <a:rect l="l" t="t" r="r" b="b"/>
            <a:pathLst>
              <a:path w="711" h="598">
                <a:moveTo>
                  <a:pt x="667" y="598"/>
                </a:moveTo>
                <a:lnTo>
                  <a:pt x="693" y="334"/>
                </a:lnTo>
                <a:lnTo>
                  <a:pt x="711" y="77"/>
                </a:lnTo>
                <a:lnTo>
                  <a:pt x="76" y="0"/>
                </a:lnTo>
                <a:lnTo>
                  <a:pt x="69" y="64"/>
                </a:lnTo>
                <a:lnTo>
                  <a:pt x="19" y="392"/>
                </a:lnTo>
                <a:lnTo>
                  <a:pt x="0" y="514"/>
                </a:lnTo>
                <a:lnTo>
                  <a:pt x="188" y="547"/>
                </a:lnTo>
                <a:lnTo>
                  <a:pt x="667" y="598"/>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8" name=""/>
          <p:cNvGrpSpPr/>
          <p:nvPr/>
        </p:nvGrpSpPr>
        <p:grpSpPr>
          <a:xfrm>
            <a:off x="1550880" y="2570040"/>
            <a:ext cx="1028880" cy="895320"/>
            <a:chOff x="1550880" y="2570040"/>
            <a:chExt cx="1028880" cy="895320"/>
          </a:xfrm>
        </p:grpSpPr>
        <p:sp>
          <p:nvSpPr>
            <p:cNvPr id="339" name=""/>
            <p:cNvSpPr/>
            <p:nvPr/>
          </p:nvSpPr>
          <p:spPr>
            <a:xfrm>
              <a:off x="1550880" y="2570040"/>
              <a:ext cx="1028880" cy="895320"/>
            </a:xfrm>
            <a:custGeom>
              <a:avLst/>
              <a:gdLst/>
              <a:ahLst/>
              <a:rect l="l" t="t" r="r" b="b"/>
              <a:pathLst>
                <a:path w="711" h="598">
                  <a:moveTo>
                    <a:pt x="667" y="598"/>
                  </a:moveTo>
                  <a:lnTo>
                    <a:pt x="693" y="334"/>
                  </a:lnTo>
                  <a:lnTo>
                    <a:pt x="711" y="77"/>
                  </a:lnTo>
                  <a:lnTo>
                    <a:pt x="76" y="0"/>
                  </a:lnTo>
                  <a:lnTo>
                    <a:pt x="69" y="64"/>
                  </a:lnTo>
                  <a:lnTo>
                    <a:pt x="19" y="392"/>
                  </a:lnTo>
                  <a:lnTo>
                    <a:pt x="0" y="514"/>
                  </a:lnTo>
                  <a:lnTo>
                    <a:pt x="188" y="547"/>
                  </a:lnTo>
                  <a:lnTo>
                    <a:pt x="667" y="598"/>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1550880" y="2570040"/>
              <a:ext cx="1028880" cy="895320"/>
            </a:xfrm>
            <a:custGeom>
              <a:avLst/>
              <a:gdLst/>
              <a:ahLst/>
              <a:rect l="l" t="t" r="r" b="b"/>
              <a:pathLst>
                <a:path w="711" h="598">
                  <a:moveTo>
                    <a:pt x="667" y="598"/>
                  </a:moveTo>
                  <a:lnTo>
                    <a:pt x="693" y="334"/>
                  </a:lnTo>
                  <a:lnTo>
                    <a:pt x="711" y="77"/>
                  </a:lnTo>
                  <a:lnTo>
                    <a:pt x="76" y="0"/>
                  </a:lnTo>
                  <a:lnTo>
                    <a:pt x="69" y="64"/>
                  </a:lnTo>
                  <a:lnTo>
                    <a:pt x="19" y="392"/>
                  </a:lnTo>
                  <a:lnTo>
                    <a:pt x="0" y="514"/>
                  </a:lnTo>
                  <a:lnTo>
                    <a:pt x="188" y="547"/>
                  </a:lnTo>
                  <a:lnTo>
                    <a:pt x="667" y="598"/>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41" name=""/>
          <p:cNvSpPr/>
          <p:nvPr/>
        </p:nvSpPr>
        <p:spPr>
          <a:xfrm>
            <a:off x="2556000" y="2495520"/>
            <a:ext cx="1028520" cy="739800"/>
          </a:xfrm>
          <a:custGeom>
            <a:avLst/>
            <a:gdLst/>
            <a:ahLst/>
            <a:rect l="l" t="t" r="r" b="b"/>
            <a:pathLst>
              <a:path w="711" h="494">
                <a:moveTo>
                  <a:pt x="0" y="384"/>
                </a:moveTo>
                <a:lnTo>
                  <a:pt x="18" y="128"/>
                </a:lnTo>
                <a:lnTo>
                  <a:pt x="31" y="0"/>
                </a:lnTo>
                <a:lnTo>
                  <a:pt x="699" y="31"/>
                </a:lnTo>
                <a:lnTo>
                  <a:pt x="699" y="45"/>
                </a:lnTo>
                <a:lnTo>
                  <a:pt x="692" y="57"/>
                </a:lnTo>
                <a:lnTo>
                  <a:pt x="680" y="70"/>
                </a:lnTo>
                <a:lnTo>
                  <a:pt x="680" y="83"/>
                </a:lnTo>
                <a:lnTo>
                  <a:pt x="711" y="115"/>
                </a:lnTo>
                <a:lnTo>
                  <a:pt x="711" y="353"/>
                </a:lnTo>
                <a:lnTo>
                  <a:pt x="705" y="353"/>
                </a:lnTo>
                <a:lnTo>
                  <a:pt x="699" y="353"/>
                </a:lnTo>
                <a:lnTo>
                  <a:pt x="705" y="366"/>
                </a:lnTo>
                <a:lnTo>
                  <a:pt x="705" y="372"/>
                </a:lnTo>
                <a:lnTo>
                  <a:pt x="699" y="384"/>
                </a:lnTo>
                <a:lnTo>
                  <a:pt x="705" y="391"/>
                </a:lnTo>
                <a:lnTo>
                  <a:pt x="711" y="411"/>
                </a:lnTo>
                <a:lnTo>
                  <a:pt x="705" y="417"/>
                </a:lnTo>
                <a:lnTo>
                  <a:pt x="705" y="430"/>
                </a:lnTo>
                <a:lnTo>
                  <a:pt x="699" y="449"/>
                </a:lnTo>
                <a:lnTo>
                  <a:pt x="705" y="475"/>
                </a:lnTo>
                <a:lnTo>
                  <a:pt x="711" y="488"/>
                </a:lnTo>
                <a:lnTo>
                  <a:pt x="711" y="494"/>
                </a:lnTo>
                <a:lnTo>
                  <a:pt x="686" y="481"/>
                </a:lnTo>
                <a:lnTo>
                  <a:pt x="648" y="449"/>
                </a:lnTo>
                <a:lnTo>
                  <a:pt x="635" y="449"/>
                </a:lnTo>
                <a:lnTo>
                  <a:pt x="623" y="449"/>
                </a:lnTo>
                <a:lnTo>
                  <a:pt x="604" y="455"/>
                </a:lnTo>
                <a:lnTo>
                  <a:pt x="591" y="461"/>
                </a:lnTo>
                <a:lnTo>
                  <a:pt x="579" y="455"/>
                </a:lnTo>
                <a:lnTo>
                  <a:pt x="572" y="442"/>
                </a:lnTo>
                <a:lnTo>
                  <a:pt x="561" y="430"/>
                </a:lnTo>
                <a:lnTo>
                  <a:pt x="547" y="436"/>
                </a:lnTo>
                <a:lnTo>
                  <a:pt x="529" y="436"/>
                </a:lnTo>
                <a:lnTo>
                  <a:pt x="515" y="417"/>
                </a:lnTo>
                <a:lnTo>
                  <a:pt x="0" y="384"/>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42" name=""/>
          <p:cNvGrpSpPr/>
          <p:nvPr/>
        </p:nvGrpSpPr>
        <p:grpSpPr>
          <a:xfrm>
            <a:off x="2556000" y="2495520"/>
            <a:ext cx="1028520" cy="739800"/>
            <a:chOff x="2556000" y="2495520"/>
            <a:chExt cx="1028520" cy="739800"/>
          </a:xfrm>
        </p:grpSpPr>
        <p:sp>
          <p:nvSpPr>
            <p:cNvPr id="343" name=""/>
            <p:cNvSpPr/>
            <p:nvPr/>
          </p:nvSpPr>
          <p:spPr>
            <a:xfrm>
              <a:off x="2556000" y="2495520"/>
              <a:ext cx="1028520" cy="739800"/>
            </a:xfrm>
            <a:custGeom>
              <a:avLst/>
              <a:gdLst/>
              <a:ahLst/>
              <a:rect l="l" t="t" r="r" b="b"/>
              <a:pathLst>
                <a:path w="711" h="494">
                  <a:moveTo>
                    <a:pt x="0" y="384"/>
                  </a:moveTo>
                  <a:lnTo>
                    <a:pt x="18" y="128"/>
                  </a:lnTo>
                  <a:lnTo>
                    <a:pt x="31" y="0"/>
                  </a:lnTo>
                  <a:lnTo>
                    <a:pt x="699" y="31"/>
                  </a:lnTo>
                  <a:lnTo>
                    <a:pt x="699" y="45"/>
                  </a:lnTo>
                  <a:lnTo>
                    <a:pt x="692" y="57"/>
                  </a:lnTo>
                  <a:lnTo>
                    <a:pt x="680" y="70"/>
                  </a:lnTo>
                  <a:lnTo>
                    <a:pt x="680" y="83"/>
                  </a:lnTo>
                  <a:lnTo>
                    <a:pt x="711" y="115"/>
                  </a:lnTo>
                  <a:lnTo>
                    <a:pt x="711" y="353"/>
                  </a:lnTo>
                  <a:lnTo>
                    <a:pt x="705" y="353"/>
                  </a:lnTo>
                  <a:lnTo>
                    <a:pt x="699" y="353"/>
                  </a:lnTo>
                  <a:lnTo>
                    <a:pt x="705" y="366"/>
                  </a:lnTo>
                  <a:lnTo>
                    <a:pt x="705" y="372"/>
                  </a:lnTo>
                  <a:lnTo>
                    <a:pt x="699" y="384"/>
                  </a:lnTo>
                  <a:lnTo>
                    <a:pt x="705" y="391"/>
                  </a:lnTo>
                  <a:lnTo>
                    <a:pt x="711" y="411"/>
                  </a:lnTo>
                  <a:lnTo>
                    <a:pt x="705" y="417"/>
                  </a:lnTo>
                  <a:lnTo>
                    <a:pt x="705" y="430"/>
                  </a:lnTo>
                  <a:lnTo>
                    <a:pt x="699" y="449"/>
                  </a:lnTo>
                  <a:lnTo>
                    <a:pt x="705" y="475"/>
                  </a:lnTo>
                  <a:lnTo>
                    <a:pt x="711" y="488"/>
                  </a:lnTo>
                  <a:lnTo>
                    <a:pt x="711" y="494"/>
                  </a:lnTo>
                  <a:lnTo>
                    <a:pt x="686" y="481"/>
                  </a:lnTo>
                  <a:lnTo>
                    <a:pt x="648" y="449"/>
                  </a:lnTo>
                  <a:lnTo>
                    <a:pt x="635" y="449"/>
                  </a:lnTo>
                  <a:lnTo>
                    <a:pt x="623" y="449"/>
                  </a:lnTo>
                  <a:lnTo>
                    <a:pt x="604" y="455"/>
                  </a:lnTo>
                  <a:lnTo>
                    <a:pt x="591" y="461"/>
                  </a:lnTo>
                  <a:lnTo>
                    <a:pt x="579" y="455"/>
                  </a:lnTo>
                  <a:lnTo>
                    <a:pt x="572" y="442"/>
                  </a:lnTo>
                  <a:lnTo>
                    <a:pt x="561" y="430"/>
                  </a:lnTo>
                  <a:lnTo>
                    <a:pt x="547" y="436"/>
                  </a:lnTo>
                  <a:lnTo>
                    <a:pt x="529" y="436"/>
                  </a:lnTo>
                  <a:lnTo>
                    <a:pt x="515" y="417"/>
                  </a:lnTo>
                  <a:lnTo>
                    <a:pt x="0" y="384"/>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2556000" y="2495520"/>
              <a:ext cx="1028520" cy="739800"/>
            </a:xfrm>
            <a:custGeom>
              <a:avLst/>
              <a:gdLst/>
              <a:ahLst/>
              <a:rect l="l" t="t" r="r" b="b"/>
              <a:pathLst>
                <a:path w="711" h="494">
                  <a:moveTo>
                    <a:pt x="0" y="384"/>
                  </a:moveTo>
                  <a:lnTo>
                    <a:pt x="18" y="128"/>
                  </a:lnTo>
                  <a:lnTo>
                    <a:pt x="31" y="0"/>
                  </a:lnTo>
                  <a:lnTo>
                    <a:pt x="699" y="31"/>
                  </a:lnTo>
                  <a:lnTo>
                    <a:pt x="699" y="45"/>
                  </a:lnTo>
                  <a:lnTo>
                    <a:pt x="692" y="57"/>
                  </a:lnTo>
                  <a:lnTo>
                    <a:pt x="680" y="70"/>
                  </a:lnTo>
                  <a:lnTo>
                    <a:pt x="680" y="83"/>
                  </a:lnTo>
                  <a:lnTo>
                    <a:pt x="711" y="115"/>
                  </a:lnTo>
                  <a:lnTo>
                    <a:pt x="711" y="353"/>
                  </a:lnTo>
                  <a:lnTo>
                    <a:pt x="705" y="353"/>
                  </a:lnTo>
                  <a:lnTo>
                    <a:pt x="699" y="353"/>
                  </a:lnTo>
                  <a:lnTo>
                    <a:pt x="705" y="366"/>
                  </a:lnTo>
                  <a:lnTo>
                    <a:pt x="705" y="372"/>
                  </a:lnTo>
                  <a:lnTo>
                    <a:pt x="699" y="384"/>
                  </a:lnTo>
                  <a:lnTo>
                    <a:pt x="705" y="391"/>
                  </a:lnTo>
                  <a:lnTo>
                    <a:pt x="711" y="411"/>
                  </a:lnTo>
                  <a:lnTo>
                    <a:pt x="705" y="417"/>
                  </a:lnTo>
                  <a:lnTo>
                    <a:pt x="705" y="430"/>
                  </a:lnTo>
                  <a:lnTo>
                    <a:pt x="699" y="449"/>
                  </a:lnTo>
                  <a:lnTo>
                    <a:pt x="705" y="475"/>
                  </a:lnTo>
                  <a:lnTo>
                    <a:pt x="711" y="488"/>
                  </a:lnTo>
                  <a:lnTo>
                    <a:pt x="711" y="494"/>
                  </a:lnTo>
                  <a:lnTo>
                    <a:pt x="686" y="481"/>
                  </a:lnTo>
                  <a:lnTo>
                    <a:pt x="648" y="449"/>
                  </a:lnTo>
                  <a:lnTo>
                    <a:pt x="635" y="449"/>
                  </a:lnTo>
                  <a:lnTo>
                    <a:pt x="623" y="449"/>
                  </a:lnTo>
                  <a:lnTo>
                    <a:pt x="604" y="455"/>
                  </a:lnTo>
                  <a:lnTo>
                    <a:pt x="591" y="461"/>
                  </a:lnTo>
                  <a:lnTo>
                    <a:pt x="579" y="455"/>
                  </a:lnTo>
                  <a:lnTo>
                    <a:pt x="572" y="442"/>
                  </a:lnTo>
                  <a:lnTo>
                    <a:pt x="561" y="430"/>
                  </a:lnTo>
                  <a:lnTo>
                    <a:pt x="547" y="436"/>
                  </a:lnTo>
                  <a:lnTo>
                    <a:pt x="529" y="436"/>
                  </a:lnTo>
                  <a:lnTo>
                    <a:pt x="515" y="417"/>
                  </a:lnTo>
                  <a:lnTo>
                    <a:pt x="0" y="384"/>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45" name=""/>
          <p:cNvSpPr/>
          <p:nvPr/>
        </p:nvSpPr>
        <p:spPr>
          <a:xfrm>
            <a:off x="3527280" y="2076480"/>
            <a:ext cx="978120" cy="1157400"/>
          </a:xfrm>
          <a:custGeom>
            <a:avLst/>
            <a:gdLst/>
            <a:ahLst/>
            <a:rect l="l" t="t" r="r" b="b"/>
            <a:pathLst>
              <a:path w="675" h="772">
                <a:moveTo>
                  <a:pt x="63" y="772"/>
                </a:moveTo>
                <a:lnTo>
                  <a:pt x="63" y="534"/>
                </a:lnTo>
                <a:lnTo>
                  <a:pt x="32" y="502"/>
                </a:lnTo>
                <a:lnTo>
                  <a:pt x="32" y="489"/>
                </a:lnTo>
                <a:lnTo>
                  <a:pt x="44" y="476"/>
                </a:lnTo>
                <a:lnTo>
                  <a:pt x="51" y="463"/>
                </a:lnTo>
                <a:lnTo>
                  <a:pt x="51" y="450"/>
                </a:lnTo>
                <a:lnTo>
                  <a:pt x="51" y="431"/>
                </a:lnTo>
                <a:lnTo>
                  <a:pt x="51" y="411"/>
                </a:lnTo>
                <a:lnTo>
                  <a:pt x="38" y="367"/>
                </a:lnTo>
                <a:lnTo>
                  <a:pt x="38" y="353"/>
                </a:lnTo>
                <a:lnTo>
                  <a:pt x="38" y="335"/>
                </a:lnTo>
                <a:lnTo>
                  <a:pt x="32" y="316"/>
                </a:lnTo>
                <a:lnTo>
                  <a:pt x="32" y="250"/>
                </a:lnTo>
                <a:lnTo>
                  <a:pt x="25" y="213"/>
                </a:lnTo>
                <a:lnTo>
                  <a:pt x="13" y="200"/>
                </a:lnTo>
                <a:lnTo>
                  <a:pt x="6" y="161"/>
                </a:lnTo>
                <a:lnTo>
                  <a:pt x="0" y="122"/>
                </a:lnTo>
                <a:lnTo>
                  <a:pt x="6" y="103"/>
                </a:lnTo>
                <a:lnTo>
                  <a:pt x="13" y="91"/>
                </a:lnTo>
                <a:lnTo>
                  <a:pt x="0" y="58"/>
                </a:lnTo>
                <a:lnTo>
                  <a:pt x="0" y="52"/>
                </a:lnTo>
                <a:lnTo>
                  <a:pt x="177" y="52"/>
                </a:lnTo>
                <a:lnTo>
                  <a:pt x="177" y="19"/>
                </a:lnTo>
                <a:lnTo>
                  <a:pt x="177" y="0"/>
                </a:lnTo>
                <a:lnTo>
                  <a:pt x="189" y="0"/>
                </a:lnTo>
                <a:lnTo>
                  <a:pt x="208" y="7"/>
                </a:lnTo>
                <a:lnTo>
                  <a:pt x="208" y="39"/>
                </a:lnTo>
                <a:lnTo>
                  <a:pt x="215" y="58"/>
                </a:lnTo>
                <a:lnTo>
                  <a:pt x="215" y="77"/>
                </a:lnTo>
                <a:lnTo>
                  <a:pt x="234" y="91"/>
                </a:lnTo>
                <a:lnTo>
                  <a:pt x="240" y="91"/>
                </a:lnTo>
                <a:lnTo>
                  <a:pt x="253" y="91"/>
                </a:lnTo>
                <a:lnTo>
                  <a:pt x="259" y="97"/>
                </a:lnTo>
                <a:lnTo>
                  <a:pt x="278" y="97"/>
                </a:lnTo>
                <a:lnTo>
                  <a:pt x="289" y="97"/>
                </a:lnTo>
                <a:lnTo>
                  <a:pt x="297" y="103"/>
                </a:lnTo>
                <a:lnTo>
                  <a:pt x="297" y="110"/>
                </a:lnTo>
                <a:lnTo>
                  <a:pt x="321" y="110"/>
                </a:lnTo>
                <a:lnTo>
                  <a:pt x="327" y="97"/>
                </a:lnTo>
                <a:lnTo>
                  <a:pt x="365" y="97"/>
                </a:lnTo>
                <a:lnTo>
                  <a:pt x="391" y="103"/>
                </a:lnTo>
                <a:lnTo>
                  <a:pt x="397" y="103"/>
                </a:lnTo>
                <a:lnTo>
                  <a:pt x="391" y="110"/>
                </a:lnTo>
                <a:lnTo>
                  <a:pt x="397" y="116"/>
                </a:lnTo>
                <a:lnTo>
                  <a:pt x="403" y="116"/>
                </a:lnTo>
                <a:lnTo>
                  <a:pt x="409" y="122"/>
                </a:lnTo>
                <a:lnTo>
                  <a:pt x="409" y="136"/>
                </a:lnTo>
                <a:lnTo>
                  <a:pt x="422" y="142"/>
                </a:lnTo>
                <a:lnTo>
                  <a:pt x="428" y="128"/>
                </a:lnTo>
                <a:lnTo>
                  <a:pt x="435" y="128"/>
                </a:lnTo>
                <a:lnTo>
                  <a:pt x="447" y="128"/>
                </a:lnTo>
                <a:lnTo>
                  <a:pt x="454" y="142"/>
                </a:lnTo>
                <a:lnTo>
                  <a:pt x="473" y="148"/>
                </a:lnTo>
                <a:lnTo>
                  <a:pt x="479" y="155"/>
                </a:lnTo>
                <a:lnTo>
                  <a:pt x="485" y="161"/>
                </a:lnTo>
                <a:lnTo>
                  <a:pt x="498" y="161"/>
                </a:lnTo>
                <a:lnTo>
                  <a:pt x="510" y="161"/>
                </a:lnTo>
                <a:lnTo>
                  <a:pt x="548" y="136"/>
                </a:lnTo>
                <a:lnTo>
                  <a:pt x="555" y="142"/>
                </a:lnTo>
                <a:lnTo>
                  <a:pt x="561" y="148"/>
                </a:lnTo>
                <a:lnTo>
                  <a:pt x="612" y="148"/>
                </a:lnTo>
                <a:lnTo>
                  <a:pt x="618" y="155"/>
                </a:lnTo>
                <a:lnTo>
                  <a:pt x="624" y="155"/>
                </a:lnTo>
                <a:lnTo>
                  <a:pt x="637" y="167"/>
                </a:lnTo>
                <a:lnTo>
                  <a:pt x="649" y="161"/>
                </a:lnTo>
                <a:lnTo>
                  <a:pt x="675" y="161"/>
                </a:lnTo>
                <a:lnTo>
                  <a:pt x="656" y="174"/>
                </a:lnTo>
                <a:lnTo>
                  <a:pt x="630" y="186"/>
                </a:lnTo>
                <a:lnTo>
                  <a:pt x="612" y="194"/>
                </a:lnTo>
                <a:lnTo>
                  <a:pt x="599" y="200"/>
                </a:lnTo>
                <a:lnTo>
                  <a:pt x="586" y="213"/>
                </a:lnTo>
                <a:lnTo>
                  <a:pt x="561" y="225"/>
                </a:lnTo>
                <a:lnTo>
                  <a:pt x="548" y="232"/>
                </a:lnTo>
                <a:lnTo>
                  <a:pt x="510" y="277"/>
                </a:lnTo>
                <a:lnTo>
                  <a:pt x="447" y="335"/>
                </a:lnTo>
                <a:lnTo>
                  <a:pt x="441" y="347"/>
                </a:lnTo>
                <a:lnTo>
                  <a:pt x="435" y="353"/>
                </a:lnTo>
                <a:lnTo>
                  <a:pt x="435" y="425"/>
                </a:lnTo>
                <a:lnTo>
                  <a:pt x="428" y="431"/>
                </a:lnTo>
                <a:lnTo>
                  <a:pt x="422" y="438"/>
                </a:lnTo>
                <a:lnTo>
                  <a:pt x="397" y="457"/>
                </a:lnTo>
                <a:lnTo>
                  <a:pt x="397" y="469"/>
                </a:lnTo>
                <a:lnTo>
                  <a:pt x="391" y="469"/>
                </a:lnTo>
                <a:lnTo>
                  <a:pt x="384" y="489"/>
                </a:lnTo>
                <a:lnTo>
                  <a:pt x="397" y="495"/>
                </a:lnTo>
                <a:lnTo>
                  <a:pt x="409" y="514"/>
                </a:lnTo>
                <a:lnTo>
                  <a:pt x="397" y="528"/>
                </a:lnTo>
                <a:lnTo>
                  <a:pt x="403" y="541"/>
                </a:lnTo>
                <a:lnTo>
                  <a:pt x="397" y="566"/>
                </a:lnTo>
                <a:lnTo>
                  <a:pt x="397" y="598"/>
                </a:lnTo>
                <a:lnTo>
                  <a:pt x="403" y="605"/>
                </a:lnTo>
                <a:lnTo>
                  <a:pt x="416" y="611"/>
                </a:lnTo>
                <a:lnTo>
                  <a:pt x="416" y="617"/>
                </a:lnTo>
                <a:lnTo>
                  <a:pt x="441" y="624"/>
                </a:lnTo>
                <a:lnTo>
                  <a:pt x="447" y="630"/>
                </a:lnTo>
                <a:lnTo>
                  <a:pt x="454" y="636"/>
                </a:lnTo>
                <a:lnTo>
                  <a:pt x="479" y="650"/>
                </a:lnTo>
                <a:lnTo>
                  <a:pt x="485" y="669"/>
                </a:lnTo>
                <a:lnTo>
                  <a:pt x="510" y="689"/>
                </a:lnTo>
                <a:lnTo>
                  <a:pt x="542" y="708"/>
                </a:lnTo>
                <a:lnTo>
                  <a:pt x="548" y="720"/>
                </a:lnTo>
                <a:lnTo>
                  <a:pt x="548" y="733"/>
                </a:lnTo>
                <a:lnTo>
                  <a:pt x="548" y="759"/>
                </a:lnTo>
                <a:lnTo>
                  <a:pt x="63" y="772"/>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46" name=""/>
          <p:cNvGrpSpPr/>
          <p:nvPr/>
        </p:nvGrpSpPr>
        <p:grpSpPr>
          <a:xfrm>
            <a:off x="3494160" y="1866960"/>
            <a:ext cx="977760" cy="1157400"/>
            <a:chOff x="3494160" y="1866960"/>
            <a:chExt cx="977760" cy="1157400"/>
          </a:xfrm>
        </p:grpSpPr>
        <p:sp>
          <p:nvSpPr>
            <p:cNvPr id="347" name=""/>
            <p:cNvSpPr/>
            <p:nvPr/>
          </p:nvSpPr>
          <p:spPr>
            <a:xfrm>
              <a:off x="3494160" y="1866960"/>
              <a:ext cx="977760" cy="1157400"/>
            </a:xfrm>
            <a:custGeom>
              <a:avLst/>
              <a:gdLst/>
              <a:ahLst/>
              <a:rect l="l" t="t" r="r" b="b"/>
              <a:pathLst>
                <a:path w="675" h="772">
                  <a:moveTo>
                    <a:pt x="63" y="772"/>
                  </a:moveTo>
                  <a:lnTo>
                    <a:pt x="63" y="534"/>
                  </a:lnTo>
                  <a:lnTo>
                    <a:pt x="32" y="502"/>
                  </a:lnTo>
                  <a:lnTo>
                    <a:pt x="32" y="489"/>
                  </a:lnTo>
                  <a:lnTo>
                    <a:pt x="44" y="476"/>
                  </a:lnTo>
                  <a:lnTo>
                    <a:pt x="51" y="463"/>
                  </a:lnTo>
                  <a:lnTo>
                    <a:pt x="51" y="450"/>
                  </a:lnTo>
                  <a:lnTo>
                    <a:pt x="51" y="431"/>
                  </a:lnTo>
                  <a:lnTo>
                    <a:pt x="51" y="411"/>
                  </a:lnTo>
                  <a:lnTo>
                    <a:pt x="38" y="367"/>
                  </a:lnTo>
                  <a:lnTo>
                    <a:pt x="38" y="353"/>
                  </a:lnTo>
                  <a:lnTo>
                    <a:pt x="38" y="335"/>
                  </a:lnTo>
                  <a:lnTo>
                    <a:pt x="32" y="316"/>
                  </a:lnTo>
                  <a:lnTo>
                    <a:pt x="32" y="250"/>
                  </a:lnTo>
                  <a:lnTo>
                    <a:pt x="25" y="213"/>
                  </a:lnTo>
                  <a:lnTo>
                    <a:pt x="13" y="200"/>
                  </a:lnTo>
                  <a:lnTo>
                    <a:pt x="6" y="161"/>
                  </a:lnTo>
                  <a:lnTo>
                    <a:pt x="0" y="122"/>
                  </a:lnTo>
                  <a:lnTo>
                    <a:pt x="6" y="103"/>
                  </a:lnTo>
                  <a:lnTo>
                    <a:pt x="13" y="91"/>
                  </a:lnTo>
                  <a:lnTo>
                    <a:pt x="0" y="58"/>
                  </a:lnTo>
                  <a:lnTo>
                    <a:pt x="0" y="52"/>
                  </a:lnTo>
                  <a:lnTo>
                    <a:pt x="177" y="52"/>
                  </a:lnTo>
                  <a:lnTo>
                    <a:pt x="177" y="19"/>
                  </a:lnTo>
                  <a:lnTo>
                    <a:pt x="177" y="0"/>
                  </a:lnTo>
                  <a:lnTo>
                    <a:pt x="189" y="0"/>
                  </a:lnTo>
                  <a:lnTo>
                    <a:pt x="208" y="7"/>
                  </a:lnTo>
                  <a:lnTo>
                    <a:pt x="208" y="39"/>
                  </a:lnTo>
                  <a:lnTo>
                    <a:pt x="215" y="58"/>
                  </a:lnTo>
                  <a:lnTo>
                    <a:pt x="215" y="77"/>
                  </a:lnTo>
                  <a:lnTo>
                    <a:pt x="234" y="91"/>
                  </a:lnTo>
                  <a:lnTo>
                    <a:pt x="240" y="91"/>
                  </a:lnTo>
                  <a:lnTo>
                    <a:pt x="253" y="91"/>
                  </a:lnTo>
                  <a:lnTo>
                    <a:pt x="259" y="97"/>
                  </a:lnTo>
                  <a:lnTo>
                    <a:pt x="278" y="97"/>
                  </a:lnTo>
                  <a:lnTo>
                    <a:pt x="289" y="97"/>
                  </a:lnTo>
                  <a:lnTo>
                    <a:pt x="297" y="103"/>
                  </a:lnTo>
                  <a:lnTo>
                    <a:pt x="297" y="110"/>
                  </a:lnTo>
                  <a:lnTo>
                    <a:pt x="321" y="110"/>
                  </a:lnTo>
                  <a:lnTo>
                    <a:pt x="327" y="97"/>
                  </a:lnTo>
                  <a:lnTo>
                    <a:pt x="365" y="97"/>
                  </a:lnTo>
                  <a:lnTo>
                    <a:pt x="391" y="103"/>
                  </a:lnTo>
                  <a:lnTo>
                    <a:pt x="397" y="103"/>
                  </a:lnTo>
                  <a:lnTo>
                    <a:pt x="391" y="110"/>
                  </a:lnTo>
                  <a:lnTo>
                    <a:pt x="397" y="116"/>
                  </a:lnTo>
                  <a:lnTo>
                    <a:pt x="403" y="116"/>
                  </a:lnTo>
                  <a:lnTo>
                    <a:pt x="409" y="122"/>
                  </a:lnTo>
                  <a:lnTo>
                    <a:pt x="409" y="136"/>
                  </a:lnTo>
                  <a:lnTo>
                    <a:pt x="422" y="142"/>
                  </a:lnTo>
                  <a:lnTo>
                    <a:pt x="428" y="128"/>
                  </a:lnTo>
                  <a:lnTo>
                    <a:pt x="435" y="128"/>
                  </a:lnTo>
                  <a:lnTo>
                    <a:pt x="447" y="128"/>
                  </a:lnTo>
                  <a:lnTo>
                    <a:pt x="454" y="142"/>
                  </a:lnTo>
                  <a:lnTo>
                    <a:pt x="473" y="148"/>
                  </a:lnTo>
                  <a:lnTo>
                    <a:pt x="479" y="155"/>
                  </a:lnTo>
                  <a:lnTo>
                    <a:pt x="485" y="161"/>
                  </a:lnTo>
                  <a:lnTo>
                    <a:pt x="498" y="161"/>
                  </a:lnTo>
                  <a:lnTo>
                    <a:pt x="510" y="161"/>
                  </a:lnTo>
                  <a:lnTo>
                    <a:pt x="548" y="136"/>
                  </a:lnTo>
                  <a:lnTo>
                    <a:pt x="555" y="142"/>
                  </a:lnTo>
                  <a:lnTo>
                    <a:pt x="561" y="148"/>
                  </a:lnTo>
                  <a:lnTo>
                    <a:pt x="612" y="148"/>
                  </a:lnTo>
                  <a:lnTo>
                    <a:pt x="618" y="155"/>
                  </a:lnTo>
                  <a:lnTo>
                    <a:pt x="624" y="155"/>
                  </a:lnTo>
                  <a:lnTo>
                    <a:pt x="637" y="167"/>
                  </a:lnTo>
                  <a:lnTo>
                    <a:pt x="649" y="161"/>
                  </a:lnTo>
                  <a:lnTo>
                    <a:pt x="675" y="161"/>
                  </a:lnTo>
                  <a:lnTo>
                    <a:pt x="656" y="174"/>
                  </a:lnTo>
                  <a:lnTo>
                    <a:pt x="630" y="186"/>
                  </a:lnTo>
                  <a:lnTo>
                    <a:pt x="612" y="194"/>
                  </a:lnTo>
                  <a:lnTo>
                    <a:pt x="599" y="200"/>
                  </a:lnTo>
                  <a:lnTo>
                    <a:pt x="586" y="213"/>
                  </a:lnTo>
                  <a:lnTo>
                    <a:pt x="561" y="225"/>
                  </a:lnTo>
                  <a:lnTo>
                    <a:pt x="548" y="232"/>
                  </a:lnTo>
                  <a:lnTo>
                    <a:pt x="510" y="277"/>
                  </a:lnTo>
                  <a:lnTo>
                    <a:pt x="447" y="335"/>
                  </a:lnTo>
                  <a:lnTo>
                    <a:pt x="441" y="347"/>
                  </a:lnTo>
                  <a:lnTo>
                    <a:pt x="435" y="353"/>
                  </a:lnTo>
                  <a:lnTo>
                    <a:pt x="435" y="425"/>
                  </a:lnTo>
                  <a:lnTo>
                    <a:pt x="428" y="431"/>
                  </a:lnTo>
                  <a:lnTo>
                    <a:pt x="422" y="438"/>
                  </a:lnTo>
                  <a:lnTo>
                    <a:pt x="397" y="457"/>
                  </a:lnTo>
                  <a:lnTo>
                    <a:pt x="397" y="469"/>
                  </a:lnTo>
                  <a:lnTo>
                    <a:pt x="391" y="469"/>
                  </a:lnTo>
                  <a:lnTo>
                    <a:pt x="384" y="489"/>
                  </a:lnTo>
                  <a:lnTo>
                    <a:pt x="397" y="495"/>
                  </a:lnTo>
                  <a:lnTo>
                    <a:pt x="409" y="514"/>
                  </a:lnTo>
                  <a:lnTo>
                    <a:pt x="397" y="528"/>
                  </a:lnTo>
                  <a:lnTo>
                    <a:pt x="403" y="541"/>
                  </a:lnTo>
                  <a:lnTo>
                    <a:pt x="397" y="566"/>
                  </a:lnTo>
                  <a:lnTo>
                    <a:pt x="397" y="598"/>
                  </a:lnTo>
                  <a:lnTo>
                    <a:pt x="403" y="605"/>
                  </a:lnTo>
                  <a:lnTo>
                    <a:pt x="416" y="611"/>
                  </a:lnTo>
                  <a:lnTo>
                    <a:pt x="416" y="617"/>
                  </a:lnTo>
                  <a:lnTo>
                    <a:pt x="441" y="624"/>
                  </a:lnTo>
                  <a:lnTo>
                    <a:pt x="447" y="630"/>
                  </a:lnTo>
                  <a:lnTo>
                    <a:pt x="454" y="636"/>
                  </a:lnTo>
                  <a:lnTo>
                    <a:pt x="479" y="650"/>
                  </a:lnTo>
                  <a:lnTo>
                    <a:pt x="485" y="669"/>
                  </a:lnTo>
                  <a:lnTo>
                    <a:pt x="510" y="689"/>
                  </a:lnTo>
                  <a:lnTo>
                    <a:pt x="542" y="708"/>
                  </a:lnTo>
                  <a:lnTo>
                    <a:pt x="548" y="720"/>
                  </a:lnTo>
                  <a:lnTo>
                    <a:pt x="548" y="733"/>
                  </a:lnTo>
                  <a:lnTo>
                    <a:pt x="548" y="759"/>
                  </a:lnTo>
                  <a:lnTo>
                    <a:pt x="63" y="772"/>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3494160" y="1866960"/>
              <a:ext cx="977760" cy="1157400"/>
            </a:xfrm>
            <a:custGeom>
              <a:avLst/>
              <a:gdLst/>
              <a:ahLst/>
              <a:rect l="l" t="t" r="r" b="b"/>
              <a:pathLst>
                <a:path w="675" h="772">
                  <a:moveTo>
                    <a:pt x="63" y="772"/>
                  </a:moveTo>
                  <a:lnTo>
                    <a:pt x="63" y="534"/>
                  </a:lnTo>
                  <a:lnTo>
                    <a:pt x="32" y="502"/>
                  </a:lnTo>
                  <a:lnTo>
                    <a:pt x="32" y="489"/>
                  </a:lnTo>
                  <a:lnTo>
                    <a:pt x="44" y="476"/>
                  </a:lnTo>
                  <a:lnTo>
                    <a:pt x="51" y="463"/>
                  </a:lnTo>
                  <a:lnTo>
                    <a:pt x="51" y="450"/>
                  </a:lnTo>
                  <a:lnTo>
                    <a:pt x="51" y="431"/>
                  </a:lnTo>
                  <a:lnTo>
                    <a:pt x="51" y="411"/>
                  </a:lnTo>
                  <a:lnTo>
                    <a:pt x="38" y="367"/>
                  </a:lnTo>
                  <a:lnTo>
                    <a:pt x="38" y="353"/>
                  </a:lnTo>
                  <a:lnTo>
                    <a:pt x="38" y="335"/>
                  </a:lnTo>
                  <a:lnTo>
                    <a:pt x="32" y="316"/>
                  </a:lnTo>
                  <a:lnTo>
                    <a:pt x="32" y="250"/>
                  </a:lnTo>
                  <a:lnTo>
                    <a:pt x="25" y="213"/>
                  </a:lnTo>
                  <a:lnTo>
                    <a:pt x="13" y="200"/>
                  </a:lnTo>
                  <a:lnTo>
                    <a:pt x="6" y="161"/>
                  </a:lnTo>
                  <a:lnTo>
                    <a:pt x="0" y="122"/>
                  </a:lnTo>
                  <a:lnTo>
                    <a:pt x="6" y="103"/>
                  </a:lnTo>
                  <a:lnTo>
                    <a:pt x="13" y="91"/>
                  </a:lnTo>
                  <a:lnTo>
                    <a:pt x="0" y="58"/>
                  </a:lnTo>
                  <a:lnTo>
                    <a:pt x="0" y="52"/>
                  </a:lnTo>
                  <a:lnTo>
                    <a:pt x="177" y="52"/>
                  </a:lnTo>
                  <a:lnTo>
                    <a:pt x="177" y="19"/>
                  </a:lnTo>
                  <a:lnTo>
                    <a:pt x="177" y="0"/>
                  </a:lnTo>
                  <a:lnTo>
                    <a:pt x="189" y="0"/>
                  </a:lnTo>
                  <a:lnTo>
                    <a:pt x="208" y="7"/>
                  </a:lnTo>
                  <a:lnTo>
                    <a:pt x="208" y="39"/>
                  </a:lnTo>
                  <a:lnTo>
                    <a:pt x="215" y="58"/>
                  </a:lnTo>
                  <a:lnTo>
                    <a:pt x="215" y="77"/>
                  </a:lnTo>
                  <a:lnTo>
                    <a:pt x="234" y="91"/>
                  </a:lnTo>
                  <a:lnTo>
                    <a:pt x="240" y="91"/>
                  </a:lnTo>
                  <a:lnTo>
                    <a:pt x="253" y="91"/>
                  </a:lnTo>
                  <a:lnTo>
                    <a:pt x="259" y="97"/>
                  </a:lnTo>
                  <a:lnTo>
                    <a:pt x="278" y="97"/>
                  </a:lnTo>
                  <a:lnTo>
                    <a:pt x="289" y="97"/>
                  </a:lnTo>
                  <a:lnTo>
                    <a:pt x="297" y="103"/>
                  </a:lnTo>
                  <a:lnTo>
                    <a:pt x="297" y="110"/>
                  </a:lnTo>
                  <a:lnTo>
                    <a:pt x="321" y="110"/>
                  </a:lnTo>
                  <a:lnTo>
                    <a:pt x="327" y="97"/>
                  </a:lnTo>
                  <a:lnTo>
                    <a:pt x="365" y="97"/>
                  </a:lnTo>
                  <a:lnTo>
                    <a:pt x="391" y="103"/>
                  </a:lnTo>
                  <a:lnTo>
                    <a:pt x="397" y="103"/>
                  </a:lnTo>
                  <a:lnTo>
                    <a:pt x="391" y="110"/>
                  </a:lnTo>
                  <a:lnTo>
                    <a:pt x="397" y="116"/>
                  </a:lnTo>
                  <a:lnTo>
                    <a:pt x="403" y="116"/>
                  </a:lnTo>
                  <a:lnTo>
                    <a:pt x="409" y="122"/>
                  </a:lnTo>
                  <a:lnTo>
                    <a:pt x="409" y="136"/>
                  </a:lnTo>
                  <a:lnTo>
                    <a:pt x="422" y="142"/>
                  </a:lnTo>
                  <a:lnTo>
                    <a:pt x="428" y="128"/>
                  </a:lnTo>
                  <a:lnTo>
                    <a:pt x="435" y="128"/>
                  </a:lnTo>
                  <a:lnTo>
                    <a:pt x="447" y="128"/>
                  </a:lnTo>
                  <a:lnTo>
                    <a:pt x="454" y="142"/>
                  </a:lnTo>
                  <a:lnTo>
                    <a:pt x="473" y="148"/>
                  </a:lnTo>
                  <a:lnTo>
                    <a:pt x="479" y="155"/>
                  </a:lnTo>
                  <a:lnTo>
                    <a:pt x="485" y="161"/>
                  </a:lnTo>
                  <a:lnTo>
                    <a:pt x="498" y="161"/>
                  </a:lnTo>
                  <a:lnTo>
                    <a:pt x="510" y="161"/>
                  </a:lnTo>
                  <a:lnTo>
                    <a:pt x="548" y="136"/>
                  </a:lnTo>
                  <a:lnTo>
                    <a:pt x="555" y="142"/>
                  </a:lnTo>
                  <a:lnTo>
                    <a:pt x="561" y="148"/>
                  </a:lnTo>
                  <a:lnTo>
                    <a:pt x="612" y="148"/>
                  </a:lnTo>
                  <a:lnTo>
                    <a:pt x="618" y="155"/>
                  </a:lnTo>
                  <a:lnTo>
                    <a:pt x="624" y="155"/>
                  </a:lnTo>
                  <a:lnTo>
                    <a:pt x="637" y="167"/>
                  </a:lnTo>
                  <a:lnTo>
                    <a:pt x="649" y="161"/>
                  </a:lnTo>
                  <a:lnTo>
                    <a:pt x="675" y="161"/>
                  </a:lnTo>
                  <a:lnTo>
                    <a:pt x="656" y="174"/>
                  </a:lnTo>
                  <a:lnTo>
                    <a:pt x="630" y="186"/>
                  </a:lnTo>
                  <a:lnTo>
                    <a:pt x="612" y="194"/>
                  </a:lnTo>
                  <a:lnTo>
                    <a:pt x="599" y="200"/>
                  </a:lnTo>
                  <a:lnTo>
                    <a:pt x="586" y="213"/>
                  </a:lnTo>
                  <a:lnTo>
                    <a:pt x="561" y="225"/>
                  </a:lnTo>
                  <a:lnTo>
                    <a:pt x="548" y="232"/>
                  </a:lnTo>
                  <a:lnTo>
                    <a:pt x="510" y="277"/>
                  </a:lnTo>
                  <a:lnTo>
                    <a:pt x="447" y="335"/>
                  </a:lnTo>
                  <a:lnTo>
                    <a:pt x="441" y="347"/>
                  </a:lnTo>
                  <a:lnTo>
                    <a:pt x="435" y="353"/>
                  </a:lnTo>
                  <a:lnTo>
                    <a:pt x="435" y="425"/>
                  </a:lnTo>
                  <a:lnTo>
                    <a:pt x="428" y="431"/>
                  </a:lnTo>
                  <a:lnTo>
                    <a:pt x="422" y="438"/>
                  </a:lnTo>
                  <a:lnTo>
                    <a:pt x="397" y="457"/>
                  </a:lnTo>
                  <a:lnTo>
                    <a:pt x="397" y="469"/>
                  </a:lnTo>
                  <a:lnTo>
                    <a:pt x="391" y="469"/>
                  </a:lnTo>
                  <a:lnTo>
                    <a:pt x="384" y="489"/>
                  </a:lnTo>
                  <a:lnTo>
                    <a:pt x="397" y="495"/>
                  </a:lnTo>
                  <a:lnTo>
                    <a:pt x="409" y="514"/>
                  </a:lnTo>
                  <a:lnTo>
                    <a:pt x="397" y="528"/>
                  </a:lnTo>
                  <a:lnTo>
                    <a:pt x="403" y="541"/>
                  </a:lnTo>
                  <a:lnTo>
                    <a:pt x="397" y="566"/>
                  </a:lnTo>
                  <a:lnTo>
                    <a:pt x="397" y="598"/>
                  </a:lnTo>
                  <a:lnTo>
                    <a:pt x="403" y="605"/>
                  </a:lnTo>
                  <a:lnTo>
                    <a:pt x="416" y="611"/>
                  </a:lnTo>
                  <a:lnTo>
                    <a:pt x="416" y="617"/>
                  </a:lnTo>
                  <a:lnTo>
                    <a:pt x="441" y="624"/>
                  </a:lnTo>
                  <a:lnTo>
                    <a:pt x="447" y="630"/>
                  </a:lnTo>
                  <a:lnTo>
                    <a:pt x="454" y="636"/>
                  </a:lnTo>
                  <a:lnTo>
                    <a:pt x="479" y="650"/>
                  </a:lnTo>
                  <a:lnTo>
                    <a:pt x="485" y="669"/>
                  </a:lnTo>
                  <a:lnTo>
                    <a:pt x="510" y="689"/>
                  </a:lnTo>
                  <a:lnTo>
                    <a:pt x="542" y="708"/>
                  </a:lnTo>
                  <a:lnTo>
                    <a:pt x="548" y="720"/>
                  </a:lnTo>
                  <a:lnTo>
                    <a:pt x="548" y="733"/>
                  </a:lnTo>
                  <a:lnTo>
                    <a:pt x="548" y="759"/>
                  </a:lnTo>
                  <a:lnTo>
                    <a:pt x="63" y="772"/>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49" name=""/>
          <p:cNvSpPr/>
          <p:nvPr/>
        </p:nvSpPr>
        <p:spPr>
          <a:xfrm>
            <a:off x="4021200" y="2340000"/>
            <a:ext cx="787320" cy="876240"/>
          </a:xfrm>
          <a:custGeom>
            <a:avLst/>
            <a:gdLst/>
            <a:ahLst/>
            <a:rect l="l" t="t" r="r" b="b"/>
            <a:pathLst>
              <a:path w="543" h="585">
                <a:moveTo>
                  <a:pt x="228" y="585"/>
                </a:moveTo>
                <a:lnTo>
                  <a:pt x="228" y="572"/>
                </a:lnTo>
                <a:lnTo>
                  <a:pt x="215" y="566"/>
                </a:lnTo>
                <a:lnTo>
                  <a:pt x="190" y="552"/>
                </a:lnTo>
                <a:lnTo>
                  <a:pt x="177" y="520"/>
                </a:lnTo>
                <a:lnTo>
                  <a:pt x="171" y="500"/>
                </a:lnTo>
                <a:lnTo>
                  <a:pt x="183" y="488"/>
                </a:lnTo>
                <a:lnTo>
                  <a:pt x="183" y="482"/>
                </a:lnTo>
                <a:lnTo>
                  <a:pt x="171" y="469"/>
                </a:lnTo>
                <a:lnTo>
                  <a:pt x="164" y="456"/>
                </a:lnTo>
                <a:lnTo>
                  <a:pt x="164" y="430"/>
                </a:lnTo>
                <a:lnTo>
                  <a:pt x="164" y="417"/>
                </a:lnTo>
                <a:lnTo>
                  <a:pt x="158" y="405"/>
                </a:lnTo>
                <a:lnTo>
                  <a:pt x="126" y="386"/>
                </a:lnTo>
                <a:lnTo>
                  <a:pt x="101" y="366"/>
                </a:lnTo>
                <a:lnTo>
                  <a:pt x="95" y="347"/>
                </a:lnTo>
                <a:lnTo>
                  <a:pt x="70" y="334"/>
                </a:lnTo>
                <a:lnTo>
                  <a:pt x="63" y="328"/>
                </a:lnTo>
                <a:lnTo>
                  <a:pt x="57" y="322"/>
                </a:lnTo>
                <a:lnTo>
                  <a:pt x="32" y="314"/>
                </a:lnTo>
                <a:lnTo>
                  <a:pt x="32" y="308"/>
                </a:lnTo>
                <a:lnTo>
                  <a:pt x="19" y="302"/>
                </a:lnTo>
                <a:lnTo>
                  <a:pt x="13" y="295"/>
                </a:lnTo>
                <a:lnTo>
                  <a:pt x="13" y="263"/>
                </a:lnTo>
                <a:lnTo>
                  <a:pt x="19" y="238"/>
                </a:lnTo>
                <a:lnTo>
                  <a:pt x="13" y="225"/>
                </a:lnTo>
                <a:lnTo>
                  <a:pt x="25" y="212"/>
                </a:lnTo>
                <a:lnTo>
                  <a:pt x="13" y="192"/>
                </a:lnTo>
                <a:lnTo>
                  <a:pt x="0" y="186"/>
                </a:lnTo>
                <a:lnTo>
                  <a:pt x="7" y="167"/>
                </a:lnTo>
                <a:lnTo>
                  <a:pt x="13" y="167"/>
                </a:lnTo>
                <a:lnTo>
                  <a:pt x="13" y="155"/>
                </a:lnTo>
                <a:lnTo>
                  <a:pt x="38" y="135"/>
                </a:lnTo>
                <a:lnTo>
                  <a:pt x="44" y="128"/>
                </a:lnTo>
                <a:lnTo>
                  <a:pt x="51" y="122"/>
                </a:lnTo>
                <a:lnTo>
                  <a:pt x="51" y="51"/>
                </a:lnTo>
                <a:lnTo>
                  <a:pt x="57" y="45"/>
                </a:lnTo>
                <a:lnTo>
                  <a:pt x="63" y="33"/>
                </a:lnTo>
                <a:lnTo>
                  <a:pt x="70" y="39"/>
                </a:lnTo>
                <a:lnTo>
                  <a:pt x="82" y="39"/>
                </a:lnTo>
                <a:lnTo>
                  <a:pt x="101" y="39"/>
                </a:lnTo>
                <a:lnTo>
                  <a:pt x="126" y="25"/>
                </a:lnTo>
                <a:lnTo>
                  <a:pt x="171" y="0"/>
                </a:lnTo>
                <a:lnTo>
                  <a:pt x="177" y="0"/>
                </a:lnTo>
                <a:lnTo>
                  <a:pt x="183" y="6"/>
                </a:lnTo>
                <a:lnTo>
                  <a:pt x="183" y="13"/>
                </a:lnTo>
                <a:lnTo>
                  <a:pt x="177" y="19"/>
                </a:lnTo>
                <a:lnTo>
                  <a:pt x="177" y="25"/>
                </a:lnTo>
                <a:lnTo>
                  <a:pt x="171" y="45"/>
                </a:lnTo>
                <a:lnTo>
                  <a:pt x="190" y="39"/>
                </a:lnTo>
                <a:lnTo>
                  <a:pt x="196" y="39"/>
                </a:lnTo>
                <a:lnTo>
                  <a:pt x="209" y="51"/>
                </a:lnTo>
                <a:lnTo>
                  <a:pt x="221" y="45"/>
                </a:lnTo>
                <a:lnTo>
                  <a:pt x="228" y="51"/>
                </a:lnTo>
                <a:lnTo>
                  <a:pt x="240" y="58"/>
                </a:lnTo>
                <a:lnTo>
                  <a:pt x="246" y="58"/>
                </a:lnTo>
                <a:lnTo>
                  <a:pt x="246" y="77"/>
                </a:lnTo>
                <a:lnTo>
                  <a:pt x="253" y="77"/>
                </a:lnTo>
                <a:lnTo>
                  <a:pt x="341" y="97"/>
                </a:lnTo>
                <a:lnTo>
                  <a:pt x="348" y="97"/>
                </a:lnTo>
                <a:lnTo>
                  <a:pt x="366" y="116"/>
                </a:lnTo>
                <a:lnTo>
                  <a:pt x="379" y="116"/>
                </a:lnTo>
                <a:lnTo>
                  <a:pt x="385" y="116"/>
                </a:lnTo>
                <a:lnTo>
                  <a:pt x="392" y="116"/>
                </a:lnTo>
                <a:lnTo>
                  <a:pt x="417" y="116"/>
                </a:lnTo>
                <a:lnTo>
                  <a:pt x="430" y="122"/>
                </a:lnTo>
                <a:lnTo>
                  <a:pt x="430" y="128"/>
                </a:lnTo>
                <a:lnTo>
                  <a:pt x="430" y="135"/>
                </a:lnTo>
                <a:lnTo>
                  <a:pt x="442" y="135"/>
                </a:lnTo>
                <a:lnTo>
                  <a:pt x="461" y="147"/>
                </a:lnTo>
                <a:lnTo>
                  <a:pt x="461" y="161"/>
                </a:lnTo>
                <a:lnTo>
                  <a:pt x="455" y="192"/>
                </a:lnTo>
                <a:lnTo>
                  <a:pt x="461" y="192"/>
                </a:lnTo>
                <a:lnTo>
                  <a:pt x="474" y="186"/>
                </a:lnTo>
                <a:lnTo>
                  <a:pt x="480" y="192"/>
                </a:lnTo>
                <a:lnTo>
                  <a:pt x="474" y="199"/>
                </a:lnTo>
                <a:lnTo>
                  <a:pt x="474" y="205"/>
                </a:lnTo>
                <a:lnTo>
                  <a:pt x="474" y="219"/>
                </a:lnTo>
                <a:lnTo>
                  <a:pt x="486" y="225"/>
                </a:lnTo>
                <a:lnTo>
                  <a:pt x="486" y="231"/>
                </a:lnTo>
                <a:lnTo>
                  <a:pt x="467" y="250"/>
                </a:lnTo>
                <a:lnTo>
                  <a:pt x="455" y="270"/>
                </a:lnTo>
                <a:lnTo>
                  <a:pt x="449" y="289"/>
                </a:lnTo>
                <a:lnTo>
                  <a:pt x="449" y="295"/>
                </a:lnTo>
                <a:lnTo>
                  <a:pt x="455" y="302"/>
                </a:lnTo>
                <a:lnTo>
                  <a:pt x="467" y="295"/>
                </a:lnTo>
                <a:lnTo>
                  <a:pt x="480" y="263"/>
                </a:lnTo>
                <a:lnTo>
                  <a:pt x="499" y="250"/>
                </a:lnTo>
                <a:lnTo>
                  <a:pt x="505" y="250"/>
                </a:lnTo>
                <a:lnTo>
                  <a:pt x="512" y="238"/>
                </a:lnTo>
                <a:lnTo>
                  <a:pt x="518" y="238"/>
                </a:lnTo>
                <a:lnTo>
                  <a:pt x="518" y="225"/>
                </a:lnTo>
                <a:lnTo>
                  <a:pt x="518" y="219"/>
                </a:lnTo>
                <a:lnTo>
                  <a:pt x="518" y="212"/>
                </a:lnTo>
                <a:lnTo>
                  <a:pt x="524" y="205"/>
                </a:lnTo>
                <a:lnTo>
                  <a:pt x="531" y="199"/>
                </a:lnTo>
                <a:lnTo>
                  <a:pt x="531" y="192"/>
                </a:lnTo>
                <a:lnTo>
                  <a:pt x="537" y="192"/>
                </a:lnTo>
                <a:lnTo>
                  <a:pt x="543" y="199"/>
                </a:lnTo>
                <a:lnTo>
                  <a:pt x="537" y="219"/>
                </a:lnTo>
                <a:lnTo>
                  <a:pt x="524" y="250"/>
                </a:lnTo>
                <a:lnTo>
                  <a:pt x="518" y="257"/>
                </a:lnTo>
                <a:lnTo>
                  <a:pt x="518" y="270"/>
                </a:lnTo>
                <a:lnTo>
                  <a:pt x="518" y="276"/>
                </a:lnTo>
                <a:lnTo>
                  <a:pt x="505" y="302"/>
                </a:lnTo>
                <a:lnTo>
                  <a:pt x="505" y="328"/>
                </a:lnTo>
                <a:lnTo>
                  <a:pt x="505" y="341"/>
                </a:lnTo>
                <a:lnTo>
                  <a:pt x="493" y="353"/>
                </a:lnTo>
                <a:lnTo>
                  <a:pt x="486" y="366"/>
                </a:lnTo>
                <a:lnTo>
                  <a:pt x="493" y="380"/>
                </a:lnTo>
                <a:lnTo>
                  <a:pt x="493" y="411"/>
                </a:lnTo>
                <a:lnTo>
                  <a:pt x="486" y="417"/>
                </a:lnTo>
                <a:lnTo>
                  <a:pt x="480" y="456"/>
                </a:lnTo>
                <a:lnTo>
                  <a:pt x="486" y="500"/>
                </a:lnTo>
                <a:lnTo>
                  <a:pt x="499" y="533"/>
                </a:lnTo>
                <a:lnTo>
                  <a:pt x="493" y="539"/>
                </a:lnTo>
                <a:lnTo>
                  <a:pt x="499" y="546"/>
                </a:lnTo>
                <a:lnTo>
                  <a:pt x="493" y="552"/>
                </a:lnTo>
                <a:lnTo>
                  <a:pt x="499" y="566"/>
                </a:lnTo>
                <a:lnTo>
                  <a:pt x="228" y="585"/>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50" name=""/>
          <p:cNvGrpSpPr/>
          <p:nvPr/>
        </p:nvGrpSpPr>
        <p:grpSpPr>
          <a:xfrm>
            <a:off x="4052880" y="2319480"/>
            <a:ext cx="784080" cy="877680"/>
            <a:chOff x="4052880" y="2319480"/>
            <a:chExt cx="784080" cy="877680"/>
          </a:xfrm>
        </p:grpSpPr>
        <p:sp>
          <p:nvSpPr>
            <p:cNvPr id="351" name=""/>
            <p:cNvSpPr/>
            <p:nvPr/>
          </p:nvSpPr>
          <p:spPr>
            <a:xfrm>
              <a:off x="4052880" y="2319480"/>
              <a:ext cx="784080" cy="877680"/>
            </a:xfrm>
            <a:custGeom>
              <a:avLst/>
              <a:gdLst/>
              <a:ahLst/>
              <a:rect l="l" t="t" r="r" b="b"/>
              <a:pathLst>
                <a:path w="542" h="586">
                  <a:moveTo>
                    <a:pt x="228" y="586"/>
                  </a:moveTo>
                  <a:lnTo>
                    <a:pt x="228" y="573"/>
                  </a:lnTo>
                  <a:lnTo>
                    <a:pt x="215" y="567"/>
                  </a:lnTo>
                  <a:lnTo>
                    <a:pt x="190" y="553"/>
                  </a:lnTo>
                  <a:lnTo>
                    <a:pt x="177" y="521"/>
                  </a:lnTo>
                  <a:lnTo>
                    <a:pt x="171" y="501"/>
                  </a:lnTo>
                  <a:lnTo>
                    <a:pt x="183" y="489"/>
                  </a:lnTo>
                  <a:lnTo>
                    <a:pt x="183" y="483"/>
                  </a:lnTo>
                  <a:lnTo>
                    <a:pt x="171" y="470"/>
                  </a:lnTo>
                  <a:lnTo>
                    <a:pt x="164" y="456"/>
                  </a:lnTo>
                  <a:lnTo>
                    <a:pt x="164" y="431"/>
                  </a:lnTo>
                  <a:lnTo>
                    <a:pt x="164" y="418"/>
                  </a:lnTo>
                  <a:lnTo>
                    <a:pt x="158" y="406"/>
                  </a:lnTo>
                  <a:lnTo>
                    <a:pt x="126" y="386"/>
                  </a:lnTo>
                  <a:lnTo>
                    <a:pt x="101" y="367"/>
                  </a:lnTo>
                  <a:lnTo>
                    <a:pt x="95" y="347"/>
                  </a:lnTo>
                  <a:lnTo>
                    <a:pt x="70" y="334"/>
                  </a:lnTo>
                  <a:lnTo>
                    <a:pt x="63" y="328"/>
                  </a:lnTo>
                  <a:lnTo>
                    <a:pt x="57" y="322"/>
                  </a:lnTo>
                  <a:lnTo>
                    <a:pt x="32" y="315"/>
                  </a:lnTo>
                  <a:lnTo>
                    <a:pt x="32" y="309"/>
                  </a:lnTo>
                  <a:lnTo>
                    <a:pt x="19" y="303"/>
                  </a:lnTo>
                  <a:lnTo>
                    <a:pt x="13" y="295"/>
                  </a:lnTo>
                  <a:lnTo>
                    <a:pt x="13" y="264"/>
                  </a:lnTo>
                  <a:lnTo>
                    <a:pt x="19" y="239"/>
                  </a:lnTo>
                  <a:lnTo>
                    <a:pt x="13" y="225"/>
                  </a:lnTo>
                  <a:lnTo>
                    <a:pt x="25" y="212"/>
                  </a:lnTo>
                  <a:lnTo>
                    <a:pt x="13" y="193"/>
                  </a:lnTo>
                  <a:lnTo>
                    <a:pt x="0" y="186"/>
                  </a:lnTo>
                  <a:lnTo>
                    <a:pt x="7" y="167"/>
                  </a:lnTo>
                  <a:lnTo>
                    <a:pt x="13" y="167"/>
                  </a:lnTo>
                  <a:lnTo>
                    <a:pt x="13" y="155"/>
                  </a:lnTo>
                  <a:lnTo>
                    <a:pt x="38" y="136"/>
                  </a:lnTo>
                  <a:lnTo>
                    <a:pt x="44" y="128"/>
                  </a:lnTo>
                  <a:lnTo>
                    <a:pt x="51" y="122"/>
                  </a:lnTo>
                  <a:lnTo>
                    <a:pt x="51" y="51"/>
                  </a:lnTo>
                  <a:lnTo>
                    <a:pt x="57" y="45"/>
                  </a:lnTo>
                  <a:lnTo>
                    <a:pt x="63" y="33"/>
                  </a:lnTo>
                  <a:lnTo>
                    <a:pt x="70" y="39"/>
                  </a:lnTo>
                  <a:lnTo>
                    <a:pt x="82" y="39"/>
                  </a:lnTo>
                  <a:lnTo>
                    <a:pt x="101" y="39"/>
                  </a:lnTo>
                  <a:lnTo>
                    <a:pt x="126" y="25"/>
                  </a:lnTo>
                  <a:lnTo>
                    <a:pt x="171" y="0"/>
                  </a:lnTo>
                  <a:lnTo>
                    <a:pt x="177" y="0"/>
                  </a:lnTo>
                  <a:lnTo>
                    <a:pt x="183" y="6"/>
                  </a:lnTo>
                  <a:lnTo>
                    <a:pt x="183" y="13"/>
                  </a:lnTo>
                  <a:lnTo>
                    <a:pt x="177" y="19"/>
                  </a:lnTo>
                  <a:lnTo>
                    <a:pt x="177" y="25"/>
                  </a:lnTo>
                  <a:lnTo>
                    <a:pt x="171" y="45"/>
                  </a:lnTo>
                  <a:lnTo>
                    <a:pt x="190" y="39"/>
                  </a:lnTo>
                  <a:lnTo>
                    <a:pt x="196" y="39"/>
                  </a:lnTo>
                  <a:lnTo>
                    <a:pt x="209" y="51"/>
                  </a:lnTo>
                  <a:lnTo>
                    <a:pt x="221" y="45"/>
                  </a:lnTo>
                  <a:lnTo>
                    <a:pt x="228" y="51"/>
                  </a:lnTo>
                  <a:lnTo>
                    <a:pt x="240" y="58"/>
                  </a:lnTo>
                  <a:lnTo>
                    <a:pt x="246" y="58"/>
                  </a:lnTo>
                  <a:lnTo>
                    <a:pt x="246" y="77"/>
                  </a:lnTo>
                  <a:lnTo>
                    <a:pt x="253" y="77"/>
                  </a:lnTo>
                  <a:lnTo>
                    <a:pt x="340" y="97"/>
                  </a:lnTo>
                  <a:lnTo>
                    <a:pt x="347" y="97"/>
                  </a:lnTo>
                  <a:lnTo>
                    <a:pt x="365" y="116"/>
                  </a:lnTo>
                  <a:lnTo>
                    <a:pt x="378" y="116"/>
                  </a:lnTo>
                  <a:lnTo>
                    <a:pt x="384" y="116"/>
                  </a:lnTo>
                  <a:lnTo>
                    <a:pt x="391" y="116"/>
                  </a:lnTo>
                  <a:lnTo>
                    <a:pt x="416" y="116"/>
                  </a:lnTo>
                  <a:lnTo>
                    <a:pt x="429" y="122"/>
                  </a:lnTo>
                  <a:lnTo>
                    <a:pt x="429" y="128"/>
                  </a:lnTo>
                  <a:lnTo>
                    <a:pt x="429" y="136"/>
                  </a:lnTo>
                  <a:lnTo>
                    <a:pt x="441" y="136"/>
                  </a:lnTo>
                  <a:lnTo>
                    <a:pt x="460" y="148"/>
                  </a:lnTo>
                  <a:lnTo>
                    <a:pt x="460" y="161"/>
                  </a:lnTo>
                  <a:lnTo>
                    <a:pt x="454" y="193"/>
                  </a:lnTo>
                  <a:lnTo>
                    <a:pt x="460" y="193"/>
                  </a:lnTo>
                  <a:lnTo>
                    <a:pt x="473" y="186"/>
                  </a:lnTo>
                  <a:lnTo>
                    <a:pt x="479" y="193"/>
                  </a:lnTo>
                  <a:lnTo>
                    <a:pt x="473" y="200"/>
                  </a:lnTo>
                  <a:lnTo>
                    <a:pt x="473" y="206"/>
                  </a:lnTo>
                  <a:lnTo>
                    <a:pt x="473" y="219"/>
                  </a:lnTo>
                  <a:lnTo>
                    <a:pt x="485" y="225"/>
                  </a:lnTo>
                  <a:lnTo>
                    <a:pt x="485" y="231"/>
                  </a:lnTo>
                  <a:lnTo>
                    <a:pt x="466" y="251"/>
                  </a:lnTo>
                  <a:lnTo>
                    <a:pt x="454" y="270"/>
                  </a:lnTo>
                  <a:lnTo>
                    <a:pt x="448" y="289"/>
                  </a:lnTo>
                  <a:lnTo>
                    <a:pt x="448" y="295"/>
                  </a:lnTo>
                  <a:lnTo>
                    <a:pt x="454" y="303"/>
                  </a:lnTo>
                  <a:lnTo>
                    <a:pt x="466" y="295"/>
                  </a:lnTo>
                  <a:lnTo>
                    <a:pt x="479" y="264"/>
                  </a:lnTo>
                  <a:lnTo>
                    <a:pt x="498" y="251"/>
                  </a:lnTo>
                  <a:lnTo>
                    <a:pt x="504" y="251"/>
                  </a:lnTo>
                  <a:lnTo>
                    <a:pt x="511" y="239"/>
                  </a:lnTo>
                  <a:lnTo>
                    <a:pt x="517" y="239"/>
                  </a:lnTo>
                  <a:lnTo>
                    <a:pt x="517" y="225"/>
                  </a:lnTo>
                  <a:lnTo>
                    <a:pt x="517" y="219"/>
                  </a:lnTo>
                  <a:lnTo>
                    <a:pt x="517" y="212"/>
                  </a:lnTo>
                  <a:lnTo>
                    <a:pt x="523" y="206"/>
                  </a:lnTo>
                  <a:lnTo>
                    <a:pt x="530" y="200"/>
                  </a:lnTo>
                  <a:lnTo>
                    <a:pt x="530" y="193"/>
                  </a:lnTo>
                  <a:lnTo>
                    <a:pt x="536" y="193"/>
                  </a:lnTo>
                  <a:lnTo>
                    <a:pt x="542" y="200"/>
                  </a:lnTo>
                  <a:lnTo>
                    <a:pt x="536" y="219"/>
                  </a:lnTo>
                  <a:lnTo>
                    <a:pt x="523" y="251"/>
                  </a:lnTo>
                  <a:lnTo>
                    <a:pt x="517" y="258"/>
                  </a:lnTo>
                  <a:lnTo>
                    <a:pt x="517" y="270"/>
                  </a:lnTo>
                  <a:lnTo>
                    <a:pt x="517" y="276"/>
                  </a:lnTo>
                  <a:lnTo>
                    <a:pt x="504" y="303"/>
                  </a:lnTo>
                  <a:lnTo>
                    <a:pt x="504" y="328"/>
                  </a:lnTo>
                  <a:lnTo>
                    <a:pt x="504" y="341"/>
                  </a:lnTo>
                  <a:lnTo>
                    <a:pt x="492" y="354"/>
                  </a:lnTo>
                  <a:lnTo>
                    <a:pt x="485" y="367"/>
                  </a:lnTo>
                  <a:lnTo>
                    <a:pt x="492" y="380"/>
                  </a:lnTo>
                  <a:lnTo>
                    <a:pt x="492" y="412"/>
                  </a:lnTo>
                  <a:lnTo>
                    <a:pt x="485" y="418"/>
                  </a:lnTo>
                  <a:lnTo>
                    <a:pt x="479" y="456"/>
                  </a:lnTo>
                  <a:lnTo>
                    <a:pt x="485" y="501"/>
                  </a:lnTo>
                  <a:lnTo>
                    <a:pt x="498" y="534"/>
                  </a:lnTo>
                  <a:lnTo>
                    <a:pt x="492" y="540"/>
                  </a:lnTo>
                  <a:lnTo>
                    <a:pt x="498" y="547"/>
                  </a:lnTo>
                  <a:lnTo>
                    <a:pt x="492" y="553"/>
                  </a:lnTo>
                  <a:lnTo>
                    <a:pt x="498" y="567"/>
                  </a:lnTo>
                  <a:lnTo>
                    <a:pt x="228" y="586"/>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4052880" y="2319480"/>
              <a:ext cx="784080" cy="877680"/>
            </a:xfrm>
            <a:custGeom>
              <a:avLst/>
              <a:gdLst/>
              <a:ahLst/>
              <a:rect l="l" t="t" r="r" b="b"/>
              <a:pathLst>
                <a:path w="542" h="586">
                  <a:moveTo>
                    <a:pt x="228" y="586"/>
                  </a:moveTo>
                  <a:lnTo>
                    <a:pt x="228" y="573"/>
                  </a:lnTo>
                  <a:lnTo>
                    <a:pt x="215" y="567"/>
                  </a:lnTo>
                  <a:lnTo>
                    <a:pt x="190" y="553"/>
                  </a:lnTo>
                  <a:lnTo>
                    <a:pt x="177" y="521"/>
                  </a:lnTo>
                  <a:lnTo>
                    <a:pt x="171" y="501"/>
                  </a:lnTo>
                  <a:lnTo>
                    <a:pt x="183" y="489"/>
                  </a:lnTo>
                  <a:lnTo>
                    <a:pt x="183" y="483"/>
                  </a:lnTo>
                  <a:lnTo>
                    <a:pt x="171" y="470"/>
                  </a:lnTo>
                  <a:lnTo>
                    <a:pt x="164" y="456"/>
                  </a:lnTo>
                  <a:lnTo>
                    <a:pt x="164" y="431"/>
                  </a:lnTo>
                  <a:lnTo>
                    <a:pt x="164" y="418"/>
                  </a:lnTo>
                  <a:lnTo>
                    <a:pt x="158" y="406"/>
                  </a:lnTo>
                  <a:lnTo>
                    <a:pt x="126" y="386"/>
                  </a:lnTo>
                  <a:lnTo>
                    <a:pt x="101" y="367"/>
                  </a:lnTo>
                  <a:lnTo>
                    <a:pt x="95" y="347"/>
                  </a:lnTo>
                  <a:lnTo>
                    <a:pt x="70" y="334"/>
                  </a:lnTo>
                  <a:lnTo>
                    <a:pt x="63" y="328"/>
                  </a:lnTo>
                  <a:lnTo>
                    <a:pt x="57" y="322"/>
                  </a:lnTo>
                  <a:lnTo>
                    <a:pt x="32" y="315"/>
                  </a:lnTo>
                  <a:lnTo>
                    <a:pt x="32" y="309"/>
                  </a:lnTo>
                  <a:lnTo>
                    <a:pt x="19" y="303"/>
                  </a:lnTo>
                  <a:lnTo>
                    <a:pt x="13" y="295"/>
                  </a:lnTo>
                  <a:lnTo>
                    <a:pt x="13" y="264"/>
                  </a:lnTo>
                  <a:lnTo>
                    <a:pt x="19" y="239"/>
                  </a:lnTo>
                  <a:lnTo>
                    <a:pt x="13" y="225"/>
                  </a:lnTo>
                  <a:lnTo>
                    <a:pt x="25" y="212"/>
                  </a:lnTo>
                  <a:lnTo>
                    <a:pt x="13" y="193"/>
                  </a:lnTo>
                  <a:lnTo>
                    <a:pt x="0" y="186"/>
                  </a:lnTo>
                  <a:lnTo>
                    <a:pt x="7" y="167"/>
                  </a:lnTo>
                  <a:lnTo>
                    <a:pt x="13" y="167"/>
                  </a:lnTo>
                  <a:lnTo>
                    <a:pt x="13" y="155"/>
                  </a:lnTo>
                  <a:lnTo>
                    <a:pt x="38" y="136"/>
                  </a:lnTo>
                  <a:lnTo>
                    <a:pt x="44" y="128"/>
                  </a:lnTo>
                  <a:lnTo>
                    <a:pt x="51" y="122"/>
                  </a:lnTo>
                  <a:lnTo>
                    <a:pt x="51" y="51"/>
                  </a:lnTo>
                  <a:lnTo>
                    <a:pt x="57" y="45"/>
                  </a:lnTo>
                  <a:lnTo>
                    <a:pt x="63" y="33"/>
                  </a:lnTo>
                  <a:lnTo>
                    <a:pt x="70" y="39"/>
                  </a:lnTo>
                  <a:lnTo>
                    <a:pt x="82" y="39"/>
                  </a:lnTo>
                  <a:lnTo>
                    <a:pt x="101" y="39"/>
                  </a:lnTo>
                  <a:lnTo>
                    <a:pt x="126" y="25"/>
                  </a:lnTo>
                  <a:lnTo>
                    <a:pt x="171" y="0"/>
                  </a:lnTo>
                  <a:lnTo>
                    <a:pt x="177" y="0"/>
                  </a:lnTo>
                  <a:lnTo>
                    <a:pt x="183" y="6"/>
                  </a:lnTo>
                  <a:lnTo>
                    <a:pt x="183" y="13"/>
                  </a:lnTo>
                  <a:lnTo>
                    <a:pt x="177" y="19"/>
                  </a:lnTo>
                  <a:lnTo>
                    <a:pt x="177" y="25"/>
                  </a:lnTo>
                  <a:lnTo>
                    <a:pt x="171" y="45"/>
                  </a:lnTo>
                  <a:lnTo>
                    <a:pt x="190" y="39"/>
                  </a:lnTo>
                  <a:lnTo>
                    <a:pt x="196" y="39"/>
                  </a:lnTo>
                  <a:lnTo>
                    <a:pt x="209" y="51"/>
                  </a:lnTo>
                  <a:lnTo>
                    <a:pt x="221" y="45"/>
                  </a:lnTo>
                  <a:lnTo>
                    <a:pt x="228" y="51"/>
                  </a:lnTo>
                  <a:lnTo>
                    <a:pt x="240" y="58"/>
                  </a:lnTo>
                  <a:lnTo>
                    <a:pt x="246" y="58"/>
                  </a:lnTo>
                  <a:lnTo>
                    <a:pt x="246" y="77"/>
                  </a:lnTo>
                  <a:lnTo>
                    <a:pt x="253" y="77"/>
                  </a:lnTo>
                  <a:lnTo>
                    <a:pt x="340" y="97"/>
                  </a:lnTo>
                  <a:lnTo>
                    <a:pt x="347" y="97"/>
                  </a:lnTo>
                  <a:lnTo>
                    <a:pt x="365" y="116"/>
                  </a:lnTo>
                  <a:lnTo>
                    <a:pt x="378" y="116"/>
                  </a:lnTo>
                  <a:lnTo>
                    <a:pt x="384" y="116"/>
                  </a:lnTo>
                  <a:lnTo>
                    <a:pt x="391" y="116"/>
                  </a:lnTo>
                  <a:lnTo>
                    <a:pt x="416" y="116"/>
                  </a:lnTo>
                  <a:lnTo>
                    <a:pt x="429" y="122"/>
                  </a:lnTo>
                  <a:lnTo>
                    <a:pt x="429" y="128"/>
                  </a:lnTo>
                  <a:lnTo>
                    <a:pt x="429" y="136"/>
                  </a:lnTo>
                  <a:lnTo>
                    <a:pt x="441" y="136"/>
                  </a:lnTo>
                  <a:lnTo>
                    <a:pt x="460" y="148"/>
                  </a:lnTo>
                  <a:lnTo>
                    <a:pt x="460" y="161"/>
                  </a:lnTo>
                  <a:lnTo>
                    <a:pt x="454" y="193"/>
                  </a:lnTo>
                  <a:lnTo>
                    <a:pt x="460" y="193"/>
                  </a:lnTo>
                  <a:lnTo>
                    <a:pt x="473" y="186"/>
                  </a:lnTo>
                  <a:lnTo>
                    <a:pt x="479" y="193"/>
                  </a:lnTo>
                  <a:lnTo>
                    <a:pt x="473" y="200"/>
                  </a:lnTo>
                  <a:lnTo>
                    <a:pt x="473" y="206"/>
                  </a:lnTo>
                  <a:lnTo>
                    <a:pt x="473" y="219"/>
                  </a:lnTo>
                  <a:lnTo>
                    <a:pt x="485" y="225"/>
                  </a:lnTo>
                  <a:lnTo>
                    <a:pt x="485" y="231"/>
                  </a:lnTo>
                  <a:lnTo>
                    <a:pt x="466" y="251"/>
                  </a:lnTo>
                  <a:lnTo>
                    <a:pt x="454" y="270"/>
                  </a:lnTo>
                  <a:lnTo>
                    <a:pt x="448" y="289"/>
                  </a:lnTo>
                  <a:lnTo>
                    <a:pt x="448" y="295"/>
                  </a:lnTo>
                  <a:lnTo>
                    <a:pt x="454" y="303"/>
                  </a:lnTo>
                  <a:lnTo>
                    <a:pt x="466" y="295"/>
                  </a:lnTo>
                  <a:lnTo>
                    <a:pt x="479" y="264"/>
                  </a:lnTo>
                  <a:lnTo>
                    <a:pt x="498" y="251"/>
                  </a:lnTo>
                  <a:lnTo>
                    <a:pt x="504" y="251"/>
                  </a:lnTo>
                  <a:lnTo>
                    <a:pt x="511" y="239"/>
                  </a:lnTo>
                  <a:lnTo>
                    <a:pt x="517" y="239"/>
                  </a:lnTo>
                  <a:lnTo>
                    <a:pt x="517" y="225"/>
                  </a:lnTo>
                  <a:lnTo>
                    <a:pt x="517" y="219"/>
                  </a:lnTo>
                  <a:lnTo>
                    <a:pt x="517" y="212"/>
                  </a:lnTo>
                  <a:lnTo>
                    <a:pt x="523" y="206"/>
                  </a:lnTo>
                  <a:lnTo>
                    <a:pt x="530" y="200"/>
                  </a:lnTo>
                  <a:lnTo>
                    <a:pt x="530" y="193"/>
                  </a:lnTo>
                  <a:lnTo>
                    <a:pt x="536" y="193"/>
                  </a:lnTo>
                  <a:lnTo>
                    <a:pt x="542" y="200"/>
                  </a:lnTo>
                  <a:lnTo>
                    <a:pt x="536" y="219"/>
                  </a:lnTo>
                  <a:lnTo>
                    <a:pt x="523" y="251"/>
                  </a:lnTo>
                  <a:lnTo>
                    <a:pt x="517" y="258"/>
                  </a:lnTo>
                  <a:lnTo>
                    <a:pt x="517" y="270"/>
                  </a:lnTo>
                  <a:lnTo>
                    <a:pt x="517" y="276"/>
                  </a:lnTo>
                  <a:lnTo>
                    <a:pt x="504" y="303"/>
                  </a:lnTo>
                  <a:lnTo>
                    <a:pt x="504" y="328"/>
                  </a:lnTo>
                  <a:lnTo>
                    <a:pt x="504" y="341"/>
                  </a:lnTo>
                  <a:lnTo>
                    <a:pt x="492" y="354"/>
                  </a:lnTo>
                  <a:lnTo>
                    <a:pt x="485" y="367"/>
                  </a:lnTo>
                  <a:lnTo>
                    <a:pt x="492" y="380"/>
                  </a:lnTo>
                  <a:lnTo>
                    <a:pt x="492" y="412"/>
                  </a:lnTo>
                  <a:lnTo>
                    <a:pt x="485" y="418"/>
                  </a:lnTo>
                  <a:lnTo>
                    <a:pt x="479" y="456"/>
                  </a:lnTo>
                  <a:lnTo>
                    <a:pt x="485" y="501"/>
                  </a:lnTo>
                  <a:lnTo>
                    <a:pt x="498" y="534"/>
                  </a:lnTo>
                  <a:lnTo>
                    <a:pt x="492" y="540"/>
                  </a:lnTo>
                  <a:lnTo>
                    <a:pt x="498" y="547"/>
                  </a:lnTo>
                  <a:lnTo>
                    <a:pt x="492" y="553"/>
                  </a:lnTo>
                  <a:lnTo>
                    <a:pt x="498" y="567"/>
                  </a:lnTo>
                  <a:lnTo>
                    <a:pt x="228" y="586"/>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53" name=""/>
          <p:cNvSpPr/>
          <p:nvPr/>
        </p:nvSpPr>
        <p:spPr>
          <a:xfrm>
            <a:off x="3527280" y="3035160"/>
            <a:ext cx="885960" cy="613080"/>
          </a:xfrm>
          <a:custGeom>
            <a:avLst/>
            <a:gdLst/>
            <a:ahLst/>
            <a:rect l="l" t="t" r="r" b="b"/>
            <a:pathLst>
              <a:path w="611" h="411">
                <a:moveTo>
                  <a:pt x="12" y="13"/>
                </a:moveTo>
                <a:lnTo>
                  <a:pt x="497" y="0"/>
                </a:lnTo>
                <a:lnTo>
                  <a:pt x="504" y="13"/>
                </a:lnTo>
                <a:lnTo>
                  <a:pt x="516" y="27"/>
                </a:lnTo>
                <a:lnTo>
                  <a:pt x="516" y="33"/>
                </a:lnTo>
                <a:lnTo>
                  <a:pt x="504" y="45"/>
                </a:lnTo>
                <a:lnTo>
                  <a:pt x="510" y="64"/>
                </a:lnTo>
                <a:lnTo>
                  <a:pt x="523" y="97"/>
                </a:lnTo>
                <a:lnTo>
                  <a:pt x="548" y="110"/>
                </a:lnTo>
                <a:lnTo>
                  <a:pt x="561" y="116"/>
                </a:lnTo>
                <a:lnTo>
                  <a:pt x="561" y="129"/>
                </a:lnTo>
                <a:lnTo>
                  <a:pt x="567" y="135"/>
                </a:lnTo>
                <a:lnTo>
                  <a:pt x="586" y="149"/>
                </a:lnTo>
                <a:lnTo>
                  <a:pt x="586" y="161"/>
                </a:lnTo>
                <a:lnTo>
                  <a:pt x="605" y="174"/>
                </a:lnTo>
                <a:lnTo>
                  <a:pt x="611" y="199"/>
                </a:lnTo>
                <a:lnTo>
                  <a:pt x="611" y="205"/>
                </a:lnTo>
                <a:lnTo>
                  <a:pt x="605" y="219"/>
                </a:lnTo>
                <a:lnTo>
                  <a:pt x="598" y="225"/>
                </a:lnTo>
                <a:lnTo>
                  <a:pt x="598" y="238"/>
                </a:lnTo>
                <a:lnTo>
                  <a:pt x="579" y="257"/>
                </a:lnTo>
                <a:lnTo>
                  <a:pt x="567" y="264"/>
                </a:lnTo>
                <a:lnTo>
                  <a:pt x="561" y="270"/>
                </a:lnTo>
                <a:lnTo>
                  <a:pt x="542" y="270"/>
                </a:lnTo>
                <a:lnTo>
                  <a:pt x="535" y="277"/>
                </a:lnTo>
                <a:lnTo>
                  <a:pt x="529" y="289"/>
                </a:lnTo>
                <a:lnTo>
                  <a:pt x="529" y="302"/>
                </a:lnTo>
                <a:lnTo>
                  <a:pt x="542" y="316"/>
                </a:lnTo>
                <a:lnTo>
                  <a:pt x="542" y="322"/>
                </a:lnTo>
                <a:lnTo>
                  <a:pt x="542" y="341"/>
                </a:lnTo>
                <a:lnTo>
                  <a:pt x="523" y="374"/>
                </a:lnTo>
                <a:lnTo>
                  <a:pt x="510" y="380"/>
                </a:lnTo>
                <a:lnTo>
                  <a:pt x="504" y="392"/>
                </a:lnTo>
                <a:lnTo>
                  <a:pt x="504" y="405"/>
                </a:lnTo>
                <a:lnTo>
                  <a:pt x="497" y="411"/>
                </a:lnTo>
                <a:lnTo>
                  <a:pt x="472" y="386"/>
                </a:lnTo>
                <a:lnTo>
                  <a:pt x="82" y="399"/>
                </a:lnTo>
                <a:lnTo>
                  <a:pt x="75" y="392"/>
                </a:lnTo>
                <a:lnTo>
                  <a:pt x="75" y="374"/>
                </a:lnTo>
                <a:lnTo>
                  <a:pt x="75" y="366"/>
                </a:lnTo>
                <a:lnTo>
                  <a:pt x="69" y="354"/>
                </a:lnTo>
                <a:lnTo>
                  <a:pt x="63" y="347"/>
                </a:lnTo>
                <a:lnTo>
                  <a:pt x="75" y="335"/>
                </a:lnTo>
                <a:lnTo>
                  <a:pt x="69" y="322"/>
                </a:lnTo>
                <a:lnTo>
                  <a:pt x="56" y="316"/>
                </a:lnTo>
                <a:lnTo>
                  <a:pt x="56" y="296"/>
                </a:lnTo>
                <a:lnTo>
                  <a:pt x="63" y="283"/>
                </a:lnTo>
                <a:lnTo>
                  <a:pt x="56" y="277"/>
                </a:lnTo>
                <a:lnTo>
                  <a:pt x="44" y="264"/>
                </a:lnTo>
                <a:lnTo>
                  <a:pt x="44" y="251"/>
                </a:lnTo>
                <a:lnTo>
                  <a:pt x="44" y="244"/>
                </a:lnTo>
                <a:lnTo>
                  <a:pt x="31" y="232"/>
                </a:lnTo>
                <a:lnTo>
                  <a:pt x="31" y="213"/>
                </a:lnTo>
                <a:lnTo>
                  <a:pt x="18" y="199"/>
                </a:lnTo>
                <a:lnTo>
                  <a:pt x="25" y="186"/>
                </a:lnTo>
                <a:lnTo>
                  <a:pt x="25" y="174"/>
                </a:lnTo>
                <a:lnTo>
                  <a:pt x="12" y="167"/>
                </a:lnTo>
                <a:lnTo>
                  <a:pt x="12" y="155"/>
                </a:lnTo>
                <a:lnTo>
                  <a:pt x="12" y="149"/>
                </a:lnTo>
                <a:lnTo>
                  <a:pt x="6" y="135"/>
                </a:lnTo>
                <a:lnTo>
                  <a:pt x="0" y="110"/>
                </a:lnTo>
                <a:lnTo>
                  <a:pt x="6" y="91"/>
                </a:lnTo>
                <a:lnTo>
                  <a:pt x="6" y="77"/>
                </a:lnTo>
                <a:lnTo>
                  <a:pt x="12" y="71"/>
                </a:lnTo>
                <a:lnTo>
                  <a:pt x="6" y="52"/>
                </a:lnTo>
                <a:lnTo>
                  <a:pt x="0" y="45"/>
                </a:lnTo>
                <a:lnTo>
                  <a:pt x="6" y="33"/>
                </a:lnTo>
                <a:lnTo>
                  <a:pt x="6" y="27"/>
                </a:lnTo>
                <a:lnTo>
                  <a:pt x="0" y="13"/>
                </a:lnTo>
                <a:lnTo>
                  <a:pt x="6" y="13"/>
                </a:lnTo>
                <a:lnTo>
                  <a:pt x="12" y="13"/>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54" name=""/>
          <p:cNvGrpSpPr/>
          <p:nvPr/>
        </p:nvGrpSpPr>
        <p:grpSpPr>
          <a:xfrm>
            <a:off x="3568680" y="3003480"/>
            <a:ext cx="884160" cy="614520"/>
            <a:chOff x="3568680" y="3003480"/>
            <a:chExt cx="884160" cy="614520"/>
          </a:xfrm>
        </p:grpSpPr>
        <p:sp>
          <p:nvSpPr>
            <p:cNvPr id="355" name=""/>
            <p:cNvSpPr/>
            <p:nvPr/>
          </p:nvSpPr>
          <p:spPr>
            <a:xfrm>
              <a:off x="3568680" y="3003480"/>
              <a:ext cx="884160" cy="614520"/>
            </a:xfrm>
            <a:custGeom>
              <a:avLst/>
              <a:gdLst/>
              <a:ahLst/>
              <a:rect l="l" t="t" r="r" b="b"/>
              <a:pathLst>
                <a:path w="611" h="411">
                  <a:moveTo>
                    <a:pt x="12" y="13"/>
                  </a:moveTo>
                  <a:lnTo>
                    <a:pt x="497" y="0"/>
                  </a:lnTo>
                  <a:lnTo>
                    <a:pt x="504" y="13"/>
                  </a:lnTo>
                  <a:lnTo>
                    <a:pt x="516" y="27"/>
                  </a:lnTo>
                  <a:lnTo>
                    <a:pt x="516" y="33"/>
                  </a:lnTo>
                  <a:lnTo>
                    <a:pt x="504" y="45"/>
                  </a:lnTo>
                  <a:lnTo>
                    <a:pt x="510" y="64"/>
                  </a:lnTo>
                  <a:lnTo>
                    <a:pt x="523" y="97"/>
                  </a:lnTo>
                  <a:lnTo>
                    <a:pt x="548" y="110"/>
                  </a:lnTo>
                  <a:lnTo>
                    <a:pt x="561" y="116"/>
                  </a:lnTo>
                  <a:lnTo>
                    <a:pt x="561" y="129"/>
                  </a:lnTo>
                  <a:lnTo>
                    <a:pt x="567" y="135"/>
                  </a:lnTo>
                  <a:lnTo>
                    <a:pt x="586" y="149"/>
                  </a:lnTo>
                  <a:lnTo>
                    <a:pt x="586" y="161"/>
                  </a:lnTo>
                  <a:lnTo>
                    <a:pt x="605" y="174"/>
                  </a:lnTo>
                  <a:lnTo>
                    <a:pt x="611" y="199"/>
                  </a:lnTo>
                  <a:lnTo>
                    <a:pt x="611" y="205"/>
                  </a:lnTo>
                  <a:lnTo>
                    <a:pt x="605" y="219"/>
                  </a:lnTo>
                  <a:lnTo>
                    <a:pt x="598" y="225"/>
                  </a:lnTo>
                  <a:lnTo>
                    <a:pt x="598" y="238"/>
                  </a:lnTo>
                  <a:lnTo>
                    <a:pt x="579" y="257"/>
                  </a:lnTo>
                  <a:lnTo>
                    <a:pt x="567" y="264"/>
                  </a:lnTo>
                  <a:lnTo>
                    <a:pt x="561" y="270"/>
                  </a:lnTo>
                  <a:lnTo>
                    <a:pt x="542" y="270"/>
                  </a:lnTo>
                  <a:lnTo>
                    <a:pt x="535" y="277"/>
                  </a:lnTo>
                  <a:lnTo>
                    <a:pt x="529" y="289"/>
                  </a:lnTo>
                  <a:lnTo>
                    <a:pt x="529" y="302"/>
                  </a:lnTo>
                  <a:lnTo>
                    <a:pt x="542" y="316"/>
                  </a:lnTo>
                  <a:lnTo>
                    <a:pt x="542" y="322"/>
                  </a:lnTo>
                  <a:lnTo>
                    <a:pt x="542" y="341"/>
                  </a:lnTo>
                  <a:lnTo>
                    <a:pt x="523" y="374"/>
                  </a:lnTo>
                  <a:lnTo>
                    <a:pt x="510" y="380"/>
                  </a:lnTo>
                  <a:lnTo>
                    <a:pt x="504" y="392"/>
                  </a:lnTo>
                  <a:lnTo>
                    <a:pt x="504" y="405"/>
                  </a:lnTo>
                  <a:lnTo>
                    <a:pt x="497" y="411"/>
                  </a:lnTo>
                  <a:lnTo>
                    <a:pt x="472" y="386"/>
                  </a:lnTo>
                  <a:lnTo>
                    <a:pt x="82" y="399"/>
                  </a:lnTo>
                  <a:lnTo>
                    <a:pt x="75" y="392"/>
                  </a:lnTo>
                  <a:lnTo>
                    <a:pt x="75" y="374"/>
                  </a:lnTo>
                  <a:lnTo>
                    <a:pt x="75" y="366"/>
                  </a:lnTo>
                  <a:lnTo>
                    <a:pt x="69" y="354"/>
                  </a:lnTo>
                  <a:lnTo>
                    <a:pt x="63" y="347"/>
                  </a:lnTo>
                  <a:lnTo>
                    <a:pt x="75" y="335"/>
                  </a:lnTo>
                  <a:lnTo>
                    <a:pt x="69" y="322"/>
                  </a:lnTo>
                  <a:lnTo>
                    <a:pt x="56" y="316"/>
                  </a:lnTo>
                  <a:lnTo>
                    <a:pt x="56" y="296"/>
                  </a:lnTo>
                  <a:lnTo>
                    <a:pt x="63" y="283"/>
                  </a:lnTo>
                  <a:lnTo>
                    <a:pt x="56" y="277"/>
                  </a:lnTo>
                  <a:lnTo>
                    <a:pt x="44" y="264"/>
                  </a:lnTo>
                  <a:lnTo>
                    <a:pt x="44" y="251"/>
                  </a:lnTo>
                  <a:lnTo>
                    <a:pt x="44" y="244"/>
                  </a:lnTo>
                  <a:lnTo>
                    <a:pt x="31" y="232"/>
                  </a:lnTo>
                  <a:lnTo>
                    <a:pt x="31" y="213"/>
                  </a:lnTo>
                  <a:lnTo>
                    <a:pt x="18" y="199"/>
                  </a:lnTo>
                  <a:lnTo>
                    <a:pt x="25" y="186"/>
                  </a:lnTo>
                  <a:lnTo>
                    <a:pt x="25" y="174"/>
                  </a:lnTo>
                  <a:lnTo>
                    <a:pt x="12" y="167"/>
                  </a:lnTo>
                  <a:lnTo>
                    <a:pt x="12" y="155"/>
                  </a:lnTo>
                  <a:lnTo>
                    <a:pt x="12" y="149"/>
                  </a:lnTo>
                  <a:lnTo>
                    <a:pt x="6" y="135"/>
                  </a:lnTo>
                  <a:lnTo>
                    <a:pt x="0" y="110"/>
                  </a:lnTo>
                  <a:lnTo>
                    <a:pt x="6" y="91"/>
                  </a:lnTo>
                  <a:lnTo>
                    <a:pt x="6" y="77"/>
                  </a:lnTo>
                  <a:lnTo>
                    <a:pt x="12" y="71"/>
                  </a:lnTo>
                  <a:lnTo>
                    <a:pt x="6" y="52"/>
                  </a:lnTo>
                  <a:lnTo>
                    <a:pt x="0" y="45"/>
                  </a:lnTo>
                  <a:lnTo>
                    <a:pt x="6" y="33"/>
                  </a:lnTo>
                  <a:lnTo>
                    <a:pt x="6" y="27"/>
                  </a:lnTo>
                  <a:lnTo>
                    <a:pt x="0" y="13"/>
                  </a:lnTo>
                  <a:lnTo>
                    <a:pt x="6" y="13"/>
                  </a:lnTo>
                  <a:lnTo>
                    <a:pt x="12" y="13"/>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a:off x="3568680" y="3003480"/>
              <a:ext cx="884160" cy="614520"/>
            </a:xfrm>
            <a:custGeom>
              <a:avLst/>
              <a:gdLst/>
              <a:ahLst/>
              <a:rect l="l" t="t" r="r" b="b"/>
              <a:pathLst>
                <a:path w="611" h="411">
                  <a:moveTo>
                    <a:pt x="12" y="13"/>
                  </a:moveTo>
                  <a:lnTo>
                    <a:pt x="497" y="0"/>
                  </a:lnTo>
                  <a:lnTo>
                    <a:pt x="504" y="13"/>
                  </a:lnTo>
                  <a:lnTo>
                    <a:pt x="516" y="27"/>
                  </a:lnTo>
                  <a:lnTo>
                    <a:pt x="516" y="33"/>
                  </a:lnTo>
                  <a:lnTo>
                    <a:pt x="504" y="45"/>
                  </a:lnTo>
                  <a:lnTo>
                    <a:pt x="510" y="64"/>
                  </a:lnTo>
                  <a:lnTo>
                    <a:pt x="523" y="97"/>
                  </a:lnTo>
                  <a:lnTo>
                    <a:pt x="548" y="110"/>
                  </a:lnTo>
                  <a:lnTo>
                    <a:pt x="561" y="116"/>
                  </a:lnTo>
                  <a:lnTo>
                    <a:pt x="561" y="129"/>
                  </a:lnTo>
                  <a:lnTo>
                    <a:pt x="567" y="135"/>
                  </a:lnTo>
                  <a:lnTo>
                    <a:pt x="586" y="149"/>
                  </a:lnTo>
                  <a:lnTo>
                    <a:pt x="586" y="161"/>
                  </a:lnTo>
                  <a:lnTo>
                    <a:pt x="605" y="174"/>
                  </a:lnTo>
                  <a:lnTo>
                    <a:pt x="611" y="199"/>
                  </a:lnTo>
                  <a:lnTo>
                    <a:pt x="611" y="205"/>
                  </a:lnTo>
                  <a:lnTo>
                    <a:pt x="605" y="219"/>
                  </a:lnTo>
                  <a:lnTo>
                    <a:pt x="598" y="225"/>
                  </a:lnTo>
                  <a:lnTo>
                    <a:pt x="598" y="238"/>
                  </a:lnTo>
                  <a:lnTo>
                    <a:pt x="579" y="257"/>
                  </a:lnTo>
                  <a:lnTo>
                    <a:pt x="567" y="264"/>
                  </a:lnTo>
                  <a:lnTo>
                    <a:pt x="561" y="270"/>
                  </a:lnTo>
                  <a:lnTo>
                    <a:pt x="542" y="270"/>
                  </a:lnTo>
                  <a:lnTo>
                    <a:pt x="535" y="277"/>
                  </a:lnTo>
                  <a:lnTo>
                    <a:pt x="529" y="289"/>
                  </a:lnTo>
                  <a:lnTo>
                    <a:pt x="529" y="302"/>
                  </a:lnTo>
                  <a:lnTo>
                    <a:pt x="542" y="316"/>
                  </a:lnTo>
                  <a:lnTo>
                    <a:pt x="542" y="322"/>
                  </a:lnTo>
                  <a:lnTo>
                    <a:pt x="542" y="341"/>
                  </a:lnTo>
                  <a:lnTo>
                    <a:pt x="523" y="374"/>
                  </a:lnTo>
                  <a:lnTo>
                    <a:pt x="510" y="380"/>
                  </a:lnTo>
                  <a:lnTo>
                    <a:pt x="504" y="392"/>
                  </a:lnTo>
                  <a:lnTo>
                    <a:pt x="504" y="405"/>
                  </a:lnTo>
                  <a:lnTo>
                    <a:pt x="497" y="411"/>
                  </a:lnTo>
                  <a:lnTo>
                    <a:pt x="472" y="386"/>
                  </a:lnTo>
                  <a:lnTo>
                    <a:pt x="82" y="399"/>
                  </a:lnTo>
                  <a:lnTo>
                    <a:pt x="75" y="392"/>
                  </a:lnTo>
                  <a:lnTo>
                    <a:pt x="75" y="374"/>
                  </a:lnTo>
                  <a:lnTo>
                    <a:pt x="75" y="366"/>
                  </a:lnTo>
                  <a:lnTo>
                    <a:pt x="69" y="354"/>
                  </a:lnTo>
                  <a:lnTo>
                    <a:pt x="63" y="347"/>
                  </a:lnTo>
                  <a:lnTo>
                    <a:pt x="75" y="335"/>
                  </a:lnTo>
                  <a:lnTo>
                    <a:pt x="69" y="322"/>
                  </a:lnTo>
                  <a:lnTo>
                    <a:pt x="56" y="316"/>
                  </a:lnTo>
                  <a:lnTo>
                    <a:pt x="56" y="296"/>
                  </a:lnTo>
                  <a:lnTo>
                    <a:pt x="63" y="283"/>
                  </a:lnTo>
                  <a:lnTo>
                    <a:pt x="56" y="277"/>
                  </a:lnTo>
                  <a:lnTo>
                    <a:pt x="44" y="264"/>
                  </a:lnTo>
                  <a:lnTo>
                    <a:pt x="44" y="251"/>
                  </a:lnTo>
                  <a:lnTo>
                    <a:pt x="44" y="244"/>
                  </a:lnTo>
                  <a:lnTo>
                    <a:pt x="31" y="232"/>
                  </a:lnTo>
                  <a:lnTo>
                    <a:pt x="31" y="213"/>
                  </a:lnTo>
                  <a:lnTo>
                    <a:pt x="18" y="199"/>
                  </a:lnTo>
                  <a:lnTo>
                    <a:pt x="25" y="186"/>
                  </a:lnTo>
                  <a:lnTo>
                    <a:pt x="25" y="174"/>
                  </a:lnTo>
                  <a:lnTo>
                    <a:pt x="12" y="167"/>
                  </a:lnTo>
                  <a:lnTo>
                    <a:pt x="12" y="155"/>
                  </a:lnTo>
                  <a:lnTo>
                    <a:pt x="12" y="149"/>
                  </a:lnTo>
                  <a:lnTo>
                    <a:pt x="6" y="135"/>
                  </a:lnTo>
                  <a:lnTo>
                    <a:pt x="0" y="110"/>
                  </a:lnTo>
                  <a:lnTo>
                    <a:pt x="6" y="91"/>
                  </a:lnTo>
                  <a:lnTo>
                    <a:pt x="6" y="77"/>
                  </a:lnTo>
                  <a:lnTo>
                    <a:pt x="12" y="71"/>
                  </a:lnTo>
                  <a:lnTo>
                    <a:pt x="6" y="52"/>
                  </a:lnTo>
                  <a:lnTo>
                    <a:pt x="0" y="45"/>
                  </a:lnTo>
                  <a:lnTo>
                    <a:pt x="6" y="33"/>
                  </a:lnTo>
                  <a:lnTo>
                    <a:pt x="6" y="27"/>
                  </a:lnTo>
                  <a:lnTo>
                    <a:pt x="0" y="13"/>
                  </a:lnTo>
                  <a:lnTo>
                    <a:pt x="6" y="13"/>
                  </a:lnTo>
                  <a:lnTo>
                    <a:pt x="12" y="13"/>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57" name=""/>
          <p:cNvSpPr/>
          <p:nvPr/>
        </p:nvSpPr>
        <p:spPr>
          <a:xfrm>
            <a:off x="4278240" y="3166920"/>
            <a:ext cx="596880" cy="1106640"/>
          </a:xfrm>
          <a:custGeom>
            <a:avLst/>
            <a:gdLst/>
            <a:ahLst/>
            <a:rect l="l" t="t" r="r" b="b"/>
            <a:pathLst>
              <a:path w="411" h="739">
                <a:moveTo>
                  <a:pt x="341" y="0"/>
                </a:moveTo>
                <a:lnTo>
                  <a:pt x="70" y="19"/>
                </a:lnTo>
                <a:lnTo>
                  <a:pt x="76" y="25"/>
                </a:lnTo>
                <a:lnTo>
                  <a:pt x="95" y="39"/>
                </a:lnTo>
                <a:lnTo>
                  <a:pt x="95" y="51"/>
                </a:lnTo>
                <a:lnTo>
                  <a:pt x="114" y="64"/>
                </a:lnTo>
                <a:lnTo>
                  <a:pt x="120" y="90"/>
                </a:lnTo>
                <a:lnTo>
                  <a:pt x="120" y="96"/>
                </a:lnTo>
                <a:lnTo>
                  <a:pt x="114" y="109"/>
                </a:lnTo>
                <a:lnTo>
                  <a:pt x="107" y="115"/>
                </a:lnTo>
                <a:lnTo>
                  <a:pt x="107" y="128"/>
                </a:lnTo>
                <a:lnTo>
                  <a:pt x="88" y="148"/>
                </a:lnTo>
                <a:lnTo>
                  <a:pt x="76" y="154"/>
                </a:lnTo>
                <a:lnTo>
                  <a:pt x="70" y="160"/>
                </a:lnTo>
                <a:lnTo>
                  <a:pt x="51" y="160"/>
                </a:lnTo>
                <a:lnTo>
                  <a:pt x="44" y="167"/>
                </a:lnTo>
                <a:lnTo>
                  <a:pt x="38" y="179"/>
                </a:lnTo>
                <a:lnTo>
                  <a:pt x="38" y="192"/>
                </a:lnTo>
                <a:lnTo>
                  <a:pt x="51" y="206"/>
                </a:lnTo>
                <a:lnTo>
                  <a:pt x="51" y="212"/>
                </a:lnTo>
                <a:lnTo>
                  <a:pt x="51" y="231"/>
                </a:lnTo>
                <a:lnTo>
                  <a:pt x="32" y="264"/>
                </a:lnTo>
                <a:lnTo>
                  <a:pt x="19" y="270"/>
                </a:lnTo>
                <a:lnTo>
                  <a:pt x="13" y="282"/>
                </a:lnTo>
                <a:lnTo>
                  <a:pt x="13" y="295"/>
                </a:lnTo>
                <a:lnTo>
                  <a:pt x="6" y="301"/>
                </a:lnTo>
                <a:lnTo>
                  <a:pt x="6" y="308"/>
                </a:lnTo>
                <a:lnTo>
                  <a:pt x="0" y="321"/>
                </a:lnTo>
                <a:lnTo>
                  <a:pt x="6" y="347"/>
                </a:lnTo>
                <a:lnTo>
                  <a:pt x="13" y="373"/>
                </a:lnTo>
                <a:lnTo>
                  <a:pt x="13" y="379"/>
                </a:lnTo>
                <a:lnTo>
                  <a:pt x="44" y="417"/>
                </a:lnTo>
                <a:lnTo>
                  <a:pt x="70" y="437"/>
                </a:lnTo>
                <a:lnTo>
                  <a:pt x="82" y="443"/>
                </a:lnTo>
                <a:lnTo>
                  <a:pt x="101" y="495"/>
                </a:lnTo>
                <a:lnTo>
                  <a:pt x="114" y="489"/>
                </a:lnTo>
                <a:lnTo>
                  <a:pt x="120" y="481"/>
                </a:lnTo>
                <a:lnTo>
                  <a:pt x="145" y="495"/>
                </a:lnTo>
                <a:lnTo>
                  <a:pt x="145" y="507"/>
                </a:lnTo>
                <a:lnTo>
                  <a:pt x="145" y="520"/>
                </a:lnTo>
                <a:lnTo>
                  <a:pt x="145" y="539"/>
                </a:lnTo>
                <a:lnTo>
                  <a:pt x="126" y="559"/>
                </a:lnTo>
                <a:lnTo>
                  <a:pt x="126" y="572"/>
                </a:lnTo>
                <a:lnTo>
                  <a:pt x="133" y="584"/>
                </a:lnTo>
                <a:lnTo>
                  <a:pt x="145" y="604"/>
                </a:lnTo>
                <a:lnTo>
                  <a:pt x="177" y="617"/>
                </a:lnTo>
                <a:lnTo>
                  <a:pt x="190" y="623"/>
                </a:lnTo>
                <a:lnTo>
                  <a:pt x="221" y="648"/>
                </a:lnTo>
                <a:lnTo>
                  <a:pt x="221" y="675"/>
                </a:lnTo>
                <a:lnTo>
                  <a:pt x="234" y="681"/>
                </a:lnTo>
                <a:lnTo>
                  <a:pt x="234" y="687"/>
                </a:lnTo>
                <a:lnTo>
                  <a:pt x="227" y="700"/>
                </a:lnTo>
                <a:lnTo>
                  <a:pt x="246" y="739"/>
                </a:lnTo>
                <a:lnTo>
                  <a:pt x="253" y="732"/>
                </a:lnTo>
                <a:lnTo>
                  <a:pt x="259" y="732"/>
                </a:lnTo>
                <a:lnTo>
                  <a:pt x="265" y="714"/>
                </a:lnTo>
                <a:lnTo>
                  <a:pt x="278" y="706"/>
                </a:lnTo>
                <a:lnTo>
                  <a:pt x="297" y="706"/>
                </a:lnTo>
                <a:lnTo>
                  <a:pt x="309" y="714"/>
                </a:lnTo>
                <a:lnTo>
                  <a:pt x="322" y="726"/>
                </a:lnTo>
                <a:lnTo>
                  <a:pt x="335" y="720"/>
                </a:lnTo>
                <a:lnTo>
                  <a:pt x="328" y="694"/>
                </a:lnTo>
                <a:lnTo>
                  <a:pt x="328" y="675"/>
                </a:lnTo>
                <a:lnTo>
                  <a:pt x="335" y="675"/>
                </a:lnTo>
                <a:lnTo>
                  <a:pt x="366" y="662"/>
                </a:lnTo>
                <a:lnTo>
                  <a:pt x="360" y="648"/>
                </a:lnTo>
                <a:lnTo>
                  <a:pt x="360" y="642"/>
                </a:lnTo>
                <a:lnTo>
                  <a:pt x="366" y="629"/>
                </a:lnTo>
                <a:lnTo>
                  <a:pt x="366" y="623"/>
                </a:lnTo>
                <a:lnTo>
                  <a:pt x="366" y="617"/>
                </a:lnTo>
                <a:lnTo>
                  <a:pt x="366" y="610"/>
                </a:lnTo>
                <a:lnTo>
                  <a:pt x="373" y="584"/>
                </a:lnTo>
                <a:lnTo>
                  <a:pt x="373" y="565"/>
                </a:lnTo>
                <a:lnTo>
                  <a:pt x="385" y="553"/>
                </a:lnTo>
                <a:lnTo>
                  <a:pt x="398" y="533"/>
                </a:lnTo>
                <a:lnTo>
                  <a:pt x="398" y="520"/>
                </a:lnTo>
                <a:lnTo>
                  <a:pt x="411" y="495"/>
                </a:lnTo>
                <a:lnTo>
                  <a:pt x="404" y="469"/>
                </a:lnTo>
                <a:lnTo>
                  <a:pt x="398" y="443"/>
                </a:lnTo>
                <a:lnTo>
                  <a:pt x="398" y="431"/>
                </a:lnTo>
                <a:lnTo>
                  <a:pt x="398" y="417"/>
                </a:lnTo>
                <a:lnTo>
                  <a:pt x="398" y="411"/>
                </a:lnTo>
                <a:lnTo>
                  <a:pt x="379" y="103"/>
                </a:lnTo>
                <a:lnTo>
                  <a:pt x="373" y="96"/>
                </a:lnTo>
                <a:lnTo>
                  <a:pt x="366" y="90"/>
                </a:lnTo>
                <a:lnTo>
                  <a:pt x="360" y="57"/>
                </a:lnTo>
                <a:lnTo>
                  <a:pt x="354" y="51"/>
                </a:lnTo>
                <a:lnTo>
                  <a:pt x="347" y="45"/>
                </a:lnTo>
                <a:lnTo>
                  <a:pt x="341" y="25"/>
                </a:lnTo>
                <a:lnTo>
                  <a:pt x="341" y="0"/>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58" name=""/>
          <p:cNvGrpSpPr/>
          <p:nvPr/>
        </p:nvGrpSpPr>
        <p:grpSpPr>
          <a:xfrm>
            <a:off x="4278240" y="3166920"/>
            <a:ext cx="596880" cy="1106640"/>
            <a:chOff x="4278240" y="3166920"/>
            <a:chExt cx="596880" cy="1106640"/>
          </a:xfrm>
        </p:grpSpPr>
        <p:sp>
          <p:nvSpPr>
            <p:cNvPr id="359" name=""/>
            <p:cNvSpPr/>
            <p:nvPr/>
          </p:nvSpPr>
          <p:spPr>
            <a:xfrm>
              <a:off x="4278240" y="3166920"/>
              <a:ext cx="596880" cy="1106640"/>
            </a:xfrm>
            <a:custGeom>
              <a:avLst/>
              <a:gdLst/>
              <a:ahLst/>
              <a:rect l="l" t="t" r="r" b="b"/>
              <a:pathLst>
                <a:path w="411" h="739">
                  <a:moveTo>
                    <a:pt x="341" y="0"/>
                  </a:moveTo>
                  <a:lnTo>
                    <a:pt x="70" y="19"/>
                  </a:lnTo>
                  <a:lnTo>
                    <a:pt x="76" y="25"/>
                  </a:lnTo>
                  <a:lnTo>
                    <a:pt x="95" y="39"/>
                  </a:lnTo>
                  <a:lnTo>
                    <a:pt x="95" y="51"/>
                  </a:lnTo>
                  <a:lnTo>
                    <a:pt x="114" y="64"/>
                  </a:lnTo>
                  <a:lnTo>
                    <a:pt x="120" y="90"/>
                  </a:lnTo>
                  <a:lnTo>
                    <a:pt x="120" y="96"/>
                  </a:lnTo>
                  <a:lnTo>
                    <a:pt x="114" y="109"/>
                  </a:lnTo>
                  <a:lnTo>
                    <a:pt x="107" y="115"/>
                  </a:lnTo>
                  <a:lnTo>
                    <a:pt x="107" y="128"/>
                  </a:lnTo>
                  <a:lnTo>
                    <a:pt x="88" y="148"/>
                  </a:lnTo>
                  <a:lnTo>
                    <a:pt x="76" y="154"/>
                  </a:lnTo>
                  <a:lnTo>
                    <a:pt x="70" y="160"/>
                  </a:lnTo>
                  <a:lnTo>
                    <a:pt x="51" y="160"/>
                  </a:lnTo>
                  <a:lnTo>
                    <a:pt x="44" y="167"/>
                  </a:lnTo>
                  <a:lnTo>
                    <a:pt x="38" y="179"/>
                  </a:lnTo>
                  <a:lnTo>
                    <a:pt x="38" y="192"/>
                  </a:lnTo>
                  <a:lnTo>
                    <a:pt x="51" y="206"/>
                  </a:lnTo>
                  <a:lnTo>
                    <a:pt x="51" y="212"/>
                  </a:lnTo>
                  <a:lnTo>
                    <a:pt x="51" y="231"/>
                  </a:lnTo>
                  <a:lnTo>
                    <a:pt x="32" y="264"/>
                  </a:lnTo>
                  <a:lnTo>
                    <a:pt x="19" y="270"/>
                  </a:lnTo>
                  <a:lnTo>
                    <a:pt x="13" y="282"/>
                  </a:lnTo>
                  <a:lnTo>
                    <a:pt x="13" y="295"/>
                  </a:lnTo>
                  <a:lnTo>
                    <a:pt x="6" y="301"/>
                  </a:lnTo>
                  <a:lnTo>
                    <a:pt x="6" y="308"/>
                  </a:lnTo>
                  <a:lnTo>
                    <a:pt x="0" y="321"/>
                  </a:lnTo>
                  <a:lnTo>
                    <a:pt x="6" y="347"/>
                  </a:lnTo>
                  <a:lnTo>
                    <a:pt x="13" y="373"/>
                  </a:lnTo>
                  <a:lnTo>
                    <a:pt x="13" y="379"/>
                  </a:lnTo>
                  <a:lnTo>
                    <a:pt x="44" y="417"/>
                  </a:lnTo>
                  <a:lnTo>
                    <a:pt x="70" y="437"/>
                  </a:lnTo>
                  <a:lnTo>
                    <a:pt x="82" y="443"/>
                  </a:lnTo>
                  <a:lnTo>
                    <a:pt x="101" y="495"/>
                  </a:lnTo>
                  <a:lnTo>
                    <a:pt x="114" y="489"/>
                  </a:lnTo>
                  <a:lnTo>
                    <a:pt x="120" y="481"/>
                  </a:lnTo>
                  <a:lnTo>
                    <a:pt x="145" y="495"/>
                  </a:lnTo>
                  <a:lnTo>
                    <a:pt x="145" y="507"/>
                  </a:lnTo>
                  <a:lnTo>
                    <a:pt x="145" y="520"/>
                  </a:lnTo>
                  <a:lnTo>
                    <a:pt x="145" y="539"/>
                  </a:lnTo>
                  <a:lnTo>
                    <a:pt x="126" y="559"/>
                  </a:lnTo>
                  <a:lnTo>
                    <a:pt x="126" y="572"/>
                  </a:lnTo>
                  <a:lnTo>
                    <a:pt x="133" y="584"/>
                  </a:lnTo>
                  <a:lnTo>
                    <a:pt x="145" y="604"/>
                  </a:lnTo>
                  <a:lnTo>
                    <a:pt x="177" y="617"/>
                  </a:lnTo>
                  <a:lnTo>
                    <a:pt x="190" y="623"/>
                  </a:lnTo>
                  <a:lnTo>
                    <a:pt x="221" y="648"/>
                  </a:lnTo>
                  <a:lnTo>
                    <a:pt x="221" y="675"/>
                  </a:lnTo>
                  <a:lnTo>
                    <a:pt x="234" y="681"/>
                  </a:lnTo>
                  <a:lnTo>
                    <a:pt x="234" y="687"/>
                  </a:lnTo>
                  <a:lnTo>
                    <a:pt x="227" y="700"/>
                  </a:lnTo>
                  <a:lnTo>
                    <a:pt x="246" y="739"/>
                  </a:lnTo>
                  <a:lnTo>
                    <a:pt x="253" y="732"/>
                  </a:lnTo>
                  <a:lnTo>
                    <a:pt x="259" y="732"/>
                  </a:lnTo>
                  <a:lnTo>
                    <a:pt x="265" y="714"/>
                  </a:lnTo>
                  <a:lnTo>
                    <a:pt x="278" y="706"/>
                  </a:lnTo>
                  <a:lnTo>
                    <a:pt x="297" y="706"/>
                  </a:lnTo>
                  <a:lnTo>
                    <a:pt x="309" y="714"/>
                  </a:lnTo>
                  <a:lnTo>
                    <a:pt x="322" y="726"/>
                  </a:lnTo>
                  <a:lnTo>
                    <a:pt x="335" y="720"/>
                  </a:lnTo>
                  <a:lnTo>
                    <a:pt x="328" y="694"/>
                  </a:lnTo>
                  <a:lnTo>
                    <a:pt x="328" y="675"/>
                  </a:lnTo>
                  <a:lnTo>
                    <a:pt x="335" y="675"/>
                  </a:lnTo>
                  <a:lnTo>
                    <a:pt x="366" y="662"/>
                  </a:lnTo>
                  <a:lnTo>
                    <a:pt x="360" y="648"/>
                  </a:lnTo>
                  <a:lnTo>
                    <a:pt x="360" y="642"/>
                  </a:lnTo>
                  <a:lnTo>
                    <a:pt x="366" y="629"/>
                  </a:lnTo>
                  <a:lnTo>
                    <a:pt x="366" y="623"/>
                  </a:lnTo>
                  <a:lnTo>
                    <a:pt x="366" y="617"/>
                  </a:lnTo>
                  <a:lnTo>
                    <a:pt x="366" y="610"/>
                  </a:lnTo>
                  <a:lnTo>
                    <a:pt x="373" y="584"/>
                  </a:lnTo>
                  <a:lnTo>
                    <a:pt x="373" y="565"/>
                  </a:lnTo>
                  <a:lnTo>
                    <a:pt x="385" y="553"/>
                  </a:lnTo>
                  <a:lnTo>
                    <a:pt x="398" y="533"/>
                  </a:lnTo>
                  <a:lnTo>
                    <a:pt x="398" y="520"/>
                  </a:lnTo>
                  <a:lnTo>
                    <a:pt x="411" y="495"/>
                  </a:lnTo>
                  <a:lnTo>
                    <a:pt x="404" y="469"/>
                  </a:lnTo>
                  <a:lnTo>
                    <a:pt x="398" y="443"/>
                  </a:lnTo>
                  <a:lnTo>
                    <a:pt x="398" y="431"/>
                  </a:lnTo>
                  <a:lnTo>
                    <a:pt x="398" y="417"/>
                  </a:lnTo>
                  <a:lnTo>
                    <a:pt x="398" y="411"/>
                  </a:lnTo>
                  <a:lnTo>
                    <a:pt x="379" y="103"/>
                  </a:lnTo>
                  <a:lnTo>
                    <a:pt x="373" y="96"/>
                  </a:lnTo>
                  <a:lnTo>
                    <a:pt x="366" y="90"/>
                  </a:lnTo>
                  <a:lnTo>
                    <a:pt x="360" y="57"/>
                  </a:lnTo>
                  <a:lnTo>
                    <a:pt x="354" y="51"/>
                  </a:lnTo>
                  <a:lnTo>
                    <a:pt x="347" y="45"/>
                  </a:lnTo>
                  <a:lnTo>
                    <a:pt x="341" y="25"/>
                  </a:lnTo>
                  <a:lnTo>
                    <a:pt x="341" y="0"/>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a:off x="4278240" y="3166920"/>
              <a:ext cx="596880" cy="1106640"/>
            </a:xfrm>
            <a:custGeom>
              <a:avLst/>
              <a:gdLst/>
              <a:ahLst/>
              <a:rect l="l" t="t" r="r" b="b"/>
              <a:pathLst>
                <a:path w="411" h="739">
                  <a:moveTo>
                    <a:pt x="341" y="0"/>
                  </a:moveTo>
                  <a:lnTo>
                    <a:pt x="70" y="19"/>
                  </a:lnTo>
                  <a:lnTo>
                    <a:pt x="76" y="25"/>
                  </a:lnTo>
                  <a:lnTo>
                    <a:pt x="95" y="39"/>
                  </a:lnTo>
                  <a:lnTo>
                    <a:pt x="95" y="51"/>
                  </a:lnTo>
                  <a:lnTo>
                    <a:pt x="114" y="64"/>
                  </a:lnTo>
                  <a:lnTo>
                    <a:pt x="120" y="90"/>
                  </a:lnTo>
                  <a:lnTo>
                    <a:pt x="120" y="96"/>
                  </a:lnTo>
                  <a:lnTo>
                    <a:pt x="114" y="109"/>
                  </a:lnTo>
                  <a:lnTo>
                    <a:pt x="107" y="115"/>
                  </a:lnTo>
                  <a:lnTo>
                    <a:pt x="107" y="128"/>
                  </a:lnTo>
                  <a:lnTo>
                    <a:pt x="88" y="148"/>
                  </a:lnTo>
                  <a:lnTo>
                    <a:pt x="76" y="154"/>
                  </a:lnTo>
                  <a:lnTo>
                    <a:pt x="70" y="160"/>
                  </a:lnTo>
                  <a:lnTo>
                    <a:pt x="51" y="160"/>
                  </a:lnTo>
                  <a:lnTo>
                    <a:pt x="44" y="167"/>
                  </a:lnTo>
                  <a:lnTo>
                    <a:pt x="38" y="179"/>
                  </a:lnTo>
                  <a:lnTo>
                    <a:pt x="38" y="192"/>
                  </a:lnTo>
                  <a:lnTo>
                    <a:pt x="51" y="206"/>
                  </a:lnTo>
                  <a:lnTo>
                    <a:pt x="51" y="212"/>
                  </a:lnTo>
                  <a:lnTo>
                    <a:pt x="51" y="231"/>
                  </a:lnTo>
                  <a:lnTo>
                    <a:pt x="32" y="264"/>
                  </a:lnTo>
                  <a:lnTo>
                    <a:pt x="19" y="270"/>
                  </a:lnTo>
                  <a:lnTo>
                    <a:pt x="13" y="282"/>
                  </a:lnTo>
                  <a:lnTo>
                    <a:pt x="13" y="295"/>
                  </a:lnTo>
                  <a:lnTo>
                    <a:pt x="6" y="301"/>
                  </a:lnTo>
                  <a:lnTo>
                    <a:pt x="6" y="308"/>
                  </a:lnTo>
                  <a:lnTo>
                    <a:pt x="0" y="321"/>
                  </a:lnTo>
                  <a:lnTo>
                    <a:pt x="6" y="347"/>
                  </a:lnTo>
                  <a:lnTo>
                    <a:pt x="13" y="373"/>
                  </a:lnTo>
                  <a:lnTo>
                    <a:pt x="13" y="379"/>
                  </a:lnTo>
                  <a:lnTo>
                    <a:pt x="44" y="417"/>
                  </a:lnTo>
                  <a:lnTo>
                    <a:pt x="70" y="437"/>
                  </a:lnTo>
                  <a:lnTo>
                    <a:pt x="82" y="443"/>
                  </a:lnTo>
                  <a:lnTo>
                    <a:pt x="101" y="495"/>
                  </a:lnTo>
                  <a:lnTo>
                    <a:pt x="114" y="489"/>
                  </a:lnTo>
                  <a:lnTo>
                    <a:pt x="120" y="481"/>
                  </a:lnTo>
                  <a:lnTo>
                    <a:pt x="145" y="495"/>
                  </a:lnTo>
                  <a:lnTo>
                    <a:pt x="145" y="507"/>
                  </a:lnTo>
                  <a:lnTo>
                    <a:pt x="145" y="520"/>
                  </a:lnTo>
                  <a:lnTo>
                    <a:pt x="145" y="539"/>
                  </a:lnTo>
                  <a:lnTo>
                    <a:pt x="126" y="559"/>
                  </a:lnTo>
                  <a:lnTo>
                    <a:pt x="126" y="572"/>
                  </a:lnTo>
                  <a:lnTo>
                    <a:pt x="133" y="584"/>
                  </a:lnTo>
                  <a:lnTo>
                    <a:pt x="145" y="604"/>
                  </a:lnTo>
                  <a:lnTo>
                    <a:pt x="177" y="617"/>
                  </a:lnTo>
                  <a:lnTo>
                    <a:pt x="190" y="623"/>
                  </a:lnTo>
                  <a:lnTo>
                    <a:pt x="221" y="648"/>
                  </a:lnTo>
                  <a:lnTo>
                    <a:pt x="221" y="675"/>
                  </a:lnTo>
                  <a:lnTo>
                    <a:pt x="234" y="681"/>
                  </a:lnTo>
                  <a:lnTo>
                    <a:pt x="234" y="687"/>
                  </a:lnTo>
                  <a:lnTo>
                    <a:pt x="227" y="700"/>
                  </a:lnTo>
                  <a:lnTo>
                    <a:pt x="246" y="739"/>
                  </a:lnTo>
                  <a:lnTo>
                    <a:pt x="253" y="732"/>
                  </a:lnTo>
                  <a:lnTo>
                    <a:pt x="259" y="732"/>
                  </a:lnTo>
                  <a:lnTo>
                    <a:pt x="265" y="714"/>
                  </a:lnTo>
                  <a:lnTo>
                    <a:pt x="278" y="706"/>
                  </a:lnTo>
                  <a:lnTo>
                    <a:pt x="297" y="706"/>
                  </a:lnTo>
                  <a:lnTo>
                    <a:pt x="309" y="714"/>
                  </a:lnTo>
                  <a:lnTo>
                    <a:pt x="322" y="726"/>
                  </a:lnTo>
                  <a:lnTo>
                    <a:pt x="335" y="720"/>
                  </a:lnTo>
                  <a:lnTo>
                    <a:pt x="328" y="694"/>
                  </a:lnTo>
                  <a:lnTo>
                    <a:pt x="328" y="675"/>
                  </a:lnTo>
                  <a:lnTo>
                    <a:pt x="335" y="675"/>
                  </a:lnTo>
                  <a:lnTo>
                    <a:pt x="366" y="662"/>
                  </a:lnTo>
                  <a:lnTo>
                    <a:pt x="360" y="648"/>
                  </a:lnTo>
                  <a:lnTo>
                    <a:pt x="360" y="642"/>
                  </a:lnTo>
                  <a:lnTo>
                    <a:pt x="366" y="629"/>
                  </a:lnTo>
                  <a:lnTo>
                    <a:pt x="366" y="623"/>
                  </a:lnTo>
                  <a:lnTo>
                    <a:pt x="366" y="617"/>
                  </a:lnTo>
                  <a:lnTo>
                    <a:pt x="366" y="610"/>
                  </a:lnTo>
                  <a:lnTo>
                    <a:pt x="373" y="584"/>
                  </a:lnTo>
                  <a:lnTo>
                    <a:pt x="373" y="565"/>
                  </a:lnTo>
                  <a:lnTo>
                    <a:pt x="385" y="553"/>
                  </a:lnTo>
                  <a:lnTo>
                    <a:pt x="398" y="533"/>
                  </a:lnTo>
                  <a:lnTo>
                    <a:pt x="398" y="520"/>
                  </a:lnTo>
                  <a:lnTo>
                    <a:pt x="411" y="495"/>
                  </a:lnTo>
                  <a:lnTo>
                    <a:pt x="404" y="469"/>
                  </a:lnTo>
                  <a:lnTo>
                    <a:pt x="398" y="443"/>
                  </a:lnTo>
                  <a:lnTo>
                    <a:pt x="398" y="431"/>
                  </a:lnTo>
                  <a:lnTo>
                    <a:pt x="398" y="417"/>
                  </a:lnTo>
                  <a:lnTo>
                    <a:pt x="398" y="411"/>
                  </a:lnTo>
                  <a:lnTo>
                    <a:pt x="379" y="103"/>
                  </a:lnTo>
                  <a:lnTo>
                    <a:pt x="373" y="96"/>
                  </a:lnTo>
                  <a:lnTo>
                    <a:pt x="366" y="90"/>
                  </a:lnTo>
                  <a:lnTo>
                    <a:pt x="360" y="57"/>
                  </a:lnTo>
                  <a:lnTo>
                    <a:pt x="354" y="51"/>
                  </a:lnTo>
                  <a:lnTo>
                    <a:pt x="347" y="45"/>
                  </a:lnTo>
                  <a:lnTo>
                    <a:pt x="341" y="25"/>
                  </a:lnTo>
                  <a:lnTo>
                    <a:pt x="341" y="0"/>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61" name=""/>
          <p:cNvSpPr/>
          <p:nvPr/>
        </p:nvSpPr>
        <p:spPr>
          <a:xfrm>
            <a:off x="4809960" y="3271680"/>
            <a:ext cx="446400" cy="828720"/>
          </a:xfrm>
          <a:custGeom>
            <a:avLst/>
            <a:gdLst/>
            <a:ahLst/>
            <a:rect l="l" t="t" r="r" b="b"/>
            <a:pathLst>
              <a:path w="309" h="553">
                <a:moveTo>
                  <a:pt x="13" y="33"/>
                </a:moveTo>
                <a:lnTo>
                  <a:pt x="32" y="341"/>
                </a:lnTo>
                <a:lnTo>
                  <a:pt x="32" y="347"/>
                </a:lnTo>
                <a:lnTo>
                  <a:pt x="32" y="361"/>
                </a:lnTo>
                <a:lnTo>
                  <a:pt x="32" y="373"/>
                </a:lnTo>
                <a:lnTo>
                  <a:pt x="38" y="399"/>
                </a:lnTo>
                <a:lnTo>
                  <a:pt x="45" y="425"/>
                </a:lnTo>
                <a:lnTo>
                  <a:pt x="32" y="450"/>
                </a:lnTo>
                <a:lnTo>
                  <a:pt x="32" y="463"/>
                </a:lnTo>
                <a:lnTo>
                  <a:pt x="19" y="483"/>
                </a:lnTo>
                <a:lnTo>
                  <a:pt x="7" y="495"/>
                </a:lnTo>
                <a:lnTo>
                  <a:pt x="7" y="514"/>
                </a:lnTo>
                <a:lnTo>
                  <a:pt x="0" y="540"/>
                </a:lnTo>
                <a:lnTo>
                  <a:pt x="0" y="547"/>
                </a:lnTo>
                <a:lnTo>
                  <a:pt x="0" y="553"/>
                </a:lnTo>
                <a:lnTo>
                  <a:pt x="7" y="553"/>
                </a:lnTo>
                <a:lnTo>
                  <a:pt x="19" y="547"/>
                </a:lnTo>
                <a:lnTo>
                  <a:pt x="13" y="547"/>
                </a:lnTo>
                <a:lnTo>
                  <a:pt x="19" y="534"/>
                </a:lnTo>
                <a:lnTo>
                  <a:pt x="38" y="534"/>
                </a:lnTo>
                <a:lnTo>
                  <a:pt x="63" y="528"/>
                </a:lnTo>
                <a:lnTo>
                  <a:pt x="95" y="540"/>
                </a:lnTo>
                <a:lnTo>
                  <a:pt x="95" y="547"/>
                </a:lnTo>
                <a:lnTo>
                  <a:pt x="101" y="540"/>
                </a:lnTo>
                <a:lnTo>
                  <a:pt x="108" y="522"/>
                </a:lnTo>
                <a:lnTo>
                  <a:pt x="127" y="514"/>
                </a:lnTo>
                <a:lnTo>
                  <a:pt x="133" y="528"/>
                </a:lnTo>
                <a:lnTo>
                  <a:pt x="139" y="534"/>
                </a:lnTo>
                <a:lnTo>
                  <a:pt x="152" y="528"/>
                </a:lnTo>
                <a:lnTo>
                  <a:pt x="157" y="502"/>
                </a:lnTo>
                <a:lnTo>
                  <a:pt x="165" y="489"/>
                </a:lnTo>
                <a:lnTo>
                  <a:pt x="170" y="495"/>
                </a:lnTo>
                <a:lnTo>
                  <a:pt x="182" y="508"/>
                </a:lnTo>
                <a:lnTo>
                  <a:pt x="208" y="508"/>
                </a:lnTo>
                <a:lnTo>
                  <a:pt x="214" y="483"/>
                </a:lnTo>
                <a:lnTo>
                  <a:pt x="252" y="425"/>
                </a:lnTo>
                <a:lnTo>
                  <a:pt x="252" y="405"/>
                </a:lnTo>
                <a:lnTo>
                  <a:pt x="265" y="405"/>
                </a:lnTo>
                <a:lnTo>
                  <a:pt x="277" y="405"/>
                </a:lnTo>
                <a:lnTo>
                  <a:pt x="296" y="392"/>
                </a:lnTo>
                <a:lnTo>
                  <a:pt x="302" y="392"/>
                </a:lnTo>
                <a:lnTo>
                  <a:pt x="309" y="386"/>
                </a:lnTo>
                <a:lnTo>
                  <a:pt x="302" y="361"/>
                </a:lnTo>
                <a:lnTo>
                  <a:pt x="302" y="353"/>
                </a:lnTo>
                <a:lnTo>
                  <a:pt x="309" y="347"/>
                </a:lnTo>
                <a:lnTo>
                  <a:pt x="271" y="0"/>
                </a:lnTo>
                <a:lnTo>
                  <a:pt x="265" y="0"/>
                </a:lnTo>
                <a:lnTo>
                  <a:pt x="70" y="19"/>
                </a:lnTo>
                <a:lnTo>
                  <a:pt x="63" y="25"/>
                </a:lnTo>
                <a:lnTo>
                  <a:pt x="51" y="33"/>
                </a:lnTo>
                <a:lnTo>
                  <a:pt x="38" y="39"/>
                </a:lnTo>
                <a:lnTo>
                  <a:pt x="26" y="39"/>
                </a:lnTo>
                <a:lnTo>
                  <a:pt x="13" y="33"/>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62" name=""/>
          <p:cNvGrpSpPr/>
          <p:nvPr/>
        </p:nvGrpSpPr>
        <p:grpSpPr>
          <a:xfrm>
            <a:off x="4809960" y="3271680"/>
            <a:ext cx="446400" cy="828720"/>
            <a:chOff x="4809960" y="3271680"/>
            <a:chExt cx="446400" cy="828720"/>
          </a:xfrm>
        </p:grpSpPr>
        <p:sp>
          <p:nvSpPr>
            <p:cNvPr id="363" name=""/>
            <p:cNvSpPr/>
            <p:nvPr/>
          </p:nvSpPr>
          <p:spPr>
            <a:xfrm>
              <a:off x="4809960" y="3271680"/>
              <a:ext cx="446400" cy="828720"/>
            </a:xfrm>
            <a:custGeom>
              <a:avLst/>
              <a:gdLst/>
              <a:ahLst/>
              <a:rect l="l" t="t" r="r" b="b"/>
              <a:pathLst>
                <a:path w="309" h="553">
                  <a:moveTo>
                    <a:pt x="13" y="33"/>
                  </a:moveTo>
                  <a:lnTo>
                    <a:pt x="32" y="341"/>
                  </a:lnTo>
                  <a:lnTo>
                    <a:pt x="32" y="347"/>
                  </a:lnTo>
                  <a:lnTo>
                    <a:pt x="32" y="361"/>
                  </a:lnTo>
                  <a:lnTo>
                    <a:pt x="32" y="373"/>
                  </a:lnTo>
                  <a:lnTo>
                    <a:pt x="38" y="399"/>
                  </a:lnTo>
                  <a:lnTo>
                    <a:pt x="45" y="425"/>
                  </a:lnTo>
                  <a:lnTo>
                    <a:pt x="32" y="450"/>
                  </a:lnTo>
                  <a:lnTo>
                    <a:pt x="32" y="463"/>
                  </a:lnTo>
                  <a:lnTo>
                    <a:pt x="19" y="483"/>
                  </a:lnTo>
                  <a:lnTo>
                    <a:pt x="7" y="495"/>
                  </a:lnTo>
                  <a:lnTo>
                    <a:pt x="7" y="514"/>
                  </a:lnTo>
                  <a:lnTo>
                    <a:pt x="0" y="540"/>
                  </a:lnTo>
                  <a:lnTo>
                    <a:pt x="0" y="547"/>
                  </a:lnTo>
                  <a:lnTo>
                    <a:pt x="0" y="553"/>
                  </a:lnTo>
                  <a:lnTo>
                    <a:pt x="7" y="553"/>
                  </a:lnTo>
                  <a:lnTo>
                    <a:pt x="19" y="547"/>
                  </a:lnTo>
                  <a:lnTo>
                    <a:pt x="13" y="547"/>
                  </a:lnTo>
                  <a:lnTo>
                    <a:pt x="19" y="534"/>
                  </a:lnTo>
                  <a:lnTo>
                    <a:pt x="38" y="534"/>
                  </a:lnTo>
                  <a:lnTo>
                    <a:pt x="63" y="528"/>
                  </a:lnTo>
                  <a:lnTo>
                    <a:pt x="95" y="540"/>
                  </a:lnTo>
                  <a:lnTo>
                    <a:pt x="95" y="547"/>
                  </a:lnTo>
                  <a:lnTo>
                    <a:pt x="101" y="540"/>
                  </a:lnTo>
                  <a:lnTo>
                    <a:pt x="108" y="522"/>
                  </a:lnTo>
                  <a:lnTo>
                    <a:pt x="127" y="514"/>
                  </a:lnTo>
                  <a:lnTo>
                    <a:pt x="133" y="528"/>
                  </a:lnTo>
                  <a:lnTo>
                    <a:pt x="139" y="534"/>
                  </a:lnTo>
                  <a:lnTo>
                    <a:pt x="152" y="528"/>
                  </a:lnTo>
                  <a:lnTo>
                    <a:pt x="157" y="502"/>
                  </a:lnTo>
                  <a:lnTo>
                    <a:pt x="165" y="489"/>
                  </a:lnTo>
                  <a:lnTo>
                    <a:pt x="170" y="495"/>
                  </a:lnTo>
                  <a:lnTo>
                    <a:pt x="182" y="508"/>
                  </a:lnTo>
                  <a:lnTo>
                    <a:pt x="208" y="508"/>
                  </a:lnTo>
                  <a:lnTo>
                    <a:pt x="214" y="483"/>
                  </a:lnTo>
                  <a:lnTo>
                    <a:pt x="252" y="425"/>
                  </a:lnTo>
                  <a:lnTo>
                    <a:pt x="252" y="405"/>
                  </a:lnTo>
                  <a:lnTo>
                    <a:pt x="265" y="405"/>
                  </a:lnTo>
                  <a:lnTo>
                    <a:pt x="277" y="405"/>
                  </a:lnTo>
                  <a:lnTo>
                    <a:pt x="296" y="392"/>
                  </a:lnTo>
                  <a:lnTo>
                    <a:pt x="302" y="392"/>
                  </a:lnTo>
                  <a:lnTo>
                    <a:pt x="309" y="386"/>
                  </a:lnTo>
                  <a:lnTo>
                    <a:pt x="302" y="361"/>
                  </a:lnTo>
                  <a:lnTo>
                    <a:pt x="302" y="353"/>
                  </a:lnTo>
                  <a:lnTo>
                    <a:pt x="309" y="347"/>
                  </a:lnTo>
                  <a:lnTo>
                    <a:pt x="271" y="0"/>
                  </a:lnTo>
                  <a:lnTo>
                    <a:pt x="265" y="0"/>
                  </a:lnTo>
                  <a:lnTo>
                    <a:pt x="70" y="19"/>
                  </a:lnTo>
                  <a:lnTo>
                    <a:pt x="63" y="25"/>
                  </a:lnTo>
                  <a:lnTo>
                    <a:pt x="51" y="33"/>
                  </a:lnTo>
                  <a:lnTo>
                    <a:pt x="38" y="39"/>
                  </a:lnTo>
                  <a:lnTo>
                    <a:pt x="26" y="39"/>
                  </a:lnTo>
                  <a:lnTo>
                    <a:pt x="13" y="33"/>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 name=""/>
            <p:cNvSpPr/>
            <p:nvPr/>
          </p:nvSpPr>
          <p:spPr>
            <a:xfrm>
              <a:off x="4809960" y="3271680"/>
              <a:ext cx="446400" cy="828720"/>
            </a:xfrm>
            <a:custGeom>
              <a:avLst/>
              <a:gdLst/>
              <a:ahLst/>
              <a:rect l="l" t="t" r="r" b="b"/>
              <a:pathLst>
                <a:path w="309" h="553">
                  <a:moveTo>
                    <a:pt x="13" y="33"/>
                  </a:moveTo>
                  <a:lnTo>
                    <a:pt x="32" y="341"/>
                  </a:lnTo>
                  <a:lnTo>
                    <a:pt x="32" y="347"/>
                  </a:lnTo>
                  <a:lnTo>
                    <a:pt x="32" y="361"/>
                  </a:lnTo>
                  <a:lnTo>
                    <a:pt x="32" y="373"/>
                  </a:lnTo>
                  <a:lnTo>
                    <a:pt x="38" y="399"/>
                  </a:lnTo>
                  <a:lnTo>
                    <a:pt x="45" y="425"/>
                  </a:lnTo>
                  <a:lnTo>
                    <a:pt x="32" y="450"/>
                  </a:lnTo>
                  <a:lnTo>
                    <a:pt x="32" y="463"/>
                  </a:lnTo>
                  <a:lnTo>
                    <a:pt x="19" y="483"/>
                  </a:lnTo>
                  <a:lnTo>
                    <a:pt x="7" y="495"/>
                  </a:lnTo>
                  <a:lnTo>
                    <a:pt x="7" y="514"/>
                  </a:lnTo>
                  <a:lnTo>
                    <a:pt x="0" y="540"/>
                  </a:lnTo>
                  <a:lnTo>
                    <a:pt x="0" y="547"/>
                  </a:lnTo>
                  <a:lnTo>
                    <a:pt x="0" y="553"/>
                  </a:lnTo>
                  <a:lnTo>
                    <a:pt x="7" y="553"/>
                  </a:lnTo>
                  <a:lnTo>
                    <a:pt x="19" y="547"/>
                  </a:lnTo>
                  <a:lnTo>
                    <a:pt x="13" y="547"/>
                  </a:lnTo>
                  <a:lnTo>
                    <a:pt x="19" y="534"/>
                  </a:lnTo>
                  <a:lnTo>
                    <a:pt x="38" y="534"/>
                  </a:lnTo>
                  <a:lnTo>
                    <a:pt x="63" y="528"/>
                  </a:lnTo>
                  <a:lnTo>
                    <a:pt x="95" y="540"/>
                  </a:lnTo>
                  <a:lnTo>
                    <a:pt x="95" y="547"/>
                  </a:lnTo>
                  <a:lnTo>
                    <a:pt x="101" y="540"/>
                  </a:lnTo>
                  <a:lnTo>
                    <a:pt x="108" y="522"/>
                  </a:lnTo>
                  <a:lnTo>
                    <a:pt x="127" y="514"/>
                  </a:lnTo>
                  <a:lnTo>
                    <a:pt x="133" y="528"/>
                  </a:lnTo>
                  <a:lnTo>
                    <a:pt x="139" y="534"/>
                  </a:lnTo>
                  <a:lnTo>
                    <a:pt x="152" y="528"/>
                  </a:lnTo>
                  <a:lnTo>
                    <a:pt x="157" y="502"/>
                  </a:lnTo>
                  <a:lnTo>
                    <a:pt x="165" y="489"/>
                  </a:lnTo>
                  <a:lnTo>
                    <a:pt x="170" y="495"/>
                  </a:lnTo>
                  <a:lnTo>
                    <a:pt x="182" y="508"/>
                  </a:lnTo>
                  <a:lnTo>
                    <a:pt x="208" y="508"/>
                  </a:lnTo>
                  <a:lnTo>
                    <a:pt x="214" y="483"/>
                  </a:lnTo>
                  <a:lnTo>
                    <a:pt x="252" y="425"/>
                  </a:lnTo>
                  <a:lnTo>
                    <a:pt x="252" y="405"/>
                  </a:lnTo>
                  <a:lnTo>
                    <a:pt x="265" y="405"/>
                  </a:lnTo>
                  <a:lnTo>
                    <a:pt x="277" y="405"/>
                  </a:lnTo>
                  <a:lnTo>
                    <a:pt x="296" y="392"/>
                  </a:lnTo>
                  <a:lnTo>
                    <a:pt x="302" y="392"/>
                  </a:lnTo>
                  <a:lnTo>
                    <a:pt x="309" y="386"/>
                  </a:lnTo>
                  <a:lnTo>
                    <a:pt x="302" y="361"/>
                  </a:lnTo>
                  <a:lnTo>
                    <a:pt x="302" y="353"/>
                  </a:lnTo>
                  <a:lnTo>
                    <a:pt x="309" y="347"/>
                  </a:lnTo>
                  <a:lnTo>
                    <a:pt x="271" y="0"/>
                  </a:lnTo>
                  <a:lnTo>
                    <a:pt x="265" y="0"/>
                  </a:lnTo>
                  <a:lnTo>
                    <a:pt x="70" y="19"/>
                  </a:lnTo>
                  <a:lnTo>
                    <a:pt x="63" y="25"/>
                  </a:lnTo>
                  <a:lnTo>
                    <a:pt x="51" y="33"/>
                  </a:lnTo>
                  <a:lnTo>
                    <a:pt x="38" y="39"/>
                  </a:lnTo>
                  <a:lnTo>
                    <a:pt x="26" y="39"/>
                  </a:lnTo>
                  <a:lnTo>
                    <a:pt x="13" y="33"/>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65" name=""/>
          <p:cNvSpPr/>
          <p:nvPr/>
        </p:nvSpPr>
        <p:spPr>
          <a:xfrm>
            <a:off x="2598840" y="1897200"/>
            <a:ext cx="969840" cy="642960"/>
          </a:xfrm>
          <a:custGeom>
            <a:avLst/>
            <a:gdLst/>
            <a:ahLst/>
            <a:rect l="l" t="t" r="r" b="b"/>
            <a:pathLst>
              <a:path w="669" h="430">
                <a:moveTo>
                  <a:pt x="0" y="399"/>
                </a:moveTo>
                <a:lnTo>
                  <a:pt x="32" y="0"/>
                </a:lnTo>
                <a:lnTo>
                  <a:pt x="202" y="13"/>
                </a:lnTo>
                <a:lnTo>
                  <a:pt x="327" y="25"/>
                </a:lnTo>
                <a:lnTo>
                  <a:pt x="618" y="33"/>
                </a:lnTo>
                <a:lnTo>
                  <a:pt x="618" y="39"/>
                </a:lnTo>
                <a:lnTo>
                  <a:pt x="631" y="71"/>
                </a:lnTo>
                <a:lnTo>
                  <a:pt x="624" y="83"/>
                </a:lnTo>
                <a:lnTo>
                  <a:pt x="618" y="103"/>
                </a:lnTo>
                <a:lnTo>
                  <a:pt x="624" y="141"/>
                </a:lnTo>
                <a:lnTo>
                  <a:pt x="631" y="180"/>
                </a:lnTo>
                <a:lnTo>
                  <a:pt x="643" y="193"/>
                </a:lnTo>
                <a:lnTo>
                  <a:pt x="650" y="231"/>
                </a:lnTo>
                <a:lnTo>
                  <a:pt x="650" y="296"/>
                </a:lnTo>
                <a:lnTo>
                  <a:pt x="656" y="315"/>
                </a:lnTo>
                <a:lnTo>
                  <a:pt x="656" y="333"/>
                </a:lnTo>
                <a:lnTo>
                  <a:pt x="656" y="347"/>
                </a:lnTo>
                <a:lnTo>
                  <a:pt x="669" y="391"/>
                </a:lnTo>
                <a:lnTo>
                  <a:pt x="669" y="411"/>
                </a:lnTo>
                <a:lnTo>
                  <a:pt x="669" y="430"/>
                </a:lnTo>
                <a:lnTo>
                  <a:pt x="0" y="399"/>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66" name=""/>
          <p:cNvGrpSpPr/>
          <p:nvPr/>
        </p:nvGrpSpPr>
        <p:grpSpPr>
          <a:xfrm>
            <a:off x="2598840" y="1897200"/>
            <a:ext cx="969840" cy="642960"/>
            <a:chOff x="2598840" y="1897200"/>
            <a:chExt cx="969840" cy="642960"/>
          </a:xfrm>
        </p:grpSpPr>
        <p:sp>
          <p:nvSpPr>
            <p:cNvPr id="367" name=""/>
            <p:cNvSpPr/>
            <p:nvPr/>
          </p:nvSpPr>
          <p:spPr>
            <a:xfrm>
              <a:off x="2598840" y="1897200"/>
              <a:ext cx="969840" cy="642960"/>
            </a:xfrm>
            <a:custGeom>
              <a:avLst/>
              <a:gdLst/>
              <a:ahLst/>
              <a:rect l="l" t="t" r="r" b="b"/>
              <a:pathLst>
                <a:path w="669" h="430">
                  <a:moveTo>
                    <a:pt x="0" y="399"/>
                  </a:moveTo>
                  <a:lnTo>
                    <a:pt x="32" y="0"/>
                  </a:lnTo>
                  <a:lnTo>
                    <a:pt x="202" y="13"/>
                  </a:lnTo>
                  <a:lnTo>
                    <a:pt x="327" y="25"/>
                  </a:lnTo>
                  <a:lnTo>
                    <a:pt x="618" y="33"/>
                  </a:lnTo>
                  <a:lnTo>
                    <a:pt x="618" y="39"/>
                  </a:lnTo>
                  <a:lnTo>
                    <a:pt x="631" y="71"/>
                  </a:lnTo>
                  <a:lnTo>
                    <a:pt x="624" y="83"/>
                  </a:lnTo>
                  <a:lnTo>
                    <a:pt x="618" y="103"/>
                  </a:lnTo>
                  <a:lnTo>
                    <a:pt x="624" y="141"/>
                  </a:lnTo>
                  <a:lnTo>
                    <a:pt x="631" y="180"/>
                  </a:lnTo>
                  <a:lnTo>
                    <a:pt x="643" y="193"/>
                  </a:lnTo>
                  <a:lnTo>
                    <a:pt x="650" y="231"/>
                  </a:lnTo>
                  <a:lnTo>
                    <a:pt x="650" y="296"/>
                  </a:lnTo>
                  <a:lnTo>
                    <a:pt x="656" y="315"/>
                  </a:lnTo>
                  <a:lnTo>
                    <a:pt x="656" y="333"/>
                  </a:lnTo>
                  <a:lnTo>
                    <a:pt x="656" y="347"/>
                  </a:lnTo>
                  <a:lnTo>
                    <a:pt x="669" y="391"/>
                  </a:lnTo>
                  <a:lnTo>
                    <a:pt x="669" y="411"/>
                  </a:lnTo>
                  <a:lnTo>
                    <a:pt x="669" y="430"/>
                  </a:lnTo>
                  <a:lnTo>
                    <a:pt x="0" y="399"/>
                  </a:lnTo>
                  <a:close/>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2598840" y="1897200"/>
              <a:ext cx="969840" cy="642960"/>
            </a:xfrm>
            <a:custGeom>
              <a:avLst/>
              <a:gdLst/>
              <a:ahLst/>
              <a:rect l="l" t="t" r="r" b="b"/>
              <a:pathLst>
                <a:path w="669" h="430">
                  <a:moveTo>
                    <a:pt x="0" y="399"/>
                  </a:moveTo>
                  <a:lnTo>
                    <a:pt x="32" y="0"/>
                  </a:lnTo>
                  <a:lnTo>
                    <a:pt x="202" y="13"/>
                  </a:lnTo>
                  <a:lnTo>
                    <a:pt x="327" y="25"/>
                  </a:lnTo>
                  <a:lnTo>
                    <a:pt x="618" y="33"/>
                  </a:lnTo>
                  <a:lnTo>
                    <a:pt x="618" y="39"/>
                  </a:lnTo>
                  <a:lnTo>
                    <a:pt x="631" y="71"/>
                  </a:lnTo>
                  <a:lnTo>
                    <a:pt x="624" y="83"/>
                  </a:lnTo>
                  <a:lnTo>
                    <a:pt x="618" y="103"/>
                  </a:lnTo>
                  <a:lnTo>
                    <a:pt x="624" y="141"/>
                  </a:lnTo>
                  <a:lnTo>
                    <a:pt x="631" y="180"/>
                  </a:lnTo>
                  <a:lnTo>
                    <a:pt x="643" y="193"/>
                  </a:lnTo>
                  <a:lnTo>
                    <a:pt x="650" y="231"/>
                  </a:lnTo>
                  <a:lnTo>
                    <a:pt x="650" y="296"/>
                  </a:lnTo>
                  <a:lnTo>
                    <a:pt x="656" y="315"/>
                  </a:lnTo>
                  <a:lnTo>
                    <a:pt x="656" y="333"/>
                  </a:lnTo>
                  <a:lnTo>
                    <a:pt x="656" y="347"/>
                  </a:lnTo>
                  <a:lnTo>
                    <a:pt x="669" y="391"/>
                  </a:lnTo>
                  <a:lnTo>
                    <a:pt x="669" y="411"/>
                  </a:lnTo>
                  <a:lnTo>
                    <a:pt x="669" y="430"/>
                  </a:lnTo>
                  <a:lnTo>
                    <a:pt x="0" y="399"/>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69" name=""/>
          <p:cNvSpPr/>
          <p:nvPr/>
        </p:nvSpPr>
        <p:spPr>
          <a:xfrm>
            <a:off x="2103480" y="1963800"/>
            <a:ext cx="627120" cy="360360"/>
          </a:xfrm>
          <a:prstGeom prst="ellipse">
            <a:avLst/>
          </a:prstGeom>
          <a:solidFill>
            <a:srgbClr val="99ffcc"/>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2197440" y="2019240"/>
            <a:ext cx="461520" cy="12204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Williston</a:t>
            </a:r>
            <a:endParaRPr b="0" lang="en-US" sz="800" strike="noStrike" u="none">
              <a:solidFill>
                <a:srgbClr val="000000"/>
              </a:solidFill>
              <a:effectLst/>
              <a:uFillTx/>
              <a:latin typeface="Times New Roman"/>
            </a:endParaRPr>
          </a:p>
        </p:txBody>
      </p:sp>
      <p:sp>
        <p:nvSpPr>
          <p:cNvPr id="371" name=""/>
          <p:cNvSpPr/>
          <p:nvPr/>
        </p:nvSpPr>
        <p:spPr>
          <a:xfrm>
            <a:off x="2272680" y="2147760"/>
            <a:ext cx="313920" cy="12204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Basin</a:t>
            </a:r>
            <a:endParaRPr b="0" lang="en-US" sz="800" strike="noStrike" u="none">
              <a:solidFill>
                <a:srgbClr val="000000"/>
              </a:solidFill>
              <a:effectLst/>
              <a:uFillTx/>
              <a:latin typeface="Times New Roman"/>
            </a:endParaRPr>
          </a:p>
        </p:txBody>
      </p:sp>
      <p:sp>
        <p:nvSpPr>
          <p:cNvPr id="372" name=""/>
          <p:cNvSpPr/>
          <p:nvPr/>
        </p:nvSpPr>
        <p:spPr>
          <a:xfrm>
            <a:off x="2103480" y="2538360"/>
            <a:ext cx="417600" cy="647640"/>
          </a:xfrm>
          <a:prstGeom prst="ellipse">
            <a:avLst/>
          </a:prstGeom>
          <a:solidFill>
            <a:srgbClr val="99ffcc"/>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 name=""/>
          <p:cNvSpPr/>
          <p:nvPr/>
        </p:nvSpPr>
        <p:spPr>
          <a:xfrm>
            <a:off x="2143800" y="2690640"/>
            <a:ext cx="350640" cy="10692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Powder</a:t>
            </a:r>
            <a:endParaRPr b="0" lang="en-US" sz="700" strike="noStrike" u="none">
              <a:solidFill>
                <a:srgbClr val="000000"/>
              </a:solidFill>
              <a:effectLst/>
              <a:uFillTx/>
              <a:latin typeface="Times New Roman"/>
            </a:endParaRPr>
          </a:p>
        </p:txBody>
      </p:sp>
      <p:sp>
        <p:nvSpPr>
          <p:cNvPr id="374" name=""/>
          <p:cNvSpPr/>
          <p:nvPr/>
        </p:nvSpPr>
        <p:spPr>
          <a:xfrm>
            <a:off x="2196360" y="2806560"/>
            <a:ext cx="252360" cy="10692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River</a:t>
            </a:r>
            <a:endParaRPr b="0" lang="en-US" sz="700" strike="noStrike" u="none">
              <a:solidFill>
                <a:srgbClr val="000000"/>
              </a:solidFill>
              <a:effectLst/>
              <a:uFillTx/>
              <a:latin typeface="Times New Roman"/>
            </a:endParaRPr>
          </a:p>
        </p:txBody>
      </p:sp>
      <p:sp>
        <p:nvSpPr>
          <p:cNvPr id="375" name=""/>
          <p:cNvSpPr/>
          <p:nvPr/>
        </p:nvSpPr>
        <p:spPr>
          <a:xfrm>
            <a:off x="2186280" y="2921040"/>
            <a:ext cx="272160" cy="10692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Basin</a:t>
            </a:r>
            <a:endParaRPr b="0" lang="en-US" sz="700" strike="noStrike" u="none">
              <a:solidFill>
                <a:srgbClr val="000000"/>
              </a:solidFill>
              <a:effectLst/>
              <a:uFillTx/>
              <a:latin typeface="Times New Roman"/>
            </a:endParaRPr>
          </a:p>
        </p:txBody>
      </p:sp>
      <p:sp>
        <p:nvSpPr>
          <p:cNvPr id="376" name=""/>
          <p:cNvSpPr/>
          <p:nvPr/>
        </p:nvSpPr>
        <p:spPr>
          <a:xfrm>
            <a:off x="1598760" y="2655720"/>
            <a:ext cx="488880" cy="362160"/>
          </a:xfrm>
          <a:prstGeom prst="ellipse">
            <a:avLst/>
          </a:prstGeom>
          <a:solidFill>
            <a:srgbClr val="99ffcc"/>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 name=""/>
          <p:cNvSpPr/>
          <p:nvPr/>
        </p:nvSpPr>
        <p:spPr>
          <a:xfrm>
            <a:off x="1732680" y="2670120"/>
            <a:ext cx="247320" cy="10692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Wind</a:t>
            </a:r>
            <a:endParaRPr b="0" lang="en-US" sz="700" strike="noStrike" u="none">
              <a:solidFill>
                <a:srgbClr val="000000"/>
              </a:solidFill>
              <a:effectLst/>
              <a:uFillTx/>
              <a:latin typeface="Times New Roman"/>
            </a:endParaRPr>
          </a:p>
        </p:txBody>
      </p:sp>
      <p:sp>
        <p:nvSpPr>
          <p:cNvPr id="378" name=""/>
          <p:cNvSpPr/>
          <p:nvPr/>
        </p:nvSpPr>
        <p:spPr>
          <a:xfrm>
            <a:off x="1731240" y="2771640"/>
            <a:ext cx="252360" cy="10692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River</a:t>
            </a:r>
            <a:endParaRPr b="0" lang="en-US" sz="700" strike="noStrike" u="none">
              <a:solidFill>
                <a:srgbClr val="000000"/>
              </a:solidFill>
              <a:effectLst/>
              <a:uFillTx/>
              <a:latin typeface="Times New Roman"/>
            </a:endParaRPr>
          </a:p>
        </p:txBody>
      </p:sp>
      <p:sp>
        <p:nvSpPr>
          <p:cNvPr id="379" name=""/>
          <p:cNvSpPr/>
          <p:nvPr/>
        </p:nvSpPr>
        <p:spPr>
          <a:xfrm>
            <a:off x="1722960" y="2870280"/>
            <a:ext cx="272160" cy="106920"/>
          </a:xfrm>
          <a:prstGeom prst="rect">
            <a:avLst/>
          </a:prstGeom>
          <a:noFill/>
          <a:ln w="0">
            <a:noFill/>
          </a:ln>
        </p:spPr>
        <p:style>
          <a:lnRef idx="0"/>
          <a:fillRef idx="0"/>
          <a:effectRef idx="0"/>
          <a:fontRef idx="minor"/>
        </p:style>
        <p:txBody>
          <a:bodyPr wrap="none" lIns="0" rIns="0" tIns="0" bIns="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Basin</a:t>
            </a:r>
            <a:endParaRPr b="0" lang="en-US" sz="700" strike="noStrike" u="none">
              <a:solidFill>
                <a:srgbClr val="000000"/>
              </a:solidFill>
              <a:effectLst/>
              <a:uFillTx/>
              <a:latin typeface="Times New Roman"/>
            </a:endParaRPr>
          </a:p>
        </p:txBody>
      </p:sp>
      <p:sp>
        <p:nvSpPr>
          <p:cNvPr id="380" name=""/>
          <p:cNvSpPr/>
          <p:nvPr/>
        </p:nvSpPr>
        <p:spPr>
          <a:xfrm>
            <a:off x="4738680" y="3111480"/>
            <a:ext cx="299880" cy="851040"/>
          </a:xfrm>
          <a:prstGeom prst="line">
            <a:avLst/>
          </a:prstGeom>
          <a:ln w="19080">
            <a:solidFill>
              <a:srgbClr val="fe000c"/>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grpSp>
        <p:nvGrpSpPr>
          <p:cNvPr id="381" name=""/>
          <p:cNvGrpSpPr/>
          <p:nvPr/>
        </p:nvGrpSpPr>
        <p:grpSpPr>
          <a:xfrm>
            <a:off x="1857240" y="2990880"/>
            <a:ext cx="158400" cy="322200"/>
            <a:chOff x="1857240" y="2990880"/>
            <a:chExt cx="158400" cy="322200"/>
          </a:xfrm>
        </p:grpSpPr>
        <p:sp>
          <p:nvSpPr>
            <p:cNvPr id="382" name=""/>
            <p:cNvSpPr/>
            <p:nvPr/>
          </p:nvSpPr>
          <p:spPr>
            <a:xfrm>
              <a:off x="1857240" y="3021480"/>
              <a:ext cx="101160" cy="54720"/>
            </a:xfrm>
            <a:prstGeom prst="line">
              <a:avLst/>
            </a:prstGeom>
            <a:ln w="19080">
              <a:solidFill>
                <a:srgbClr val="ff0033"/>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Times New Roman"/>
              </a:endParaRPr>
            </a:p>
          </p:txBody>
        </p:sp>
        <p:sp>
          <p:nvSpPr>
            <p:cNvPr id="383" name=""/>
            <p:cNvSpPr/>
            <p:nvPr/>
          </p:nvSpPr>
          <p:spPr>
            <a:xfrm>
              <a:off x="1951920" y="2990880"/>
              <a:ext cx="63720" cy="322200"/>
            </a:xfrm>
            <a:custGeom>
              <a:avLst/>
              <a:gdLst/>
              <a:ahLst/>
              <a:rect l="l" t="t" r="r" b="b"/>
              <a:pathLst>
                <a:path w="50" h="317">
                  <a:moveTo>
                    <a:pt x="17" y="0"/>
                  </a:moveTo>
                  <a:cubicBezTo>
                    <a:pt x="8" y="11"/>
                    <a:pt x="0" y="23"/>
                    <a:pt x="5" y="72"/>
                  </a:cubicBezTo>
                  <a:cubicBezTo>
                    <a:pt x="10" y="121"/>
                    <a:pt x="44" y="271"/>
                    <a:pt x="47" y="294"/>
                  </a:cubicBezTo>
                  <a:cubicBezTo>
                    <a:pt x="50" y="317"/>
                    <a:pt x="36" y="263"/>
                    <a:pt x="23" y="210"/>
                  </a:cubicBezTo>
                </a:path>
              </a:pathLst>
            </a:custGeom>
            <a:noFill/>
            <a:ln w="19080">
              <a:solidFill>
                <a:srgbClr val="ff0033"/>
              </a:solidFill>
              <a:round/>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sp>
        <p:nvSpPr>
          <p:cNvPr id="384" name=""/>
          <p:cNvSpPr/>
          <p:nvPr/>
        </p:nvSpPr>
        <p:spPr>
          <a:xfrm>
            <a:off x="2201760" y="1809720"/>
            <a:ext cx="2583000" cy="1494000"/>
          </a:xfrm>
          <a:custGeom>
            <a:avLst/>
            <a:gdLst/>
            <a:ahLst/>
            <a:rect l="l" t="t" r="r" b="b"/>
            <a:pathLst>
              <a:path w="1555" h="941">
                <a:moveTo>
                  <a:pt x="0" y="0"/>
                </a:moveTo>
                <a:cubicBezTo>
                  <a:pt x="147" y="89"/>
                  <a:pt x="295" y="178"/>
                  <a:pt x="360" y="222"/>
                </a:cubicBezTo>
                <a:cubicBezTo>
                  <a:pt x="425" y="266"/>
                  <a:pt x="374" y="248"/>
                  <a:pt x="390" y="264"/>
                </a:cubicBezTo>
                <a:cubicBezTo>
                  <a:pt x="406" y="280"/>
                  <a:pt x="425" y="297"/>
                  <a:pt x="456" y="318"/>
                </a:cubicBezTo>
                <a:cubicBezTo>
                  <a:pt x="487" y="339"/>
                  <a:pt x="494" y="334"/>
                  <a:pt x="576" y="390"/>
                </a:cubicBezTo>
                <a:cubicBezTo>
                  <a:pt x="658" y="446"/>
                  <a:pt x="872" y="606"/>
                  <a:pt x="948" y="654"/>
                </a:cubicBezTo>
                <a:cubicBezTo>
                  <a:pt x="1024" y="702"/>
                  <a:pt x="985" y="637"/>
                  <a:pt x="1032" y="678"/>
                </a:cubicBezTo>
                <a:cubicBezTo>
                  <a:pt x="1079" y="719"/>
                  <a:pt x="1151" y="859"/>
                  <a:pt x="1230" y="900"/>
                </a:cubicBezTo>
                <a:cubicBezTo>
                  <a:pt x="1309" y="941"/>
                  <a:pt x="1457" y="935"/>
                  <a:pt x="1506" y="924"/>
                </a:cubicBezTo>
                <a:cubicBezTo>
                  <a:pt x="1555" y="913"/>
                  <a:pt x="1539" y="877"/>
                  <a:pt x="1524" y="834"/>
                </a:cubicBezTo>
              </a:path>
            </a:pathLst>
          </a:custGeom>
          <a:noFill/>
          <a:ln w="28440">
            <a:solidFill>
              <a:srgbClr val="000000"/>
            </a:solidFill>
            <a:round/>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85" name=""/>
          <p:cNvSpPr/>
          <p:nvPr/>
        </p:nvSpPr>
        <p:spPr>
          <a:xfrm>
            <a:off x="2782800" y="2514600"/>
            <a:ext cx="66600" cy="76320"/>
          </a:xfrm>
          <a:custGeom>
            <a:avLst/>
            <a:gdLst/>
            <a:ahLst/>
            <a:rect l="l" t="t" r="r" b="b"/>
            <a:pathLst>
              <a:path w="42" h="48">
                <a:moveTo>
                  <a:pt x="0" y="0"/>
                </a:moveTo>
                <a:cubicBezTo>
                  <a:pt x="0" y="0"/>
                  <a:pt x="21" y="24"/>
                  <a:pt x="42" y="48"/>
                </a:cubicBezTo>
              </a:path>
            </a:pathLst>
          </a:custGeom>
          <a:no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86" name=""/>
          <p:cNvSpPr/>
          <p:nvPr/>
        </p:nvSpPr>
        <p:spPr>
          <a:xfrm>
            <a:off x="2325600" y="3048120"/>
            <a:ext cx="54000" cy="61920"/>
          </a:xfrm>
          <a:custGeom>
            <a:avLst/>
            <a:gdLst/>
            <a:ahLst/>
            <a:rect l="l" t="t" r="r" b="b"/>
            <a:pathLst>
              <a:path w="96" h="45">
                <a:moveTo>
                  <a:pt x="0" y="18"/>
                </a:moveTo>
                <a:cubicBezTo>
                  <a:pt x="7" y="31"/>
                  <a:pt x="14" y="45"/>
                  <a:pt x="30" y="42"/>
                </a:cubicBezTo>
                <a:cubicBezTo>
                  <a:pt x="46" y="39"/>
                  <a:pt x="85" y="6"/>
                  <a:pt x="96" y="0"/>
                </a:cubicBezTo>
              </a:path>
            </a:pathLst>
          </a:custGeom>
          <a:noFill/>
          <a:ln w="28440">
            <a:solidFill>
              <a:srgbClr val="fe000c"/>
            </a:solidFill>
            <a:round/>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87" name=""/>
          <p:cNvSpPr/>
          <p:nvPr/>
        </p:nvSpPr>
        <p:spPr>
          <a:xfrm>
            <a:off x="2314440" y="3052800"/>
            <a:ext cx="92160" cy="152280"/>
          </a:xfrm>
          <a:custGeom>
            <a:avLst/>
            <a:gdLst/>
            <a:ahLst/>
            <a:rect l="l" t="t" r="r" b="b"/>
            <a:pathLst>
              <a:path w="96" h="90">
                <a:moveTo>
                  <a:pt x="0" y="0"/>
                </a:moveTo>
                <a:cubicBezTo>
                  <a:pt x="4" y="10"/>
                  <a:pt x="8" y="21"/>
                  <a:pt x="24" y="36"/>
                </a:cubicBezTo>
                <a:cubicBezTo>
                  <a:pt x="40" y="51"/>
                  <a:pt x="84" y="80"/>
                  <a:pt x="96" y="90"/>
                </a:cubicBezTo>
              </a:path>
            </a:pathLst>
          </a:custGeom>
          <a:noFill/>
          <a:ln w="28440">
            <a:solidFill>
              <a:srgbClr val="fe000c"/>
            </a:solidFill>
            <a:round/>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88" name=""/>
          <p:cNvSpPr/>
          <p:nvPr/>
        </p:nvSpPr>
        <p:spPr>
          <a:xfrm>
            <a:off x="2400480" y="3195720"/>
            <a:ext cx="29880" cy="280800"/>
          </a:xfrm>
          <a:custGeom>
            <a:avLst/>
            <a:gdLst/>
            <a:ahLst/>
            <a:rect l="l" t="t" r="r" b="b"/>
            <a:pathLst>
              <a:path w="54" h="204">
                <a:moveTo>
                  <a:pt x="0" y="0"/>
                </a:moveTo>
                <a:cubicBezTo>
                  <a:pt x="11" y="28"/>
                  <a:pt x="22" y="56"/>
                  <a:pt x="30" y="78"/>
                </a:cubicBezTo>
                <a:cubicBezTo>
                  <a:pt x="38" y="100"/>
                  <a:pt x="44" y="111"/>
                  <a:pt x="48" y="132"/>
                </a:cubicBezTo>
                <a:cubicBezTo>
                  <a:pt x="52" y="153"/>
                  <a:pt x="53" y="188"/>
                  <a:pt x="54" y="204"/>
                </a:cubicBezTo>
              </a:path>
            </a:pathLst>
          </a:custGeom>
          <a:solidFill>
            <a:srgbClr val="095ba6"/>
          </a:solidFill>
          <a:ln w="28440">
            <a:solidFill>
              <a:srgbClr val="095ba6"/>
            </a:solidFill>
            <a:round/>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89" name=""/>
          <p:cNvSpPr/>
          <p:nvPr/>
        </p:nvSpPr>
        <p:spPr>
          <a:xfrm>
            <a:off x="1677960" y="1444680"/>
            <a:ext cx="870120" cy="1220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Mazappa Plant</a:t>
            </a:r>
            <a:endParaRPr b="0" lang="en-US" sz="800" strike="noStrike" u="none">
              <a:solidFill>
                <a:srgbClr val="000000"/>
              </a:solidFill>
              <a:effectLst/>
              <a:uFillTx/>
              <a:latin typeface="Times New Roman"/>
            </a:endParaRPr>
          </a:p>
        </p:txBody>
      </p:sp>
      <p:sp>
        <p:nvSpPr>
          <p:cNvPr id="390" name=""/>
          <p:cNvSpPr/>
          <p:nvPr/>
        </p:nvSpPr>
        <p:spPr>
          <a:xfrm>
            <a:off x="909720" y="1252440"/>
            <a:ext cx="637920" cy="482760"/>
          </a:xfrm>
          <a:custGeom>
            <a:avLst/>
            <a:gdLst/>
            <a:ahLst/>
            <a:rect l="l" t="t" r="r" b="b"/>
            <a:pathLst>
              <a:path w="452" h="286">
                <a:moveTo>
                  <a:pt x="0" y="4"/>
                </a:moveTo>
                <a:lnTo>
                  <a:pt x="2" y="47"/>
                </a:lnTo>
                <a:lnTo>
                  <a:pt x="26" y="63"/>
                </a:lnTo>
                <a:lnTo>
                  <a:pt x="36" y="86"/>
                </a:lnTo>
                <a:lnTo>
                  <a:pt x="53" y="84"/>
                </a:lnTo>
                <a:lnTo>
                  <a:pt x="71" y="111"/>
                </a:lnTo>
                <a:lnTo>
                  <a:pt x="80" y="148"/>
                </a:lnTo>
                <a:lnTo>
                  <a:pt x="82" y="191"/>
                </a:lnTo>
                <a:lnTo>
                  <a:pt x="74" y="210"/>
                </a:lnTo>
                <a:lnTo>
                  <a:pt x="87" y="213"/>
                </a:lnTo>
                <a:lnTo>
                  <a:pt x="87" y="234"/>
                </a:lnTo>
                <a:lnTo>
                  <a:pt x="128" y="286"/>
                </a:lnTo>
                <a:lnTo>
                  <a:pt x="229" y="286"/>
                </a:lnTo>
                <a:lnTo>
                  <a:pt x="351" y="286"/>
                </a:lnTo>
                <a:lnTo>
                  <a:pt x="452" y="286"/>
                </a:lnTo>
                <a:lnTo>
                  <a:pt x="452" y="169"/>
                </a:lnTo>
                <a:lnTo>
                  <a:pt x="444" y="0"/>
                </a:lnTo>
                <a:lnTo>
                  <a:pt x="0" y="4"/>
                </a:lnTo>
                <a:close/>
              </a:path>
            </a:pathLst>
          </a:custGeom>
          <a:solidFill>
            <a:srgbClr val="70bc1f"/>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1" name=""/>
          <p:cNvSpPr/>
          <p:nvPr/>
        </p:nvSpPr>
        <p:spPr>
          <a:xfrm>
            <a:off x="1517760" y="1219320"/>
            <a:ext cx="1182600" cy="637920"/>
          </a:xfrm>
          <a:custGeom>
            <a:avLst/>
            <a:gdLst/>
            <a:ahLst/>
            <a:rect l="l" t="t" r="r" b="b"/>
            <a:pathLst>
              <a:path w="704" h="295">
                <a:moveTo>
                  <a:pt x="703" y="295"/>
                </a:moveTo>
                <a:lnTo>
                  <a:pt x="698" y="208"/>
                </a:lnTo>
                <a:lnTo>
                  <a:pt x="692" y="96"/>
                </a:lnTo>
                <a:lnTo>
                  <a:pt x="704" y="12"/>
                </a:lnTo>
                <a:lnTo>
                  <a:pt x="0" y="0"/>
                </a:lnTo>
                <a:lnTo>
                  <a:pt x="12" y="67"/>
                </a:lnTo>
                <a:lnTo>
                  <a:pt x="12" y="176"/>
                </a:lnTo>
                <a:lnTo>
                  <a:pt x="12" y="294"/>
                </a:lnTo>
                <a:lnTo>
                  <a:pt x="129" y="294"/>
                </a:lnTo>
                <a:lnTo>
                  <a:pt x="256" y="294"/>
                </a:lnTo>
                <a:lnTo>
                  <a:pt x="398" y="295"/>
                </a:lnTo>
                <a:lnTo>
                  <a:pt x="490" y="295"/>
                </a:lnTo>
                <a:lnTo>
                  <a:pt x="594" y="295"/>
                </a:lnTo>
                <a:lnTo>
                  <a:pt x="703" y="295"/>
                </a:lnTo>
                <a:lnTo>
                  <a:pt x="703" y="295"/>
                </a:lnTo>
                <a:lnTo>
                  <a:pt x="703" y="295"/>
                </a:lnTo>
                <a:close/>
              </a:path>
            </a:pathLst>
          </a:custGeom>
          <a:solidFill>
            <a:srgbClr val="70bc1f"/>
          </a:solidFill>
          <a:ln w="324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92" name=""/>
          <p:cNvGrpSpPr/>
          <p:nvPr/>
        </p:nvGrpSpPr>
        <p:grpSpPr>
          <a:xfrm>
            <a:off x="1657440" y="1442880"/>
            <a:ext cx="135000" cy="141120"/>
            <a:chOff x="1657440" y="1442880"/>
            <a:chExt cx="135000" cy="141120"/>
          </a:xfrm>
        </p:grpSpPr>
        <p:sp>
          <p:nvSpPr>
            <p:cNvPr id="393" name=""/>
            <p:cNvSpPr/>
            <p:nvPr/>
          </p:nvSpPr>
          <p:spPr>
            <a:xfrm>
              <a:off x="1667880" y="1442880"/>
              <a:ext cx="60840" cy="8640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94" name=""/>
            <p:cNvSpPr/>
            <p:nvPr/>
          </p:nvSpPr>
          <p:spPr>
            <a:xfrm>
              <a:off x="1657440" y="1481040"/>
              <a:ext cx="135000" cy="102960"/>
            </a:xfrm>
            <a:prstGeom prst="rect">
              <a:avLst/>
            </a:prstGeom>
            <a:solidFill>
              <a:srgbClr val="fc0128"/>
            </a:solidFill>
            <a:ln w="324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grpSp>
      <p:sp>
        <p:nvSpPr>
          <p:cNvPr id="395" name=""/>
          <p:cNvSpPr/>
          <p:nvPr/>
        </p:nvSpPr>
        <p:spPr>
          <a:xfrm>
            <a:off x="1829520" y="1587600"/>
            <a:ext cx="709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Mazeppa Plant</a:t>
            </a:r>
            <a:endParaRPr b="0" lang="en-US" sz="800" strike="noStrike" u="none">
              <a:solidFill>
                <a:srgbClr val="000000"/>
              </a:solidFill>
              <a:effectLst/>
              <a:uFillTx/>
              <a:latin typeface="Times New Roman"/>
            </a:endParaRPr>
          </a:p>
        </p:txBody>
      </p:sp>
      <p:sp>
        <p:nvSpPr>
          <p:cNvPr id="396" name=""/>
          <p:cNvSpPr/>
          <p:nvPr/>
        </p:nvSpPr>
        <p:spPr>
          <a:xfrm>
            <a:off x="5524560" y="4305240"/>
            <a:ext cx="4038480" cy="1781280"/>
          </a:xfrm>
          <a:prstGeom prst="roundRect">
            <a:avLst>
              <a:gd name="adj" fmla="val 16667"/>
            </a:avLst>
          </a:prstGeom>
          <a:solidFill>
            <a:srgbClr val="99cc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7" name=""/>
          <p:cNvSpPr/>
          <p:nvPr/>
        </p:nvSpPr>
        <p:spPr>
          <a:xfrm>
            <a:off x="6635880" y="4332240"/>
            <a:ext cx="168732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Growth</a:t>
            </a:r>
            <a:endParaRPr b="0" lang="en-US" sz="2400" strike="noStrike" u="none">
              <a:solidFill>
                <a:srgbClr val="000000"/>
              </a:solidFill>
              <a:effectLst/>
              <a:uFillTx/>
              <a:latin typeface="Times New Roman"/>
            </a:endParaRPr>
          </a:p>
        </p:txBody>
      </p:sp>
      <p:grpSp>
        <p:nvGrpSpPr>
          <p:cNvPr id="398" name=""/>
          <p:cNvGrpSpPr/>
          <p:nvPr/>
        </p:nvGrpSpPr>
        <p:grpSpPr>
          <a:xfrm>
            <a:off x="507960" y="4800600"/>
            <a:ext cx="9327600" cy="1276200"/>
            <a:chOff x="507960" y="4800600"/>
            <a:chExt cx="9327600" cy="1276200"/>
          </a:xfrm>
        </p:grpSpPr>
        <p:sp>
          <p:nvSpPr>
            <p:cNvPr id="399" name=""/>
            <p:cNvSpPr/>
            <p:nvPr/>
          </p:nvSpPr>
          <p:spPr>
            <a:xfrm>
              <a:off x="535680" y="4800600"/>
              <a:ext cx="9049320" cy="1276200"/>
            </a:xfrm>
            <a:prstGeom prst="roundRect">
              <a:avLst>
                <a:gd name="adj" fmla="val 16667"/>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00" name=""/>
            <p:cNvSpPr/>
            <p:nvPr/>
          </p:nvSpPr>
          <p:spPr>
            <a:xfrm>
              <a:off x="507960" y="4894200"/>
              <a:ext cx="9327600" cy="114588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spcBef>
                  <a:spcPts val="901"/>
                </a:spcBef>
                <a:buClr>
                  <a:srgbClr val="ffb310"/>
                </a:buClr>
                <a:buFont typeface="Frutiger 45 Light"/>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 Unregulated Gas Gathering:  Wyoming Basin</a:t>
              </a:r>
              <a:endParaRPr b="0" lang="en-US" sz="1800" strike="noStrike" u="none">
                <a:solidFill>
                  <a:srgbClr val="000000"/>
                </a:solidFill>
                <a:effectLst/>
                <a:uFillTx/>
                <a:latin typeface="Times New Roman"/>
              </a:endParaRPr>
            </a:p>
            <a:p>
              <a:pPr marL="285840" indent="-285840">
                <a:lnSpc>
                  <a:spcPct val="100000"/>
                </a:lnSpc>
                <a:spcBef>
                  <a:spcPts val="901"/>
                </a:spcBef>
                <a:buClr>
                  <a:srgbClr val="ffb310"/>
                </a:buClr>
                <a:buFont typeface="Frutiger 45 Light"/>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 Canadian Midstream Assets:  Mazeppa Plant and Gregg Lake/Obed Pipeline</a:t>
              </a:r>
              <a:endParaRPr b="0" lang="en-US" sz="1800" strike="noStrike" u="none">
                <a:solidFill>
                  <a:srgbClr val="000000"/>
                </a:solidFill>
                <a:effectLst/>
                <a:uFillTx/>
                <a:latin typeface="Times New Roman"/>
              </a:endParaRPr>
            </a:p>
            <a:p>
              <a:pPr marL="285840" indent="-285840">
                <a:lnSpc>
                  <a:spcPct val="100000"/>
                </a:lnSpc>
                <a:spcBef>
                  <a:spcPts val="901"/>
                </a:spcBef>
                <a:buClr>
                  <a:srgbClr val="ffb310"/>
                </a:buClr>
                <a:buFont typeface="Frutiger 45 Light"/>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 Midwestern Gas Transmission:  350 mile pipeline from Illinois to Tennessee </a:t>
              </a:r>
              <a:endParaRPr b="0" lang="en-US" sz="1800" strike="noStrike" u="none">
                <a:solidFill>
                  <a:srgbClr val="000000"/>
                </a:solidFill>
                <a:effectLst/>
                <a:uFillTx/>
                <a:latin typeface="Times New Roman"/>
              </a:endParaRPr>
            </a:p>
          </p:txBody>
        </p:sp>
      </p:grpSp>
      <p:grpSp>
        <p:nvGrpSpPr>
          <p:cNvPr id="401" name=""/>
          <p:cNvGrpSpPr/>
          <p:nvPr/>
        </p:nvGrpSpPr>
        <p:grpSpPr>
          <a:xfrm>
            <a:off x="9264600" y="5829480"/>
            <a:ext cx="794160" cy="761760"/>
            <a:chOff x="9264600" y="5829480"/>
            <a:chExt cx="794160" cy="761760"/>
          </a:xfrm>
        </p:grpSpPr>
        <p:pic>
          <p:nvPicPr>
            <p:cNvPr id="402" name="" descr=""/>
            <p:cNvPicPr/>
            <p:nvPr/>
          </p:nvPicPr>
          <p:blipFill>
            <a:blip r:embed="rId1"/>
            <a:stretch/>
          </p:blipFill>
          <p:spPr>
            <a:xfrm>
              <a:off x="9264600" y="5829480"/>
              <a:ext cx="714240" cy="761760"/>
            </a:xfrm>
            <a:prstGeom prst="rect">
              <a:avLst/>
            </a:prstGeom>
            <a:noFill/>
            <a:ln w="0">
              <a:noFill/>
            </a:ln>
          </p:spPr>
        </p:pic>
        <p:sp>
          <p:nvSpPr>
            <p:cNvPr id="403" name=""/>
            <p:cNvSpPr/>
            <p:nvPr/>
          </p:nvSpPr>
          <p:spPr>
            <a:xfrm>
              <a:off x="9789480" y="6256080"/>
              <a:ext cx="269280" cy="2300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A3F07197-087B-4785-B5DE-3A10C95AD58F}" type="slidenum">
              <a:t>9</a:t>
            </a:fld>
          </a:p>
        </p:txBody>
      </p:sp>
    </p:spTree>
  </p:cSld>
  <p:transition>
    <p:wipe dir="r"/>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22604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1998-12-10T17:01:04Z</dcterms:created>
  <dc:creator>Heather Tracy</dc:creator>
  <dc:description/>
  <dc:language>en-US</dc:language>
  <cp:lastModifiedBy>jjoyce</cp:lastModifiedBy>
  <cp:lastPrinted>2001-03-21T17:21:59Z</cp:lastPrinted>
  <dcterms:modified xsi:type="dcterms:W3CDTF">2001-07-30T12:25:07Z</dcterms:modified>
  <cp:revision>581</cp:revision>
  <dc:subject/>
  <dc:title>No Slide Title</dc:title>
</cp:coreProperties>
</file>