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23413EE3-A0A5-434C-8E96-AEDB4E988802}"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242AF80-BDBB-4CCA-9796-451B4821945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BD84399-21B4-4BB0-B322-D87222111E6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r>
              <a:rPr b="0" lang="en-US" sz="1400" strike="noStrike" u="none">
                <a:solidFill>
                  <a:srgbClr val="000000"/>
                </a:solidFill>
                <a:effectLst/>
                <a:uFillTx/>
                <a:latin typeface="Times New Roman"/>
              </a:rPr>
              <a:t>&lt;#&gt;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62940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BFA3423-C436-494B-AAD7-2642346ECEE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ETS RISK MANAGEMENT</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5840"/>
            <a:ext cx="6477120" cy="1066680"/>
          </a:xfrm>
          <a:prstGeom prst="rect">
            <a:avLst/>
          </a:prstGeom>
          <a:noFill/>
          <a:ln w="0">
            <a:noFill/>
          </a:ln>
        </p:spPr>
        <p:txBody>
          <a:bodyPr lIns="92160" rIns="92160" tIns="46080" bIns="4608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Policy and Procedures</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May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440" y="228240"/>
            <a:ext cx="762012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ETS RISK MANAGEMENT POLICY</a:t>
            </a:r>
            <a:br>
              <a:rPr sz="1400"/>
            </a:br>
            <a:r>
              <a:rPr b="1" lang="en-US" sz="1400" strike="noStrike" u="none">
                <a:solidFill>
                  <a:srgbClr val="000000"/>
                </a:solidFill>
                <a:effectLst/>
                <a:uFillTx/>
                <a:latin typeface="Times New Roman"/>
              </a:rPr>
              <a:t>COMPANY PORTFOLIOS</a:t>
            </a:r>
            <a:endParaRPr b="0" lang="en-US" sz="1400" strike="noStrike" u="none">
              <a:solidFill>
                <a:srgbClr val="000000"/>
              </a:solidFill>
              <a:effectLst/>
              <a:uFillTx/>
              <a:latin typeface="Times New Roman"/>
            </a:endParaRPr>
          </a:p>
        </p:txBody>
      </p:sp>
      <p:sp>
        <p:nvSpPr>
          <p:cNvPr id="30" name=""/>
          <p:cNvSpPr/>
          <p:nvPr/>
        </p:nvSpPr>
        <p:spPr>
          <a:xfrm>
            <a:off x="3505320" y="914400"/>
            <a:ext cx="198108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a:t>
            </a:r>
            <a:endParaRPr b="0" lang="en-US" sz="1400" strike="noStrike" u="none">
              <a:solidFill>
                <a:srgbClr val="000000"/>
              </a:solidFill>
              <a:effectLst/>
              <a:uFillTx/>
              <a:latin typeface="Times New Roman"/>
            </a:endParaRPr>
          </a:p>
        </p:txBody>
      </p:sp>
      <p:sp>
        <p:nvSpPr>
          <p:cNvPr id="31" name=""/>
          <p:cNvSpPr/>
          <p:nvPr/>
        </p:nvSpPr>
        <p:spPr>
          <a:xfrm>
            <a:off x="304920" y="2286000"/>
            <a:ext cx="19810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NNG/TW</a:t>
            </a:r>
            <a:endParaRPr b="0" lang="en-US" sz="1400" strike="noStrike" u="none">
              <a:solidFill>
                <a:srgbClr val="000000"/>
              </a:solidFill>
              <a:effectLst/>
              <a:uFillTx/>
              <a:latin typeface="Times New Roman"/>
            </a:endParaRPr>
          </a:p>
        </p:txBody>
      </p:sp>
      <p:sp>
        <p:nvSpPr>
          <p:cNvPr id="32" name=""/>
          <p:cNvSpPr/>
          <p:nvPr/>
        </p:nvSpPr>
        <p:spPr>
          <a:xfrm>
            <a:off x="2971800" y="2286000"/>
            <a:ext cx="198108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FGT/Citrus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3" name=""/>
          <p:cNvSpPr/>
          <p:nvPr/>
        </p:nvSpPr>
        <p:spPr>
          <a:xfrm>
            <a:off x="5181480" y="2286000"/>
            <a:ext cx="190512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NBP</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4" name=""/>
          <p:cNvSpPr/>
          <p:nvPr/>
        </p:nvSpPr>
        <p:spPr>
          <a:xfrm>
            <a:off x="1600200" y="4495680"/>
            <a:ext cx="190512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NBPL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 name=""/>
          <p:cNvSpPr/>
          <p:nvPr/>
        </p:nvSpPr>
        <p:spPr>
          <a:xfrm>
            <a:off x="3962520" y="4495680"/>
            <a:ext cx="190476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CRESTONE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ENERGY</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VENTURES, LLC</a:t>
            </a:r>
            <a:endParaRPr b="0" lang="en-US" sz="1400" strike="noStrike" u="none">
              <a:solidFill>
                <a:srgbClr val="000000"/>
              </a:solidFill>
              <a:effectLst/>
              <a:uFillTx/>
              <a:latin typeface="Times New Roman"/>
            </a:endParaRPr>
          </a:p>
        </p:txBody>
      </p:sp>
      <p:sp>
        <p:nvSpPr>
          <p:cNvPr id="36" name=""/>
          <p:cNvSpPr/>
          <p:nvPr/>
        </p:nvSpPr>
        <p:spPr>
          <a:xfrm>
            <a:off x="6324480" y="4495680"/>
            <a:ext cx="213372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BORDER MIDSTREAM</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MIDWESTERN</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BLACK MESA</a:t>
            </a:r>
            <a:endParaRPr b="0" lang="en-US" sz="1400" strike="noStrike" u="none">
              <a:solidFill>
                <a:srgbClr val="000000"/>
              </a:solidFill>
              <a:effectLst/>
              <a:uFillTx/>
              <a:latin typeface="Times New Roman"/>
            </a:endParaRPr>
          </a:p>
        </p:txBody>
      </p:sp>
      <p:sp>
        <p:nvSpPr>
          <p:cNvPr id="37" name=""/>
          <p:cNvSpPr/>
          <p:nvPr/>
        </p:nvSpPr>
        <p:spPr>
          <a:xfrm>
            <a:off x="304920" y="3276720"/>
            <a:ext cx="266688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Chief  ETS Commercial  Officer</a:t>
            </a:r>
            <a:endParaRPr b="0" lang="en-US" sz="1200" strike="noStrike" u="none">
              <a:solidFill>
                <a:srgbClr val="000000"/>
              </a:solidFill>
              <a:effectLst/>
              <a:uFillTx/>
              <a:latin typeface="Times New Roman"/>
            </a:endParaRPr>
          </a:p>
        </p:txBody>
      </p:sp>
      <p:sp>
        <p:nvSpPr>
          <p:cNvPr id="38" name=""/>
          <p:cNvSpPr/>
          <p:nvPr/>
        </p:nvSpPr>
        <p:spPr>
          <a:xfrm>
            <a:off x="2895480" y="3276720"/>
            <a:ext cx="30481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Chief ETS Commercial Officer</a:t>
            </a:r>
            <a:endParaRPr b="0" lang="en-US" sz="1200" strike="noStrike" u="none">
              <a:solidFill>
                <a:srgbClr val="000000"/>
              </a:solidFill>
              <a:effectLst/>
              <a:uFillTx/>
              <a:latin typeface="Times New Roman"/>
            </a:endParaRPr>
          </a:p>
        </p:txBody>
      </p:sp>
      <p:sp>
        <p:nvSpPr>
          <p:cNvPr id="39" name=""/>
          <p:cNvSpPr/>
          <p:nvPr/>
        </p:nvSpPr>
        <p:spPr>
          <a:xfrm>
            <a:off x="6249600" y="327672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0" name=""/>
          <p:cNvSpPr/>
          <p:nvPr/>
        </p:nvSpPr>
        <p:spPr>
          <a:xfrm>
            <a:off x="1372680" y="548640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1" name=""/>
          <p:cNvSpPr/>
          <p:nvPr/>
        </p:nvSpPr>
        <p:spPr>
          <a:xfrm>
            <a:off x="3886200" y="5486400"/>
            <a:ext cx="23065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CEV</a:t>
            </a:r>
            <a:endParaRPr b="0" lang="en-US" sz="1200" strike="noStrike" u="none">
              <a:solidFill>
                <a:srgbClr val="000000"/>
              </a:solidFill>
              <a:effectLst/>
              <a:uFillTx/>
              <a:latin typeface="Times New Roman"/>
            </a:endParaRPr>
          </a:p>
        </p:txBody>
      </p:sp>
      <p:sp>
        <p:nvSpPr>
          <p:cNvPr id="42" name=""/>
          <p:cNvSpPr/>
          <p:nvPr/>
        </p:nvSpPr>
        <p:spPr>
          <a:xfrm>
            <a:off x="6401880" y="541008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3" name=""/>
          <p:cNvSpPr/>
          <p:nvPr/>
        </p:nvSpPr>
        <p:spPr>
          <a:xfrm flipV="1">
            <a:off x="4495680" y="182844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1371600" y="2057400"/>
            <a:ext cx="48769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624852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388620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137160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6095880" y="3200400"/>
            <a:ext cx="0" cy="9907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2514600" y="4191120"/>
            <a:ext cx="50292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754380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487692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251460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304920" y="6324480"/>
            <a:ext cx="183960" cy="244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a:off x="1143000" y="6299280"/>
            <a:ext cx="350532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Represents separate company portfolios under the ETS policy</a:t>
            </a:r>
            <a:endParaRPr b="0" lang="en-US" sz="1000" strike="noStrike" u="none">
              <a:solidFill>
                <a:srgbClr val="000000"/>
              </a:solidFill>
              <a:effectLst/>
              <a:uFillTx/>
              <a:latin typeface="Times New Roman"/>
            </a:endParaRPr>
          </a:p>
        </p:txBody>
      </p:sp>
      <p:sp>
        <p:nvSpPr>
          <p:cNvPr id="55" name=""/>
          <p:cNvSpPr/>
          <p:nvPr/>
        </p:nvSpPr>
        <p:spPr>
          <a:xfrm>
            <a:off x="1373040" y="2057400"/>
            <a:ext cx="5364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Times New Roman"/>
            </a:endParaRPr>
          </a:p>
        </p:txBody>
      </p:sp>
      <p:sp>
        <p:nvSpPr>
          <p:cNvPr id="56" name=""/>
          <p:cNvSpPr/>
          <p:nvPr/>
        </p:nvSpPr>
        <p:spPr>
          <a:xfrm>
            <a:off x="3983040" y="2057400"/>
            <a:ext cx="46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50%</a:t>
            </a:r>
            <a:endParaRPr b="0" lang="en-US" sz="1200" strike="noStrike" u="none">
              <a:solidFill>
                <a:srgbClr val="000000"/>
              </a:solidFill>
              <a:effectLst/>
              <a:uFillTx/>
              <a:latin typeface="Times New Roman"/>
            </a:endParaRPr>
          </a:p>
        </p:txBody>
      </p:sp>
      <p:sp>
        <p:nvSpPr>
          <p:cNvPr id="57" name=""/>
          <p:cNvSpPr/>
          <p:nvPr/>
        </p:nvSpPr>
        <p:spPr>
          <a:xfrm>
            <a:off x="6250320" y="2057400"/>
            <a:ext cx="383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9%</a:t>
            </a:r>
            <a:endParaRPr b="0" lang="en-US" sz="1200" strike="noStrike" u="none">
              <a:solidFill>
                <a:srgbClr val="000000"/>
              </a:solidFill>
              <a:effectLst/>
              <a:uFillTx/>
              <a:latin typeface="Times New Roman"/>
            </a:endParaRPr>
          </a:p>
        </p:txBody>
      </p:sp>
      <p:sp>
        <p:nvSpPr>
          <p:cNvPr id="58" name=""/>
          <p:cNvSpPr/>
          <p:nvPr/>
        </p:nvSpPr>
        <p:spPr>
          <a:xfrm>
            <a:off x="2495520" y="4248000"/>
            <a:ext cx="47304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6%</a:t>
            </a:r>
            <a:endParaRPr b="0" lang="en-US" sz="1200" strike="noStrike" u="none">
              <a:solidFill>
                <a:srgbClr val="000000"/>
              </a:solidFill>
              <a:effectLst/>
              <a:uFillTx/>
              <a:latin typeface="Times New Roman"/>
            </a:endParaRPr>
          </a:p>
        </p:txBody>
      </p:sp>
      <p:sp>
        <p:nvSpPr>
          <p:cNvPr id="59" name=""/>
          <p:cNvSpPr/>
          <p:nvPr/>
        </p:nvSpPr>
        <p:spPr>
          <a:xfrm>
            <a:off x="762120" y="6324480"/>
            <a:ext cx="380880" cy="228600"/>
          </a:xfrm>
          <a:prstGeom prst="rect">
            <a:avLst/>
          </a:prstGeom>
          <a:solidFill>
            <a:srgbClr val="ffff66"/>
          </a:solidFill>
          <a:ln w="1260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EB6BECF-33AF-4255-A0A5-CC85775E426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609120"/>
            <a:ext cx="77724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ETS RISK MANAGEMENT POLICY</a:t>
            </a:r>
            <a:br>
              <a:rPr sz="1400"/>
            </a:br>
            <a:r>
              <a:rPr b="1" lang="en-US" sz="1400" strike="noStrike" u="none">
                <a:solidFill>
                  <a:srgbClr val="000000"/>
                </a:solidFill>
                <a:effectLst/>
                <a:uFillTx/>
                <a:latin typeface="Times New Roman"/>
              </a:rPr>
              <a:t>ACCOUNTABILITY OF COMPANY PORTFOLIOS</a:t>
            </a:r>
            <a:endParaRPr b="0" lang="en-US" sz="1400" strike="noStrike" u="none">
              <a:solidFill>
                <a:srgbClr val="000000"/>
              </a:solidFill>
              <a:effectLst/>
              <a:uFillTx/>
              <a:latin typeface="Times New Roman"/>
            </a:endParaRPr>
          </a:p>
        </p:txBody>
      </p:sp>
      <p:sp>
        <p:nvSpPr>
          <p:cNvPr id="61" name="PlaceHolder 2"/>
          <p:cNvSpPr>
            <a:spLocks noGrp="1"/>
          </p:cNvSpPr>
          <p:nvPr>
            <p:ph/>
          </p:nvPr>
        </p:nvSpPr>
        <p:spPr>
          <a:xfrm>
            <a:off x="533520" y="1219320"/>
            <a:ext cx="7772400" cy="4876560"/>
          </a:xfrm>
          <a:prstGeom prst="rect">
            <a:avLst/>
          </a:prstGeom>
          <a:noFill/>
          <a:ln w="0">
            <a:noFill/>
          </a:ln>
        </p:spPr>
        <p:txBody>
          <a:bodyPr lIns="92160" rIns="92160" tIns="46080" bIns="46080" anchor="t">
            <a:normAutofit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Each commodity group in a company portfolio will have a person accountable for managing trading limits in its commodity group</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Natural Gas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NNG/TW</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ETS Pricing &amp; Structuring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 Williams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FGT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ETS Chief Commercial Officer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Danny McCarty</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NBPL Marketing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Paul Miller</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MGT Marketing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Paul Miller</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Sr. Dir., Finance &amp; Structure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Don Baldridge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NGLs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NBP*</a:t>
            </a: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Sr. Dir., Finance &amp; Structure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Don Baldridge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Interest Rates</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Foreign Exchange </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p:txBody>
      </p:sp>
      <p:sp>
        <p:nvSpPr>
          <p:cNvPr id="62" name=""/>
          <p:cNvSpPr/>
          <p:nvPr/>
        </p:nvSpPr>
        <p:spPr>
          <a:xfrm>
            <a:off x="920160" y="6324480"/>
            <a:ext cx="27792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Subject to approval of applicable Boards</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6EEB71A-7B93-4503-BD13-6DB3647A2837}"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DISCUSSION ITEMS</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685440" y="1600200"/>
            <a:ext cx="8001000" cy="449568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Currently, VaR is calculated only on those natural positions that have been hedged.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Should we include the unhedged natural positions in the VaR calculation?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order to calculate a meaningful VaR, the risk associated with each entity’s natural position needs to be defined.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VaR associated with unhedged natural positions  may be significant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Such VaR not covered by Enron requirements (would not be included in VaR limits)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Tracking such VaR may lead to improved risk management</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Offsetting positions within ETS would be netted – but resulting gains and losses would flow through legal entity financials (Form 2)</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Should ETS policy include proportionate exposure from EOTT, Portland General and Clean Fuels?</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0B0DFF3-9129-4F77-AEDB-ED3251355A55}"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MARKETING PROCEDURES</a:t>
            </a:r>
            <a:endParaRPr b="0" lang="en-US" sz="2000" strike="noStrike" u="none">
              <a:solidFill>
                <a:srgbClr val="000000"/>
              </a:solidFill>
              <a:effectLst/>
              <a:uFillTx/>
              <a:latin typeface="Times New Roman"/>
            </a:endParaRPr>
          </a:p>
        </p:txBody>
      </p:sp>
      <p:sp>
        <p:nvSpPr>
          <p:cNvPr id="66" name=""/>
          <p:cNvSpPr/>
          <p:nvPr/>
        </p:nvSpPr>
        <p:spPr>
          <a:xfrm>
            <a:off x="1924200" y="1676520"/>
            <a:ext cx="1447560" cy="99036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there an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ISDA</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Times New Roman"/>
            </a:endParaRPr>
          </a:p>
        </p:txBody>
      </p:sp>
      <p:sp>
        <p:nvSpPr>
          <p:cNvPr id="67" name=""/>
          <p:cNvSpPr/>
          <p:nvPr/>
        </p:nvSpPr>
        <p:spPr>
          <a:xfrm>
            <a:off x="152280" y="1676520"/>
            <a:ext cx="129564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Decision to mitigate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is approved by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Marketing VP</a:t>
            </a:r>
            <a:endParaRPr b="0" lang="en-US" sz="1200" strike="noStrike" u="none">
              <a:solidFill>
                <a:srgbClr val="000000"/>
              </a:solidFill>
              <a:effectLst/>
              <a:uFillTx/>
              <a:latin typeface="Times New Roman"/>
            </a:endParaRPr>
          </a:p>
        </p:txBody>
      </p:sp>
      <p:sp>
        <p:nvSpPr>
          <p:cNvPr id="68" name=""/>
          <p:cNvSpPr/>
          <p:nvPr/>
        </p:nvSpPr>
        <p:spPr>
          <a:xfrm>
            <a:off x="5638680" y="1676520"/>
            <a:ext cx="1447920" cy="99036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Does trade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exceed limits?</a:t>
            </a:r>
            <a:endParaRPr b="0" lang="en-US" sz="1200" strike="noStrike" u="none">
              <a:solidFill>
                <a:srgbClr val="000000"/>
              </a:solidFill>
              <a:effectLst/>
              <a:uFillTx/>
              <a:latin typeface="Times New Roman"/>
            </a:endParaRPr>
          </a:p>
        </p:txBody>
      </p:sp>
      <p:sp>
        <p:nvSpPr>
          <p:cNvPr id="69" name=""/>
          <p:cNvSpPr/>
          <p:nvPr/>
        </p:nvSpPr>
        <p:spPr>
          <a:xfrm>
            <a:off x="3905280" y="1752480"/>
            <a:ext cx="127620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Input “what if”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into ZAI*NET</a:t>
            </a:r>
            <a:endParaRPr b="0" lang="en-US" sz="1200" strike="noStrike" u="none">
              <a:solidFill>
                <a:srgbClr val="000000"/>
              </a:solidFill>
              <a:effectLst/>
              <a:uFillTx/>
              <a:latin typeface="Times New Roman"/>
            </a:endParaRPr>
          </a:p>
        </p:txBody>
      </p:sp>
      <p:sp>
        <p:nvSpPr>
          <p:cNvPr id="70" name=""/>
          <p:cNvSpPr/>
          <p:nvPr/>
        </p:nvSpPr>
        <p:spPr>
          <a:xfrm>
            <a:off x="7639200" y="1828800"/>
            <a:ext cx="129528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Notify ETS Risk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Officer of Limit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exceeded and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recommended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course of action</a:t>
            </a:r>
            <a:endParaRPr b="0" lang="en-US" sz="1000" strike="noStrike" u="none">
              <a:solidFill>
                <a:srgbClr val="000000"/>
              </a:solidFill>
              <a:effectLst/>
              <a:uFillTx/>
              <a:latin typeface="Times New Roman"/>
            </a:endParaRPr>
          </a:p>
        </p:txBody>
      </p:sp>
      <p:sp>
        <p:nvSpPr>
          <p:cNvPr id="71" name=""/>
          <p:cNvSpPr/>
          <p:nvPr/>
        </p:nvSpPr>
        <p:spPr>
          <a:xfrm>
            <a:off x="1467000" y="21718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3371760" y="2171880"/>
            <a:ext cx="5335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3201840" y="182880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74" name=""/>
          <p:cNvSpPr/>
          <p:nvPr/>
        </p:nvSpPr>
        <p:spPr>
          <a:xfrm>
            <a:off x="1905120" y="3276720"/>
            <a:ext cx="137160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Legal drafts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Times New Roman"/>
            </a:endParaRPr>
          </a:p>
        </p:txBody>
      </p:sp>
      <p:sp>
        <p:nvSpPr>
          <p:cNvPr id="75" name=""/>
          <p:cNvSpPr/>
          <p:nvPr/>
        </p:nvSpPr>
        <p:spPr>
          <a:xfrm>
            <a:off x="1924200" y="4648320"/>
            <a:ext cx="1371600" cy="99036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Credit approves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credit-worthiness</a:t>
            </a:r>
            <a:endParaRPr b="0" lang="en-US" sz="1200" strike="noStrike" u="none">
              <a:solidFill>
                <a:srgbClr val="000000"/>
              </a:solidFill>
              <a:effectLst/>
              <a:uFillTx/>
              <a:latin typeface="Times New Roman"/>
            </a:endParaRPr>
          </a:p>
        </p:txBody>
      </p:sp>
      <p:sp>
        <p:nvSpPr>
          <p:cNvPr id="76" name=""/>
          <p:cNvSpPr/>
          <p:nvPr/>
        </p:nvSpPr>
        <p:spPr>
          <a:xfrm>
            <a:off x="3905280" y="3048120"/>
            <a:ext cx="137160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ISDA contract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executed</a:t>
            </a:r>
            <a:endParaRPr b="0" lang="en-US" sz="1200" strike="noStrike" u="none">
              <a:solidFill>
                <a:srgbClr val="000000"/>
              </a:solidFill>
              <a:effectLst/>
              <a:uFillTx/>
              <a:latin typeface="Times New Roman"/>
            </a:endParaRPr>
          </a:p>
        </p:txBody>
      </p:sp>
      <p:sp>
        <p:nvSpPr>
          <p:cNvPr id="77" name=""/>
          <p:cNvSpPr/>
          <p:nvPr/>
        </p:nvSpPr>
        <p:spPr>
          <a:xfrm>
            <a:off x="2647800" y="2666880"/>
            <a:ext cx="0" cy="6098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21112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79" name=""/>
          <p:cNvSpPr/>
          <p:nvPr/>
        </p:nvSpPr>
        <p:spPr>
          <a:xfrm>
            <a:off x="6689880" y="3851280"/>
            <a:ext cx="18396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a:off x="2610000" y="41911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4057560" y="5924520"/>
            <a:ext cx="137160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Contract data</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Entered into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ZAI*NET</a:t>
            </a:r>
            <a:endParaRPr b="0" lang="en-US" sz="1200" strike="noStrike" u="none">
              <a:solidFill>
                <a:srgbClr val="000000"/>
              </a:solidFill>
              <a:effectLst/>
              <a:uFillTx/>
              <a:latin typeface="Times New Roman"/>
            </a:endParaRPr>
          </a:p>
        </p:txBody>
      </p:sp>
      <p:sp>
        <p:nvSpPr>
          <p:cNvPr id="82" name=""/>
          <p:cNvSpPr/>
          <p:nvPr/>
        </p:nvSpPr>
        <p:spPr>
          <a:xfrm>
            <a:off x="3962520" y="4191120"/>
            <a:ext cx="1238040" cy="76176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4140360" y="4343400"/>
            <a:ext cx="1143000" cy="83808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5715000" y="3048120"/>
            <a:ext cx="1333440" cy="93348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this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hedge?</a:t>
            </a:r>
            <a:endParaRPr b="0" lang="en-US" sz="1200" strike="noStrike" u="none">
              <a:solidFill>
                <a:srgbClr val="000000"/>
              </a:solidFill>
              <a:effectLst/>
              <a:uFillTx/>
              <a:latin typeface="Times New Roman"/>
            </a:endParaRPr>
          </a:p>
        </p:txBody>
      </p:sp>
      <p:sp>
        <p:nvSpPr>
          <p:cNvPr id="85" name=""/>
          <p:cNvSpPr/>
          <p:nvPr/>
        </p:nvSpPr>
        <p:spPr>
          <a:xfrm>
            <a:off x="5829480" y="4457880"/>
            <a:ext cx="129528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Calls Counter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Executes trade on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recorded phone line</a:t>
            </a:r>
            <a:endParaRPr b="0" lang="en-US" sz="1200" strike="noStrike" u="none">
              <a:solidFill>
                <a:srgbClr val="000000"/>
              </a:solidFill>
              <a:effectLst/>
              <a:uFillTx/>
              <a:latin typeface="Times New Roman"/>
            </a:endParaRPr>
          </a:p>
        </p:txBody>
      </p:sp>
      <p:sp>
        <p:nvSpPr>
          <p:cNvPr id="86" name=""/>
          <p:cNvSpPr/>
          <p:nvPr/>
        </p:nvSpPr>
        <p:spPr>
          <a:xfrm>
            <a:off x="5829480" y="5848200"/>
            <a:ext cx="1295280" cy="8384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Converts “what if”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“Actual” in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ZAI*NET</a:t>
            </a:r>
            <a:endParaRPr b="0" lang="en-US" sz="1200" strike="noStrike" u="none">
              <a:solidFill>
                <a:srgbClr val="000000"/>
              </a:solidFill>
              <a:effectLst/>
              <a:uFillTx/>
              <a:latin typeface="Times New Roman"/>
            </a:endParaRPr>
          </a:p>
        </p:txBody>
      </p:sp>
      <p:sp>
        <p:nvSpPr>
          <p:cNvPr id="87" name=""/>
          <p:cNvSpPr/>
          <p:nvPr/>
        </p:nvSpPr>
        <p:spPr>
          <a:xfrm>
            <a:off x="4572000" y="251460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4591080" y="3886200"/>
            <a:ext cx="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3295800" y="5181480"/>
            <a:ext cx="3045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flipV="1">
            <a:off x="3581280" y="3505320"/>
            <a:ext cx="0" cy="16761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600360" y="3505320"/>
            <a:ext cx="3049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4800600" y="5562720"/>
            <a:ext cx="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7162920" y="1905120"/>
            <a:ext cx="53316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94" name=""/>
          <p:cNvSpPr/>
          <p:nvPr/>
        </p:nvSpPr>
        <p:spPr>
          <a:xfrm>
            <a:off x="602136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95" name=""/>
          <p:cNvSpPr/>
          <p:nvPr/>
        </p:nvSpPr>
        <p:spPr>
          <a:xfrm>
            <a:off x="6381720" y="39751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021360" y="403848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97" name=""/>
          <p:cNvSpPr/>
          <p:nvPr/>
        </p:nvSpPr>
        <p:spPr>
          <a:xfrm>
            <a:off x="6438960" y="529596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7391520" y="3048120"/>
            <a:ext cx="1371600" cy="76176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7467480" y="3200400"/>
            <a:ext cx="13716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7601040" y="3352680"/>
            <a:ext cx="13716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7621920" y="3009960"/>
            <a:ext cx="8694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To Accounting</a:t>
            </a:r>
            <a:endParaRPr b="0" lang="en-US" sz="900" strike="noStrike" u="none">
              <a:solidFill>
                <a:srgbClr val="000000"/>
              </a:solidFill>
              <a:effectLst/>
              <a:uFillTx/>
              <a:latin typeface="Times New Roman"/>
            </a:endParaRPr>
          </a:p>
        </p:txBody>
      </p:sp>
      <p:sp>
        <p:nvSpPr>
          <p:cNvPr id="102" name=""/>
          <p:cNvSpPr/>
          <p:nvPr/>
        </p:nvSpPr>
        <p:spPr>
          <a:xfrm>
            <a:off x="7774200" y="3174840"/>
            <a:ext cx="51408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To File</a:t>
            </a:r>
            <a:endParaRPr b="0" lang="en-US" sz="900" strike="noStrike" u="none">
              <a:solidFill>
                <a:srgbClr val="000000"/>
              </a:solidFill>
              <a:effectLst/>
              <a:uFillTx/>
              <a:latin typeface="Times New Roman"/>
            </a:endParaRPr>
          </a:p>
        </p:txBody>
      </p:sp>
      <p:sp>
        <p:nvSpPr>
          <p:cNvPr id="103" name=""/>
          <p:cNvSpPr/>
          <p:nvPr/>
        </p:nvSpPr>
        <p:spPr>
          <a:xfrm>
            <a:off x="7571880" y="3352680"/>
            <a:ext cx="145224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Hedge Documentation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(Completed at Inception)</a:t>
            </a:r>
            <a:endParaRPr b="0" lang="en-US" sz="1000" strike="noStrike" u="none">
              <a:solidFill>
                <a:srgbClr val="000000"/>
              </a:solidFill>
              <a:effectLst/>
              <a:uFillTx/>
              <a:latin typeface="Times New Roman"/>
            </a:endParaRPr>
          </a:p>
        </p:txBody>
      </p:sp>
      <p:sp>
        <p:nvSpPr>
          <p:cNvPr id="104" name=""/>
          <p:cNvSpPr/>
          <p:nvPr/>
        </p:nvSpPr>
        <p:spPr>
          <a:xfrm>
            <a:off x="7099200" y="217188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5181480" y="21718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6372360" y="2666880"/>
            <a:ext cx="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7010280" y="3517920"/>
            <a:ext cx="38124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6935760" y="312408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09" name=""/>
          <p:cNvSpPr/>
          <p:nvPr/>
        </p:nvSpPr>
        <p:spPr>
          <a:xfrm>
            <a:off x="7124760" y="624852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7886880" y="6019920"/>
            <a:ext cx="457200" cy="45720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a:t>
            </a:r>
            <a:endParaRPr b="0" lang="en-US" sz="1200" strike="noStrike" u="none">
              <a:solidFill>
                <a:srgbClr val="000000"/>
              </a:solidFill>
              <a:effectLst/>
              <a:uFillTx/>
              <a:latin typeface="Times New Roman"/>
            </a:endParaRPr>
          </a:p>
        </p:txBody>
      </p:sp>
      <p:sp>
        <p:nvSpPr>
          <p:cNvPr id="111" name=""/>
          <p:cNvSpPr/>
          <p:nvPr/>
        </p:nvSpPr>
        <p:spPr>
          <a:xfrm>
            <a:off x="4254480" y="4495680"/>
            <a:ext cx="11430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4419720" y="4648320"/>
            <a:ext cx="1143000" cy="9144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343400" y="4165560"/>
            <a:ext cx="76212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Marketing</a:t>
            </a:r>
            <a:endParaRPr b="0" lang="en-US" sz="900" strike="noStrike" u="none">
              <a:solidFill>
                <a:srgbClr val="000000"/>
              </a:solidFill>
              <a:effectLst/>
              <a:uFillTx/>
              <a:latin typeface="Times New Roman"/>
            </a:endParaRPr>
          </a:p>
        </p:txBody>
      </p:sp>
      <p:sp>
        <p:nvSpPr>
          <p:cNvPr id="114" name=""/>
          <p:cNvSpPr/>
          <p:nvPr/>
        </p:nvSpPr>
        <p:spPr>
          <a:xfrm>
            <a:off x="4497480" y="4343400"/>
            <a:ext cx="61884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Contracts</a:t>
            </a:r>
            <a:endParaRPr b="0" lang="en-US" sz="900" strike="noStrike" u="none">
              <a:solidFill>
                <a:srgbClr val="000000"/>
              </a:solidFill>
              <a:effectLst/>
              <a:uFillTx/>
              <a:latin typeface="Times New Roman"/>
            </a:endParaRPr>
          </a:p>
        </p:txBody>
      </p:sp>
      <p:sp>
        <p:nvSpPr>
          <p:cNvPr id="115" name=""/>
          <p:cNvSpPr/>
          <p:nvPr/>
        </p:nvSpPr>
        <p:spPr>
          <a:xfrm>
            <a:off x="4345200" y="4470480"/>
            <a:ext cx="9201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Gas Accounting</a:t>
            </a:r>
            <a:endParaRPr b="0" lang="en-US" sz="900" strike="noStrike" u="none">
              <a:solidFill>
                <a:srgbClr val="000000"/>
              </a:solidFill>
              <a:effectLst/>
              <a:uFillTx/>
              <a:latin typeface="Times New Roman"/>
            </a:endParaRPr>
          </a:p>
        </p:txBody>
      </p:sp>
      <p:sp>
        <p:nvSpPr>
          <p:cNvPr id="116" name=""/>
          <p:cNvSpPr/>
          <p:nvPr/>
        </p:nvSpPr>
        <p:spPr>
          <a:xfrm>
            <a:off x="4495680" y="4724280"/>
            <a:ext cx="930240" cy="369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ISDA Contract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117" name=""/>
          <p:cNvSpPr/>
          <p:nvPr/>
        </p:nvSpPr>
        <p:spPr>
          <a:xfrm>
            <a:off x="8229600" y="4114800"/>
            <a:ext cx="0" cy="6858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flipH="1">
            <a:off x="7100640" y="480060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7896240" y="5457960"/>
            <a:ext cx="457200" cy="45720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20" name=""/>
          <p:cNvSpPr/>
          <p:nvPr/>
        </p:nvSpPr>
        <p:spPr>
          <a:xfrm>
            <a:off x="8229600" y="2666880"/>
            <a:ext cx="0" cy="2574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8229600" y="2895480"/>
            <a:ext cx="8143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9063000" y="2895480"/>
            <a:ext cx="0" cy="2819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flipH="1">
            <a:off x="8357760" y="571032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915662A1-1B35-455E-A8A1-0F790C9D12F9}"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45720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ACCOUNTING PROCEDURES</a:t>
            </a:r>
            <a:endParaRPr b="0" lang="en-US" sz="2000" strike="noStrike" u="none">
              <a:solidFill>
                <a:srgbClr val="000000"/>
              </a:solidFill>
              <a:effectLst/>
              <a:uFillTx/>
              <a:latin typeface="Times New Roman"/>
            </a:endParaRPr>
          </a:p>
        </p:txBody>
      </p:sp>
      <p:sp>
        <p:nvSpPr>
          <p:cNvPr id="125" name=""/>
          <p:cNvSpPr/>
          <p:nvPr/>
        </p:nvSpPr>
        <p:spPr>
          <a:xfrm>
            <a:off x="533520" y="19810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a:t>
            </a:r>
            <a:endParaRPr b="0" lang="en-US" sz="1200" strike="noStrike" u="none">
              <a:solidFill>
                <a:srgbClr val="000000"/>
              </a:solidFill>
              <a:effectLst/>
              <a:uFillTx/>
              <a:latin typeface="Times New Roman"/>
            </a:endParaRPr>
          </a:p>
        </p:txBody>
      </p:sp>
      <p:sp>
        <p:nvSpPr>
          <p:cNvPr id="126" name=""/>
          <p:cNvSpPr/>
          <p:nvPr/>
        </p:nvSpPr>
        <p:spPr>
          <a:xfrm>
            <a:off x="1523880" y="1828800"/>
            <a:ext cx="144792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Received deal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information from</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ZAI*NET and</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hedge documentation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from Trader</a:t>
            </a:r>
            <a:endParaRPr b="0" lang="en-US" sz="1000" strike="noStrike" u="none">
              <a:solidFill>
                <a:srgbClr val="000000"/>
              </a:solidFill>
              <a:effectLst/>
              <a:uFillTx/>
              <a:latin typeface="Times New Roman"/>
            </a:endParaRPr>
          </a:p>
        </p:txBody>
      </p:sp>
      <p:sp>
        <p:nvSpPr>
          <p:cNvPr id="127" name=""/>
          <p:cNvSpPr/>
          <p:nvPr/>
        </p:nvSpPr>
        <p:spPr>
          <a:xfrm>
            <a:off x="3429000" y="1828800"/>
            <a:ext cx="144792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deal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 for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by Trader</a:t>
            </a:r>
            <a:endParaRPr b="0" lang="en-US" sz="1200" strike="noStrike" u="none">
              <a:solidFill>
                <a:srgbClr val="000000"/>
              </a:solidFill>
              <a:effectLst/>
              <a:uFillTx/>
              <a:latin typeface="Times New Roman"/>
            </a:endParaRPr>
          </a:p>
        </p:txBody>
      </p:sp>
      <p:sp>
        <p:nvSpPr>
          <p:cNvPr id="128" name=""/>
          <p:cNvSpPr/>
          <p:nvPr/>
        </p:nvSpPr>
        <p:spPr>
          <a:xfrm>
            <a:off x="5334120" y="1752480"/>
            <a:ext cx="144756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Trader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Approval</a:t>
            </a:r>
            <a:endParaRPr b="0" lang="en-US" sz="1200" strike="noStrike" u="none">
              <a:solidFill>
                <a:srgbClr val="000000"/>
              </a:solidFill>
              <a:effectLst/>
              <a:uFillTx/>
              <a:latin typeface="Times New Roman"/>
            </a:endParaRPr>
          </a:p>
        </p:txBody>
      </p:sp>
      <p:sp>
        <p:nvSpPr>
          <p:cNvPr id="129" name=""/>
          <p:cNvSpPr/>
          <p:nvPr/>
        </p:nvSpPr>
        <p:spPr>
          <a:xfrm>
            <a:off x="4038480" y="3581280"/>
            <a:ext cx="144792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terms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Agreed?</a:t>
            </a:r>
            <a:endParaRPr b="0" lang="en-US" sz="1200" strike="noStrike" u="none">
              <a:solidFill>
                <a:srgbClr val="000000"/>
              </a:solidFill>
              <a:effectLst/>
              <a:uFillTx/>
              <a:latin typeface="Times New Roman"/>
            </a:endParaRPr>
          </a:p>
        </p:txBody>
      </p:sp>
      <p:sp>
        <p:nvSpPr>
          <p:cNvPr id="130" name=""/>
          <p:cNvSpPr/>
          <p:nvPr/>
        </p:nvSpPr>
        <p:spPr>
          <a:xfrm>
            <a:off x="6553080" y="3733920"/>
            <a:ext cx="144792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Accounting flips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final confirmation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switch in ZAI*NET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lock down deal</a:t>
            </a:r>
            <a:endParaRPr b="0" lang="en-US" sz="1200" strike="noStrike" u="none">
              <a:solidFill>
                <a:srgbClr val="000000"/>
              </a:solidFill>
              <a:effectLst/>
              <a:uFillTx/>
              <a:latin typeface="Times New Roman"/>
            </a:endParaRPr>
          </a:p>
        </p:txBody>
      </p:sp>
      <p:sp>
        <p:nvSpPr>
          <p:cNvPr id="131" name=""/>
          <p:cNvSpPr/>
          <p:nvPr/>
        </p:nvSpPr>
        <p:spPr>
          <a:xfrm>
            <a:off x="990720" y="2209680"/>
            <a:ext cx="5331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971800" y="22096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4876920" y="224784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6858000" y="1981080"/>
            <a:ext cx="42084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35" name=""/>
          <p:cNvSpPr/>
          <p:nvPr/>
        </p:nvSpPr>
        <p:spPr>
          <a:xfrm>
            <a:off x="6058080" y="274320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flipH="1">
            <a:off x="4191120" y="3048120"/>
            <a:ext cx="18669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flipV="1">
            <a:off x="4210200" y="25909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495432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139" name=""/>
          <p:cNvSpPr/>
          <p:nvPr/>
        </p:nvSpPr>
        <p:spPr>
          <a:xfrm>
            <a:off x="4038480" y="5105520"/>
            <a:ext cx="152424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Resolve issues with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Trader and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40" name=""/>
          <p:cNvSpPr/>
          <p:nvPr/>
        </p:nvSpPr>
        <p:spPr>
          <a:xfrm>
            <a:off x="8062920" y="2590920"/>
            <a:ext cx="0" cy="6858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H="1">
            <a:off x="2438280" y="3276720"/>
            <a:ext cx="56390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2438280" y="3276720"/>
            <a:ext cx="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5486400" y="4076640"/>
            <a:ext cx="10666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5716440" y="373392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45" name=""/>
          <p:cNvSpPr/>
          <p:nvPr/>
        </p:nvSpPr>
        <p:spPr>
          <a:xfrm>
            <a:off x="4762440" y="457200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562720" y="5410080"/>
            <a:ext cx="1752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7315200" y="4572000"/>
            <a:ext cx="0" cy="8380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8362800" y="38098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8460000" y="3962520"/>
            <a:ext cx="2822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150" name=""/>
          <p:cNvSpPr/>
          <p:nvPr/>
        </p:nvSpPr>
        <p:spPr>
          <a:xfrm>
            <a:off x="8001000" y="4114800"/>
            <a:ext cx="3808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7467480" y="1828800"/>
            <a:ext cx="1295640" cy="83808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Fax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 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52" name=""/>
          <p:cNvSpPr/>
          <p:nvPr/>
        </p:nvSpPr>
        <p:spPr>
          <a:xfrm>
            <a:off x="1828800" y="3657600"/>
            <a:ext cx="1447920" cy="9144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Receive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directly from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53" name=""/>
          <p:cNvSpPr/>
          <p:nvPr/>
        </p:nvSpPr>
        <p:spPr>
          <a:xfrm>
            <a:off x="6781680" y="224316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3276720" y="4067280"/>
            <a:ext cx="7617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7928946-760F-4B34-9E24-66D9FC9BC64C}"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685800" y="304920"/>
            <a:ext cx="7772400" cy="761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REPORTING  PROCEDURES</a:t>
            </a:r>
            <a:endParaRPr b="0" lang="en-US" sz="2000" strike="noStrike" u="none">
              <a:solidFill>
                <a:srgbClr val="000000"/>
              </a:solidFill>
              <a:effectLst/>
              <a:uFillTx/>
              <a:latin typeface="Times New Roman"/>
            </a:endParaRPr>
          </a:p>
        </p:txBody>
      </p:sp>
      <p:sp>
        <p:nvSpPr>
          <p:cNvPr id="156" name=""/>
          <p:cNvSpPr/>
          <p:nvPr/>
        </p:nvSpPr>
        <p:spPr>
          <a:xfrm>
            <a:off x="533520" y="17524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157" name=""/>
          <p:cNvSpPr/>
          <p:nvPr/>
        </p:nvSpPr>
        <p:spPr>
          <a:xfrm>
            <a:off x="1676520" y="167652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daily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position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Report</a:t>
            </a:r>
            <a:endParaRPr b="0" lang="en-US" sz="1200" strike="noStrike" u="none">
              <a:solidFill>
                <a:srgbClr val="000000"/>
              </a:solidFill>
              <a:effectLst/>
              <a:uFillTx/>
              <a:latin typeface="Times New Roman"/>
            </a:endParaRPr>
          </a:p>
        </p:txBody>
      </p:sp>
      <p:sp>
        <p:nvSpPr>
          <p:cNvPr id="158" name=""/>
          <p:cNvSpPr/>
          <p:nvPr/>
        </p:nvSpPr>
        <p:spPr>
          <a:xfrm>
            <a:off x="3886200" y="152388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4038480" y="175248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4210200" y="1981080"/>
            <a:ext cx="121896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4343400" y="213372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4495680" y="228600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3962520" y="1523880"/>
            <a:ext cx="98424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Risk Officer</a:t>
            </a:r>
            <a:endParaRPr b="0" lang="en-US" sz="900" strike="noStrike" u="none">
              <a:solidFill>
                <a:srgbClr val="000000"/>
              </a:solidFill>
              <a:effectLst/>
              <a:uFillTx/>
              <a:latin typeface="Times New Roman"/>
            </a:endParaRPr>
          </a:p>
        </p:txBody>
      </p:sp>
      <p:sp>
        <p:nvSpPr>
          <p:cNvPr id="164" name=""/>
          <p:cNvSpPr/>
          <p:nvPr/>
        </p:nvSpPr>
        <p:spPr>
          <a:xfrm>
            <a:off x="4192920" y="1733400"/>
            <a:ext cx="8694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Executive</a:t>
            </a:r>
            <a:endParaRPr b="0" lang="en-US" sz="900" strike="noStrike" u="none">
              <a:solidFill>
                <a:srgbClr val="000000"/>
              </a:solidFill>
              <a:effectLst/>
              <a:uFillTx/>
              <a:latin typeface="Times New Roman"/>
            </a:endParaRPr>
          </a:p>
        </p:txBody>
      </p:sp>
      <p:sp>
        <p:nvSpPr>
          <p:cNvPr id="165" name=""/>
          <p:cNvSpPr/>
          <p:nvPr/>
        </p:nvSpPr>
        <p:spPr>
          <a:xfrm>
            <a:off x="4495680" y="1924200"/>
            <a:ext cx="85428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BU Executive</a:t>
            </a:r>
            <a:endParaRPr b="0" lang="en-US" sz="900" strike="noStrike" u="none">
              <a:solidFill>
                <a:srgbClr val="000000"/>
              </a:solidFill>
              <a:effectLst/>
              <a:uFillTx/>
              <a:latin typeface="Times New Roman"/>
            </a:endParaRPr>
          </a:p>
        </p:txBody>
      </p:sp>
      <p:sp>
        <p:nvSpPr>
          <p:cNvPr id="166" name=""/>
          <p:cNvSpPr/>
          <p:nvPr/>
        </p:nvSpPr>
        <p:spPr>
          <a:xfrm>
            <a:off x="4572000" y="2095560"/>
            <a:ext cx="83808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Andersen</a:t>
            </a:r>
            <a:endParaRPr b="0" lang="en-US" sz="900" strike="noStrike" u="none">
              <a:solidFill>
                <a:srgbClr val="000000"/>
              </a:solidFill>
              <a:effectLst/>
              <a:uFillTx/>
              <a:latin typeface="Times New Roman"/>
            </a:endParaRPr>
          </a:p>
        </p:txBody>
      </p:sp>
      <p:sp>
        <p:nvSpPr>
          <p:cNvPr id="167" name=""/>
          <p:cNvSpPr/>
          <p:nvPr/>
        </p:nvSpPr>
        <p:spPr>
          <a:xfrm>
            <a:off x="4726080" y="2247840"/>
            <a:ext cx="69804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Credit</a:t>
            </a:r>
            <a:endParaRPr b="0" lang="en-US" sz="900" strike="noStrike" u="none">
              <a:solidFill>
                <a:srgbClr val="000000"/>
              </a:solidFill>
              <a:effectLst/>
              <a:uFillTx/>
              <a:latin typeface="Times New Roman"/>
            </a:endParaRPr>
          </a:p>
        </p:txBody>
      </p:sp>
      <p:sp>
        <p:nvSpPr>
          <p:cNvPr id="168" name=""/>
          <p:cNvSpPr/>
          <p:nvPr/>
        </p:nvSpPr>
        <p:spPr>
          <a:xfrm>
            <a:off x="4572000" y="2438280"/>
            <a:ext cx="12193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Weekly Risk</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a:t>
            </a:r>
            <a:endParaRPr b="0" lang="en-US" sz="1200" strike="noStrike" u="none">
              <a:solidFill>
                <a:srgbClr val="000000"/>
              </a:solidFill>
              <a:effectLst/>
              <a:uFillTx/>
              <a:latin typeface="Times New Roman"/>
            </a:endParaRPr>
          </a:p>
        </p:txBody>
      </p:sp>
      <p:sp>
        <p:nvSpPr>
          <p:cNvPr id="169" name=""/>
          <p:cNvSpPr/>
          <p:nvPr/>
        </p:nvSpPr>
        <p:spPr>
          <a:xfrm>
            <a:off x="6629400" y="1676520"/>
            <a:ext cx="457200" cy="53316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70" name=""/>
          <p:cNvSpPr/>
          <p:nvPr/>
        </p:nvSpPr>
        <p:spPr>
          <a:xfrm>
            <a:off x="3124080" y="228600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flipV="1">
            <a:off x="2362320" y="137124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2362320" y="1357200"/>
            <a:ext cx="4495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6843600" y="1371600"/>
            <a:ext cx="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266760" y="31240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Monthly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a:t>
            </a:r>
            <a:endParaRPr b="0" lang="en-US" sz="1200" strike="noStrike" u="none">
              <a:solidFill>
                <a:srgbClr val="000000"/>
              </a:solidFill>
              <a:effectLst/>
              <a:uFillTx/>
              <a:latin typeface="Times New Roman"/>
            </a:endParaRPr>
          </a:p>
        </p:txBody>
      </p:sp>
      <p:sp>
        <p:nvSpPr>
          <p:cNvPr id="175" name=""/>
          <p:cNvSpPr/>
          <p:nvPr/>
        </p:nvSpPr>
        <p:spPr>
          <a:xfrm>
            <a:off x="2286000" y="2933640"/>
            <a:ext cx="121932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Position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Hedged?</a:t>
            </a:r>
            <a:endParaRPr b="0" lang="en-US" sz="1200" strike="noStrike" u="none">
              <a:solidFill>
                <a:srgbClr val="000000"/>
              </a:solidFill>
              <a:effectLst/>
              <a:uFillTx/>
              <a:latin typeface="Times New Roman"/>
            </a:endParaRPr>
          </a:p>
        </p:txBody>
      </p:sp>
      <p:sp>
        <p:nvSpPr>
          <p:cNvPr id="176" name=""/>
          <p:cNvSpPr/>
          <p:nvPr/>
        </p:nvSpPr>
        <p:spPr>
          <a:xfrm>
            <a:off x="4095720" y="31240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Analyze hedge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effectiveness</a:t>
            </a:r>
            <a:endParaRPr b="0" lang="en-US" sz="1200" strike="noStrike" u="none">
              <a:solidFill>
                <a:srgbClr val="000000"/>
              </a:solidFill>
              <a:effectLst/>
              <a:uFillTx/>
              <a:latin typeface="Times New Roman"/>
            </a:endParaRPr>
          </a:p>
        </p:txBody>
      </p:sp>
      <p:sp>
        <p:nvSpPr>
          <p:cNvPr id="177" name=""/>
          <p:cNvSpPr/>
          <p:nvPr/>
        </p:nvSpPr>
        <p:spPr>
          <a:xfrm>
            <a:off x="6000840" y="2895480"/>
            <a:ext cx="1295280" cy="114300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hedge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80% to 115%</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Effective?</a:t>
            </a:r>
            <a:endParaRPr b="0" lang="en-US" sz="1200" strike="noStrike" u="none">
              <a:solidFill>
                <a:srgbClr val="000000"/>
              </a:solidFill>
              <a:effectLst/>
              <a:uFillTx/>
              <a:latin typeface="Times New Roman"/>
            </a:endParaRPr>
          </a:p>
        </p:txBody>
      </p:sp>
      <p:sp>
        <p:nvSpPr>
          <p:cNvPr id="178" name=""/>
          <p:cNvSpPr/>
          <p:nvPr/>
        </p:nvSpPr>
        <p:spPr>
          <a:xfrm>
            <a:off x="3581280" y="4419720"/>
            <a:ext cx="144792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effective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Amount to OCI</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ineffective amount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Income</a:t>
            </a:r>
            <a:endParaRPr b="0" lang="en-US" sz="1200" strike="noStrike" u="none">
              <a:solidFill>
                <a:srgbClr val="000000"/>
              </a:solidFill>
              <a:effectLst/>
              <a:uFillTx/>
              <a:latin typeface="Times New Roman"/>
            </a:endParaRPr>
          </a:p>
        </p:txBody>
      </p:sp>
      <p:sp>
        <p:nvSpPr>
          <p:cNvPr id="179" name=""/>
          <p:cNvSpPr/>
          <p:nvPr/>
        </p:nvSpPr>
        <p:spPr>
          <a:xfrm>
            <a:off x="1676520" y="342900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505320" y="342900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3505320" y="3124080"/>
            <a:ext cx="42048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82" name=""/>
          <p:cNvSpPr/>
          <p:nvPr/>
        </p:nvSpPr>
        <p:spPr>
          <a:xfrm>
            <a:off x="5486400" y="342900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5943600" y="4495680"/>
            <a:ext cx="160020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total amount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 trade to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income</a:t>
            </a:r>
            <a:endParaRPr b="0" lang="en-US" sz="1200" strike="noStrike" u="none">
              <a:solidFill>
                <a:srgbClr val="000000"/>
              </a:solidFill>
              <a:effectLst/>
              <a:uFillTx/>
              <a:latin typeface="Times New Roman"/>
            </a:endParaRPr>
          </a:p>
        </p:txBody>
      </p:sp>
      <p:sp>
        <p:nvSpPr>
          <p:cNvPr id="184" name=""/>
          <p:cNvSpPr/>
          <p:nvPr/>
        </p:nvSpPr>
        <p:spPr>
          <a:xfrm>
            <a:off x="6783120" y="419112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185" name=""/>
          <p:cNvSpPr/>
          <p:nvPr/>
        </p:nvSpPr>
        <p:spPr>
          <a:xfrm>
            <a:off x="6648480" y="403848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flipH="1">
            <a:off x="4267080" y="4038480"/>
            <a:ext cx="23623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4267080" y="4038480"/>
            <a:ext cx="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5259240" y="411480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89" name=""/>
          <p:cNvSpPr/>
          <p:nvPr/>
        </p:nvSpPr>
        <p:spPr>
          <a:xfrm>
            <a:off x="990720" y="198108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4952880" y="58294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to G/L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risk</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a:t>
            </a:r>
            <a:endParaRPr b="0" lang="en-US" sz="1200" strike="noStrike" u="none">
              <a:solidFill>
                <a:srgbClr val="000000"/>
              </a:solidFill>
              <a:effectLst/>
              <a:uFillTx/>
              <a:latin typeface="Times New Roman"/>
            </a:endParaRPr>
          </a:p>
        </p:txBody>
      </p:sp>
      <p:sp>
        <p:nvSpPr>
          <p:cNvPr id="191" name=""/>
          <p:cNvSpPr/>
          <p:nvPr/>
        </p:nvSpPr>
        <p:spPr>
          <a:xfrm>
            <a:off x="7086600" y="5638680"/>
            <a:ext cx="16002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&amp; Quarterly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Footnote reporting</a:t>
            </a:r>
            <a:endParaRPr b="0" lang="en-US" sz="1200" strike="noStrike" u="none">
              <a:solidFill>
                <a:srgbClr val="000000"/>
              </a:solidFill>
              <a:effectLst/>
              <a:uFillTx/>
              <a:latin typeface="Times New Roman"/>
            </a:endParaRPr>
          </a:p>
        </p:txBody>
      </p:sp>
      <p:sp>
        <p:nvSpPr>
          <p:cNvPr id="192" name=""/>
          <p:cNvSpPr/>
          <p:nvPr/>
        </p:nvSpPr>
        <p:spPr>
          <a:xfrm>
            <a:off x="4267080" y="5562720"/>
            <a:ext cx="24386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6705720" y="525780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4267080" y="533412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5562720" y="5562720"/>
            <a:ext cx="0" cy="3045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6324480" y="609588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9B48D78-7063-4A56-9540-BBF25AE1A7D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685800" y="1519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RISK MANAGEMENT  PROCEDURES</a:t>
            </a:r>
            <a:endParaRPr b="0" lang="en-US" sz="2000" strike="noStrike" u="none">
              <a:solidFill>
                <a:srgbClr val="000000"/>
              </a:solidFill>
              <a:effectLst/>
              <a:uFillTx/>
              <a:latin typeface="Times New Roman"/>
            </a:endParaRPr>
          </a:p>
        </p:txBody>
      </p:sp>
      <p:sp>
        <p:nvSpPr>
          <p:cNvPr id="198" name=""/>
          <p:cNvSpPr/>
          <p:nvPr/>
        </p:nvSpPr>
        <p:spPr>
          <a:xfrm>
            <a:off x="533520" y="1676520"/>
            <a:ext cx="609480" cy="53316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99" name=""/>
          <p:cNvSpPr/>
          <p:nvPr/>
        </p:nvSpPr>
        <p:spPr>
          <a:xfrm>
            <a:off x="4210200" y="1409760"/>
            <a:ext cx="1371600" cy="114300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 positions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Exceed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a:t>
            </a:r>
            <a:endParaRPr b="0" lang="en-US" sz="1200" strike="noStrike" u="none">
              <a:solidFill>
                <a:srgbClr val="000000"/>
              </a:solidFill>
              <a:effectLst/>
              <a:uFillTx/>
              <a:latin typeface="Times New Roman"/>
            </a:endParaRPr>
          </a:p>
        </p:txBody>
      </p:sp>
      <p:sp>
        <p:nvSpPr>
          <p:cNvPr id="200" name=""/>
          <p:cNvSpPr/>
          <p:nvPr/>
        </p:nvSpPr>
        <p:spPr>
          <a:xfrm>
            <a:off x="6172200" y="3505320"/>
            <a:ext cx="175248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ETS RAC/Corp RAC/ETS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Executive Approves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Recommended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Course of Action</a:t>
            </a:r>
            <a:endParaRPr b="0" lang="en-US" sz="1200" strike="noStrike" u="none">
              <a:solidFill>
                <a:srgbClr val="000000"/>
              </a:solidFill>
              <a:effectLst/>
              <a:uFillTx/>
              <a:latin typeface="Times New Roman"/>
            </a:endParaRPr>
          </a:p>
        </p:txBody>
      </p:sp>
      <p:sp>
        <p:nvSpPr>
          <p:cNvPr id="201" name=""/>
          <p:cNvSpPr/>
          <p:nvPr/>
        </p:nvSpPr>
        <p:spPr>
          <a:xfrm>
            <a:off x="3352680" y="3505320"/>
            <a:ext cx="175284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Notify Enron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Corporate Chief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Officer</a:t>
            </a:r>
            <a:endParaRPr b="0" lang="en-US" sz="1200" strike="noStrike" u="none">
              <a:solidFill>
                <a:srgbClr val="000000"/>
              </a:solidFill>
              <a:effectLst/>
              <a:uFillTx/>
              <a:latin typeface="Times New Roman"/>
            </a:endParaRPr>
          </a:p>
        </p:txBody>
      </p:sp>
      <p:sp>
        <p:nvSpPr>
          <p:cNvPr id="202" name=""/>
          <p:cNvSpPr/>
          <p:nvPr/>
        </p:nvSpPr>
        <p:spPr>
          <a:xfrm>
            <a:off x="457200" y="3505320"/>
            <a:ext cx="175248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Notify ETS Risk Officer</a:t>
            </a:r>
            <a:endParaRPr b="0" lang="en-US" sz="1200" strike="noStrike" u="none">
              <a:solidFill>
                <a:srgbClr val="000000"/>
              </a:solidFill>
              <a:effectLst/>
              <a:uFillTx/>
              <a:latin typeface="Times New Roman"/>
            </a:endParaRPr>
          </a:p>
        </p:txBody>
      </p:sp>
      <p:sp>
        <p:nvSpPr>
          <p:cNvPr id="203" name=""/>
          <p:cNvSpPr/>
          <p:nvPr/>
        </p:nvSpPr>
        <p:spPr>
          <a:xfrm>
            <a:off x="4890960" y="2543040"/>
            <a:ext cx="0" cy="38124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flipH="1">
            <a:off x="1219320" y="2895480"/>
            <a:ext cx="3657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1219320" y="2895480"/>
            <a:ext cx="0" cy="6098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2514600" y="2666880"/>
            <a:ext cx="45720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207" name=""/>
          <p:cNvSpPr/>
          <p:nvPr/>
        </p:nvSpPr>
        <p:spPr>
          <a:xfrm>
            <a:off x="2209680" y="403848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5105520" y="4038480"/>
            <a:ext cx="10666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6172200" y="1600200"/>
            <a:ext cx="175248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Print out daily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VaR  report</a:t>
            </a:r>
            <a:endParaRPr b="0" lang="en-US" sz="1200" strike="noStrike" u="none">
              <a:solidFill>
                <a:srgbClr val="000000"/>
              </a:solidFill>
              <a:effectLst/>
              <a:uFillTx/>
              <a:latin typeface="Times New Roman"/>
            </a:endParaRPr>
          </a:p>
        </p:txBody>
      </p:sp>
      <p:sp>
        <p:nvSpPr>
          <p:cNvPr id="210" name=""/>
          <p:cNvSpPr/>
          <p:nvPr/>
        </p:nvSpPr>
        <p:spPr>
          <a:xfrm>
            <a:off x="1143000" y="190512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3505320" y="195264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533520" y="5181480"/>
            <a:ext cx="60948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213" name=""/>
          <p:cNvSpPr/>
          <p:nvPr/>
        </p:nvSpPr>
        <p:spPr>
          <a:xfrm>
            <a:off x="1523880" y="4952880"/>
            <a:ext cx="175284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Stress and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Scenario Testing</a:t>
            </a:r>
            <a:endParaRPr b="0" lang="en-US" sz="1200" strike="noStrike" u="none">
              <a:solidFill>
                <a:srgbClr val="000000"/>
              </a:solidFill>
              <a:effectLst/>
              <a:uFillTx/>
              <a:latin typeface="Times New Roman"/>
            </a:endParaRPr>
          </a:p>
        </p:txBody>
      </p:sp>
      <p:sp>
        <p:nvSpPr>
          <p:cNvPr id="214" name=""/>
          <p:cNvSpPr/>
          <p:nvPr/>
        </p:nvSpPr>
        <p:spPr>
          <a:xfrm>
            <a:off x="3962520" y="4952880"/>
            <a:ext cx="175248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verification of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market parameters</a:t>
            </a:r>
            <a:endParaRPr b="0" lang="en-US" sz="1200" strike="noStrike" u="none">
              <a:solidFill>
                <a:srgbClr val="000000"/>
              </a:solidFill>
              <a:effectLst/>
              <a:uFillTx/>
              <a:latin typeface="Times New Roman"/>
            </a:endParaRPr>
          </a:p>
        </p:txBody>
      </p:sp>
      <p:sp>
        <p:nvSpPr>
          <p:cNvPr id="215" name=""/>
          <p:cNvSpPr/>
          <p:nvPr/>
        </p:nvSpPr>
        <p:spPr>
          <a:xfrm>
            <a:off x="6248520" y="4952880"/>
            <a:ext cx="175248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Results provided to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Corp. Chief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Officer, or his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designee</a:t>
            </a:r>
            <a:endParaRPr b="0" lang="en-US" sz="1200" strike="noStrike" u="none">
              <a:solidFill>
                <a:srgbClr val="000000"/>
              </a:solidFill>
              <a:effectLst/>
              <a:uFillTx/>
              <a:latin typeface="Times New Roman"/>
            </a:endParaRPr>
          </a:p>
        </p:txBody>
      </p:sp>
      <p:sp>
        <p:nvSpPr>
          <p:cNvPr id="216" name=""/>
          <p:cNvSpPr/>
          <p:nvPr/>
        </p:nvSpPr>
        <p:spPr>
          <a:xfrm>
            <a:off x="1143000" y="5486400"/>
            <a:ext cx="3808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276720" y="548640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5715000" y="548640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1752480" y="1600200"/>
            <a:ext cx="175284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Analyze transaction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20" name=""/>
          <p:cNvSpPr/>
          <p:nvPr/>
        </p:nvSpPr>
        <p:spPr>
          <a:xfrm flipH="1">
            <a:off x="5562360" y="195264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flipH="1">
            <a:off x="914040" y="1143000"/>
            <a:ext cx="61722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901800" y="1143000"/>
            <a:ext cx="0" cy="533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7086600" y="114300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6D86E2F-3BB0-4ABE-B52B-36F9B956CE5A}"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685800" y="3805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CAMINUS/ZAI*NET RISK MANAGEMENT SYSTEM</a:t>
            </a:r>
            <a:endParaRPr b="0" lang="en-US" sz="2000" strike="noStrike" u="none">
              <a:solidFill>
                <a:srgbClr val="000000"/>
              </a:solidFill>
              <a:effectLst/>
              <a:uFillTx/>
              <a:latin typeface="Times New Roman"/>
            </a:endParaRPr>
          </a:p>
        </p:txBody>
      </p:sp>
      <p:sp>
        <p:nvSpPr>
          <p:cNvPr id="225" name=""/>
          <p:cNvSpPr/>
          <p:nvPr/>
        </p:nvSpPr>
        <p:spPr>
          <a:xfrm>
            <a:off x="3124080" y="3200400"/>
            <a:ext cx="2667240" cy="1600200"/>
          </a:xfrm>
          <a:prstGeom prst="ellipse">
            <a:avLst/>
          </a:pr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ZAI*NET</a:t>
            </a:r>
            <a:endParaRPr b="0" lang="en-US" sz="2000" strike="noStrike" u="none">
              <a:solidFill>
                <a:srgbClr val="000000"/>
              </a:solidFill>
              <a:effectLst/>
              <a:uFillTx/>
              <a:latin typeface="Times New Roman"/>
            </a:endParaRPr>
          </a:p>
        </p:txBody>
      </p:sp>
      <p:sp>
        <p:nvSpPr>
          <p:cNvPr id="226" name=""/>
          <p:cNvSpPr/>
          <p:nvPr/>
        </p:nvSpPr>
        <p:spPr>
          <a:xfrm>
            <a:off x="2362320" y="1371600"/>
            <a:ext cx="220968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ENA</a:t>
            </a:r>
            <a:endParaRPr b="0" lang="en-US" sz="1400" strike="noStrike" u="none">
              <a:solidFill>
                <a:srgbClr val="000000"/>
              </a:solidFill>
              <a:effectLst/>
              <a:uFillTx/>
              <a:latin typeface="Times New Roman"/>
            </a:endParaRPr>
          </a:p>
        </p:txBody>
      </p:sp>
      <p:sp>
        <p:nvSpPr>
          <p:cNvPr id="227" name=""/>
          <p:cNvSpPr/>
          <p:nvPr/>
        </p:nvSpPr>
        <p:spPr>
          <a:xfrm>
            <a:off x="4572000" y="1371600"/>
            <a:ext cx="2209680" cy="30492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MARKETING</a:t>
            </a:r>
            <a:endParaRPr b="0" lang="en-US" sz="1400" strike="noStrike" u="none">
              <a:solidFill>
                <a:srgbClr val="000000"/>
              </a:solidFill>
              <a:effectLst/>
              <a:uFillTx/>
              <a:latin typeface="Times New Roman"/>
            </a:endParaRPr>
          </a:p>
        </p:txBody>
      </p:sp>
      <p:sp>
        <p:nvSpPr>
          <p:cNvPr id="228" name=""/>
          <p:cNvSpPr/>
          <p:nvPr/>
        </p:nvSpPr>
        <p:spPr>
          <a:xfrm>
            <a:off x="4724280" y="1981080"/>
            <a:ext cx="1676520" cy="30492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Contract Information</a:t>
            </a:r>
            <a:endParaRPr b="0" lang="en-US" sz="1400" strike="noStrike" u="none">
              <a:solidFill>
                <a:srgbClr val="000000"/>
              </a:solidFill>
              <a:effectLst/>
              <a:uFillTx/>
              <a:latin typeface="Times New Roman"/>
            </a:endParaRPr>
          </a:p>
        </p:txBody>
      </p:sp>
      <p:sp>
        <p:nvSpPr>
          <p:cNvPr id="229" name=""/>
          <p:cNvSpPr/>
          <p:nvPr/>
        </p:nvSpPr>
        <p:spPr>
          <a:xfrm>
            <a:off x="5334120" y="2438280"/>
            <a:ext cx="1752480" cy="45720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Volumes,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Settlement Terms</a:t>
            </a:r>
            <a:endParaRPr b="0" lang="en-US" sz="1400" strike="noStrike" u="none">
              <a:solidFill>
                <a:srgbClr val="000000"/>
              </a:solidFill>
              <a:effectLst/>
              <a:uFillTx/>
              <a:latin typeface="Times New Roman"/>
            </a:endParaRPr>
          </a:p>
        </p:txBody>
      </p:sp>
      <p:sp>
        <p:nvSpPr>
          <p:cNvPr id="230" name=""/>
          <p:cNvSpPr/>
          <p:nvPr/>
        </p:nvSpPr>
        <p:spPr>
          <a:xfrm>
            <a:off x="6477120" y="3048120"/>
            <a:ext cx="1676160" cy="38088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Positions</a:t>
            </a:r>
            <a:endParaRPr b="0" lang="en-US" sz="1400" strike="noStrike" u="none">
              <a:solidFill>
                <a:srgbClr val="000000"/>
              </a:solidFill>
              <a:effectLst/>
              <a:uFillTx/>
              <a:latin typeface="Times New Roman"/>
            </a:endParaRPr>
          </a:p>
        </p:txBody>
      </p:sp>
      <p:sp>
        <p:nvSpPr>
          <p:cNvPr id="231" name=""/>
          <p:cNvSpPr/>
          <p:nvPr/>
        </p:nvSpPr>
        <p:spPr>
          <a:xfrm>
            <a:off x="3429000" y="1905120"/>
            <a:ext cx="83808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FX Curves</a:t>
            </a:r>
            <a:endParaRPr b="0" lang="en-US" sz="1400" strike="noStrike" u="none">
              <a:solidFill>
                <a:srgbClr val="000000"/>
              </a:solidFill>
              <a:effectLst/>
              <a:uFillTx/>
              <a:latin typeface="Times New Roman"/>
            </a:endParaRPr>
          </a:p>
        </p:txBody>
      </p:sp>
      <p:sp>
        <p:nvSpPr>
          <p:cNvPr id="232" name=""/>
          <p:cNvSpPr/>
          <p:nvPr/>
        </p:nvSpPr>
        <p:spPr>
          <a:xfrm>
            <a:off x="2286000" y="1981080"/>
            <a:ext cx="99072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a:t>
            </a:r>
            <a:endParaRPr b="0" lang="en-US" sz="1400" strike="noStrike" u="none">
              <a:solidFill>
                <a:srgbClr val="000000"/>
              </a:solidFill>
              <a:effectLst/>
              <a:uFillTx/>
              <a:latin typeface="Times New Roman"/>
            </a:endParaRPr>
          </a:p>
        </p:txBody>
      </p:sp>
      <p:sp>
        <p:nvSpPr>
          <p:cNvPr id="233" name=""/>
          <p:cNvSpPr/>
          <p:nvPr/>
        </p:nvSpPr>
        <p:spPr>
          <a:xfrm>
            <a:off x="2057400" y="2362320"/>
            <a:ext cx="106668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Basis Curves</a:t>
            </a:r>
            <a:endParaRPr b="0" lang="en-US" sz="1400" strike="noStrike" u="none">
              <a:solidFill>
                <a:srgbClr val="000000"/>
              </a:solidFill>
              <a:effectLst/>
              <a:uFillTx/>
              <a:latin typeface="Times New Roman"/>
            </a:endParaRPr>
          </a:p>
        </p:txBody>
      </p:sp>
      <p:sp>
        <p:nvSpPr>
          <p:cNvPr id="234" name=""/>
          <p:cNvSpPr/>
          <p:nvPr/>
        </p:nvSpPr>
        <p:spPr>
          <a:xfrm>
            <a:off x="1676520" y="2743200"/>
            <a:ext cx="114300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Index Curves</a:t>
            </a:r>
            <a:endParaRPr b="0" lang="en-US" sz="1400" strike="noStrike" u="none">
              <a:solidFill>
                <a:srgbClr val="000000"/>
              </a:solidFill>
              <a:effectLst/>
              <a:uFillTx/>
              <a:latin typeface="Times New Roman"/>
            </a:endParaRPr>
          </a:p>
        </p:txBody>
      </p:sp>
      <p:sp>
        <p:nvSpPr>
          <p:cNvPr id="235" name=""/>
          <p:cNvSpPr/>
          <p:nvPr/>
        </p:nvSpPr>
        <p:spPr>
          <a:xfrm>
            <a:off x="1371600" y="3124080"/>
            <a:ext cx="129528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Curve</a:t>
            </a:r>
            <a:endParaRPr b="0" lang="en-US" sz="1400" strike="noStrike" u="none">
              <a:solidFill>
                <a:srgbClr val="000000"/>
              </a:solidFill>
              <a:effectLst/>
              <a:uFillTx/>
              <a:latin typeface="Times New Roman"/>
            </a:endParaRPr>
          </a:p>
        </p:txBody>
      </p:sp>
      <p:sp>
        <p:nvSpPr>
          <p:cNvPr id="236" name=""/>
          <p:cNvSpPr/>
          <p:nvPr/>
        </p:nvSpPr>
        <p:spPr>
          <a:xfrm>
            <a:off x="1066680" y="3505320"/>
            <a:ext cx="137160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Rates</a:t>
            </a:r>
            <a:endParaRPr b="0" lang="en-US" sz="1400" strike="noStrike" u="none">
              <a:solidFill>
                <a:srgbClr val="000000"/>
              </a:solidFill>
              <a:effectLst/>
              <a:uFillTx/>
              <a:latin typeface="Times New Roman"/>
            </a:endParaRPr>
          </a:p>
        </p:txBody>
      </p:sp>
      <p:sp>
        <p:nvSpPr>
          <p:cNvPr id="237" name=""/>
          <p:cNvSpPr/>
          <p:nvPr/>
        </p:nvSpPr>
        <p:spPr>
          <a:xfrm flipH="1">
            <a:off x="4876920" y="2286000"/>
            <a:ext cx="304560" cy="9144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3809880" y="2209680"/>
            <a:ext cx="304920" cy="10670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3200400" y="2286000"/>
            <a:ext cx="762120" cy="9907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3048120" y="2666880"/>
            <a:ext cx="53316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2819520" y="2895480"/>
            <a:ext cx="53316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2666880" y="3352680"/>
            <a:ext cx="53352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2438280" y="3657600"/>
            <a:ext cx="685800" cy="2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1523880" y="4343400"/>
            <a:ext cx="76212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VaR</a:t>
            </a:r>
            <a:endParaRPr b="0" lang="en-US" sz="1400" strike="noStrike" u="none">
              <a:solidFill>
                <a:srgbClr val="000000"/>
              </a:solidFill>
              <a:effectLst/>
              <a:uFillTx/>
              <a:latin typeface="Times New Roman"/>
            </a:endParaRPr>
          </a:p>
        </p:txBody>
      </p:sp>
      <p:sp>
        <p:nvSpPr>
          <p:cNvPr id="245" name=""/>
          <p:cNvSpPr/>
          <p:nvPr/>
        </p:nvSpPr>
        <p:spPr>
          <a:xfrm>
            <a:off x="1143000" y="4724280"/>
            <a:ext cx="114300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Stress Testing</a:t>
            </a:r>
            <a:endParaRPr b="0" lang="en-US" sz="1400" strike="noStrike" u="none">
              <a:solidFill>
                <a:srgbClr val="000000"/>
              </a:solidFill>
              <a:effectLst/>
              <a:uFillTx/>
              <a:latin typeface="Times New Roman"/>
            </a:endParaRPr>
          </a:p>
        </p:txBody>
      </p:sp>
      <p:sp>
        <p:nvSpPr>
          <p:cNvPr id="246" name=""/>
          <p:cNvSpPr/>
          <p:nvPr/>
        </p:nvSpPr>
        <p:spPr>
          <a:xfrm>
            <a:off x="1066680" y="5105520"/>
            <a:ext cx="160020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Net Open Position</a:t>
            </a:r>
            <a:endParaRPr b="0" lang="en-US" sz="1400" strike="noStrike" u="none">
              <a:solidFill>
                <a:srgbClr val="000000"/>
              </a:solidFill>
              <a:effectLst/>
              <a:uFillTx/>
              <a:latin typeface="Times New Roman"/>
            </a:endParaRPr>
          </a:p>
        </p:txBody>
      </p:sp>
      <p:sp>
        <p:nvSpPr>
          <p:cNvPr id="247" name=""/>
          <p:cNvSpPr/>
          <p:nvPr/>
        </p:nvSpPr>
        <p:spPr>
          <a:xfrm>
            <a:off x="1143000" y="5562720"/>
            <a:ext cx="1981080" cy="38088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Maturity Gap Report</a:t>
            </a:r>
            <a:endParaRPr b="0" lang="en-US" sz="1400" strike="noStrike" u="none">
              <a:solidFill>
                <a:srgbClr val="000000"/>
              </a:solidFill>
              <a:effectLst/>
              <a:uFillTx/>
              <a:latin typeface="Times New Roman"/>
            </a:endParaRPr>
          </a:p>
        </p:txBody>
      </p:sp>
      <p:sp>
        <p:nvSpPr>
          <p:cNvPr id="248" name=""/>
          <p:cNvSpPr/>
          <p:nvPr/>
        </p:nvSpPr>
        <p:spPr>
          <a:xfrm>
            <a:off x="2971800" y="6019920"/>
            <a:ext cx="1219320" cy="5331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a:t>
            </a:r>
            <a:r>
              <a:rPr b="0" lang="en-US" sz="1400" strike="noStrike" u="none" baseline="30000">
                <a:solidFill>
                  <a:srgbClr val="000000"/>
                </a:solidFill>
                <a:effectLst/>
                <a:uFillTx/>
                <a:latin typeface="Times New Roman"/>
              </a:rPr>
              <a:t>rd</a:t>
            </a:r>
            <a:r>
              <a:rPr b="0" lang="en-US" sz="1400" strike="noStrike" u="none">
                <a:solidFill>
                  <a:srgbClr val="000000"/>
                </a:solidFill>
                <a:effectLst/>
                <a:uFillTx/>
                <a:latin typeface="Times New Roman"/>
              </a:rPr>
              <a:t> Party Hedge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Effectiveness</a:t>
            </a:r>
            <a:endParaRPr b="0" lang="en-US" sz="1400" strike="noStrike" u="none">
              <a:solidFill>
                <a:srgbClr val="000000"/>
              </a:solidFill>
              <a:effectLst/>
              <a:uFillTx/>
              <a:latin typeface="Times New Roman"/>
            </a:endParaRPr>
          </a:p>
        </p:txBody>
      </p:sp>
      <p:sp>
        <p:nvSpPr>
          <p:cNvPr id="249" name=""/>
          <p:cNvSpPr/>
          <p:nvPr/>
        </p:nvSpPr>
        <p:spPr>
          <a:xfrm>
            <a:off x="4495680" y="5943600"/>
            <a:ext cx="1295640" cy="68580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Intercompany</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Hedge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Effectiveness</a:t>
            </a:r>
            <a:endParaRPr b="0" lang="en-US" sz="1400" strike="noStrike" u="none">
              <a:solidFill>
                <a:srgbClr val="000000"/>
              </a:solidFill>
              <a:effectLst/>
              <a:uFillTx/>
              <a:latin typeface="Times New Roman"/>
            </a:endParaRPr>
          </a:p>
        </p:txBody>
      </p:sp>
      <p:sp>
        <p:nvSpPr>
          <p:cNvPr id="250" name=""/>
          <p:cNvSpPr/>
          <p:nvPr/>
        </p:nvSpPr>
        <p:spPr>
          <a:xfrm>
            <a:off x="6019920" y="6019920"/>
            <a:ext cx="1371600" cy="5331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Daily P&amp;L/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 Day Loss</a:t>
            </a:r>
            <a:endParaRPr b="0" lang="en-US" sz="1400" strike="noStrike" u="none">
              <a:solidFill>
                <a:srgbClr val="000000"/>
              </a:solidFill>
              <a:effectLst/>
              <a:uFillTx/>
              <a:latin typeface="Times New Roman"/>
            </a:endParaRPr>
          </a:p>
        </p:txBody>
      </p:sp>
      <p:sp>
        <p:nvSpPr>
          <p:cNvPr id="251" name=""/>
          <p:cNvSpPr/>
          <p:nvPr/>
        </p:nvSpPr>
        <p:spPr>
          <a:xfrm>
            <a:off x="6400800" y="5486400"/>
            <a:ext cx="144792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Check Out Report</a:t>
            </a:r>
            <a:endParaRPr b="0" lang="en-US" sz="1400" strike="noStrike" u="none">
              <a:solidFill>
                <a:srgbClr val="000000"/>
              </a:solidFill>
              <a:effectLst/>
              <a:uFillTx/>
              <a:latin typeface="Times New Roman"/>
            </a:endParaRPr>
          </a:p>
        </p:txBody>
      </p:sp>
      <p:sp>
        <p:nvSpPr>
          <p:cNvPr id="252" name=""/>
          <p:cNvSpPr/>
          <p:nvPr/>
        </p:nvSpPr>
        <p:spPr>
          <a:xfrm>
            <a:off x="6477120" y="5029200"/>
            <a:ext cx="198108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Credit Exposure Analysis</a:t>
            </a:r>
            <a:endParaRPr b="0" lang="en-US" sz="1400" strike="noStrike" u="none">
              <a:solidFill>
                <a:srgbClr val="000000"/>
              </a:solidFill>
              <a:effectLst/>
              <a:uFillTx/>
              <a:latin typeface="Times New Roman"/>
            </a:endParaRPr>
          </a:p>
        </p:txBody>
      </p:sp>
      <p:sp>
        <p:nvSpPr>
          <p:cNvPr id="253" name=""/>
          <p:cNvSpPr/>
          <p:nvPr/>
        </p:nvSpPr>
        <p:spPr>
          <a:xfrm>
            <a:off x="6781680" y="4648320"/>
            <a:ext cx="144792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Confirmations</a:t>
            </a:r>
            <a:endParaRPr b="0" lang="en-US" sz="1400" strike="noStrike" u="none">
              <a:solidFill>
                <a:srgbClr val="000000"/>
              </a:solidFill>
              <a:effectLst/>
              <a:uFillTx/>
              <a:latin typeface="Times New Roman"/>
            </a:endParaRPr>
          </a:p>
        </p:txBody>
      </p:sp>
      <p:sp>
        <p:nvSpPr>
          <p:cNvPr id="254" name=""/>
          <p:cNvSpPr/>
          <p:nvPr/>
        </p:nvSpPr>
        <p:spPr>
          <a:xfrm>
            <a:off x="7086600" y="4191120"/>
            <a:ext cx="137160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Invoices</a:t>
            </a:r>
            <a:endParaRPr b="0" lang="en-US" sz="1400" strike="noStrike" u="none">
              <a:solidFill>
                <a:srgbClr val="000000"/>
              </a:solidFill>
              <a:effectLst/>
              <a:uFillTx/>
              <a:latin typeface="Times New Roman"/>
            </a:endParaRPr>
          </a:p>
        </p:txBody>
      </p:sp>
      <p:sp>
        <p:nvSpPr>
          <p:cNvPr id="255" name=""/>
          <p:cNvSpPr/>
          <p:nvPr/>
        </p:nvSpPr>
        <p:spPr>
          <a:xfrm flipH="1">
            <a:off x="2286000" y="4267080"/>
            <a:ext cx="914400" cy="2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flipH="1">
            <a:off x="2285640" y="4495680"/>
            <a:ext cx="114300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 name=""/>
          <p:cNvSpPr/>
          <p:nvPr/>
        </p:nvSpPr>
        <p:spPr>
          <a:xfrm flipH="1">
            <a:off x="2666880" y="4648320"/>
            <a:ext cx="990720" cy="5331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flipH="1">
            <a:off x="2895120" y="4800600"/>
            <a:ext cx="121932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flipH="1">
            <a:off x="3657600" y="4800600"/>
            <a:ext cx="838080" cy="11430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4648320" y="4800600"/>
            <a:ext cx="457200" cy="11430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5181480" y="4724280"/>
            <a:ext cx="990720" cy="12193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5486400" y="4495680"/>
            <a:ext cx="838080" cy="10670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5715000" y="4419720"/>
            <a:ext cx="68580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5791320" y="4191120"/>
            <a:ext cx="990360" cy="6094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flipH="1">
            <a:off x="5714640" y="3276720"/>
            <a:ext cx="76212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flipH="1">
            <a:off x="5257440" y="2895480"/>
            <a:ext cx="30492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5791320" y="3962520"/>
            <a:ext cx="129528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1066680" y="3886200"/>
            <a:ext cx="137160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Option Model</a:t>
            </a:r>
            <a:endParaRPr b="0" lang="en-US" sz="1400" strike="noStrike" u="none">
              <a:solidFill>
                <a:srgbClr val="000000"/>
              </a:solidFill>
              <a:effectLst/>
              <a:uFillTx/>
              <a:latin typeface="Times New Roman"/>
            </a:endParaRPr>
          </a:p>
        </p:txBody>
      </p:sp>
      <p:sp>
        <p:nvSpPr>
          <p:cNvPr id="269" name=""/>
          <p:cNvSpPr/>
          <p:nvPr/>
        </p:nvSpPr>
        <p:spPr>
          <a:xfrm>
            <a:off x="2438280" y="403848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652AC539-A148-439D-917E-B3093BFF2352}"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CAMINUS/ZAI*NET BOOK STRUCTURE</a:t>
            </a:r>
            <a:endParaRPr b="0" lang="en-US" sz="2000" strike="noStrike" u="none">
              <a:solidFill>
                <a:srgbClr val="000000"/>
              </a:solidFill>
              <a:effectLst/>
              <a:uFillTx/>
              <a:latin typeface="Times New Roman"/>
            </a:endParaRPr>
          </a:p>
        </p:txBody>
      </p:sp>
      <p:sp>
        <p:nvSpPr>
          <p:cNvPr id="271" name=""/>
          <p:cNvSpPr/>
          <p:nvPr/>
        </p:nvSpPr>
        <p:spPr>
          <a:xfrm>
            <a:off x="1603440" y="2362320"/>
            <a:ext cx="3913200" cy="459720"/>
          </a:xfrm>
          <a:prstGeom prst="rect">
            <a:avLst/>
          </a:prstGeom>
          <a:solidFill>
            <a:srgbClr val="ffcc66"/>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Company                </a:t>
            </a:r>
            <a:r>
              <a:rPr b="0" lang="en-US" sz="1600" strike="noStrike" u="none">
                <a:solidFill>
                  <a:srgbClr val="000000"/>
                </a:solidFill>
                <a:effectLst/>
                <a:uFillTx/>
                <a:latin typeface="Times New Roman"/>
              </a:rPr>
              <a:t>(NNG, TW, etc)</a:t>
            </a:r>
            <a:endParaRPr b="0" lang="en-US" sz="1600" strike="noStrike" u="none">
              <a:solidFill>
                <a:srgbClr val="000000"/>
              </a:solidFill>
              <a:effectLst/>
              <a:uFillTx/>
              <a:latin typeface="Times New Roman"/>
            </a:endParaRPr>
          </a:p>
        </p:txBody>
      </p:sp>
      <p:sp>
        <p:nvSpPr>
          <p:cNvPr id="272" name=""/>
          <p:cNvSpPr/>
          <p:nvPr/>
        </p:nvSpPr>
        <p:spPr>
          <a:xfrm>
            <a:off x="1987200" y="2819520"/>
            <a:ext cx="4391640" cy="459720"/>
          </a:xfrm>
          <a:prstGeom prst="rect">
            <a:avLst/>
          </a:prstGeom>
          <a:solidFill>
            <a:srgbClr val="ffff99"/>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Position Type       </a:t>
            </a:r>
            <a:r>
              <a:rPr b="0" lang="en-US" sz="1600" strike="noStrike" u="none">
                <a:solidFill>
                  <a:srgbClr val="000000"/>
                </a:solidFill>
                <a:effectLst/>
                <a:uFillTx/>
                <a:latin typeface="Times New Roman"/>
              </a:rPr>
              <a:t>(Natural, Trading, etc)</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273" name=""/>
          <p:cNvSpPr/>
          <p:nvPr/>
        </p:nvSpPr>
        <p:spPr>
          <a:xfrm>
            <a:off x="2373120" y="3276720"/>
            <a:ext cx="5598000" cy="459720"/>
          </a:xfrm>
          <a:prstGeom prst="rect">
            <a:avLst/>
          </a:prstGeom>
          <a:solidFill>
            <a:srgbClr val="99ff66"/>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Business Line    </a:t>
            </a:r>
            <a:r>
              <a:rPr b="0" lang="en-US" sz="1600" strike="noStrike" u="none">
                <a:solidFill>
                  <a:srgbClr val="000000"/>
                </a:solidFill>
                <a:effectLst/>
                <a:uFillTx/>
                <a:latin typeface="Times New Roman"/>
              </a:rPr>
              <a:t>(Transportation, Storage, Operational,etc)</a:t>
            </a:r>
            <a:endParaRPr b="0" lang="en-US" sz="1600" strike="noStrike" u="none">
              <a:solidFill>
                <a:srgbClr val="000000"/>
              </a:solidFill>
              <a:effectLst/>
              <a:uFillTx/>
              <a:latin typeface="Times New Roman"/>
            </a:endParaRPr>
          </a:p>
        </p:txBody>
      </p:sp>
      <p:sp>
        <p:nvSpPr>
          <p:cNvPr id="274" name=""/>
          <p:cNvSpPr/>
          <p:nvPr/>
        </p:nvSpPr>
        <p:spPr>
          <a:xfrm>
            <a:off x="2983320" y="3733920"/>
            <a:ext cx="5777280" cy="459720"/>
          </a:xfrm>
          <a:prstGeom prst="rect">
            <a:avLst/>
          </a:prstGeom>
          <a:solidFill>
            <a:srgbClr val="99ccff"/>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Center  </a:t>
            </a:r>
            <a:r>
              <a:rPr b="0" lang="en-US" sz="1600" strike="noStrike" u="none">
                <a:solidFill>
                  <a:srgbClr val="000000"/>
                </a:solidFill>
                <a:effectLst/>
                <a:uFillTx/>
                <a:latin typeface="Times New Roman"/>
              </a:rPr>
              <a:t>(Pricing &amp; Structuring, Storage, Executive, etc)</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95C35FC-E2CB-4A68-88F8-994B7F0426E4}"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5" name="PlaceHolder 1"/>
          <p:cNvSpPr>
            <a:spLocks noGrp="1"/>
          </p:cNvSpPr>
          <p:nvPr>
            <p:ph type="title"/>
          </p:nvPr>
        </p:nvSpPr>
        <p:spPr>
          <a:xfrm>
            <a:off x="533520" y="22824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MATURITY/GAP POSITION SAMPLE REPORT</a:t>
            </a:r>
            <a:endParaRPr b="0" lang="en-US" sz="2000" strike="noStrike" u="none">
              <a:solidFill>
                <a:srgbClr val="000000"/>
              </a:solidFill>
              <a:effectLst/>
              <a:uFillTx/>
              <a:latin typeface="Times New Roman"/>
            </a:endParaRPr>
          </a:p>
        </p:txBody>
      </p:sp>
      <p:graphicFrame>
        <p:nvGraphicFramePr>
          <p:cNvPr id="276" name=""/>
          <p:cNvGraphicFramePr/>
          <p:nvPr/>
        </p:nvGraphicFramePr>
        <p:xfrm>
          <a:off x="2666880" y="1066680"/>
          <a:ext cx="3657600" cy="4394160"/>
        </p:xfrm>
        <a:graphic>
          <a:graphicData uri="http://schemas.openxmlformats.org/presentationml/2006/ole">
            <p:oleObj progId="Excel.Sheet.12" r:id="rId1" spid="">
              <p:embed/>
              <p:pic>
                <p:nvPicPr>
                  <p:cNvPr id="277" name="" descr=""/>
                  <p:cNvPicPr/>
                  <p:nvPr/>
                </p:nvPicPr>
                <p:blipFill>
                  <a:blip r:embed="rId2"/>
                  <a:stretch/>
                </p:blipFill>
                <p:spPr>
                  <a:xfrm>
                    <a:off x="2666880" y="1066680"/>
                    <a:ext cx="3657600" cy="4394160"/>
                  </a:xfrm>
                  <a:prstGeom prst="rect">
                    <a:avLst/>
                  </a:prstGeom>
                  <a:noFill/>
                  <a:ln w="0">
                    <a:noFill/>
                  </a:ln>
                </p:spPr>
              </p:pic>
            </p:oleObj>
          </a:graphicData>
        </a:graphic>
      </p:graphicFrame>
      <p:sp>
        <p:nvSpPr>
          <p:cNvPr id="3" name="PlaceHolder 2"/>
          <p:cNvSpPr>
            <a:spLocks noGrp="1"/>
          </p:cNvSpPr>
          <p:nvPr>
            <p:ph type="sldNum" idx="3"/>
          </p:nvPr>
        </p:nvSpPr>
        <p:spPr/>
        <p:txBody>
          <a:bodyPr/>
          <a:p>
            <a:fld id="{459D2EB9-902E-4F47-B3E6-34EE1B6A6865}"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MEETING OBJECTIVES</a:t>
            </a:r>
            <a:endParaRPr b="0" lang="en-US" sz="20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Reach agreement on ETS Risk Management Policy to be presented to Enron Board for approval</a:t>
            </a:r>
            <a:endParaRPr b="0" lang="en-US" sz="18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Understand current situation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Enron Requirements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Controls and Accountability</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Approval Timeline</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July 13</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Policy to Enron RAC for final review</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August 10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Policy to Enron Board for approval</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Introduce Caminus/ZAI*NET Risk Management System</a:t>
            </a:r>
            <a:endParaRPr b="0" lang="en-US" sz="18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D6FBE06-8654-4E68-A6AC-51F0015949A4}"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685800" y="6091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FIVE DAY LOSS SAMPLE REPORT</a:t>
            </a:r>
            <a:endParaRPr b="0" lang="en-US" sz="2000" strike="noStrike" u="none">
              <a:solidFill>
                <a:srgbClr val="000000"/>
              </a:solidFill>
              <a:effectLst/>
              <a:uFillTx/>
              <a:latin typeface="Times New Roman"/>
            </a:endParaRPr>
          </a:p>
        </p:txBody>
      </p:sp>
      <p:graphicFrame>
        <p:nvGraphicFramePr>
          <p:cNvPr id="279" name=""/>
          <p:cNvGraphicFramePr/>
          <p:nvPr/>
        </p:nvGraphicFramePr>
        <p:xfrm>
          <a:off x="1619280" y="1752480"/>
          <a:ext cx="5905440" cy="3276720"/>
        </p:xfrm>
        <a:graphic>
          <a:graphicData uri="http://schemas.openxmlformats.org/presentationml/2006/ole">
            <p:oleObj progId="Excel.Sheet.12" r:id="rId1" spid="">
              <p:embed/>
              <p:pic>
                <p:nvPicPr>
                  <p:cNvPr id="280" name="" descr=""/>
                  <p:cNvPicPr/>
                  <p:nvPr/>
                </p:nvPicPr>
                <p:blipFill>
                  <a:blip r:embed="rId2"/>
                  <a:stretch/>
                </p:blipFill>
                <p:spPr>
                  <a:xfrm>
                    <a:off x="1619280" y="1752480"/>
                    <a:ext cx="5905440" cy="3276720"/>
                  </a:xfrm>
                  <a:prstGeom prst="rect">
                    <a:avLst/>
                  </a:prstGeom>
                  <a:noFill/>
                  <a:ln w="0">
                    <a:noFill/>
                  </a:ln>
                </p:spPr>
              </p:pic>
            </p:oleObj>
          </a:graphicData>
        </a:graphic>
      </p:graphicFrame>
      <p:sp>
        <p:nvSpPr>
          <p:cNvPr id="3" name="PlaceHolder 2"/>
          <p:cNvSpPr>
            <a:spLocks noGrp="1"/>
          </p:cNvSpPr>
          <p:nvPr>
            <p:ph type="sldNum" idx="3"/>
          </p:nvPr>
        </p:nvSpPr>
        <p:spPr/>
        <p:txBody>
          <a:bodyPr/>
          <a:p>
            <a:fld id="{136063E7-E478-45B5-B6CF-E018DD14BEBE}"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DAILY VAR REPORT</a:t>
            </a:r>
            <a:endParaRPr b="0" lang="en-US" sz="2000" strike="noStrike" u="none">
              <a:solidFill>
                <a:srgbClr val="000000"/>
              </a:solidFill>
              <a:effectLst/>
              <a:uFillTx/>
              <a:latin typeface="Times New Roman"/>
            </a:endParaRPr>
          </a:p>
        </p:txBody>
      </p:sp>
      <p:graphicFrame>
        <p:nvGraphicFramePr>
          <p:cNvPr id="282" name=""/>
          <p:cNvGraphicFramePr/>
          <p:nvPr/>
        </p:nvGraphicFramePr>
        <p:xfrm>
          <a:off x="2819520" y="1676520"/>
          <a:ext cx="3581280" cy="4064040"/>
        </p:xfrm>
        <a:graphic>
          <a:graphicData uri="http://schemas.openxmlformats.org/presentationml/2006/ole">
            <p:oleObj progId="Excel.Sheet.12" r:id="rId1" spid="">
              <p:embed/>
              <p:pic>
                <p:nvPicPr>
                  <p:cNvPr id="283" name="" descr=""/>
                  <p:cNvPicPr/>
                  <p:nvPr/>
                </p:nvPicPr>
                <p:blipFill>
                  <a:blip r:embed="rId2"/>
                  <a:stretch/>
                </p:blipFill>
                <p:spPr>
                  <a:xfrm>
                    <a:off x="2819520" y="1676520"/>
                    <a:ext cx="3581280" cy="4064040"/>
                  </a:xfrm>
                  <a:prstGeom prst="rect">
                    <a:avLst/>
                  </a:prstGeom>
                  <a:noFill/>
                  <a:ln w="0">
                    <a:noFill/>
                  </a:ln>
                </p:spPr>
              </p:pic>
            </p:oleObj>
          </a:graphicData>
        </a:graphic>
      </p:graphicFrame>
      <p:sp>
        <p:nvSpPr>
          <p:cNvPr id="3" name="PlaceHolder 2"/>
          <p:cNvSpPr>
            <a:spLocks noGrp="1"/>
          </p:cNvSpPr>
          <p:nvPr>
            <p:ph type="sldNum" idx="3"/>
          </p:nvPr>
        </p:nvSpPr>
        <p:spPr/>
        <p:txBody>
          <a:bodyPr/>
          <a:p>
            <a:fld id="{2BB7E5EE-52E4-4846-BFB5-044358EEF7A8}" type="slidenum">
              <a:t>21</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CURRENT SITUATION</a:t>
            </a:r>
            <a:endParaRPr b="0" lang="en-US" sz="2000" strike="noStrike" u="none">
              <a:solidFill>
                <a:srgbClr val="000000"/>
              </a:solidFill>
              <a:effectLst/>
              <a:uFillTx/>
              <a:latin typeface="Times New Roman"/>
            </a:endParaRPr>
          </a:p>
        </p:txBody>
      </p:sp>
      <p:sp>
        <p:nvSpPr>
          <p:cNvPr id="1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Operating under Enron Interim trading authority</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Net Open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10 BCF Equivalent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Maturity/Gap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20 BCF Equivalent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Daily Loss Limit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$500,000</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VaR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million</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Term of Interim Policy</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 months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 and hedging activities focused in NNG/TW Marketing</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Limited consistency among ETS companies risk management practices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Some affiliates are subject to risk management policies of Enron as well as their respective owners/boards</a:t>
            </a:r>
            <a:endParaRPr b="0" lang="en-US" sz="14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62355FB-C8F8-43BE-8251-05715E96887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762120" y="3808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ENRON REQUIREMENTS</a:t>
            </a:r>
            <a:endParaRPr b="0" lang="en-US" sz="2000" strike="noStrike" u="none">
              <a:solidFill>
                <a:srgbClr val="000000"/>
              </a:solidFill>
              <a:effectLst/>
              <a:uFillTx/>
              <a:latin typeface="Times New Roman"/>
            </a:endParaRPr>
          </a:p>
        </p:txBody>
      </p:sp>
      <p:sp>
        <p:nvSpPr>
          <p:cNvPr id="17" name="PlaceHolder 2"/>
          <p:cNvSpPr>
            <a:spLocks noGrp="1"/>
          </p:cNvSpPr>
          <p:nvPr>
            <p:ph/>
          </p:nvPr>
        </p:nvSpPr>
        <p:spPr>
          <a:xfrm>
            <a:off x="609480" y="1523880"/>
            <a:ext cx="7772400" cy="5105520"/>
          </a:xfrm>
          <a:prstGeom prst="rect">
            <a:avLst/>
          </a:prstGeom>
          <a:noFill/>
          <a:ln w="0">
            <a:noFill/>
          </a:ln>
        </p:spPr>
        <p:txBody>
          <a:bodyPr lIns="92160" rIns="92160" tIns="46080" bIns="46080" anchor="t">
            <a:normAutofit/>
          </a:bodyPr>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Specific authority required for Business Unit to enter into transactions</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Unit activities subject to a combination of limits</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Net Open Position</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VaR Limit</a:t>
            </a:r>
            <a:endParaRPr b="0" lang="en-US" sz="1200" strike="noStrike" u="none">
              <a:solidFill>
                <a:srgbClr val="000000"/>
              </a:solidFill>
              <a:effectLst/>
              <a:uFillTx/>
              <a:latin typeface="Times New Roman"/>
            </a:endParaRPr>
          </a:p>
          <a:p>
            <a:pPr lvl="1" marL="743040" indent="-28584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Maturity Gap Risk</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Loss Notification</a:t>
            </a:r>
            <a:endParaRPr b="0" lang="en-US" sz="1000" strike="noStrike" u="none">
              <a:solidFill>
                <a:srgbClr val="000000"/>
              </a:solidFill>
              <a:effectLst/>
              <a:uFillTx/>
              <a:latin typeface="Times New Roman"/>
            </a:endParaRPr>
          </a:p>
          <a:p>
            <a:pPr lvl="1" marL="743040" indent="-28584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 applied at Commodity Group (e.g. natural gas, natural gas liquids, interest rates, foreign exchange) and Portfolio level.</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 monitored daily and applied against Enron’s consolidated position on an individual commodity group basis</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Business Unit needs to keep the following duties segregated from the business groups or individuals entering the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Recording and aggregation of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Preparation, issuance and verification of Enron Corp. or third party documentation</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Reporting of Positions and Commodity Group information</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of reasonableness of prices and models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Periodic validation of prices from independent market sources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Monitoring of limits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Physical and /or financial settlement of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Reconciliation of accounts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Preparation of financial statement</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66C8315-FC2D-474B-88C0-266205CFCEA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3049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ENRON REQUIREMENTS</a:t>
            </a:r>
            <a:endParaRPr b="0" lang="en-US" sz="2000" strike="noStrike" u="none">
              <a:solidFill>
                <a:srgbClr val="000000"/>
              </a:solidFill>
              <a:effectLst/>
              <a:uFillTx/>
              <a:latin typeface="Times New Roman"/>
            </a:endParaRPr>
          </a:p>
        </p:txBody>
      </p:sp>
      <p:sp>
        <p:nvSpPr>
          <p:cNvPr id="19" name="PlaceHolder 2"/>
          <p:cNvSpPr>
            <a:spLocks noGrp="1"/>
          </p:cNvSpPr>
          <p:nvPr>
            <p:ph/>
          </p:nvPr>
        </p:nvSpPr>
        <p:spPr>
          <a:xfrm>
            <a:off x="533520" y="1371240"/>
            <a:ext cx="7696080" cy="4800600"/>
          </a:xfrm>
          <a:prstGeom prst="rect">
            <a:avLst/>
          </a:prstGeom>
          <a:noFill/>
          <a:ln w="0">
            <a:noFill/>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Commodity Group and Portfolio limits: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Net Open Position – the aggregate of the open Position in a Commodity Group on a Benchmark Position equivalent basis.  </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Maturity/Gap Risk – represents the risk related to non-parallel changes of forward prices or interest rates.  The Maturity/Gap Risk position is defined as the maximum of the absolute value of the largest net open position in any consecutive 12 months.</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Potential Exposure Limits – includes stress testing and scenario analysis as well as limits placed on VaR.  </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VaR is defined as the potential change in value resulting from changes in market prices, interest rates, currency rates, counter party credit condition, liquidity and funding and settlement risk.  VaR measures the potential maximum loss which ETS could expect to occur in any one day as a result of its Net Open Position</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Loss Notifications – Daily Losses and Cumulative 5-day Losses resulting from trading activities by each portfolio are subject to reporting requirements.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588A71B-20BD-4F5D-9EDE-1D001703BB4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228240"/>
            <a:ext cx="77724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ETS RISK MANAGEMENT POLICY</a:t>
            </a:r>
            <a:br>
              <a:rPr sz="1800"/>
            </a:br>
            <a:r>
              <a:rPr b="1" lang="en-US" sz="1800" strike="noStrike" u="none">
                <a:solidFill>
                  <a:srgbClr val="000000"/>
                </a:solidFill>
                <a:effectLst/>
                <a:uFillTx/>
                <a:latin typeface="Times New Roman"/>
              </a:rPr>
              <a:t>EXAMPLE OF NNG MARKETING TRADE ACTIVITIES</a:t>
            </a:r>
            <a:endParaRPr b="0" lang="en-US" sz="1800" strike="noStrike" u="none">
              <a:solidFill>
                <a:srgbClr val="000000"/>
              </a:solidFill>
              <a:effectLst/>
              <a:uFillTx/>
              <a:latin typeface="Times New Roman"/>
            </a:endParaRPr>
          </a:p>
        </p:txBody>
      </p:sp>
      <p:graphicFrame>
        <p:nvGraphicFramePr>
          <p:cNvPr id="21" name=""/>
          <p:cNvGraphicFramePr/>
          <p:nvPr/>
        </p:nvGraphicFramePr>
        <p:xfrm>
          <a:off x="380880" y="990720"/>
          <a:ext cx="8305920" cy="4878360"/>
        </p:xfrm>
        <a:graphic>
          <a:graphicData uri="http://schemas.openxmlformats.org/drawingml/2006/table">
            <a:tbl>
              <a:tblPr/>
              <a:tblGrid>
                <a:gridCol w="990720"/>
                <a:gridCol w="1447920"/>
                <a:gridCol w="1904760"/>
                <a:gridCol w="1905120"/>
                <a:gridCol w="838080"/>
                <a:gridCol w="1219320"/>
              </a:tblGrid>
              <a:tr h="608040">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Related Pipeline</a:t>
                      </a: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Service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Application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Initial Trade Example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Final Trade Example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VaR Estimate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Trade Authority</a:t>
                      </a: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(Jo/Kent)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952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Transportation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basis spread (transportation value to narrow from current tradable spread.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Basis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PEPL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20 mm/d April-Oct</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Demarc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PEPL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Demarc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$ 140,000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Jeff Nielsen</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Vernon Mercaldo</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John Pritchard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15740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Transportation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basis value to weaken at Demarc in November due to NNG turning Redfield to withdrawal and flooding the market with Backdraft volumes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Demarc Basis</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November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Demarc Basis</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November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$ 35,000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Jeff Nielsen</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Vernon Mercaldo</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John Pritchard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0476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Storage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one side of the storage transaction (natural gas price for winter deliveries) to have an increase in price.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Fixed Price Value</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1 BCF</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Fixed Price Value</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$ 450,000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Larry Pavlou</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128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Storage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seasonal spread to widen from current tradable spread.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Fixed Price Time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1 BCF July NYMEX</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Fixed Price Time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1 BCF July NYMEX</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Sell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$ 100,000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Theresa Branney</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Sue Neville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3" name="PlaceHolder 2"/>
          <p:cNvSpPr>
            <a:spLocks noGrp="1"/>
          </p:cNvSpPr>
          <p:nvPr>
            <p:ph type="sldNum" idx="3"/>
          </p:nvPr>
        </p:nvSpPr>
        <p:spPr/>
        <p:txBody>
          <a:bodyPr/>
          <a:p>
            <a:fld id="{4AF3704C-F6E8-4524-8445-CB87E3BA651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3049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REQUIRED ENRON LIMIT VIOLATIONS REPORTING</a:t>
            </a:r>
            <a:endParaRPr b="0" lang="en-US" sz="20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graphicFrame>
        <p:nvGraphicFramePr>
          <p:cNvPr id="24" name=""/>
          <p:cNvGraphicFramePr/>
          <p:nvPr/>
        </p:nvGraphicFramePr>
        <p:xfrm>
          <a:off x="380880" y="1447920"/>
          <a:ext cx="8305920" cy="4419360"/>
        </p:xfrm>
        <a:graphic>
          <a:graphicData uri="http://schemas.openxmlformats.org/drawingml/2006/table">
            <a:tbl>
              <a:tblPr/>
              <a:tblGrid>
                <a:gridCol w="2743200"/>
                <a:gridCol w="5562720"/>
              </a:tblGrid>
              <a:tr h="10540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Net Open Position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0540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Maturity/Gap Risk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31120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VaR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Any Aggregate Limit Violation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Aggregate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Aggregate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 and 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and the Chairman of the Finance Committee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and the Chairman of the Finance Committee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4" name="PlaceHolder 3"/>
          <p:cNvSpPr>
            <a:spLocks noGrp="1"/>
          </p:cNvSpPr>
          <p:nvPr>
            <p:ph type="sldNum" idx="3"/>
          </p:nvPr>
        </p:nvSpPr>
        <p:spPr/>
        <p:txBody>
          <a:bodyPr/>
          <a:p>
            <a:fld id="{BD4B74F2-1B49-44CB-ADB2-EFA975E824F5}"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480"/>
            <a:ext cx="7772400" cy="6098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REQUIRED ENRON LOSS NOTIFICATION</a:t>
            </a:r>
            <a:endParaRPr b="0" lang="en-US" sz="2000" strike="noStrike" u="none">
              <a:solidFill>
                <a:srgbClr val="000000"/>
              </a:solidFill>
              <a:effectLst/>
              <a:uFillTx/>
              <a:latin typeface="Times New Roman"/>
            </a:endParaRPr>
          </a:p>
        </p:txBody>
      </p:sp>
      <p:graphicFrame>
        <p:nvGraphicFramePr>
          <p:cNvPr id="26" name=""/>
          <p:cNvGraphicFramePr/>
          <p:nvPr/>
        </p:nvGraphicFramePr>
        <p:xfrm>
          <a:off x="838080" y="1447920"/>
          <a:ext cx="7696440" cy="4492440"/>
        </p:xfrm>
        <a:graphic>
          <a:graphicData uri="http://schemas.openxmlformats.org/drawingml/2006/table">
            <a:tbl>
              <a:tblPr/>
              <a:tblGrid>
                <a:gridCol w="2971800"/>
                <a:gridCol w="4724640"/>
              </a:tblGrid>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Daily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125%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150% of corresponding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2826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Aggregate Daily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50% of Aggregate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75% of Aggregate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Aggregate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or the Chairman of the Finance Committee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Cumulative 5-Day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125%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175% of corresponding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Aggregate Cumulative 5-Day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75%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3"/>
          </p:nvPr>
        </p:nvSpPr>
        <p:spPr/>
        <p:txBody>
          <a:bodyPr/>
          <a:p>
            <a:fld id="{5A32E2FD-1F2C-4182-9B5C-C0AFDC3BF6C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533160"/>
            <a:ext cx="82296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COMPANY PORTFOLIO</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533160" y="1371600"/>
            <a:ext cx="7543800" cy="4114800"/>
          </a:xfrm>
          <a:prstGeom prst="rect">
            <a:avLst/>
          </a:prstGeom>
          <a:noFill/>
          <a:ln w="0">
            <a:noFill/>
          </a:ln>
        </p:spPr>
        <p:txBody>
          <a:bodyPr lIns="92160" rIns="92160" tIns="46080" bIns="4608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Company Portfolios are developed based on governing bodies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Natural Gas/Transwestern (“NNG/TW”)</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Florida Gas Transmission/Citrus (“FGT/Citrus”)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 Partners, L.P. (“NBP”)</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 Pipeline Company (“NBPL”)</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Proposed Trading Limits for ETS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Net Open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15 BCF Equivalent</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Maturity/Gap Risk</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18 BCF Equivalent</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VaR Limit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$ 2 million</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Daily Loss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$ 1 million</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FBC2EBA-EFD2-4D6C-966E-4CAA3EB8292B}"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2001-05-24T16:06:09Z</dcterms:created>
  <dc:creator>cpercha</dc:creator>
  <dc:description/>
  <dc:language>en-US</dc:language>
  <cp:lastModifiedBy>cpercha</cp:lastModifiedBy>
  <dcterms:modified xsi:type="dcterms:W3CDTF">2001-05-30T20:44:19Z</dcterms:modified>
  <cp:revision>63</cp:revision>
  <dc:subject/>
  <dc:title>ETS RISK MANAGEMENT POLICY SCOPE</dc:title>
</cp:coreProperties>
</file>