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0288588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14440" y="273600"/>
            <a:ext cx="925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514440" y="1604520"/>
            <a:ext cx="45183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5259240" y="1604520"/>
            <a:ext cx="45183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14440" y="273600"/>
            <a:ext cx="925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14440" y="1604520"/>
            <a:ext cx="925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323640" y="6661080"/>
            <a:ext cx="919440" cy="18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 2000 SB-Pew-0101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190440" y="192240"/>
            <a:ext cx="1214640" cy="6475320"/>
          </a:xfrm>
          <a:custGeom>
            <a:avLst/>
            <a:gdLst>
              <a:gd name="textAreaLeft" fmla="*/ 59040 w 1214640"/>
              <a:gd name="textAreaRight" fmla="*/ 1155600 w 1214640"/>
              <a:gd name="textAreaTop" fmla="*/ 59040 h 6475320"/>
              <a:gd name="textAreaBottom" fmla="*/ 6416280 h 6475320"/>
            </a:gdLst>
            <a:ahLst/>
            <a:cxnLst/>
            <a:rect l="textAreaLeft" t="textAreaTop" r="textAreaRight" b="textAreaBottom"/>
            <a:pathLst>
              <a:path w="21600" h="115123">
                <a:moveTo>
                  <a:pt x="3600" y="0"/>
                </a:moveTo>
                <a:arcTo wR="3600" hR="3600" stAng="16200000" swAng="-5400000"/>
                <a:lnTo>
                  <a:pt x="0" y="111523"/>
                </a:lnTo>
                <a:arcTo wR="3600" hR="3600" stAng="10800000" swAng="-5400000"/>
                <a:lnTo>
                  <a:pt x="18000" y="115123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824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615960" y="3328920"/>
            <a:ext cx="263520" cy="266760"/>
          </a:xfrm>
          <a:custGeom>
            <a:avLst/>
            <a:gdLst>
              <a:gd name="textAreaLeft" fmla="*/ 12600 w 263520"/>
              <a:gd name="textAreaRight" fmla="*/ 250920 w 263520"/>
              <a:gd name="textAreaTop" fmla="*/ 12600 h 266760"/>
              <a:gd name="textAreaBottom" fmla="*/ 254160 h 266760"/>
            </a:gdLst>
            <a:ahLst/>
            <a:cxnLst/>
            <a:rect l="textAreaLeft" t="textAreaTop" r="textAreaRight" b="textAreaBottom"/>
            <a:pathLst>
              <a:path w="21600" h="21865">
                <a:moveTo>
                  <a:pt x="3600" y="0"/>
                </a:moveTo>
                <a:arcTo wR="3600" hR="3600" stAng="16200000" swAng="-5400000"/>
                <a:lnTo>
                  <a:pt x="0" y="18265"/>
                </a:lnTo>
                <a:arcTo wR="3600" hR="3600" stAng="10800000" swAng="-5400000"/>
                <a:lnTo>
                  <a:pt x="18000" y="2186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8240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920880" y="3328920"/>
            <a:ext cx="263520" cy="266760"/>
          </a:xfrm>
          <a:custGeom>
            <a:avLst/>
            <a:gdLst>
              <a:gd name="textAreaLeft" fmla="*/ 12600 w 263520"/>
              <a:gd name="textAreaRight" fmla="*/ 250920 w 263520"/>
              <a:gd name="textAreaTop" fmla="*/ 12600 h 266760"/>
              <a:gd name="textAreaBottom" fmla="*/ 254160 h 266760"/>
            </a:gdLst>
            <a:ahLst/>
            <a:cxnLst/>
            <a:rect l="textAreaLeft" t="textAreaTop" r="textAreaRight" b="textAreaBottom"/>
            <a:pathLst>
              <a:path w="21600" h="21865">
                <a:moveTo>
                  <a:pt x="3600" y="0"/>
                </a:moveTo>
                <a:arcTo wR="3600" hR="3600" stAng="16200000" swAng="-5400000"/>
                <a:lnTo>
                  <a:pt x="0" y="18265"/>
                </a:lnTo>
                <a:arcTo wR="3600" hR="3600" stAng="10800000" swAng="-5400000"/>
                <a:lnTo>
                  <a:pt x="18000" y="2186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8240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231920" y="3328920"/>
            <a:ext cx="263520" cy="266760"/>
          </a:xfrm>
          <a:custGeom>
            <a:avLst/>
            <a:gdLst>
              <a:gd name="textAreaLeft" fmla="*/ 12600 w 263520"/>
              <a:gd name="textAreaRight" fmla="*/ 250920 w 263520"/>
              <a:gd name="textAreaTop" fmla="*/ 12600 h 266760"/>
              <a:gd name="textAreaBottom" fmla="*/ 254160 h 266760"/>
            </a:gdLst>
            <a:ahLst/>
            <a:cxnLst/>
            <a:rect l="textAreaLeft" t="textAreaTop" r="textAreaRight" b="textAreaBottom"/>
            <a:pathLst>
              <a:path w="21600" h="21865">
                <a:moveTo>
                  <a:pt x="3600" y="0"/>
                </a:moveTo>
                <a:arcTo wR="3600" hR="3600" stAng="16200000" swAng="-5400000"/>
                <a:lnTo>
                  <a:pt x="0" y="18265"/>
                </a:lnTo>
                <a:arcTo wR="3600" hR="3600" stAng="10800000" swAng="-5400000"/>
                <a:lnTo>
                  <a:pt x="18000" y="2186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8240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615960" y="3643200"/>
            <a:ext cx="263520" cy="266760"/>
          </a:xfrm>
          <a:custGeom>
            <a:avLst/>
            <a:gdLst>
              <a:gd name="textAreaLeft" fmla="*/ 12600 w 263520"/>
              <a:gd name="textAreaRight" fmla="*/ 250920 w 263520"/>
              <a:gd name="textAreaTop" fmla="*/ 12600 h 266760"/>
              <a:gd name="textAreaBottom" fmla="*/ 254160 h 266760"/>
            </a:gdLst>
            <a:ahLst/>
            <a:cxnLst/>
            <a:rect l="textAreaLeft" t="textAreaTop" r="textAreaRight" b="textAreaBottom"/>
            <a:pathLst>
              <a:path w="21600" h="21865">
                <a:moveTo>
                  <a:pt x="3600" y="0"/>
                </a:moveTo>
                <a:arcTo wR="3600" hR="3600" stAng="16200000" swAng="-5400000"/>
                <a:lnTo>
                  <a:pt x="0" y="18265"/>
                </a:lnTo>
                <a:arcTo wR="3600" hR="3600" stAng="10800000" swAng="-5400000"/>
                <a:lnTo>
                  <a:pt x="18000" y="2186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8240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1231920" y="3643200"/>
            <a:ext cx="263520" cy="266760"/>
          </a:xfrm>
          <a:custGeom>
            <a:avLst/>
            <a:gdLst>
              <a:gd name="textAreaLeft" fmla="*/ 12600 w 263520"/>
              <a:gd name="textAreaRight" fmla="*/ 250920 w 263520"/>
              <a:gd name="textAreaTop" fmla="*/ 12600 h 266760"/>
              <a:gd name="textAreaBottom" fmla="*/ 254160 h 266760"/>
            </a:gdLst>
            <a:ahLst/>
            <a:cxnLst/>
            <a:rect l="textAreaLeft" t="textAreaTop" r="textAreaRight" b="textAreaBottom"/>
            <a:pathLst>
              <a:path w="21600" h="21865">
                <a:moveTo>
                  <a:pt x="3600" y="0"/>
                </a:moveTo>
                <a:arcTo wR="3600" hR="3600" stAng="16200000" swAng="-5400000"/>
                <a:lnTo>
                  <a:pt x="0" y="18265"/>
                </a:lnTo>
                <a:arcTo wR="3600" hR="3600" stAng="10800000" swAng="-5400000"/>
                <a:lnTo>
                  <a:pt x="18000" y="2186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8240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615960" y="3944880"/>
            <a:ext cx="263520" cy="266760"/>
          </a:xfrm>
          <a:custGeom>
            <a:avLst/>
            <a:gdLst>
              <a:gd name="textAreaLeft" fmla="*/ 12600 w 263520"/>
              <a:gd name="textAreaRight" fmla="*/ 250920 w 263520"/>
              <a:gd name="textAreaTop" fmla="*/ 12600 h 266760"/>
              <a:gd name="textAreaBottom" fmla="*/ 254160 h 266760"/>
            </a:gdLst>
            <a:ahLst/>
            <a:cxnLst/>
            <a:rect l="textAreaLeft" t="textAreaTop" r="textAreaRight" b="textAreaBottom"/>
            <a:pathLst>
              <a:path w="21600" h="21865">
                <a:moveTo>
                  <a:pt x="3600" y="0"/>
                </a:moveTo>
                <a:arcTo wR="3600" hR="3600" stAng="16200000" swAng="-5400000"/>
                <a:lnTo>
                  <a:pt x="0" y="18265"/>
                </a:lnTo>
                <a:arcTo wR="3600" hR="3600" stAng="10800000" swAng="-5400000"/>
                <a:lnTo>
                  <a:pt x="18000" y="2186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b259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1231920" y="3944880"/>
            <a:ext cx="263520" cy="266760"/>
          </a:xfrm>
          <a:custGeom>
            <a:avLst/>
            <a:gdLst>
              <a:gd name="textAreaLeft" fmla="*/ 12600 w 263520"/>
              <a:gd name="textAreaRight" fmla="*/ 250920 w 263520"/>
              <a:gd name="textAreaTop" fmla="*/ 12600 h 266760"/>
              <a:gd name="textAreaBottom" fmla="*/ 254160 h 266760"/>
            </a:gdLst>
            <a:ahLst/>
            <a:cxnLst/>
            <a:rect l="textAreaLeft" t="textAreaTop" r="textAreaRight" b="textAreaBottom"/>
            <a:pathLst>
              <a:path w="21600" h="21865">
                <a:moveTo>
                  <a:pt x="3600" y="0"/>
                </a:moveTo>
                <a:arcTo wR="3600" hR="3600" stAng="16200000" swAng="-5400000"/>
                <a:lnTo>
                  <a:pt x="0" y="18265"/>
                </a:lnTo>
                <a:arcTo wR="3600" hR="3600" stAng="10800000" swAng="-5400000"/>
                <a:lnTo>
                  <a:pt x="18000" y="2186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8240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231920" y="4246560"/>
            <a:ext cx="263520" cy="266760"/>
          </a:xfrm>
          <a:custGeom>
            <a:avLst/>
            <a:gdLst>
              <a:gd name="textAreaLeft" fmla="*/ 12600 w 263520"/>
              <a:gd name="textAreaRight" fmla="*/ 250920 w 263520"/>
              <a:gd name="textAreaTop" fmla="*/ 12600 h 266760"/>
              <a:gd name="textAreaBottom" fmla="*/ 254160 h 266760"/>
            </a:gdLst>
            <a:ahLst/>
            <a:cxnLst/>
            <a:rect l="textAreaLeft" t="textAreaTop" r="textAreaRight" b="textAreaBottom"/>
            <a:pathLst>
              <a:path w="21600" h="21865">
                <a:moveTo>
                  <a:pt x="3600" y="0"/>
                </a:moveTo>
                <a:arcTo wR="3600" hR="3600" stAng="16200000" swAng="-5400000"/>
                <a:lnTo>
                  <a:pt x="0" y="18265"/>
                </a:lnTo>
                <a:arcTo wR="3600" hR="3600" stAng="10800000" swAng="-5400000"/>
                <a:lnTo>
                  <a:pt x="18000" y="2186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b259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231920" y="4551480"/>
            <a:ext cx="263520" cy="266760"/>
          </a:xfrm>
          <a:custGeom>
            <a:avLst/>
            <a:gdLst>
              <a:gd name="textAreaLeft" fmla="*/ 12600 w 263520"/>
              <a:gd name="textAreaRight" fmla="*/ 250920 w 263520"/>
              <a:gd name="textAreaTop" fmla="*/ 12600 h 266760"/>
              <a:gd name="textAreaBottom" fmla="*/ 254160 h 266760"/>
            </a:gdLst>
            <a:ahLst/>
            <a:cxnLst/>
            <a:rect l="textAreaLeft" t="textAreaTop" r="textAreaRight" b="textAreaBottom"/>
            <a:pathLst>
              <a:path w="21600" h="21865">
                <a:moveTo>
                  <a:pt x="3600" y="0"/>
                </a:moveTo>
                <a:arcTo wR="3600" hR="3600" stAng="16200000" swAng="-5400000"/>
                <a:lnTo>
                  <a:pt x="0" y="18265"/>
                </a:lnTo>
                <a:arcTo wR="3600" hR="3600" stAng="10800000" swAng="-5400000"/>
                <a:lnTo>
                  <a:pt x="18000" y="2186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8240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615960" y="4554360"/>
            <a:ext cx="263520" cy="266760"/>
          </a:xfrm>
          <a:custGeom>
            <a:avLst/>
            <a:gdLst>
              <a:gd name="textAreaLeft" fmla="*/ 12600 w 263520"/>
              <a:gd name="textAreaRight" fmla="*/ 250920 w 263520"/>
              <a:gd name="textAreaTop" fmla="*/ 12600 h 266760"/>
              <a:gd name="textAreaBottom" fmla="*/ 254160 h 266760"/>
            </a:gdLst>
            <a:ahLst/>
            <a:cxnLst/>
            <a:rect l="textAreaLeft" t="textAreaTop" r="textAreaRight" b="textAreaBottom"/>
            <a:pathLst>
              <a:path w="21600" h="21865">
                <a:moveTo>
                  <a:pt x="3600" y="0"/>
                </a:moveTo>
                <a:arcTo wR="3600" hR="3600" stAng="16200000" swAng="-5400000"/>
                <a:lnTo>
                  <a:pt x="0" y="18265"/>
                </a:lnTo>
                <a:arcTo wR="3600" hR="3600" stAng="10800000" swAng="-5400000"/>
                <a:lnTo>
                  <a:pt x="18000" y="2186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8240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920880" y="4551480"/>
            <a:ext cx="263520" cy="266760"/>
          </a:xfrm>
          <a:custGeom>
            <a:avLst/>
            <a:gdLst>
              <a:gd name="textAreaLeft" fmla="*/ 12600 w 263520"/>
              <a:gd name="textAreaRight" fmla="*/ 250920 w 263520"/>
              <a:gd name="textAreaTop" fmla="*/ 12600 h 266760"/>
              <a:gd name="textAreaBottom" fmla="*/ 254160 h 266760"/>
            </a:gdLst>
            <a:ahLst/>
            <a:cxnLst/>
            <a:rect l="textAreaLeft" t="textAreaTop" r="textAreaRight" b="textAreaBottom"/>
            <a:pathLst>
              <a:path w="21600" h="21865">
                <a:moveTo>
                  <a:pt x="3600" y="0"/>
                </a:moveTo>
                <a:arcTo wR="3600" hR="3600" stAng="16200000" swAng="-5400000"/>
                <a:lnTo>
                  <a:pt x="0" y="18265"/>
                </a:lnTo>
                <a:arcTo wR="3600" hR="3600" stAng="10800000" swAng="-5400000"/>
                <a:lnTo>
                  <a:pt x="18000" y="2186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b259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920880" y="4862520"/>
            <a:ext cx="263520" cy="266760"/>
          </a:xfrm>
          <a:custGeom>
            <a:avLst/>
            <a:gdLst>
              <a:gd name="textAreaLeft" fmla="*/ 12600 w 263520"/>
              <a:gd name="textAreaRight" fmla="*/ 250920 w 263520"/>
              <a:gd name="textAreaTop" fmla="*/ 12600 h 266760"/>
              <a:gd name="textAreaBottom" fmla="*/ 254160 h 266760"/>
            </a:gdLst>
            <a:ahLst/>
            <a:cxnLst/>
            <a:rect l="textAreaLeft" t="textAreaTop" r="textAreaRight" b="textAreaBottom"/>
            <a:pathLst>
              <a:path w="21600" h="21865">
                <a:moveTo>
                  <a:pt x="3600" y="0"/>
                </a:moveTo>
                <a:arcTo wR="3600" hR="3600" stAng="16200000" swAng="-5400000"/>
                <a:lnTo>
                  <a:pt x="0" y="18265"/>
                </a:lnTo>
                <a:arcTo wR="3600" hR="3600" stAng="10800000" swAng="-5400000"/>
                <a:lnTo>
                  <a:pt x="18000" y="2186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8240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920880" y="5170320"/>
            <a:ext cx="263520" cy="266760"/>
          </a:xfrm>
          <a:custGeom>
            <a:avLst/>
            <a:gdLst>
              <a:gd name="textAreaLeft" fmla="*/ 12600 w 263520"/>
              <a:gd name="textAreaRight" fmla="*/ 250920 w 263520"/>
              <a:gd name="textAreaTop" fmla="*/ 12600 h 266760"/>
              <a:gd name="textAreaBottom" fmla="*/ 254160 h 266760"/>
            </a:gdLst>
            <a:ahLst/>
            <a:cxnLst/>
            <a:rect l="textAreaLeft" t="textAreaTop" r="textAreaRight" b="textAreaBottom"/>
            <a:pathLst>
              <a:path w="21600" h="21865">
                <a:moveTo>
                  <a:pt x="3600" y="0"/>
                </a:moveTo>
                <a:arcTo wR="3600" hR="3600" stAng="16200000" swAng="-5400000"/>
                <a:lnTo>
                  <a:pt x="0" y="18265"/>
                </a:lnTo>
                <a:arcTo wR="3600" hR="3600" stAng="10800000" swAng="-5400000"/>
                <a:lnTo>
                  <a:pt x="18000" y="2186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b259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615960" y="5173560"/>
            <a:ext cx="263520" cy="266760"/>
          </a:xfrm>
          <a:custGeom>
            <a:avLst/>
            <a:gdLst>
              <a:gd name="textAreaLeft" fmla="*/ 12600 w 263520"/>
              <a:gd name="textAreaRight" fmla="*/ 250920 w 263520"/>
              <a:gd name="textAreaTop" fmla="*/ 12600 h 266760"/>
              <a:gd name="textAreaBottom" fmla="*/ 254160 h 266760"/>
            </a:gdLst>
            <a:ahLst/>
            <a:cxnLst/>
            <a:rect l="textAreaLeft" t="textAreaTop" r="textAreaRight" b="textAreaBottom"/>
            <a:pathLst>
              <a:path w="21600" h="21865">
                <a:moveTo>
                  <a:pt x="3600" y="0"/>
                </a:moveTo>
                <a:arcTo wR="3600" hR="3600" stAng="16200000" swAng="-5400000"/>
                <a:lnTo>
                  <a:pt x="0" y="18265"/>
                </a:lnTo>
                <a:arcTo wR="3600" hR="3600" stAng="10800000" swAng="-5400000"/>
                <a:lnTo>
                  <a:pt x="18000" y="2186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8240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923760" y="3944880"/>
            <a:ext cx="263520" cy="266760"/>
          </a:xfrm>
          <a:custGeom>
            <a:avLst/>
            <a:gdLst>
              <a:gd name="textAreaLeft" fmla="*/ 12600 w 263520"/>
              <a:gd name="textAreaRight" fmla="*/ 250920 w 263520"/>
              <a:gd name="textAreaTop" fmla="*/ 12600 h 266760"/>
              <a:gd name="textAreaBottom" fmla="*/ 254160 h 266760"/>
            </a:gdLst>
            <a:ahLst/>
            <a:cxnLst/>
            <a:rect l="textAreaLeft" t="textAreaTop" r="textAreaRight" b="textAreaBottom"/>
            <a:pathLst>
              <a:path w="21600" h="21865">
                <a:moveTo>
                  <a:pt x="3600" y="0"/>
                </a:moveTo>
                <a:arcTo wR="3600" hR="3600" stAng="16200000" swAng="-5400000"/>
                <a:lnTo>
                  <a:pt x="0" y="18265"/>
                </a:lnTo>
                <a:arcTo wR="3600" hR="3600" stAng="10800000" swAng="-5400000"/>
                <a:lnTo>
                  <a:pt x="18000" y="2186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8240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615960" y="4246560"/>
            <a:ext cx="263520" cy="266760"/>
          </a:xfrm>
          <a:custGeom>
            <a:avLst/>
            <a:gdLst>
              <a:gd name="textAreaLeft" fmla="*/ 12600 w 263520"/>
              <a:gd name="textAreaRight" fmla="*/ 250920 w 263520"/>
              <a:gd name="textAreaTop" fmla="*/ 12600 h 266760"/>
              <a:gd name="textAreaBottom" fmla="*/ 254160 h 266760"/>
            </a:gdLst>
            <a:ahLst/>
            <a:cxnLst/>
            <a:rect l="textAreaLeft" t="textAreaTop" r="textAreaRight" b="textAreaBottom"/>
            <a:pathLst>
              <a:path w="21600" h="21865">
                <a:moveTo>
                  <a:pt x="3600" y="0"/>
                </a:moveTo>
                <a:arcTo wR="3600" hR="3600" stAng="16200000" swAng="-5400000"/>
                <a:lnTo>
                  <a:pt x="0" y="18265"/>
                </a:lnTo>
                <a:arcTo wR="3600" hR="3600" stAng="10800000" swAng="-5400000"/>
                <a:lnTo>
                  <a:pt x="18000" y="2186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8240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923760" y="4246560"/>
            <a:ext cx="263520" cy="266760"/>
          </a:xfrm>
          <a:custGeom>
            <a:avLst/>
            <a:gdLst>
              <a:gd name="textAreaLeft" fmla="*/ 12600 w 263520"/>
              <a:gd name="textAreaRight" fmla="*/ 250920 w 263520"/>
              <a:gd name="textAreaTop" fmla="*/ 12600 h 266760"/>
              <a:gd name="textAreaBottom" fmla="*/ 254160 h 266760"/>
            </a:gdLst>
            <a:ahLst/>
            <a:cxnLst/>
            <a:rect l="textAreaLeft" t="textAreaTop" r="textAreaRight" b="textAreaBottom"/>
            <a:pathLst>
              <a:path w="21600" h="21865">
                <a:moveTo>
                  <a:pt x="3600" y="0"/>
                </a:moveTo>
                <a:arcTo wR="3600" hR="3600" stAng="16200000" swAng="-5400000"/>
                <a:lnTo>
                  <a:pt x="0" y="18265"/>
                </a:lnTo>
                <a:arcTo wR="3600" hR="3600" stAng="10800000" swAng="-5400000"/>
                <a:lnTo>
                  <a:pt x="18000" y="2186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b259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1235160" y="5170320"/>
            <a:ext cx="263520" cy="266760"/>
          </a:xfrm>
          <a:custGeom>
            <a:avLst/>
            <a:gdLst>
              <a:gd name="textAreaLeft" fmla="*/ 12600 w 263520"/>
              <a:gd name="textAreaRight" fmla="*/ 250920 w 263520"/>
              <a:gd name="textAreaTop" fmla="*/ 12600 h 266760"/>
              <a:gd name="textAreaBottom" fmla="*/ 254160 h 266760"/>
            </a:gdLst>
            <a:ahLst/>
            <a:cxnLst/>
            <a:rect l="textAreaLeft" t="textAreaTop" r="textAreaRight" b="textAreaBottom"/>
            <a:pathLst>
              <a:path w="21600" h="21865">
                <a:moveTo>
                  <a:pt x="3600" y="0"/>
                </a:moveTo>
                <a:arcTo wR="3600" hR="3600" stAng="16200000" swAng="-5400000"/>
                <a:lnTo>
                  <a:pt x="0" y="18265"/>
                </a:lnTo>
                <a:arcTo wR="3600" hR="3600" stAng="10800000" swAng="-5400000"/>
                <a:lnTo>
                  <a:pt x="18000" y="2186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8240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405080" y="1224000"/>
            <a:ext cx="183960" cy="47433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316080" y="5592600"/>
            <a:ext cx="969840" cy="9446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0" y="125280"/>
            <a:ext cx="969840" cy="2533680"/>
          </a:xfrm>
          <a:custGeom>
            <a:avLst/>
            <a:gdLst>
              <a:gd name="textAreaLeft" fmla="*/ 47160 w 969840"/>
              <a:gd name="textAreaRight" fmla="*/ 922680 w 969840"/>
              <a:gd name="textAreaTop" fmla="*/ 47160 h 2533680"/>
              <a:gd name="textAreaBottom" fmla="*/ 2486520 h 2533680"/>
            </a:gdLst>
            <a:ahLst/>
            <a:cxnLst/>
            <a:rect l="textAreaLeft" t="textAreaTop" r="textAreaRight" b="textAreaBottom"/>
            <a:pathLst>
              <a:path w="21600" h="56416">
                <a:moveTo>
                  <a:pt x="3600" y="0"/>
                </a:moveTo>
                <a:arcTo wR="3600" hR="3600" stAng="16200000" swAng="-5400000"/>
                <a:lnTo>
                  <a:pt x="0" y="52816"/>
                </a:lnTo>
                <a:arcTo wR="3600" hR="3600" stAng="10800000" swAng="-5400000"/>
                <a:lnTo>
                  <a:pt x="18000" y="5641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84040" y="349200"/>
            <a:ext cx="574920" cy="558720"/>
          </a:xfrm>
          <a:prstGeom prst="roundRect">
            <a:avLst>
              <a:gd name="adj" fmla="val 16667"/>
            </a:avLst>
          </a:prstGeom>
          <a:noFill/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4" name="EnronLogo" descr=""/>
          <p:cNvPicPr/>
          <p:nvPr/>
        </p:nvPicPr>
        <p:blipFill>
          <a:blip r:embed="rId2"/>
          <a:stretch/>
        </p:blipFill>
        <p:spPr>
          <a:xfrm>
            <a:off x="487440" y="5757840"/>
            <a:ext cx="637920" cy="638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" name="" descr=""/>
          <p:cNvPicPr/>
          <p:nvPr/>
        </p:nvPicPr>
        <p:blipFill>
          <a:blip r:embed="rId3"/>
          <a:stretch/>
        </p:blipFill>
        <p:spPr>
          <a:xfrm>
            <a:off x="484200" y="1109520"/>
            <a:ext cx="903240" cy="1619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14440" y="273600"/>
            <a:ext cx="925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14440" y="1604520"/>
            <a:ext cx="925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image" Target="../media/image4.wmf"/><Relationship Id="rId3" Type="http://schemas.openxmlformats.org/officeDocument/2006/relationships/image" Target="../media/image2.wmf"/><Relationship Id="rId4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"/>
          <p:cNvSpPr/>
          <p:nvPr/>
        </p:nvSpPr>
        <p:spPr>
          <a:xfrm>
            <a:off x="289080" y="563400"/>
            <a:ext cx="9567720" cy="1057320"/>
          </a:xfrm>
          <a:prstGeom prst="roundRect">
            <a:avLst>
              <a:gd name="adj" fmla="val 16667"/>
            </a:avLst>
          </a:prstGeom>
          <a:solidFill>
            <a:srgbClr val="00824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412920" y="833400"/>
            <a:ext cx="9874080" cy="549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28576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Environmental Strategies </a:t>
            </a:r>
            <a:br>
              <a:rPr sz="2800"/>
            </a:br>
            <a:br>
              <a:rPr sz="2400"/>
            </a:br>
            <a:br>
              <a:rPr sz="3600"/>
            </a:br>
            <a:br>
              <a:rPr sz="2800"/>
            </a:br>
            <a:br>
              <a:rPr sz="2800"/>
            </a:br>
            <a:br>
              <a:rPr sz="2800"/>
            </a:br>
            <a:br>
              <a:rPr sz="2800"/>
            </a:b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Competitive Intelligence, Advocacy Coordination and Commercial Support</a:t>
            </a:r>
            <a:br>
              <a:rPr sz="2800"/>
            </a:br>
            <a:br>
              <a:rPr sz="2800"/>
            </a:b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Jeff Keeler</a:t>
            </a:r>
            <a:br>
              <a:rPr sz="2400"/>
            </a:b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Director, Environmental Strategies</a:t>
            </a:r>
            <a:br>
              <a:rPr sz="2400"/>
            </a:b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5" name=""/>
          <p:cNvGrpSpPr/>
          <p:nvPr/>
        </p:nvGrpSpPr>
        <p:grpSpPr>
          <a:xfrm>
            <a:off x="8796240" y="5370480"/>
            <a:ext cx="1257120" cy="1293840"/>
            <a:chOff x="8796240" y="5370480"/>
            <a:chExt cx="1257120" cy="1293840"/>
          </a:xfrm>
        </p:grpSpPr>
        <p:sp>
          <p:nvSpPr>
            <p:cNvPr id="36" name=""/>
            <p:cNvSpPr/>
            <p:nvPr/>
          </p:nvSpPr>
          <p:spPr>
            <a:xfrm>
              <a:off x="8796240" y="5370480"/>
              <a:ext cx="1257120" cy="1293840"/>
            </a:xfrm>
            <a:custGeom>
              <a:avLst/>
              <a:gdLst>
                <a:gd name="textAreaLeft" fmla="*/ 61200 w 1257120"/>
                <a:gd name="textAreaRight" fmla="*/ 1195920 w 1257120"/>
                <a:gd name="textAreaTop" fmla="*/ 61200 h 1293840"/>
                <a:gd name="textAreaBottom" fmla="*/ 1232640 h 1293840"/>
              </a:gdLst>
              <a:ahLst/>
              <a:cxnLst/>
              <a:rect l="textAreaLeft" t="textAreaTop" r="textAreaRight" b="textAreaBottom"/>
              <a:pathLst>
                <a:path w="21600" h="22231">
                  <a:moveTo>
                    <a:pt x="3600" y="0"/>
                  </a:moveTo>
                  <a:arcTo wR="3600" hR="3600" stAng="16200000" swAng="-5400000"/>
                  <a:lnTo>
                    <a:pt x="0" y="18631"/>
                  </a:lnTo>
                  <a:arcTo wR="3600" hR="3600" stAng="10800000" swAng="-5400000"/>
                  <a:lnTo>
                    <a:pt x="18000" y="22231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2556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9413640" y="5464080"/>
              <a:ext cx="541440" cy="557280"/>
            </a:xfrm>
            <a:custGeom>
              <a:avLst/>
              <a:gdLst>
                <a:gd name="textAreaLeft" fmla="*/ 26280 w 541440"/>
                <a:gd name="textAreaRight" fmla="*/ 515160 w 541440"/>
                <a:gd name="textAreaTop" fmla="*/ 26280 h 557280"/>
                <a:gd name="textAreaBottom" fmla="*/ 531000 h 557280"/>
              </a:gdLst>
              <a:ahLst/>
              <a:cxnLst/>
              <a:rect l="textAreaLeft" t="textAreaTop" r="textAreaRight" b="textAreaBottom"/>
              <a:pathLst>
                <a:path w="21600" h="22231">
                  <a:moveTo>
                    <a:pt x="3600" y="0"/>
                  </a:moveTo>
                  <a:arcTo wR="3600" hR="3600" stAng="16200000" swAng="-5400000"/>
                  <a:lnTo>
                    <a:pt x="0" y="18631"/>
                  </a:lnTo>
                  <a:arcTo wR="3600" hR="3600" stAng="10800000" swAng="-5400000"/>
                  <a:lnTo>
                    <a:pt x="18000" y="22231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324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9474120" y="5607000"/>
              <a:ext cx="87120" cy="87120"/>
            </a:xfrm>
            <a:prstGeom prst="ellipse">
              <a:avLst/>
            </a:pr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9474120" y="5711760"/>
              <a:ext cx="87120" cy="87120"/>
            </a:xfrm>
            <a:prstGeom prst="ellipse">
              <a:avLst/>
            </a:pr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9588240" y="5711760"/>
              <a:ext cx="87480" cy="87120"/>
            </a:xfrm>
            <a:prstGeom prst="ellipse">
              <a:avLst/>
            </a:prstGeom>
            <a:solidFill>
              <a:srgbClr val="ffb31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9701280" y="5711760"/>
              <a:ext cx="87120" cy="871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9474120" y="5502240"/>
              <a:ext cx="87120" cy="87120"/>
            </a:xfrm>
            <a:prstGeom prst="ellipse">
              <a:avLst/>
            </a:prstGeom>
            <a:solidFill>
              <a:srgbClr val="fe660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9586800" y="5502240"/>
              <a:ext cx="87480" cy="87120"/>
            </a:xfrm>
            <a:prstGeom prst="ellipse">
              <a:avLst/>
            </a:prstGeom>
            <a:solidFill>
              <a:srgbClr val="70bc1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9701280" y="5502240"/>
              <a:ext cx="87120" cy="87120"/>
            </a:xfrm>
            <a:prstGeom prst="ellipse">
              <a:avLst/>
            </a:prstGeom>
            <a:solidFill>
              <a:srgbClr val="47bad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9813960" y="5502240"/>
              <a:ext cx="87120" cy="87120"/>
            </a:xfrm>
            <a:prstGeom prst="ellipse">
              <a:avLst/>
            </a:prstGeom>
            <a:solidFill>
              <a:srgbClr val="3b007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9591480" y="5602320"/>
              <a:ext cx="87480" cy="8712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9705960" y="5602320"/>
              <a:ext cx="87120" cy="8712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9818640" y="5602320"/>
              <a:ext cx="87120" cy="8712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9591480" y="5803920"/>
              <a:ext cx="87480" cy="8712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9705960" y="5803920"/>
              <a:ext cx="87120" cy="8712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9818640" y="5803920"/>
              <a:ext cx="87120" cy="8712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9591480" y="5908680"/>
              <a:ext cx="87480" cy="8712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9705960" y="5908680"/>
              <a:ext cx="87120" cy="8712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9058320" y="5803920"/>
              <a:ext cx="87120" cy="8712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9172440" y="5803920"/>
              <a:ext cx="87480" cy="8712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9285120" y="5803920"/>
              <a:ext cx="87480" cy="8712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9058320" y="5908680"/>
              <a:ext cx="87120" cy="8712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9172440" y="5908680"/>
              <a:ext cx="87480" cy="8712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9285120" y="5908680"/>
              <a:ext cx="87480" cy="8712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9058320" y="5595840"/>
              <a:ext cx="87120" cy="8712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9172440" y="5595840"/>
              <a:ext cx="87480" cy="8712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9285120" y="5595840"/>
              <a:ext cx="87480" cy="8712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9058320" y="5700600"/>
              <a:ext cx="87120" cy="8748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480" bIns="15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9172440" y="5700600"/>
              <a:ext cx="87480" cy="8748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480" bIns="15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9285120" y="5700600"/>
              <a:ext cx="87480" cy="8748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480" bIns="15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9058320" y="6232320"/>
              <a:ext cx="87120" cy="8748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480" bIns="15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9172440" y="6232320"/>
              <a:ext cx="87480" cy="8748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480" bIns="15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9285120" y="6232320"/>
              <a:ext cx="87480" cy="8748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480" bIns="15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9058320" y="6337080"/>
              <a:ext cx="87120" cy="8748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480" bIns="15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9172440" y="6337080"/>
              <a:ext cx="87480" cy="8748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480" bIns="15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9285120" y="6337080"/>
              <a:ext cx="87480" cy="8748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480" bIns="15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9058320" y="6024600"/>
              <a:ext cx="87120" cy="8712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9172440" y="6024600"/>
              <a:ext cx="87480" cy="8712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9285120" y="6024600"/>
              <a:ext cx="87480" cy="8712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9058320" y="6129360"/>
              <a:ext cx="87120" cy="8712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9172440" y="6129360"/>
              <a:ext cx="87480" cy="8712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9285120" y="6129360"/>
              <a:ext cx="87480" cy="8712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9399600" y="6232320"/>
              <a:ext cx="87120" cy="8748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480" bIns="15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9513720" y="6232320"/>
              <a:ext cx="87480" cy="8748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480" bIns="15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9626400" y="6232320"/>
              <a:ext cx="87480" cy="8748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480" bIns="15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9626400" y="6129360"/>
              <a:ext cx="87480" cy="8712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82" name="" descr=""/>
          <p:cNvPicPr/>
          <p:nvPr/>
        </p:nvPicPr>
        <p:blipFill>
          <a:blip r:embed="rId1"/>
          <a:srcRect l="3818" t="6368" r="4110" b="16281"/>
          <a:stretch/>
        </p:blipFill>
        <p:spPr>
          <a:xfrm>
            <a:off x="404640" y="2127240"/>
            <a:ext cx="2953080" cy="1697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3" name="" descr=""/>
          <p:cNvPicPr/>
          <p:nvPr/>
        </p:nvPicPr>
        <p:blipFill>
          <a:blip r:embed="rId2"/>
          <a:srcRect l="10501" t="16391" r="13353" b="12851"/>
          <a:stretch/>
        </p:blipFill>
        <p:spPr>
          <a:xfrm>
            <a:off x="3321000" y="2117880"/>
            <a:ext cx="2344680" cy="1706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4" name="" descr=""/>
          <p:cNvPicPr/>
          <p:nvPr/>
        </p:nvPicPr>
        <p:blipFill>
          <a:blip r:embed="rId3"/>
          <a:stretch/>
        </p:blipFill>
        <p:spPr>
          <a:xfrm>
            <a:off x="5629320" y="2133720"/>
            <a:ext cx="954000" cy="1709640"/>
          </a:xfrm>
          <a:prstGeom prst="rect">
            <a:avLst/>
          </a:prstGeom>
          <a:noFill/>
          <a:ln w="0">
            <a:noFill/>
          </a:ln>
        </p:spPr>
      </p:pic>
    </p:spTree>
  </p:cSld>
  <p:transition>
    <p:randomBar dir="vert"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1731960" y="171000"/>
            <a:ext cx="8029440" cy="9939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Environmental Strategies - Overview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/>
          </p:nvPr>
        </p:nvSpPr>
        <p:spPr>
          <a:xfrm>
            <a:off x="1839960" y="1295280"/>
            <a:ext cx="8447040" cy="5199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“One-Stop Shop” on Environmental Issues”: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Advocacy Coordination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Competitive Intelligence &amp; Analysis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support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elements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Aft>
                <a:spcPts val="1500"/>
              </a:spcAft>
              <a:buClr>
                <a:srgbClr val="000000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Close Relationships with Enron Commercial “Customers”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Aft>
                <a:spcPts val="1500"/>
              </a:spcAft>
              <a:buClr>
                <a:srgbClr val="000000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Corporate-wide Communication, Coordination and Consistency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Aft>
                <a:spcPts val="15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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Partnership with global Government Affairs network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randomBar dir="vert"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/>
          </p:nvPr>
        </p:nvSpPr>
        <p:spPr>
          <a:xfrm>
            <a:off x="2143080" y="1418760"/>
            <a:ext cx="8143920" cy="48769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Assist in advocacy on environmental issues in coordination with Enron Government Affairs.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Coordinate corporate-wide policy positions on major issues such as climate change, air quality.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Maintain relationships with key regulators, industry groups, NGOs, stakeholders.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Liaison with Enron commercial units to develop               environmental policy strategies.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technical assistance – policy analysis, white papers, testimony, etc.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title"/>
          </p:nvPr>
        </p:nvSpPr>
        <p:spPr>
          <a:xfrm>
            <a:off x="1731960" y="258480"/>
            <a:ext cx="8029440" cy="887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Environmental Strategies - Advocacy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randomBar dir="vert"/>
  </p:transition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/>
          </p:nvPr>
        </p:nvSpPr>
        <p:spPr>
          <a:xfrm>
            <a:off x="1887480" y="1550520"/>
            <a:ext cx="8399520" cy="48769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timely information and analysis to Enron commercial units so they are well-positioned to make informed decisions ahead of competitors.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 potential business/ profit opportunities and        compliance risks arising from environmental policies.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and manage an intranet-based “knowledge center” on environment &amp; safety issues.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Coordinate internal and external environmental resources (attorneys, consultants, associations to maximize efficiency &amp; corporate-wide consistency of information.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 type="title"/>
          </p:nvPr>
        </p:nvSpPr>
        <p:spPr>
          <a:xfrm>
            <a:off x="1731960" y="299520"/>
            <a:ext cx="8029440" cy="887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Environmental Strategies – Competitive Intelligence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randomBar dir="vert"/>
  </p:transition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/>
          </p:nvPr>
        </p:nvSpPr>
        <p:spPr>
          <a:xfrm>
            <a:off x="1971720" y="1591920"/>
            <a:ext cx="8143920" cy="48769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Provide Enron a competitive advantage in retail markets by helping manage risks associated with noncompliance.  (business unit is responsible for actual compliance)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Retail issues include environmental disclosure or “labeling”, renewable portfolio standards, or green power marketing guidelines.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other areas, Enron EHS department includes compliance, audit, technical, risk assessment due diligence support services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title"/>
          </p:nvPr>
        </p:nvSpPr>
        <p:spPr>
          <a:xfrm>
            <a:off x="1731960" y="299520"/>
            <a:ext cx="8029440" cy="887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Environmental Strategies – Commercial Support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randomBar dir="vert"/>
  </p:transition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1523880" y="333000"/>
            <a:ext cx="8763120" cy="888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Integration with Enron Public Affairs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/>
          </p:nvPr>
        </p:nvSpPr>
        <p:spPr>
          <a:xfrm>
            <a:off x="1719000" y="1163520"/>
            <a:ext cx="8180280" cy="53056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Environmental Strategies provides 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specialized, focused resource to Government Affairs and PR on environmental issues.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Coordination &amp; Consistency – ensure that relevant commercial interests are covered and information is useful to all.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Utilize Government Affairs global networks (and existing contractors) and political expertise to team on environmental advocacy and strategy.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randomBar dir="vert"/>
  </p:transition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1565280" y="329760"/>
            <a:ext cx="8763120" cy="7383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Critical Environmental Issues for Enron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/>
          </p:nvPr>
        </p:nvSpPr>
        <p:spPr>
          <a:xfrm>
            <a:off x="1528560" y="1406160"/>
            <a:ext cx="4305240" cy="47530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Competitive Issues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Regulation of power plant, industrial source emissions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of global rules for greenhouse gas emissions reductions.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Utility decisions to install pollution controls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Barriers to New Generation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Incentives for Renewables, Energy Efficiency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Compliance Issues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Environmental Reporting &amp; Labeling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Renewable Portfolio Standards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5981760" y="1417680"/>
            <a:ext cx="4305240" cy="47530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 algn="ctr">
              <a:lnSpc>
                <a:spcPct val="9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Business Impact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Development, Trading, Origination, Energy Services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Development, Trading, Origination, Energy Services, Gas Transportation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Trading, Origination, Control Technologies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Development, Trading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Development, Trading, Origination, Energy Services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Business Impact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Retail/Wholesale Trading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Development, Trading, Origination, Energy Services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randomBar dir="vert"/>
  </p:transition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/>
          </p:nvPr>
        </p:nvSpPr>
        <p:spPr>
          <a:xfrm>
            <a:off x="1600200" y="1131480"/>
            <a:ext cx="5927760" cy="5405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JEFF KEELER, DIRECTOR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 Environmental Legislation/Regulation, Clean Air Act, climate change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Fuels sector issues, Industrial sector issues (forest, steel)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“Competitive Intelligence” delivery systems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STACEY BOLTON, MANAGER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Legislation/Regulation on Retail Electricity Requirements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Environmental Disclosure, Renewable Portfolio Standards, and Green Power Marketing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of Renewable Energy Credit Trading 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MARY SCHOEN, MANAGER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State Air Quality Legislation/Regulation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Development, Distributed Generation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Efficiency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Environmental Regulation in California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LISA JACOBSON, MANAGER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Climate Change and Emissions Trading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Federal Air Quality Legislation/Regulation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International Environmental Legislation/Regulation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7615080" y="1125360"/>
            <a:ext cx="2600640" cy="557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Washington, D.C. &amp; Madison, 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202-466-9157  phone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202-331-4717  fax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203-464-1541  cell - 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Assistant:  Kathy Mongeon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Houston, TX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713-853-9916 phone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713-646-8160  fax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713-303-2632  cell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Assistant:  Angela Wilson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San Francisco, CA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415-782-7803  phone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415-782-7851  fax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925-785-8525  cell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Assistant:  Kathy Mongeon (DC)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Washington, D.C.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202-466-9176  phone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202-331-4717  fax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202-494-5133 cell phone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Assistant:  Kathy Mongeon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title"/>
          </p:nvPr>
        </p:nvSpPr>
        <p:spPr>
          <a:xfrm>
            <a:off x="1546200" y="259920"/>
            <a:ext cx="8763120" cy="7383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Environmental Strategies - Contacts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randomBar dir="vert"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2000-03-08T12:16:04Z</dcterms:created>
  <dc:creator>Simon Shih</dc:creator>
  <dc:description/>
  <dc:language>en-US</dc:language>
  <cp:lastModifiedBy>jkeeler</cp:lastModifiedBy>
  <cp:lastPrinted>2000-10-13T17:24:24Z</cp:lastPrinted>
  <dcterms:modified xsi:type="dcterms:W3CDTF">2001-09-27T12:33:25Z</dcterms:modified>
  <cp:revision>72</cp:revision>
  <dc:subject/>
  <dc:title>Network Evolution</dc:title>
</cp:coreProperties>
</file>