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embeddings/oleObject1.bin" ContentType="application/vnd.openxmlformats-officedocument.oleObject"/>
  <Override PartName="/ppt/embeddings/oleObject2.bin" ContentType="application/vnd.openxmlformats-officedocument.oleObject"/>
  <Override PartName="/ppt/media/image1.png" ContentType="image/png"/>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11.xml.rels" ContentType="application/vnd.openxmlformats-package.relationships+xml"/>
  <Override PartName="/ppt/slides/_rels/slide9.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907588" cy="6858000"/>
  <p:notesSz cx="6781800" cy="9907588"/>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1"/>
          </p:nvPr>
        </p:nvSpPr>
        <p:spPr/>
        <p:txBody>
          <a:bodyPr/>
          <a:p>
            <a:fld id="{750484F7-1C8D-4880-9716-72669CB2BAC7}" type="slidenum">
              <a:t>&lt;#&gt;</a:t>
            </a:fld>
          </a:p>
        </p:txBody>
      </p:sp>
      <p:sp>
        <p:nvSpPr>
          <p:cNvPr id="4" name="PlaceHolder 3"/>
          <p:cNvSpPr>
            <a:spLocks noGrp="1"/>
          </p:cNvSpPr>
          <p:nvPr>
            <p:ph type="dt" idx="3"/>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0" name="PlaceHolder 1"/>
          <p:cNvSpPr>
            <a:spLocks noGrp="1"/>
          </p:cNvSpPr>
          <p:nvPr>
            <p:ph type="title"/>
          </p:nvPr>
        </p:nvSpPr>
        <p:spPr>
          <a:xfrm>
            <a:off x="190080" y="75960"/>
            <a:ext cx="9410760" cy="685800"/>
          </a:xfrm>
          <a:prstGeom prst="rect">
            <a:avLst/>
          </a:prstGeom>
          <a:noFill/>
          <a:ln w="0">
            <a:noFill/>
          </a:ln>
        </p:spPr>
        <p:txBody>
          <a:bodyPr lIns="90000" rIns="90000" tIns="46800" bIns="4680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i="1" lang="en-US" sz="3600" strike="noStrike" u="none">
              <a:solidFill>
                <a:srgbClr val="000066"/>
              </a:solidFill>
              <a:effectLst/>
              <a:uFillTx/>
              <a:latin typeface="Arial"/>
            </a:endParaRPr>
          </a:p>
        </p:txBody>
      </p:sp>
      <p:sp>
        <p:nvSpPr>
          <p:cNvPr id="11" name="PlaceHolder 2"/>
          <p:cNvSpPr>
            <a:spLocks noGrp="1"/>
          </p:cNvSpPr>
          <p:nvPr>
            <p:ph/>
          </p:nvPr>
        </p:nvSpPr>
        <p:spPr>
          <a:xfrm>
            <a:off x="343080" y="837720"/>
            <a:ext cx="9315360" cy="4800600"/>
          </a:xfrm>
          <a:prstGeom prst="rect">
            <a:avLst/>
          </a:prstGeom>
          <a:noFill/>
          <a:ln w="0">
            <a:noFill/>
          </a:ln>
        </p:spPr>
        <p:txBody>
          <a:bodyPr lIns="90000" rIns="90000" tIns="46800" bIns="46800" anchor="t">
            <a:normAutofit/>
          </a:bodyPr>
          <a:p>
            <a:pPr indent="0" algn="just">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1"/>
          </p:nvPr>
        </p:nvSpPr>
        <p:spPr/>
        <p:txBody>
          <a:bodyPr/>
          <a:p>
            <a:fld id="{BE4414FE-DE27-4133-AA05-143C6CE1C1DD}" type="slidenum">
              <a:t>&lt;#&gt;</a:t>
            </a:fld>
          </a:p>
        </p:txBody>
      </p:sp>
      <p:sp>
        <p:nvSpPr>
          <p:cNvPr id="6" name="PlaceHolder 5"/>
          <p:cNvSpPr>
            <a:spLocks noGrp="1"/>
          </p:cNvSpPr>
          <p:nvPr>
            <p:ph type="dt" idx="3"/>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2" name="PlaceHolder 1"/>
          <p:cNvSpPr>
            <a:spLocks noGrp="1"/>
          </p:cNvSpPr>
          <p:nvPr>
            <p:ph type="title"/>
          </p:nvPr>
        </p:nvSpPr>
        <p:spPr>
          <a:xfrm>
            <a:off x="190080" y="75960"/>
            <a:ext cx="9410760" cy="685800"/>
          </a:xfrm>
          <a:prstGeom prst="rect">
            <a:avLst/>
          </a:prstGeom>
          <a:noFill/>
          <a:ln w="0">
            <a:noFill/>
          </a:ln>
        </p:spPr>
        <p:txBody>
          <a:bodyPr lIns="90000" rIns="90000" tIns="46800" bIns="4680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i="1" lang="en-US" sz="3600" strike="noStrike" u="none">
              <a:solidFill>
                <a:srgbClr val="000066"/>
              </a:solidFill>
              <a:effectLst/>
              <a:uFillTx/>
              <a:latin typeface="Arial"/>
            </a:endParaRPr>
          </a:p>
        </p:txBody>
      </p:sp>
      <p:sp>
        <p:nvSpPr>
          <p:cNvPr id="13" name="PlaceHolder 2"/>
          <p:cNvSpPr>
            <a:spLocks noGrp="1"/>
          </p:cNvSpPr>
          <p:nvPr>
            <p:ph type="subTitle"/>
          </p:nvPr>
        </p:nvSpPr>
        <p:spPr>
          <a:xfrm>
            <a:off x="343080" y="837720"/>
            <a:ext cx="9315360" cy="4800600"/>
          </a:xfrm>
          <a:prstGeom prst="rect">
            <a:avLst/>
          </a:prstGeom>
          <a:noFill/>
          <a:ln w="0">
            <a:noFill/>
          </a:ln>
        </p:spPr>
        <p:txBody>
          <a:bodyPr lIns="0" rIns="0" tIns="0" bIns="0" anchor="ctr">
            <a:spAutoFit/>
          </a:bodyPr>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1"/>
          </p:nvPr>
        </p:nvSpPr>
        <p:spPr/>
        <p:txBody>
          <a:bodyPr/>
          <a:p>
            <a:fld id="{E195896D-B2EE-42F4-AFB5-67EB0E360E4A}" type="slidenum">
              <a:t>&lt;#&gt;</a:t>
            </a:fld>
          </a:p>
        </p:txBody>
      </p:sp>
      <p:sp>
        <p:nvSpPr>
          <p:cNvPr id="6" name="PlaceHolder 5"/>
          <p:cNvSpPr>
            <a:spLocks noGrp="1"/>
          </p:cNvSpPr>
          <p:nvPr>
            <p:ph type="dt" idx="3"/>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oleObject" Target="../embeddings/oleObject1.bin"/><Relationship Id="rId3" Type="http://schemas.openxmlformats.org/officeDocument/2006/relationships/image" Target="../media/image1.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90080" y="75960"/>
            <a:ext cx="941076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66"/>
                </a:solidFill>
                <a:effectLst/>
                <a:uFillTx/>
                <a:latin typeface="Arial"/>
              </a:rPr>
              <a:t>Click to edit the title text format</a:t>
            </a:r>
            <a:endParaRPr b="1" i="1" lang="en-US" sz="3600" strike="noStrike" u="none">
              <a:solidFill>
                <a:srgbClr val="000066"/>
              </a:solidFill>
              <a:effectLst/>
              <a:uFillTx/>
              <a:latin typeface="Arial"/>
            </a:endParaRPr>
          </a:p>
        </p:txBody>
      </p:sp>
      <p:sp>
        <p:nvSpPr>
          <p:cNvPr id="1" name="PlaceHolder 2"/>
          <p:cNvSpPr>
            <a:spLocks noGrp="1"/>
          </p:cNvSpPr>
          <p:nvPr>
            <p:ph type="body"/>
          </p:nvPr>
        </p:nvSpPr>
        <p:spPr>
          <a:xfrm>
            <a:off x="343080" y="837720"/>
            <a:ext cx="9315360" cy="4800600"/>
          </a:xfrm>
          <a:prstGeom prst="rect">
            <a:avLst/>
          </a:prstGeom>
          <a:noFill/>
          <a:ln w="0">
            <a:noFill/>
          </a:ln>
        </p:spPr>
        <p:txBody>
          <a:bodyPr lIns="90000" rIns="90000" tIns="46800" bIns="46800" anchor="t">
            <a:normAutofit/>
          </a:bodyPr>
          <a:p>
            <a:pPr marL="343080" indent="-343080" algn="just">
              <a:spcBef>
                <a:spcPts val="499"/>
              </a:spcBef>
              <a:buClr>
                <a:srgbClr val="000066"/>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Click to edit the outline text format</a:t>
            </a:r>
            <a:endParaRPr b="0" lang="en-US" sz="2000" strike="noStrike" u="none">
              <a:solidFill>
                <a:srgbClr val="000000"/>
              </a:solidFill>
              <a:effectLst/>
              <a:uFillTx/>
              <a:latin typeface="Arial"/>
            </a:endParaRPr>
          </a:p>
          <a:p>
            <a:pPr lvl="1" marL="743040" indent="-285840" algn="just">
              <a:spcBef>
                <a:spcPts val="499"/>
              </a:spcBef>
              <a:buClr>
                <a:srgbClr val="00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Second Outline Level</a:t>
            </a:r>
            <a:endParaRPr b="0" lang="en-US" sz="2000" strike="noStrike" u="none">
              <a:solidFill>
                <a:srgbClr val="000000"/>
              </a:solidFill>
              <a:effectLst/>
              <a:uFillTx/>
              <a:latin typeface="Arial"/>
            </a:endParaRPr>
          </a:p>
          <a:p>
            <a:pPr lvl="2" marL="1143000" indent="-228600" algn="just">
              <a:spcBef>
                <a:spcPts val="499"/>
              </a:spcBef>
              <a:buClr>
                <a:srgbClr val="000066"/>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Third Outline Level</a:t>
            </a:r>
            <a:endParaRPr b="0" lang="en-US" sz="2000" strike="noStrike" u="none">
              <a:solidFill>
                <a:srgbClr val="000000"/>
              </a:solidFill>
              <a:effectLst/>
              <a:uFillTx/>
              <a:latin typeface="Arial"/>
            </a:endParaRPr>
          </a:p>
          <a:p>
            <a:pPr lvl="3" marL="1600200" indent="-228600" algn="just">
              <a:spcBef>
                <a:spcPts val="499"/>
              </a:spcBef>
              <a:buClr>
                <a:srgbClr val="000066"/>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Fourth Outline Level</a:t>
            </a:r>
            <a:endParaRPr b="0" lang="en-US" sz="2000" strike="noStrike" u="none">
              <a:solidFill>
                <a:srgbClr val="000000"/>
              </a:solidFill>
              <a:effectLst/>
              <a:uFillTx/>
              <a:latin typeface="Arial"/>
            </a:endParaRPr>
          </a:p>
          <a:p>
            <a:pPr lvl="4" marL="2057400" indent="-228600" algn="just">
              <a:spcBef>
                <a:spcPts val="499"/>
              </a:spcBef>
              <a:buClr>
                <a:srgbClr val="000066"/>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Fifth Outline Level</a:t>
            </a:r>
            <a:endParaRPr b="0" lang="en-US" sz="2000" strike="noStrike" u="none">
              <a:solidFill>
                <a:srgbClr val="000000"/>
              </a:solidFill>
              <a:effectLst/>
              <a:uFillTx/>
              <a:latin typeface="Arial"/>
            </a:endParaRPr>
          </a:p>
          <a:p>
            <a:pPr lvl="5" marL="2057400" indent="-228600" algn="just">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Sixth Outline Level</a:t>
            </a:r>
            <a:endParaRPr b="0" lang="en-US" sz="2000" strike="noStrike" u="none">
              <a:solidFill>
                <a:srgbClr val="000000"/>
              </a:solidFill>
              <a:effectLst/>
              <a:uFillTx/>
              <a:latin typeface="Arial"/>
            </a:endParaRPr>
          </a:p>
          <a:p>
            <a:pPr lvl="6" marL="2057400" indent="-228600" algn="just">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Seventh Outline Level</a:t>
            </a:r>
            <a:endParaRPr b="0" lang="en-US" sz="2000" strike="noStrike" u="none">
              <a:solidFill>
                <a:srgbClr val="000000"/>
              </a:solidFill>
              <a:effectLst/>
              <a:uFillTx/>
              <a:latin typeface="Arial"/>
            </a:endParaRPr>
          </a:p>
        </p:txBody>
      </p:sp>
      <p:sp>
        <p:nvSpPr>
          <p:cNvPr id="2" name="PlaceHolder 3"/>
          <p:cNvSpPr>
            <a:spLocks noGrp="1"/>
          </p:cNvSpPr>
          <p:nvPr>
            <p:ph type="sldNum" idx="1"/>
          </p:nvPr>
        </p:nvSpPr>
        <p:spPr>
          <a:xfrm>
            <a:off x="3048120" y="6553080"/>
            <a:ext cx="20635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BACF88C-359F-42BC-B1DA-5C350D045FCB}"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Arial"/>
            </a:endParaRPr>
          </a:p>
        </p:txBody>
      </p:sp>
      <p:sp>
        <p:nvSpPr>
          <p:cNvPr id="3" name=""/>
          <p:cNvSpPr/>
          <p:nvPr/>
        </p:nvSpPr>
        <p:spPr>
          <a:xfrm>
            <a:off x="247680" y="6477120"/>
            <a:ext cx="8915400" cy="61920"/>
          </a:xfrm>
          <a:prstGeom prst="rect">
            <a:avLst/>
          </a:prstGeom>
          <a:gradFill rotWithShape="0">
            <a:gsLst>
              <a:gs pos="0">
                <a:srgbClr val="0000ff"/>
              </a:gs>
              <a:gs pos="100000">
                <a:srgbClr val="66ff66"/>
              </a:gs>
            </a:gsLst>
            <a:lin ang="10800000"/>
          </a:gradFill>
          <a:ln w="0">
            <a:noFill/>
          </a:ln>
        </p:spPr>
        <p:style>
          <a:lnRef idx="0"/>
          <a:fillRef idx="0"/>
          <a:effectRef idx="0"/>
          <a:fontRef idx="minor"/>
        </p:style>
        <p:txBody>
          <a:bodyPr wrap="none" lIns="90000" rIns="90000" tIns="15120" bIns="1512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
          <p:cNvSpPr/>
          <p:nvPr/>
        </p:nvSpPr>
        <p:spPr>
          <a:xfrm>
            <a:off x="247680" y="685800"/>
            <a:ext cx="9410760" cy="54000"/>
          </a:xfrm>
          <a:prstGeom prst="rect">
            <a:avLst/>
          </a:prstGeom>
          <a:gradFill rotWithShape="0">
            <a:gsLst>
              <a:gs pos="0">
                <a:srgbClr val="0000ff"/>
              </a:gs>
              <a:gs pos="100000">
                <a:srgbClr val="66ff66"/>
              </a:gs>
            </a:gsLst>
            <a:lin ang="10800000"/>
          </a:gradFill>
          <a:ln w="0">
            <a:noFill/>
          </a:ln>
        </p:spPr>
        <p:style>
          <a:lnRef idx="0"/>
          <a:fillRef idx="0"/>
          <a:effectRef idx="0"/>
          <a:fontRef idx="minor"/>
        </p:style>
        <p:txBody>
          <a:bodyPr wrap="none" lIns="90000" rIns="90000" tIns="7200" bIns="72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grpSp>
        <p:nvGrpSpPr>
          <p:cNvPr id="5" name=""/>
          <p:cNvGrpSpPr/>
          <p:nvPr/>
        </p:nvGrpSpPr>
        <p:grpSpPr>
          <a:xfrm>
            <a:off x="8777160" y="5867280"/>
            <a:ext cx="1128960" cy="838440"/>
            <a:chOff x="8777160" y="5867280"/>
            <a:chExt cx="1128960" cy="838440"/>
          </a:xfrm>
        </p:grpSpPr>
        <p:graphicFrame>
          <p:nvGraphicFramePr>
            <p:cNvPr id="6" name=""/>
            <p:cNvGraphicFramePr/>
            <p:nvPr/>
          </p:nvGraphicFramePr>
          <p:xfrm>
            <a:off x="8777160" y="5867280"/>
            <a:ext cx="1128960" cy="838440"/>
          </p:xfrm>
          <a:graphic>
            <a:graphicData uri="http://schemas.openxmlformats.org/presentationml/2006/ole">
              <p:oleObj r:id="rId2" spid="">
                <p:embed/>
                <p:pic>
                  <p:nvPicPr>
                    <p:cNvPr id="7" name="" descr=""/>
                    <p:cNvPicPr/>
                    <p:nvPr/>
                  </p:nvPicPr>
                  <p:blipFill>
                    <a:blip r:embed="rId3"/>
                    <a:stretch/>
                  </p:blipFill>
                  <p:spPr>
                    <a:xfrm>
                      <a:off x="8777160" y="5867280"/>
                      <a:ext cx="1128960" cy="838440"/>
                    </a:xfrm>
                    <a:prstGeom prst="rect">
                      <a:avLst/>
                    </a:prstGeom>
                    <a:noFill/>
                    <a:ln w="0">
                      <a:noFill/>
                    </a:ln>
                  </p:spPr>
                </p:pic>
              </p:oleObj>
            </a:graphicData>
          </a:graphic>
        </p:graphicFrame>
        <p:sp>
          <p:nvSpPr>
            <p:cNvPr id="8" name="PlaceHolder 4"/>
            <p:cNvSpPr>
              <a:spLocks noGrp="1"/>
            </p:cNvSpPr>
            <p:nvPr>
              <p:ph type="ftr" idx="2"/>
            </p:nvPr>
          </p:nvSpPr>
          <p:spPr>
            <a:xfrm>
              <a:off x="8777160" y="5867280"/>
              <a:ext cx="1128960" cy="83844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grpSp>
      <p:sp>
        <p:nvSpPr>
          <p:cNvPr id="9" name="PlaceHolder 5"/>
          <p:cNvSpPr>
            <a:spLocks noGrp="1"/>
          </p:cNvSpPr>
          <p:nvPr>
            <p:ph type="dt" idx="3"/>
          </p:nvPr>
        </p:nvSpPr>
        <p:spPr>
          <a:xfrm>
            <a:off x="761760" y="6248520"/>
            <a:ext cx="2057400" cy="457200"/>
          </a:xfrm>
          <a:prstGeom prst="rect">
            <a:avLst/>
          </a:prstGeom>
          <a:noFill/>
          <a:ln w="0">
            <a:noFill/>
          </a:ln>
        </p:spPr>
        <p:txBody>
          <a:bodyPr lIns="90000" rIns="90000" tIns="46800" bIns="46800" anchor="t">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Lst>
</p:sldMaster>
</file>

<file path=ppt/slides/_rels/slide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oleObject" Target="../embeddings/oleObject2.bin"/><Relationship Id="rId4" Type="http://schemas.openxmlformats.org/officeDocument/2006/relationships/image" Target="../media/image1.png"/><Relationship Id="rId5"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oleObject" Target="../embeddings/oleObject2.bin"/><Relationship Id="rId4" Type="http://schemas.openxmlformats.org/officeDocument/2006/relationships/image" Target="../media/image1.png"/><Relationship Id="rId5"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761760" y="2666520"/>
            <a:ext cx="838188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6000" strike="noStrike" u="none">
                <a:solidFill>
                  <a:srgbClr val="000066"/>
                </a:solidFill>
                <a:effectLst/>
                <a:uFillTx/>
                <a:latin typeface="Arial"/>
              </a:rPr>
              <a:t>ESA - Regulatory Affairs</a:t>
            </a:r>
            <a:br>
              <a:rPr sz="6000"/>
            </a:br>
            <a:r>
              <a:rPr b="1" i="1" lang="en-US" sz="3200" strike="noStrike" u="none">
                <a:solidFill>
                  <a:srgbClr val="000066"/>
                </a:solidFill>
                <a:effectLst/>
                <a:uFillTx/>
                <a:latin typeface="Arial"/>
              </a:rPr>
              <a:t>Periodic Report</a:t>
            </a:r>
            <a:endParaRPr b="1" i="1" lang="en-US" sz="3200" strike="noStrike" u="none">
              <a:solidFill>
                <a:srgbClr val="000066"/>
              </a:solidFill>
              <a:effectLst/>
              <a:uFillTx/>
              <a:latin typeface="Arial"/>
            </a:endParaRPr>
          </a:p>
        </p:txBody>
      </p:sp>
      <p:sp>
        <p:nvSpPr>
          <p:cNvPr id="15" name="PlaceHolder 2"/>
          <p:cNvSpPr>
            <a:spLocks noGrp="1"/>
          </p:cNvSpPr>
          <p:nvPr>
            <p:ph type="subTitle"/>
          </p:nvPr>
        </p:nvSpPr>
        <p:spPr>
          <a:xfrm>
            <a:off x="1523880" y="5257800"/>
            <a:ext cx="6934320" cy="457200"/>
          </a:xfrm>
          <a:prstGeom prst="rect">
            <a:avLst/>
          </a:prstGeom>
          <a:noFill/>
          <a:ln w="0">
            <a:noFill/>
          </a:ln>
        </p:spPr>
        <p:txBody>
          <a:bodyPr lIns="90000" rIns="90000" tIns="46800" bIns="46800" anchor="t">
            <a:noAutofit/>
          </a:bodyPr>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66"/>
                </a:solidFill>
                <a:effectLst/>
                <a:uFillTx/>
                <a:latin typeface="Arial"/>
              </a:rPr>
              <a:t>October 16th, 2001</a:t>
            </a:r>
            <a:endParaRPr b="0" lang="en-US" sz="2400" strike="noStrike" u="none">
              <a:solidFill>
                <a:srgbClr val="000000"/>
              </a:solidFill>
              <a:effectLst/>
              <a:uFillTx/>
              <a:latin typeface="Arial"/>
            </a:endParaRPr>
          </a:p>
        </p:txBody>
      </p:sp>
      <p:graphicFrame>
        <p:nvGraphicFramePr>
          <p:cNvPr id="16" name=""/>
          <p:cNvGraphicFramePr/>
          <p:nvPr/>
        </p:nvGraphicFramePr>
        <p:xfrm>
          <a:off x="8777160" y="5943600"/>
          <a:ext cx="1128960" cy="762120"/>
        </p:xfrm>
        <a:graphic>
          <a:graphicData uri="http://schemas.openxmlformats.org/presentationml/2006/ole">
            <p:oleObj r:id="rId1" spid="">
              <p:embed/>
              <p:pic>
                <p:nvPicPr>
                  <p:cNvPr id="17" name="" descr=""/>
                  <p:cNvPicPr/>
                  <p:nvPr/>
                </p:nvPicPr>
                <p:blipFill>
                  <a:blip r:embed="rId2"/>
                  <a:stretch/>
                </p:blipFill>
                <p:spPr>
                  <a:xfrm>
                    <a:off x="8777160" y="5943600"/>
                    <a:ext cx="1128960" cy="762120"/>
                  </a:xfrm>
                  <a:prstGeom prst="rect">
                    <a:avLst/>
                  </a:prstGeom>
                  <a:noFill/>
                  <a:ln w="0">
                    <a:noFill/>
                  </a:ln>
                </p:spPr>
              </p:pic>
            </p:oleObj>
          </a:graphicData>
        </a:graphic>
      </p:graphicFrame>
      <p:graphicFrame>
        <p:nvGraphicFramePr>
          <p:cNvPr id="18" name=""/>
          <p:cNvGraphicFramePr/>
          <p:nvPr/>
        </p:nvGraphicFramePr>
        <p:xfrm>
          <a:off x="8777160" y="5867280"/>
          <a:ext cx="1128960" cy="838440"/>
        </p:xfrm>
        <a:graphic>
          <a:graphicData uri="http://schemas.openxmlformats.org/presentationml/2006/ole">
            <p:oleObj r:id="rId3" spid="">
              <p:embed/>
              <p:pic>
                <p:nvPicPr>
                  <p:cNvPr id="19" name="" descr=""/>
                  <p:cNvPicPr/>
                  <p:nvPr/>
                </p:nvPicPr>
                <p:blipFill>
                  <a:blip r:embed="rId4"/>
                  <a:stretch/>
                </p:blipFill>
                <p:spPr>
                  <a:xfrm>
                    <a:off x="8777160" y="5867280"/>
                    <a:ext cx="1128960" cy="8384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 name="PlaceHolder 1"/>
          <p:cNvSpPr>
            <a:spLocks noGrp="1"/>
          </p:cNvSpPr>
          <p:nvPr>
            <p:ph type="title"/>
          </p:nvPr>
        </p:nvSpPr>
        <p:spPr>
          <a:xfrm>
            <a:off x="190080" y="75960"/>
            <a:ext cx="941076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66"/>
                </a:solidFill>
                <a:effectLst/>
                <a:uFillTx/>
                <a:latin typeface="Arial"/>
              </a:rPr>
              <a:t>ARGENTINA</a:t>
            </a:r>
            <a:endParaRPr b="1" i="1" lang="en-US" sz="3600" strike="noStrike" u="none">
              <a:solidFill>
                <a:srgbClr val="000066"/>
              </a:solidFill>
              <a:effectLst/>
              <a:uFillTx/>
              <a:latin typeface="Arial"/>
            </a:endParaRPr>
          </a:p>
        </p:txBody>
      </p:sp>
      <p:sp>
        <p:nvSpPr>
          <p:cNvPr id="54" name=""/>
          <p:cNvSpPr/>
          <p:nvPr/>
        </p:nvSpPr>
        <p:spPr>
          <a:xfrm>
            <a:off x="1320840" y="1562040"/>
            <a:ext cx="1871640" cy="660600"/>
          </a:xfrm>
          <a:prstGeom prst="rect">
            <a:avLst/>
          </a:prstGeom>
          <a:noFill/>
          <a:ln w="0">
            <a:noFill/>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Arial"/>
            </a:endParaRPr>
          </a:p>
        </p:txBody>
      </p:sp>
      <p:sp>
        <p:nvSpPr>
          <p:cNvPr id="55" name="PlaceHolder 2"/>
          <p:cNvSpPr>
            <a:spLocks noGrp="1"/>
          </p:cNvSpPr>
          <p:nvPr>
            <p:ph/>
          </p:nvPr>
        </p:nvSpPr>
        <p:spPr>
          <a:xfrm>
            <a:off x="342720" y="761760"/>
            <a:ext cx="2849400" cy="5257800"/>
          </a:xfrm>
          <a:prstGeom prst="rect">
            <a:avLst/>
          </a:prstGeom>
          <a:noFill/>
          <a:ln w="0">
            <a:noFill/>
          </a:ln>
        </p:spPr>
        <p:txBody>
          <a:bodyPr lIns="90000" rIns="90000" tIns="46800" bIns="46800" anchor="t">
            <a:normAutofit/>
          </a:bodyPr>
          <a:p>
            <a:pPr marL="343080" indent="-343080">
              <a:spcBef>
                <a:spcPts val="499"/>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2000" strike="noStrike" u="none">
                <a:solidFill>
                  <a:srgbClr val="000000"/>
                </a:solidFill>
                <a:effectLst/>
                <a:uFillTx/>
                <a:latin typeface="Arial"/>
              </a:rPr>
              <a:t>ACEERA (Traders Association)</a:t>
            </a:r>
            <a:endParaRPr b="0" lang="en-US" sz="2000" strike="noStrike" u="none">
              <a:solidFill>
                <a:srgbClr val="000000"/>
              </a:solidFill>
              <a:effectLst/>
              <a:uFillTx/>
              <a:latin typeface="Arial"/>
            </a:endParaRPr>
          </a:p>
          <a:p>
            <a:pPr marL="343080" indent="0">
              <a:spcBef>
                <a:spcPts val="499"/>
              </a:spcBef>
              <a:buNone/>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a:p>
            <a:pPr marL="343080" indent="0">
              <a:spcBef>
                <a:spcPts val="499"/>
              </a:spcBef>
              <a:buNone/>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a:p>
            <a:pPr marL="343080" indent="-343080">
              <a:spcBef>
                <a:spcPts val="499"/>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2000" strike="noStrike" u="none">
                <a:solidFill>
                  <a:srgbClr val="000000"/>
                </a:solidFill>
                <a:effectLst/>
                <a:uFillTx/>
                <a:latin typeface="Arial"/>
              </a:rPr>
              <a:t>AGEERA (Generators Association)</a:t>
            </a:r>
            <a:endParaRPr b="0" lang="en-US" sz="2000" strike="noStrike" u="none">
              <a:solidFill>
                <a:srgbClr val="000000"/>
              </a:solidFill>
              <a:effectLst/>
              <a:uFillTx/>
              <a:latin typeface="Arial"/>
            </a:endParaRPr>
          </a:p>
          <a:p>
            <a:pPr marL="343080" indent="0">
              <a:lnSpc>
                <a:spcPct val="90000"/>
              </a:lnSpc>
              <a:spcBef>
                <a:spcPts val="1001"/>
              </a:spcBef>
              <a:buNone/>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p:txBody>
      </p:sp>
      <p:sp>
        <p:nvSpPr>
          <p:cNvPr id="56" name=""/>
          <p:cNvSpPr/>
          <p:nvPr/>
        </p:nvSpPr>
        <p:spPr>
          <a:xfrm>
            <a:off x="3192480" y="762120"/>
            <a:ext cx="6561000" cy="5562360"/>
          </a:xfrm>
          <a:prstGeom prst="rect">
            <a:avLst/>
          </a:prstGeom>
          <a:noFill/>
          <a:ln w="0">
            <a:noFill/>
          </a:ln>
        </p:spPr>
        <p:style>
          <a:lnRef idx="0"/>
          <a:fillRef idx="0"/>
          <a:effectRef idx="0"/>
          <a:fontRef idx="minor"/>
        </p:style>
        <p:txBody>
          <a:bodyPr lIns="90000" rIns="90000" tIns="46800" bIns="46800" anchor="t">
            <a:normAutofit/>
          </a:bodyPr>
          <a:p>
            <a:pPr marL="343080" indent="-343080" algn="just">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2000" strike="noStrike" u="none">
                <a:solidFill>
                  <a:srgbClr val="000000"/>
                </a:solidFill>
                <a:effectLst/>
                <a:uFillTx/>
                <a:latin typeface="Arial"/>
              </a:rPr>
              <a:t>Note requesting for ACEERA to hold on a seat on CAMMESA filed on June.</a:t>
            </a:r>
            <a:endParaRPr b="0" lang="en-US" sz="2000" strike="noStrike" u="none">
              <a:solidFill>
                <a:srgbClr val="000000"/>
              </a:solidFill>
              <a:effectLst/>
              <a:uFillTx/>
              <a:latin typeface="Arial"/>
            </a:endParaRPr>
          </a:p>
          <a:p>
            <a:pPr marL="343080" indent="-343080" algn="just">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a:p>
            <a:pPr marL="343080" indent="-343080" algn="just">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a:p>
            <a:pPr marL="343080" indent="-343080" algn="just">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2000" strike="noStrike" u="none">
                <a:solidFill>
                  <a:srgbClr val="000000"/>
                </a:solidFill>
                <a:effectLst/>
                <a:uFillTx/>
                <a:latin typeface="Arial"/>
              </a:rPr>
              <a:t>Tax position paper for exemption of gross receipt tax for marketers filed on June.</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 name=""/>
          <p:cNvSpPr/>
          <p:nvPr/>
        </p:nvSpPr>
        <p:spPr>
          <a:xfrm>
            <a:off x="3200400" y="2754000"/>
            <a:ext cx="6095880" cy="1983240"/>
          </a:xfrm>
          <a:prstGeom prst="rect">
            <a:avLst/>
          </a:prstGeom>
          <a:noFill/>
          <a:ln w="0">
            <a:noFill/>
          </a:ln>
        </p:spPr>
        <p:style>
          <a:lnRef idx="0"/>
          <a:fillRef idx="0"/>
          <a:effectRef idx="0"/>
          <a:fontRef idx="minor"/>
        </p:style>
        <p:txBody>
          <a:bodyPr lIns="90000" rIns="90000" tIns="46800" bIns="46800" anchor="ctr">
            <a:spAutoFit/>
          </a:bodyPr>
          <a:p>
            <a:pPr>
              <a:lnSpc>
                <a:spcPct val="40000"/>
              </a:lnSpc>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lvl="1" marL="457200">
              <a:lnSpc>
                <a:spcPct val="7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algn="ct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58" name=""/>
          <p:cNvSpPr/>
          <p:nvPr/>
        </p:nvSpPr>
        <p:spPr>
          <a:xfrm>
            <a:off x="146160" y="136080"/>
            <a:ext cx="5721120" cy="642600"/>
          </a:xfrm>
          <a:prstGeom prst="rect">
            <a:avLst/>
          </a:prstGeom>
          <a:no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66"/>
                </a:solidFill>
                <a:effectLst/>
                <a:uFillTx/>
                <a:latin typeface="Arial"/>
              </a:rPr>
              <a:t>ARGENTINA</a:t>
            </a:r>
            <a:endParaRPr b="0" lang="en-US" sz="3600" strike="noStrike" u="none">
              <a:solidFill>
                <a:srgbClr val="000000"/>
              </a:solidFill>
              <a:effectLst/>
              <a:uFillTx/>
              <a:latin typeface="Arial"/>
            </a:endParaRPr>
          </a:p>
        </p:txBody>
      </p:sp>
      <p:sp>
        <p:nvSpPr>
          <p:cNvPr id="59" name=""/>
          <p:cNvSpPr/>
          <p:nvPr/>
        </p:nvSpPr>
        <p:spPr>
          <a:xfrm>
            <a:off x="3040200" y="762120"/>
            <a:ext cx="6561000" cy="556236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90000"/>
              </a:lnSpc>
              <a:spcBef>
                <a:spcPts val="9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1800" strike="noStrike" u="none">
                <a:solidFill>
                  <a:srgbClr val="000000"/>
                </a:solidFill>
                <a:effectLst/>
                <a:uFillTx/>
                <a:latin typeface="Arial"/>
              </a:rPr>
              <a:t>The Representatives basically questioned the following:</a:t>
            </a:r>
            <a:endParaRPr b="0" lang="en-US" sz="1800" strike="noStrike" u="none">
              <a:solidFill>
                <a:srgbClr val="000000"/>
              </a:solidFill>
              <a:effectLst/>
              <a:uFillTx/>
              <a:latin typeface="Arial"/>
            </a:endParaRPr>
          </a:p>
          <a:p>
            <a:pPr marL="343080" indent="-343080">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a:p>
            <a:pPr lvl="1" marL="927000" indent="-469800">
              <a:lnSpc>
                <a:spcPct val="70000"/>
              </a:lnSpc>
              <a:spcBef>
                <a:spcPts val="799"/>
              </a:spcBef>
              <a:buClr>
                <a:srgbClr val="000066"/>
              </a:buClr>
              <a:buFont typeface="Wingdings" charset="2"/>
              <a:buChar char=""/>
              <a:tabLst>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Lst>
            </a:pPr>
            <a:r>
              <a:rPr b="0" lang="en-US" sz="1600" strike="noStrike" u="none">
                <a:solidFill>
                  <a:srgbClr val="000000"/>
                </a:solidFill>
                <a:effectLst/>
                <a:uFillTx/>
                <a:latin typeface="Arial"/>
              </a:rPr>
              <a:t>The legality of Decree 804</a:t>
            </a:r>
            <a:endParaRPr b="0" lang="en-US" sz="1600" strike="noStrike" u="none">
              <a:solidFill>
                <a:srgbClr val="000000"/>
              </a:solidFill>
              <a:effectLst/>
              <a:uFillTx/>
              <a:latin typeface="Arial"/>
            </a:endParaRPr>
          </a:p>
          <a:p>
            <a:pPr lvl="1" marL="927000" indent="-469800">
              <a:lnSpc>
                <a:spcPct val="70000"/>
              </a:lnSpc>
              <a:spcBef>
                <a:spcPts val="799"/>
              </a:spcBef>
              <a:buClr>
                <a:srgbClr val="000066"/>
              </a:buClr>
              <a:buFont typeface="Wingdings" charset="2"/>
              <a:buChar char=""/>
              <a:tabLst>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Lst>
            </a:pPr>
            <a:r>
              <a:rPr b="0" lang="en-US" sz="1600" strike="noStrike" u="none">
                <a:solidFill>
                  <a:srgbClr val="000000"/>
                </a:solidFill>
                <a:effectLst/>
                <a:uFillTx/>
                <a:latin typeface="Arial"/>
              </a:rPr>
              <a:t>The method for price determination</a:t>
            </a:r>
            <a:endParaRPr b="0" lang="en-US" sz="1600" strike="noStrike" u="none">
              <a:solidFill>
                <a:srgbClr val="000000"/>
              </a:solidFill>
              <a:effectLst/>
              <a:uFillTx/>
              <a:latin typeface="Arial"/>
            </a:endParaRPr>
          </a:p>
          <a:p>
            <a:pPr lvl="1" marL="927000" indent="-469800">
              <a:lnSpc>
                <a:spcPct val="70000"/>
              </a:lnSpc>
              <a:spcBef>
                <a:spcPts val="901"/>
              </a:spcBef>
              <a:buClr>
                <a:srgbClr val="000066"/>
              </a:buClr>
              <a:buFont typeface="Wingdings" charset="2"/>
              <a:buChar char=""/>
              <a:tabLst>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Lst>
            </a:pPr>
            <a:r>
              <a:rPr b="0" lang="en-US" sz="1600" strike="noStrike" u="none">
                <a:solidFill>
                  <a:srgbClr val="000000"/>
                </a:solidFill>
                <a:effectLst/>
                <a:uFillTx/>
                <a:latin typeface="Arial"/>
              </a:rPr>
              <a:t>Elimination of the “Plan Federal”</a:t>
            </a:r>
            <a:r>
              <a:rPr b="0" lang="en-US" sz="1800" strike="noStrike" u="none">
                <a:solidFill>
                  <a:srgbClr val="000000"/>
                </a:solidFill>
                <a:effectLst/>
                <a:uFillTx/>
                <a:latin typeface="Arial"/>
              </a:rPr>
              <a:t> </a:t>
            </a:r>
            <a:endParaRPr b="0" lang="en-US" sz="1800" strike="noStrike" u="none">
              <a:solidFill>
                <a:srgbClr val="000000"/>
              </a:solidFill>
              <a:effectLst/>
              <a:uFillTx/>
              <a:latin typeface="Arial"/>
            </a:endParaRPr>
          </a:p>
          <a:p>
            <a:pPr lvl="1" marL="927000" indent="-469800">
              <a:lnSpc>
                <a:spcPct val="70000"/>
              </a:lnSpc>
              <a:spcBef>
                <a:spcPts val="901"/>
              </a:spcBef>
              <a:buClr>
                <a:srgbClr val="000066"/>
              </a:buClr>
              <a:buFont typeface="Wingdings" charset="2"/>
              <a:buChar char=""/>
              <a:tabLst>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Lst>
            </a:pPr>
            <a:endParaRPr b="0" lang="en-US" sz="1800" strike="noStrike" u="none">
              <a:solidFill>
                <a:srgbClr val="000000"/>
              </a:solidFill>
              <a:effectLst/>
              <a:uFillTx/>
              <a:latin typeface="Arial"/>
            </a:endParaRPr>
          </a:p>
          <a:p>
            <a:pPr marL="343080" indent="-343080">
              <a:lnSpc>
                <a:spcPct val="90000"/>
              </a:lnSpc>
              <a:spcBef>
                <a:spcPts val="9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1800" strike="noStrike" u="none">
                <a:solidFill>
                  <a:srgbClr val="000000"/>
                </a:solidFill>
                <a:effectLst/>
                <a:uFillTx/>
                <a:latin typeface="Arial"/>
              </a:rPr>
              <a:t>The Representatives required Bastos to refrain from issuing further resolutions or decrees on related issues until a decision is made regarding Decree 804.</a:t>
            </a:r>
            <a:endParaRPr b="0" lang="en-US" sz="1800" strike="noStrike" u="none">
              <a:solidFill>
                <a:srgbClr val="000000"/>
              </a:solidFill>
              <a:effectLst/>
              <a:uFillTx/>
              <a:latin typeface="Arial"/>
            </a:endParaRPr>
          </a:p>
          <a:p>
            <a:pPr marL="343080" indent="-343080">
              <a:lnSpc>
                <a:spcPct val="70000"/>
              </a:lnSpc>
              <a:spcBef>
                <a:spcPts val="9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1800" strike="noStrike" u="none">
                <a:solidFill>
                  <a:srgbClr val="000000"/>
                </a:solidFill>
                <a:effectLst/>
                <a:uFillTx/>
                <a:latin typeface="Arial"/>
              </a:rPr>
              <a:t>Positive points:</a:t>
            </a:r>
            <a:endParaRPr b="0" lang="en-US" sz="1800" strike="noStrike" u="none">
              <a:solidFill>
                <a:srgbClr val="000000"/>
              </a:solidFill>
              <a:effectLst/>
              <a:uFillTx/>
              <a:latin typeface="Arial"/>
            </a:endParaRPr>
          </a:p>
          <a:p>
            <a:pPr marL="343080" indent="-343080">
              <a:lnSpc>
                <a:spcPct val="70000"/>
              </a:lnSpc>
              <a:spcBef>
                <a:spcPts val="901"/>
              </a:spcBef>
              <a:tabLst>
                <a:tab algn="l" pos="0"/>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1800" strike="noStrike" u="none">
              <a:solidFill>
                <a:srgbClr val="000000"/>
              </a:solidFill>
              <a:effectLst/>
              <a:uFillTx/>
              <a:latin typeface="Arial"/>
            </a:endParaRPr>
          </a:p>
          <a:p>
            <a:pPr lvl="1" marL="927000" indent="-469800">
              <a:lnSpc>
                <a:spcPct val="70000"/>
              </a:lnSpc>
              <a:spcBef>
                <a:spcPts val="799"/>
              </a:spcBef>
              <a:buClr>
                <a:srgbClr val="000066"/>
              </a:buClr>
              <a:buFont typeface="Wingdings" charset="2"/>
              <a:buChar char=""/>
              <a:tabLst>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Lst>
            </a:pPr>
            <a:r>
              <a:rPr b="0" lang="en-US" sz="1600" strike="noStrike" u="none">
                <a:solidFill>
                  <a:srgbClr val="000000"/>
                </a:solidFill>
                <a:effectLst/>
                <a:uFillTx/>
                <a:latin typeface="Arial"/>
              </a:rPr>
              <a:t> The Representatives did not express total dissatisfaction with the content of the Decree.</a:t>
            </a:r>
            <a:endParaRPr b="0" lang="en-US" sz="1600" strike="noStrike" u="none">
              <a:solidFill>
                <a:srgbClr val="000000"/>
              </a:solidFill>
              <a:effectLst/>
              <a:uFillTx/>
              <a:latin typeface="Arial"/>
            </a:endParaRPr>
          </a:p>
          <a:p>
            <a:pPr lvl="1" marL="927000" indent="-469800">
              <a:lnSpc>
                <a:spcPct val="70000"/>
              </a:lnSpc>
              <a:spcBef>
                <a:spcPts val="799"/>
              </a:spcBef>
              <a:buClr>
                <a:srgbClr val="000066"/>
              </a:buClr>
              <a:buFont typeface="Wingdings" charset="2"/>
              <a:buChar char=""/>
              <a:tabLst>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Lst>
            </a:pPr>
            <a:r>
              <a:rPr b="0" lang="en-US" sz="1600" strike="noStrike" u="none">
                <a:solidFill>
                  <a:srgbClr val="000000"/>
                </a:solidFill>
                <a:effectLst/>
                <a:uFillTx/>
                <a:latin typeface="Arial"/>
              </a:rPr>
              <a:t> Incorporation of Marketers as market agents accepted.</a:t>
            </a:r>
            <a:endParaRPr b="0" lang="en-US" sz="1600" strike="noStrike" u="none">
              <a:solidFill>
                <a:srgbClr val="000000"/>
              </a:solidFill>
              <a:effectLst/>
              <a:uFillTx/>
              <a:latin typeface="Arial"/>
            </a:endParaRPr>
          </a:p>
          <a:p>
            <a:pPr lvl="1" marL="927000" indent="-469800">
              <a:lnSpc>
                <a:spcPct val="70000"/>
              </a:lnSpc>
              <a:spcBef>
                <a:spcPts val="799"/>
              </a:spcBef>
              <a:buClr>
                <a:srgbClr val="000066"/>
              </a:buClr>
              <a:buFont typeface="Wingdings" charset="2"/>
              <a:buChar char=""/>
              <a:tabLst>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Lst>
            </a:pPr>
            <a:r>
              <a:rPr b="0" lang="en-US" sz="1600" strike="noStrike" u="none">
                <a:solidFill>
                  <a:srgbClr val="000000"/>
                </a:solidFill>
                <a:effectLst/>
                <a:uFillTx/>
                <a:latin typeface="Arial"/>
              </a:rPr>
              <a:t> September 1st, 2001 continue to be the effective date of the Decree.</a:t>
            </a:r>
            <a:endParaRPr b="0" lang="en-US" sz="1600" strike="noStrike" u="none">
              <a:solidFill>
                <a:srgbClr val="000000"/>
              </a:solidFill>
              <a:effectLst/>
              <a:uFillTx/>
              <a:latin typeface="Arial"/>
            </a:endParaRPr>
          </a:p>
          <a:p>
            <a:pPr marL="343080" indent="-343080">
              <a:lnSpc>
                <a:spcPct val="90000"/>
              </a:lnSpc>
              <a:spcBef>
                <a:spcPts val="9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1800" strike="noStrike" u="none">
              <a:solidFill>
                <a:srgbClr val="000000"/>
              </a:solidFill>
              <a:effectLst/>
              <a:uFillTx/>
              <a:latin typeface="Arial"/>
            </a:endParaRPr>
          </a:p>
          <a:p>
            <a:pPr lvl="1" marL="927000" indent="-469800">
              <a:lnSpc>
                <a:spcPct val="70000"/>
              </a:lnSpc>
              <a:spcBef>
                <a:spcPts val="901"/>
              </a:spcBef>
              <a:buClr>
                <a:srgbClr val="000066"/>
              </a:buClr>
              <a:buFont typeface="Wingdings" charset="2"/>
              <a:buChar char=""/>
              <a:tabLst>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Lst>
            </a:pPr>
            <a:endParaRPr b="0" lang="en-US" sz="1800" strike="noStrike" u="none">
              <a:solidFill>
                <a:srgbClr val="000000"/>
              </a:solidFill>
              <a:effectLst/>
              <a:uFillTx/>
              <a:latin typeface="Arial"/>
            </a:endParaRPr>
          </a:p>
        </p:txBody>
      </p:sp>
      <p:sp>
        <p:nvSpPr>
          <p:cNvPr id="60" name=""/>
          <p:cNvSpPr/>
          <p:nvPr/>
        </p:nvSpPr>
        <p:spPr>
          <a:xfrm>
            <a:off x="-1981080" y="1066680"/>
            <a:ext cx="2849400" cy="5257800"/>
          </a:xfrm>
          <a:prstGeom prst="rect">
            <a:avLst/>
          </a:prstGeom>
          <a:noFill/>
          <a:ln w="0">
            <a:noFill/>
          </a:ln>
        </p:spPr>
        <p:style>
          <a:lnRef idx="0"/>
          <a:fillRef idx="0"/>
          <a:effectRef idx="0"/>
          <a:fontRef idx="minor"/>
        </p:style>
        <p:txBody>
          <a:bodyPr lIns="90000" rIns="90000" tIns="46800" bIns="46800" anchor="t">
            <a:normAutofit/>
          </a:bodyPr>
          <a:p>
            <a:pPr marL="343080" indent="-343080">
              <a:spcBef>
                <a:spcPts val="499"/>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a:p>
            <a:pPr marL="343080" indent="-343080">
              <a:spcBef>
                <a:spcPts val="499"/>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a:p>
            <a:pPr marL="343080" indent="-343080">
              <a:spcBef>
                <a:spcPts val="499"/>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a:p>
            <a:pPr marL="343080" indent="-343080">
              <a:spcBef>
                <a:spcPts val="499"/>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a:p>
            <a:pPr marL="343080" indent="-343080">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p:txBody>
      </p:sp>
      <p:sp>
        <p:nvSpPr>
          <p:cNvPr id="61" name=""/>
          <p:cNvSpPr/>
          <p:nvPr/>
        </p:nvSpPr>
        <p:spPr>
          <a:xfrm>
            <a:off x="228600" y="762120"/>
            <a:ext cx="2849400" cy="5257800"/>
          </a:xfrm>
          <a:prstGeom prst="rect">
            <a:avLst/>
          </a:prstGeom>
          <a:noFill/>
          <a:ln w="0">
            <a:noFill/>
          </a:ln>
        </p:spPr>
        <p:style>
          <a:lnRef idx="0"/>
          <a:fillRef idx="0"/>
          <a:effectRef idx="0"/>
          <a:fontRef idx="minor"/>
        </p:style>
        <p:txBody>
          <a:bodyPr lIns="90000" rIns="90000" tIns="46800" bIns="46800" anchor="t">
            <a:normAutofit/>
          </a:bodyPr>
          <a:p>
            <a:pPr marL="343080" indent="-343080">
              <a:spcBef>
                <a:spcPts val="45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1800" strike="noStrike" u="none">
                <a:solidFill>
                  <a:srgbClr val="000000"/>
                </a:solidFill>
                <a:effectLst/>
                <a:uFillTx/>
                <a:latin typeface="Arial"/>
              </a:rPr>
              <a:t>Carlos Bastos' interpellation at the Energy Commission of the House of Representatives on August 7th</a:t>
            </a: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2" name="PlaceHolder 1"/>
          <p:cNvSpPr>
            <a:spLocks noGrp="1"/>
          </p:cNvSpPr>
          <p:nvPr>
            <p:ph type="title"/>
          </p:nvPr>
        </p:nvSpPr>
        <p:spPr>
          <a:xfrm>
            <a:off x="761760" y="2666520"/>
            <a:ext cx="838188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6000" strike="noStrike" u="none">
                <a:solidFill>
                  <a:srgbClr val="000066"/>
                </a:solidFill>
                <a:effectLst/>
                <a:uFillTx/>
                <a:latin typeface="Arial"/>
              </a:rPr>
              <a:t>GAS</a:t>
            </a:r>
            <a:endParaRPr b="1" i="1" lang="en-US" sz="6000" strike="noStrike" u="none">
              <a:solidFill>
                <a:srgbClr val="000066"/>
              </a:solidFill>
              <a:effectLst/>
              <a:uFillTx/>
              <a:latin typeface="Arial"/>
            </a:endParaRPr>
          </a:p>
        </p:txBody>
      </p:sp>
      <p:graphicFrame>
        <p:nvGraphicFramePr>
          <p:cNvPr id="63" name=""/>
          <p:cNvGraphicFramePr/>
          <p:nvPr/>
        </p:nvGraphicFramePr>
        <p:xfrm>
          <a:off x="8839080" y="5943600"/>
          <a:ext cx="689040" cy="762120"/>
        </p:xfrm>
        <a:graphic>
          <a:graphicData uri="http://schemas.openxmlformats.org/presentationml/2006/ole">
            <p:oleObj r:id="rId1" spid="">
              <p:embed/>
              <p:pic>
                <p:nvPicPr>
                  <p:cNvPr id="64" name="" descr=""/>
                  <p:cNvPicPr/>
                  <p:nvPr/>
                </p:nvPicPr>
                <p:blipFill>
                  <a:blip r:embed="rId2"/>
                  <a:stretch/>
                </p:blipFill>
                <p:spPr>
                  <a:xfrm>
                    <a:off x="8839080" y="5943600"/>
                    <a:ext cx="689040" cy="762120"/>
                  </a:xfrm>
                  <a:prstGeom prst="rect">
                    <a:avLst/>
                  </a:prstGeom>
                  <a:noFill/>
                  <a:ln w="0">
                    <a:noFill/>
                  </a:ln>
                </p:spPr>
              </p:pic>
            </p:oleObj>
          </a:graphicData>
        </a:graphic>
      </p:graphicFrame>
      <p:graphicFrame>
        <p:nvGraphicFramePr>
          <p:cNvPr id="65" name=""/>
          <p:cNvGraphicFramePr/>
          <p:nvPr/>
        </p:nvGraphicFramePr>
        <p:xfrm>
          <a:off x="8777160" y="5867280"/>
          <a:ext cx="1128960" cy="838440"/>
        </p:xfrm>
        <a:graphic>
          <a:graphicData uri="http://schemas.openxmlformats.org/presentationml/2006/ole">
            <p:oleObj r:id="rId3" spid="">
              <p:embed/>
              <p:pic>
                <p:nvPicPr>
                  <p:cNvPr id="66" name="" descr=""/>
                  <p:cNvPicPr/>
                  <p:nvPr/>
                </p:nvPicPr>
                <p:blipFill>
                  <a:blip r:embed="rId4"/>
                  <a:stretch/>
                </p:blipFill>
                <p:spPr>
                  <a:xfrm>
                    <a:off x="8777160" y="5867280"/>
                    <a:ext cx="1128960" cy="8384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7" name="PlaceHolder 1"/>
          <p:cNvSpPr>
            <a:spLocks noGrp="1"/>
          </p:cNvSpPr>
          <p:nvPr>
            <p:ph type="title"/>
          </p:nvPr>
        </p:nvSpPr>
        <p:spPr>
          <a:xfrm>
            <a:off x="190080" y="75960"/>
            <a:ext cx="941076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66"/>
                </a:solidFill>
                <a:effectLst/>
                <a:uFillTx/>
                <a:latin typeface="Arial"/>
              </a:rPr>
              <a:t>TBG</a:t>
            </a:r>
            <a:endParaRPr b="1" i="1" lang="en-US" sz="3600" strike="noStrike" u="none">
              <a:solidFill>
                <a:srgbClr val="000066"/>
              </a:solidFill>
              <a:effectLst/>
              <a:uFillTx/>
              <a:latin typeface="Arial"/>
            </a:endParaRPr>
          </a:p>
        </p:txBody>
      </p:sp>
      <p:sp>
        <p:nvSpPr>
          <p:cNvPr id="68" name=""/>
          <p:cNvSpPr/>
          <p:nvPr/>
        </p:nvSpPr>
        <p:spPr>
          <a:xfrm>
            <a:off x="1320840" y="1562040"/>
            <a:ext cx="1871640" cy="660600"/>
          </a:xfrm>
          <a:prstGeom prst="rect">
            <a:avLst/>
          </a:prstGeom>
          <a:noFill/>
          <a:ln w="0">
            <a:noFill/>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Arial"/>
            </a:endParaRPr>
          </a:p>
        </p:txBody>
      </p:sp>
      <p:sp>
        <p:nvSpPr>
          <p:cNvPr id="69" name="PlaceHolder 2"/>
          <p:cNvSpPr>
            <a:spLocks noGrp="1"/>
          </p:cNvSpPr>
          <p:nvPr>
            <p:ph/>
          </p:nvPr>
        </p:nvSpPr>
        <p:spPr>
          <a:xfrm>
            <a:off x="342720" y="837720"/>
            <a:ext cx="2849400" cy="5257800"/>
          </a:xfrm>
          <a:prstGeom prst="rect">
            <a:avLst/>
          </a:prstGeom>
          <a:noFill/>
          <a:ln w="0">
            <a:noFill/>
          </a:ln>
        </p:spPr>
        <p:txBody>
          <a:bodyPr lIns="90000" rIns="90000" tIns="46800" bIns="46800" anchor="t">
            <a:normAutofit/>
          </a:bodyPr>
          <a:p>
            <a:pPr marL="343080" indent="-343080">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2000" strike="noStrike" u="none">
                <a:solidFill>
                  <a:srgbClr val="000000"/>
                </a:solidFill>
                <a:effectLst/>
                <a:uFillTx/>
                <a:latin typeface="Arial"/>
              </a:rPr>
              <a:t>BG FTS Contract</a:t>
            </a:r>
            <a:endParaRPr b="0" lang="en-US" sz="2000" strike="noStrike" u="none">
              <a:solidFill>
                <a:srgbClr val="000000"/>
              </a:solidFill>
              <a:effectLst/>
              <a:uFillTx/>
              <a:latin typeface="Arial"/>
            </a:endParaRPr>
          </a:p>
          <a:p>
            <a:pPr marL="343080" indent="0">
              <a:lnSpc>
                <a:spcPct val="90000"/>
              </a:lnSpc>
              <a:spcBef>
                <a:spcPts val="1001"/>
              </a:spcBef>
              <a:buNone/>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a:p>
            <a:pPr marL="343080" indent="0">
              <a:lnSpc>
                <a:spcPct val="90000"/>
              </a:lnSpc>
              <a:spcBef>
                <a:spcPts val="1001"/>
              </a:spcBef>
              <a:buNone/>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a:p>
            <a:pPr marL="343080" indent="0">
              <a:lnSpc>
                <a:spcPct val="90000"/>
              </a:lnSpc>
              <a:spcBef>
                <a:spcPts val="1001"/>
              </a:spcBef>
              <a:buNone/>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a:p>
            <a:pPr marL="343080" indent="0">
              <a:lnSpc>
                <a:spcPct val="90000"/>
              </a:lnSpc>
              <a:spcBef>
                <a:spcPts val="1001"/>
              </a:spcBef>
              <a:buNone/>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a:p>
            <a:pPr marL="343080" indent="0">
              <a:lnSpc>
                <a:spcPct val="90000"/>
              </a:lnSpc>
              <a:spcBef>
                <a:spcPts val="1001"/>
              </a:spcBef>
              <a:buNone/>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a:p>
            <a:pPr marL="343080" indent="-343080">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2000" strike="noStrike" u="none">
                <a:solidFill>
                  <a:srgbClr val="000000"/>
                </a:solidFill>
                <a:effectLst/>
                <a:uFillTx/>
                <a:latin typeface="Arial"/>
              </a:rPr>
              <a:t>Open Season</a:t>
            </a:r>
            <a:endParaRPr b="0" lang="en-US" sz="2000" strike="noStrike" u="none">
              <a:solidFill>
                <a:srgbClr val="000000"/>
              </a:solidFill>
              <a:effectLst/>
              <a:uFillTx/>
              <a:latin typeface="Arial"/>
            </a:endParaRPr>
          </a:p>
          <a:p>
            <a:pPr marL="343080" indent="0">
              <a:lnSpc>
                <a:spcPct val="90000"/>
              </a:lnSpc>
              <a:spcBef>
                <a:spcPts val="1001"/>
              </a:spcBef>
              <a:buNone/>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p:txBody>
      </p:sp>
      <p:sp>
        <p:nvSpPr>
          <p:cNvPr id="70" name=""/>
          <p:cNvSpPr/>
          <p:nvPr/>
        </p:nvSpPr>
        <p:spPr>
          <a:xfrm>
            <a:off x="3429000" y="762120"/>
            <a:ext cx="6324480" cy="5257800"/>
          </a:xfrm>
          <a:prstGeom prst="rect">
            <a:avLst/>
          </a:prstGeom>
          <a:noFill/>
          <a:ln w="0">
            <a:noFill/>
          </a:ln>
        </p:spPr>
        <p:style>
          <a:lnRef idx="0"/>
          <a:fillRef idx="0"/>
          <a:effectRef idx="0"/>
          <a:fontRef idx="minor"/>
        </p:style>
        <p:txBody>
          <a:bodyPr lIns="90000" rIns="90000" tIns="46800" bIns="46800" anchor="t">
            <a:normAutofit/>
          </a:bodyPr>
          <a:p>
            <a:pPr marL="343080" indent="-343080" algn="just">
              <a:spcBef>
                <a:spcPts val="499"/>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2000" strike="noStrike" u="none">
                <a:solidFill>
                  <a:srgbClr val="000000"/>
                </a:solidFill>
                <a:effectLst/>
                <a:uFillTx/>
                <a:latin typeface="Arial"/>
              </a:rPr>
              <a:t> A STF contract signed between BG and TBG. TBG will concede the right of transport for 2.1mn cubic meters per day to BG from Bolivia to the Brazilian state of Sao Paulo to supply the gas distribution company Comgas that operates in that state and has 60% of its capital held by British Gas.</a:t>
            </a:r>
            <a:br>
              <a:rPr sz="2000"/>
            </a:br>
            <a:r>
              <a:rPr b="0" lang="en-US" sz="2000" strike="noStrike" u="none">
                <a:solidFill>
                  <a:srgbClr val="000000"/>
                </a:solidFill>
                <a:effectLst/>
                <a:uFillTx/>
                <a:latin typeface="Arial"/>
              </a:rPr>
              <a:t> </a:t>
            </a:r>
            <a:endParaRPr b="0" lang="en-US" sz="2000" strike="noStrike" u="none">
              <a:solidFill>
                <a:srgbClr val="000000"/>
              </a:solidFill>
              <a:effectLst/>
              <a:uFillTx/>
              <a:latin typeface="Arial"/>
            </a:endParaRPr>
          </a:p>
          <a:p>
            <a:pPr marL="343080" indent="-343080" algn="just">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2000" strike="noStrike" u="none">
                <a:solidFill>
                  <a:srgbClr val="000000"/>
                </a:solidFill>
                <a:effectLst/>
                <a:uFillTx/>
                <a:latin typeface="Arial"/>
              </a:rPr>
              <a:t>TBG still negotiating with ANP the Open Season Guide that must come out soon due the pressure to expand the Brazilian transport system.</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1" name="PlaceHolder 1"/>
          <p:cNvSpPr>
            <a:spLocks noGrp="1"/>
          </p:cNvSpPr>
          <p:nvPr>
            <p:ph type="title"/>
          </p:nvPr>
        </p:nvSpPr>
        <p:spPr>
          <a:xfrm>
            <a:off x="190080" y="75960"/>
            <a:ext cx="941076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66"/>
                </a:solidFill>
                <a:effectLst/>
                <a:uFillTx/>
                <a:latin typeface="Arial"/>
              </a:rPr>
              <a:t>CEG RIOGAS</a:t>
            </a:r>
            <a:endParaRPr b="1" i="1" lang="en-US" sz="3600" strike="noStrike" u="none">
              <a:solidFill>
                <a:srgbClr val="000066"/>
              </a:solidFill>
              <a:effectLst/>
              <a:uFillTx/>
              <a:latin typeface="Arial"/>
            </a:endParaRPr>
          </a:p>
        </p:txBody>
      </p:sp>
      <p:sp>
        <p:nvSpPr>
          <p:cNvPr id="72" name=""/>
          <p:cNvSpPr/>
          <p:nvPr/>
        </p:nvSpPr>
        <p:spPr>
          <a:xfrm>
            <a:off x="1320840" y="1562040"/>
            <a:ext cx="1871640" cy="660600"/>
          </a:xfrm>
          <a:prstGeom prst="rect">
            <a:avLst/>
          </a:prstGeom>
          <a:noFill/>
          <a:ln w="0">
            <a:noFill/>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Arial"/>
            </a:endParaRPr>
          </a:p>
        </p:txBody>
      </p:sp>
      <p:sp>
        <p:nvSpPr>
          <p:cNvPr id="73" name="PlaceHolder 2"/>
          <p:cNvSpPr>
            <a:spLocks noGrp="1"/>
          </p:cNvSpPr>
          <p:nvPr>
            <p:ph/>
          </p:nvPr>
        </p:nvSpPr>
        <p:spPr>
          <a:xfrm>
            <a:off x="342720" y="761760"/>
            <a:ext cx="2849400" cy="5257800"/>
          </a:xfrm>
          <a:prstGeom prst="rect">
            <a:avLst/>
          </a:prstGeom>
          <a:noFill/>
          <a:ln w="0">
            <a:noFill/>
          </a:ln>
        </p:spPr>
        <p:txBody>
          <a:bodyPr lIns="90000" rIns="90000" tIns="46800" bIns="46800" anchor="t">
            <a:normAutofit/>
          </a:bodyPr>
          <a:p>
            <a:pPr marL="343080" indent="-343080">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2000" strike="noStrike" u="none">
                <a:solidFill>
                  <a:srgbClr val="000000"/>
                </a:solidFill>
                <a:effectLst/>
                <a:uFillTx/>
                <a:latin typeface="Arial"/>
              </a:rPr>
              <a:t>Monetization</a:t>
            </a:r>
            <a:endParaRPr b="0" lang="en-US" sz="2000" strike="noStrike" u="none">
              <a:solidFill>
                <a:srgbClr val="000000"/>
              </a:solidFill>
              <a:effectLst/>
              <a:uFillTx/>
              <a:latin typeface="Arial"/>
            </a:endParaRPr>
          </a:p>
          <a:p>
            <a:pPr marL="343080" indent="0">
              <a:lnSpc>
                <a:spcPct val="90000"/>
              </a:lnSpc>
              <a:spcBef>
                <a:spcPts val="1001"/>
              </a:spcBef>
              <a:buNone/>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a:p>
            <a:pPr marL="343080" indent="0">
              <a:lnSpc>
                <a:spcPct val="90000"/>
              </a:lnSpc>
              <a:spcBef>
                <a:spcPts val="1001"/>
              </a:spcBef>
              <a:buNone/>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a:p>
            <a:pPr marL="343080" indent="0">
              <a:lnSpc>
                <a:spcPct val="90000"/>
              </a:lnSpc>
              <a:spcBef>
                <a:spcPts val="1001"/>
              </a:spcBef>
              <a:buNone/>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a:p>
            <a:pPr marL="343080" indent="0">
              <a:lnSpc>
                <a:spcPct val="90000"/>
              </a:lnSpc>
              <a:spcBef>
                <a:spcPts val="1001"/>
              </a:spcBef>
              <a:buNone/>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p:txBody>
      </p:sp>
      <p:sp>
        <p:nvSpPr>
          <p:cNvPr id="74" name=""/>
          <p:cNvSpPr/>
          <p:nvPr/>
        </p:nvSpPr>
        <p:spPr>
          <a:xfrm>
            <a:off x="3429000" y="762120"/>
            <a:ext cx="6324480" cy="5257800"/>
          </a:xfrm>
          <a:prstGeom prst="rect">
            <a:avLst/>
          </a:prstGeom>
          <a:noFill/>
          <a:ln w="0">
            <a:noFill/>
          </a:ln>
        </p:spPr>
        <p:style>
          <a:lnRef idx="0"/>
          <a:fillRef idx="0"/>
          <a:effectRef idx="0"/>
          <a:fontRef idx="minor"/>
        </p:style>
        <p:txBody>
          <a:bodyPr lIns="90000" rIns="90000" tIns="46800" bIns="46800" anchor="t">
            <a:normAutofit/>
          </a:bodyPr>
          <a:p>
            <a:pPr marL="343080" indent="-343080" algn="just">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2000" strike="noStrike" u="none">
                <a:solidFill>
                  <a:srgbClr val="000000"/>
                </a:solidFill>
                <a:effectLst/>
                <a:uFillTx/>
                <a:latin typeface="Arial"/>
              </a:rPr>
              <a:t>Gec returned to a limited company status.</a:t>
            </a:r>
            <a:endParaRPr b="0" lang="en-US" sz="2000" strike="noStrike" u="none">
              <a:solidFill>
                <a:srgbClr val="000000"/>
              </a:solidFill>
              <a:effectLst/>
              <a:uFillTx/>
              <a:latin typeface="Arial"/>
            </a:endParaRPr>
          </a:p>
          <a:p>
            <a:pPr marL="343080" indent="-343080" algn="just">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2000" strike="noStrike" u="none">
                <a:solidFill>
                  <a:srgbClr val="000000"/>
                </a:solidFill>
                <a:effectLst/>
                <a:uFillTx/>
                <a:latin typeface="Arial"/>
              </a:rPr>
              <a:t>Local Regulatory Agency (ASEP) was formally requested to approve the sale GEC and EMENTHAL.</a:t>
            </a:r>
            <a:endParaRPr b="0" lang="en-US" sz="2000" strike="noStrike" u="none">
              <a:solidFill>
                <a:srgbClr val="000000"/>
              </a:solidFill>
              <a:effectLst/>
              <a:uFillTx/>
              <a:latin typeface="Arial"/>
            </a:endParaRPr>
          </a:p>
          <a:p>
            <a:pPr marL="343080" indent="-343080" algn="just">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a:p>
            <a:pPr marL="343080" indent="-343080" algn="just">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5" name=""/>
          <p:cNvSpPr/>
          <p:nvPr/>
        </p:nvSpPr>
        <p:spPr>
          <a:xfrm>
            <a:off x="190440" y="76320"/>
            <a:ext cx="9410760" cy="68580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66"/>
                </a:solidFill>
                <a:effectLst/>
                <a:uFillTx/>
                <a:latin typeface="Arial"/>
              </a:rPr>
              <a:t>Gaspart</a:t>
            </a:r>
            <a:endParaRPr b="0" lang="en-US" sz="3600" strike="noStrike" u="none">
              <a:solidFill>
                <a:srgbClr val="000000"/>
              </a:solidFill>
              <a:effectLst/>
              <a:uFillTx/>
              <a:latin typeface="Arial"/>
            </a:endParaRPr>
          </a:p>
        </p:txBody>
      </p:sp>
      <p:sp>
        <p:nvSpPr>
          <p:cNvPr id="76" name=""/>
          <p:cNvSpPr/>
          <p:nvPr/>
        </p:nvSpPr>
        <p:spPr>
          <a:xfrm>
            <a:off x="343080" y="762120"/>
            <a:ext cx="2849400" cy="525780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2000" strike="noStrike" u="none">
                <a:solidFill>
                  <a:srgbClr val="000000"/>
                </a:solidFill>
                <a:effectLst/>
                <a:uFillTx/>
                <a:latin typeface="Arial"/>
              </a:rPr>
              <a:t>Changes in the Compagas Concession Contract</a:t>
            </a:r>
            <a:endParaRPr b="0" lang="en-US" sz="2000" strike="noStrike" u="none">
              <a:solidFill>
                <a:srgbClr val="000000"/>
              </a:solidFill>
              <a:effectLst/>
              <a:uFillTx/>
              <a:latin typeface="Arial"/>
            </a:endParaRPr>
          </a:p>
          <a:p>
            <a:pPr marL="343080" indent="-343080">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p:txBody>
      </p:sp>
      <p:sp>
        <p:nvSpPr>
          <p:cNvPr id="77" name=""/>
          <p:cNvSpPr/>
          <p:nvPr/>
        </p:nvSpPr>
        <p:spPr>
          <a:xfrm>
            <a:off x="3429000" y="762120"/>
            <a:ext cx="6324480" cy="5257800"/>
          </a:xfrm>
          <a:prstGeom prst="rect">
            <a:avLst/>
          </a:prstGeom>
          <a:noFill/>
          <a:ln w="0">
            <a:noFill/>
          </a:ln>
        </p:spPr>
        <p:style>
          <a:lnRef idx="0"/>
          <a:fillRef idx="0"/>
          <a:effectRef idx="0"/>
          <a:fontRef idx="minor"/>
        </p:style>
        <p:txBody>
          <a:bodyPr lIns="90000" rIns="90000" tIns="46800" bIns="46800" anchor="t">
            <a:normAutofit/>
          </a:bodyPr>
          <a:p>
            <a:pPr marL="343080" indent="-343080" algn="just">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2000" strike="noStrike" u="none">
                <a:solidFill>
                  <a:srgbClr val="000000"/>
                </a:solidFill>
                <a:effectLst/>
                <a:uFillTx/>
                <a:latin typeface="Arial"/>
              </a:rPr>
              <a:t>No change - Driven by the Copel privatization process, the Government of Paraná is studying three favorable changes in the Compagas Concession Contract.</a:t>
            </a:r>
            <a:endParaRPr b="0" lang="en-US" sz="2000" strike="noStrike" u="none">
              <a:solidFill>
                <a:srgbClr val="000000"/>
              </a:solidFill>
              <a:effectLst/>
              <a:uFillTx/>
              <a:latin typeface="Arial"/>
            </a:endParaRPr>
          </a:p>
          <a:p>
            <a:pPr marL="343080" indent="-343080" algn="just">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a:p>
            <a:pPr marL="343080" indent="-343080" algn="just">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8" name=""/>
          <p:cNvSpPr/>
          <p:nvPr/>
        </p:nvSpPr>
        <p:spPr>
          <a:xfrm>
            <a:off x="190440" y="76320"/>
            <a:ext cx="9410760" cy="68580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66"/>
                </a:solidFill>
                <a:effectLst/>
                <a:uFillTx/>
                <a:latin typeface="Arial"/>
              </a:rPr>
              <a:t>Gasmat</a:t>
            </a:r>
            <a:endParaRPr b="0" lang="en-US" sz="3600" strike="noStrike" u="none">
              <a:solidFill>
                <a:srgbClr val="000000"/>
              </a:solidFill>
              <a:effectLst/>
              <a:uFillTx/>
              <a:latin typeface="Arial"/>
            </a:endParaRPr>
          </a:p>
        </p:txBody>
      </p:sp>
      <p:sp>
        <p:nvSpPr>
          <p:cNvPr id="79" name=""/>
          <p:cNvSpPr/>
          <p:nvPr/>
        </p:nvSpPr>
        <p:spPr>
          <a:xfrm>
            <a:off x="343080" y="762120"/>
            <a:ext cx="2849400" cy="525780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2000" strike="noStrike" u="none">
                <a:solidFill>
                  <a:srgbClr val="000000"/>
                </a:solidFill>
                <a:effectLst/>
                <a:uFillTx/>
                <a:latin typeface="Arial"/>
              </a:rPr>
              <a:t>Receita Federal (Brazilian IRS)</a:t>
            </a:r>
            <a:endParaRPr b="0" lang="en-US" sz="2000" strike="noStrike" u="none">
              <a:solidFill>
                <a:srgbClr val="000000"/>
              </a:solidFill>
              <a:effectLst/>
              <a:uFillTx/>
              <a:latin typeface="Arial"/>
            </a:endParaRPr>
          </a:p>
          <a:p>
            <a:pPr marL="343080" indent="-343080">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a:p>
            <a:pPr marL="343080" indent="-343080">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a:p>
            <a:pPr marL="343080" indent="-343080">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p:txBody>
      </p:sp>
      <p:sp>
        <p:nvSpPr>
          <p:cNvPr id="80" name=""/>
          <p:cNvSpPr/>
          <p:nvPr/>
        </p:nvSpPr>
        <p:spPr>
          <a:xfrm>
            <a:off x="3429000" y="762120"/>
            <a:ext cx="6324480" cy="5257800"/>
          </a:xfrm>
          <a:prstGeom prst="rect">
            <a:avLst/>
          </a:prstGeom>
          <a:noFill/>
          <a:ln w="0">
            <a:noFill/>
          </a:ln>
        </p:spPr>
        <p:style>
          <a:lnRef idx="0"/>
          <a:fillRef idx="0"/>
          <a:effectRef idx="0"/>
          <a:fontRef idx="minor"/>
        </p:style>
        <p:txBody>
          <a:bodyPr lIns="90000" rIns="90000" tIns="46800" bIns="46800" anchor="t">
            <a:normAutofit/>
          </a:bodyPr>
          <a:p>
            <a:pPr marL="343080" indent="-343080" algn="just">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2000" strike="noStrike" u="none">
                <a:solidFill>
                  <a:srgbClr val="000000"/>
                </a:solidFill>
                <a:effectLst/>
                <a:uFillTx/>
                <a:latin typeface="Arial"/>
              </a:rPr>
              <a:t>The Tax Payers Council agreed to the special regime requested by EPE to measure the imported  gas at the power plant metering station rather than in the Bolívia-Brasil border.</a:t>
            </a:r>
            <a:endParaRPr b="0" lang="en-US" sz="2000" strike="noStrike" u="none">
              <a:solidFill>
                <a:srgbClr val="000000"/>
              </a:solidFill>
              <a:effectLst/>
              <a:uFillTx/>
              <a:latin typeface="Arial"/>
            </a:endParaRPr>
          </a:p>
          <a:p>
            <a:pPr marL="343080" indent="-343080" algn="just">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2000" strike="noStrike" u="none">
                <a:solidFill>
                  <a:srgbClr val="000000"/>
                </a:solidFill>
                <a:effectLst/>
                <a:uFillTx/>
                <a:latin typeface="Arial"/>
              </a:rPr>
              <a:t>Gasmat obtained the Import License approved by ANP. Gasmat is the first pipeline in Brazil with rights to directly import gas </a:t>
            </a:r>
            <a:endParaRPr b="0" lang="en-US" sz="2000" strike="noStrike" u="none">
              <a:solidFill>
                <a:srgbClr val="000000"/>
              </a:solidFill>
              <a:effectLst/>
              <a:uFillTx/>
              <a:latin typeface="Arial"/>
            </a:endParaRPr>
          </a:p>
          <a:p>
            <a:pPr marL="343080" indent="-343080" algn="just">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2000" strike="noStrike" u="none">
                <a:solidFill>
                  <a:srgbClr val="000000"/>
                </a:solidFill>
                <a:effectLst/>
                <a:uFillTx/>
                <a:latin typeface="Arial"/>
              </a:rPr>
              <a:t>Other negotiation with Receita Federal concerning to linepacking, imbalance controlling and line loses are being handled by Enron in order to full implement the EPE-TBS-Gasmat contractual structure.</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20" name=""/>
          <p:cNvGraphicFramePr/>
          <p:nvPr/>
        </p:nvGraphicFramePr>
        <p:xfrm>
          <a:off x="8777160" y="5867280"/>
          <a:ext cx="1128960" cy="838440"/>
        </p:xfrm>
        <a:graphic>
          <a:graphicData uri="http://schemas.openxmlformats.org/presentationml/2006/ole">
            <p:oleObj r:id="rId1" spid="">
              <p:embed/>
              <p:pic>
                <p:nvPicPr>
                  <p:cNvPr id="21" name="" descr=""/>
                  <p:cNvPicPr/>
                  <p:nvPr/>
                </p:nvPicPr>
                <p:blipFill>
                  <a:blip r:embed="rId2"/>
                  <a:stretch/>
                </p:blipFill>
                <p:spPr>
                  <a:xfrm>
                    <a:off x="8777160" y="5867280"/>
                    <a:ext cx="1128960" cy="838440"/>
                  </a:xfrm>
                  <a:prstGeom prst="rect">
                    <a:avLst/>
                  </a:prstGeom>
                  <a:noFill/>
                  <a:ln w="0">
                    <a:noFill/>
                  </a:ln>
                </p:spPr>
              </p:pic>
            </p:oleObj>
          </a:graphicData>
        </a:graphic>
      </p:graphicFrame>
      <p:sp>
        <p:nvSpPr>
          <p:cNvPr id="22" name="PlaceHolder 1"/>
          <p:cNvSpPr>
            <a:spLocks noGrp="1"/>
          </p:cNvSpPr>
          <p:nvPr>
            <p:ph type="title"/>
          </p:nvPr>
        </p:nvSpPr>
        <p:spPr>
          <a:xfrm>
            <a:off x="761760" y="2666520"/>
            <a:ext cx="838188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6000" strike="noStrike" u="none">
                <a:solidFill>
                  <a:srgbClr val="000066"/>
                </a:solidFill>
                <a:effectLst/>
                <a:uFillTx/>
                <a:latin typeface="Arial"/>
              </a:rPr>
              <a:t>Electricity</a:t>
            </a:r>
            <a:endParaRPr b="1" i="1" lang="en-US" sz="6000" strike="noStrike" u="none">
              <a:solidFill>
                <a:srgbClr val="000066"/>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190080" y="75960"/>
            <a:ext cx="941076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66"/>
                </a:solidFill>
                <a:effectLst/>
                <a:uFillTx/>
                <a:latin typeface="Arial"/>
              </a:rPr>
              <a:t>ELEKTRO  -  Rationing</a:t>
            </a:r>
            <a:endParaRPr b="1" i="1" lang="en-US" sz="3600" strike="noStrike" u="none">
              <a:solidFill>
                <a:srgbClr val="000066"/>
              </a:solidFill>
              <a:effectLst/>
              <a:uFillTx/>
              <a:latin typeface="Arial"/>
            </a:endParaRPr>
          </a:p>
        </p:txBody>
      </p:sp>
      <p:sp>
        <p:nvSpPr>
          <p:cNvPr id="24" name=""/>
          <p:cNvSpPr/>
          <p:nvPr/>
        </p:nvSpPr>
        <p:spPr>
          <a:xfrm>
            <a:off x="1320840" y="1562040"/>
            <a:ext cx="1871640" cy="660600"/>
          </a:xfrm>
          <a:prstGeom prst="rect">
            <a:avLst/>
          </a:prstGeom>
          <a:noFill/>
          <a:ln w="0">
            <a:noFill/>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Arial"/>
            </a:endParaRPr>
          </a:p>
        </p:txBody>
      </p:sp>
      <p:sp>
        <p:nvSpPr>
          <p:cNvPr id="25" name="PlaceHolder 2"/>
          <p:cNvSpPr>
            <a:spLocks noGrp="1"/>
          </p:cNvSpPr>
          <p:nvPr>
            <p:ph/>
          </p:nvPr>
        </p:nvSpPr>
        <p:spPr>
          <a:xfrm>
            <a:off x="152280" y="761760"/>
            <a:ext cx="2849760" cy="5257800"/>
          </a:xfrm>
          <a:prstGeom prst="rect">
            <a:avLst/>
          </a:prstGeom>
          <a:noFill/>
          <a:ln w="0">
            <a:noFill/>
          </a:ln>
        </p:spPr>
        <p:txBody>
          <a:bodyPr lIns="90000" rIns="90000" tIns="46800" bIns="46800" anchor="t">
            <a:normAutofit/>
          </a:bodyPr>
          <a:p>
            <a:pPr marL="343080" indent="-343080">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2000" strike="noStrike" u="none">
                <a:solidFill>
                  <a:srgbClr val="000000"/>
                </a:solidFill>
                <a:effectLst/>
                <a:uFillTx/>
                <a:latin typeface="Arial"/>
              </a:rPr>
              <a:t>Negotiations with Crisis Committee:</a:t>
            </a:r>
            <a:endParaRPr b="0" lang="en-US" sz="2000" strike="noStrike" u="none">
              <a:solidFill>
                <a:srgbClr val="000000"/>
              </a:solidFill>
              <a:effectLst/>
              <a:uFillTx/>
              <a:latin typeface="Arial"/>
            </a:endParaRPr>
          </a:p>
          <a:p>
            <a:pPr marL="343080" indent="0">
              <a:lnSpc>
                <a:spcPct val="90000"/>
              </a:lnSpc>
              <a:spcBef>
                <a:spcPts val="1001"/>
              </a:spcBef>
              <a:buNone/>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p:txBody>
      </p:sp>
      <p:sp>
        <p:nvSpPr>
          <p:cNvPr id="26" name=""/>
          <p:cNvSpPr/>
          <p:nvPr/>
        </p:nvSpPr>
        <p:spPr>
          <a:xfrm>
            <a:off x="2895480" y="762120"/>
            <a:ext cx="6324840" cy="525780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2000" strike="noStrike" u="none">
                <a:solidFill>
                  <a:srgbClr val="000000"/>
                </a:solidFill>
                <a:effectLst/>
                <a:uFillTx/>
                <a:latin typeface="Arial"/>
              </a:rPr>
              <a:t>Government discussing alternatives to limit tariff increase to final customers</a:t>
            </a:r>
            <a:endParaRPr b="0" lang="en-US" sz="2000" strike="noStrike" u="none">
              <a:solidFill>
                <a:srgbClr val="000000"/>
              </a:solidFill>
              <a:effectLst/>
              <a:uFillTx/>
              <a:latin typeface="Arial"/>
            </a:endParaRPr>
          </a:p>
          <a:p>
            <a:pPr lvl="1" marL="927000" indent="-469800">
              <a:lnSpc>
                <a:spcPct val="90000"/>
              </a:lnSpc>
              <a:spcBef>
                <a:spcPts val="901"/>
              </a:spcBef>
              <a:buClr>
                <a:srgbClr val="000066"/>
              </a:buClr>
              <a:buFont typeface="Wingdings" charset="2"/>
              <a:buChar char=""/>
              <a:tabLst>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Lst>
            </a:pPr>
            <a:r>
              <a:rPr b="0" lang="en-US" sz="1800" strike="noStrike" u="none">
                <a:solidFill>
                  <a:srgbClr val="000000"/>
                </a:solidFill>
                <a:effectLst/>
                <a:uFillTx/>
                <a:latin typeface="Arial"/>
              </a:rPr>
              <a:t>Distributors working on a proposal leading to margin recovery with three components:</a:t>
            </a:r>
            <a:endParaRPr b="0" lang="en-US" sz="1800" strike="noStrike" u="none">
              <a:solidFill>
                <a:srgbClr val="000000"/>
              </a:solidFill>
              <a:effectLst/>
              <a:uFillTx/>
              <a:latin typeface="Arial"/>
            </a:endParaRPr>
          </a:p>
          <a:p>
            <a:pPr lvl="2" marL="1660680" indent="-228600">
              <a:lnSpc>
                <a:spcPct val="90000"/>
              </a:lnSpc>
              <a:spcBef>
                <a:spcPts val="799"/>
              </a:spcBef>
              <a:buClr>
                <a:srgbClr val="000066"/>
              </a:buClr>
              <a:buSzPct val="65000"/>
              <a:buFont typeface="Wingdings" charset="2"/>
              <a:buChar char=""/>
              <a:tabLst>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 algn="l" pos="10756800"/>
              </a:tabLst>
            </a:pPr>
            <a:r>
              <a:rPr b="0" lang="en-US" sz="1600" strike="noStrike" u="none">
                <a:solidFill>
                  <a:srgbClr val="000000"/>
                </a:solidFill>
                <a:effectLst/>
                <a:uFillTx/>
                <a:latin typeface="Arial"/>
              </a:rPr>
              <a:t>Tariff increase to industrial and commercial customers</a:t>
            </a:r>
            <a:endParaRPr b="0" lang="en-US" sz="1600" strike="noStrike" u="none">
              <a:solidFill>
                <a:srgbClr val="000000"/>
              </a:solidFill>
              <a:effectLst/>
              <a:uFillTx/>
              <a:latin typeface="Arial"/>
            </a:endParaRPr>
          </a:p>
          <a:p>
            <a:pPr lvl="2" marL="1660680" indent="-228600">
              <a:lnSpc>
                <a:spcPct val="90000"/>
              </a:lnSpc>
              <a:spcBef>
                <a:spcPts val="799"/>
              </a:spcBef>
              <a:buClr>
                <a:srgbClr val="000066"/>
              </a:buClr>
              <a:buSzPct val="65000"/>
              <a:buFont typeface="Wingdings" charset="2"/>
              <a:buChar char=""/>
              <a:tabLst>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 algn="l" pos="10756800"/>
              </a:tabLst>
            </a:pPr>
            <a:r>
              <a:rPr b="0" lang="en-US" sz="1600" strike="noStrike" u="none">
                <a:solidFill>
                  <a:srgbClr val="000000"/>
                </a:solidFill>
                <a:effectLst/>
                <a:uFillTx/>
                <a:latin typeface="Arial"/>
              </a:rPr>
              <a:t>Capture of encumbrance charges (CCC, RGR) for one year</a:t>
            </a:r>
            <a:endParaRPr b="0" lang="en-US" sz="1600" strike="noStrike" u="none">
              <a:solidFill>
                <a:srgbClr val="000000"/>
              </a:solidFill>
              <a:effectLst/>
              <a:uFillTx/>
              <a:latin typeface="Arial"/>
            </a:endParaRPr>
          </a:p>
          <a:p>
            <a:pPr lvl="2" marL="1660680" indent="-228600">
              <a:lnSpc>
                <a:spcPct val="90000"/>
              </a:lnSpc>
              <a:spcBef>
                <a:spcPts val="799"/>
              </a:spcBef>
              <a:buClr>
                <a:srgbClr val="000066"/>
              </a:buClr>
              <a:buSzPct val="65000"/>
              <a:buFont typeface="Wingdings" charset="2"/>
              <a:buChar char=""/>
              <a:tabLst>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 algn="l" pos="10756800"/>
              </a:tabLst>
            </a:pPr>
            <a:r>
              <a:rPr b="0" lang="en-US" sz="1600" strike="noStrike" u="none">
                <a:solidFill>
                  <a:srgbClr val="000000"/>
                </a:solidFill>
                <a:effectLst/>
                <a:uFillTx/>
                <a:latin typeface="Arial"/>
              </a:rPr>
              <a:t>Establishment of a Regulatory Asset for future pass-through with immediate financing from BNDES/Eletrobras</a:t>
            </a:r>
            <a:endParaRPr b="0" lang="en-US" sz="1600" strike="noStrike" u="none">
              <a:solidFill>
                <a:srgbClr val="000000"/>
              </a:solidFill>
              <a:effectLst/>
              <a:uFillTx/>
              <a:latin typeface="Arial"/>
            </a:endParaRPr>
          </a:p>
          <a:p>
            <a:pPr marL="343080" indent="-343080">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2000" strike="noStrike" u="none">
                <a:solidFill>
                  <a:srgbClr val="000000"/>
                </a:solidFill>
                <a:effectLst/>
                <a:uFillTx/>
                <a:latin typeface="Arial"/>
              </a:rPr>
              <a:t>Government issued a Medida Provisoria to allow more than one readjustment per year to pass-through non-controllable costs</a:t>
            </a:r>
            <a:endParaRPr b="0" lang="en-US" sz="2000" strike="noStrike" u="none">
              <a:solidFill>
                <a:srgbClr val="000000"/>
              </a:solidFill>
              <a:effectLst/>
              <a:uFillTx/>
              <a:latin typeface="Arial"/>
            </a:endParaRPr>
          </a:p>
          <a:p>
            <a:pPr lvl="1" marL="927000" indent="-469800">
              <a:lnSpc>
                <a:spcPct val="90000"/>
              </a:lnSpc>
              <a:spcBef>
                <a:spcPts val="901"/>
              </a:spcBef>
              <a:buClr>
                <a:srgbClr val="000066"/>
              </a:buClr>
              <a:buFont typeface="Wingdings" charset="2"/>
              <a:buChar char=""/>
              <a:tabLst>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Lst>
            </a:pPr>
            <a:r>
              <a:rPr b="0" lang="en-US" sz="1800" strike="noStrike" u="none">
                <a:solidFill>
                  <a:srgbClr val="000000"/>
                </a:solidFill>
                <a:effectLst/>
                <a:uFillTx/>
                <a:latin typeface="Arial"/>
              </a:rPr>
              <a:t>Distributors prepared a proposal of a tracking account mechanism to be discussed with the government</a:t>
            </a: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190080" y="75960"/>
            <a:ext cx="941076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66"/>
                </a:solidFill>
                <a:effectLst/>
                <a:uFillTx/>
                <a:latin typeface="Arial"/>
              </a:rPr>
              <a:t>ELEKTRO - Current Actions </a:t>
            </a:r>
            <a:endParaRPr b="1" i="1" lang="en-US" sz="3600" strike="noStrike" u="none">
              <a:solidFill>
                <a:srgbClr val="000066"/>
              </a:solidFill>
              <a:effectLst/>
              <a:uFillTx/>
              <a:latin typeface="Arial"/>
            </a:endParaRPr>
          </a:p>
        </p:txBody>
      </p:sp>
      <p:sp>
        <p:nvSpPr>
          <p:cNvPr id="28" name=""/>
          <p:cNvSpPr/>
          <p:nvPr/>
        </p:nvSpPr>
        <p:spPr>
          <a:xfrm>
            <a:off x="1320840" y="1562040"/>
            <a:ext cx="1871640" cy="660600"/>
          </a:xfrm>
          <a:prstGeom prst="rect">
            <a:avLst/>
          </a:prstGeom>
          <a:noFill/>
          <a:ln w="0">
            <a:noFill/>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Arial"/>
            </a:endParaRPr>
          </a:p>
        </p:txBody>
      </p:sp>
      <p:sp>
        <p:nvSpPr>
          <p:cNvPr id="29" name="PlaceHolder 2"/>
          <p:cNvSpPr>
            <a:spLocks noGrp="1"/>
          </p:cNvSpPr>
          <p:nvPr>
            <p:ph/>
          </p:nvPr>
        </p:nvSpPr>
        <p:spPr>
          <a:xfrm>
            <a:off x="342720" y="914400"/>
            <a:ext cx="9258120" cy="5410080"/>
          </a:xfrm>
          <a:prstGeom prst="rect">
            <a:avLst/>
          </a:prstGeom>
          <a:noFill/>
          <a:ln w="0">
            <a:noFill/>
          </a:ln>
        </p:spPr>
        <p:txBody>
          <a:bodyPr lIns="90000" rIns="90000" tIns="46800" bIns="46800" anchor="t">
            <a:normAutofit/>
          </a:bodyPr>
          <a:p>
            <a:pPr marL="343080" indent="0" algn="just">
              <a:spcBef>
                <a:spcPts val="1125"/>
              </a:spcBef>
              <a:buNone/>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1800" strike="noStrike" u="none">
              <a:solidFill>
                <a:srgbClr val="000000"/>
              </a:solidFill>
              <a:effectLst/>
              <a:uFillTx/>
              <a:latin typeface="Arial"/>
            </a:endParaRPr>
          </a:p>
          <a:p>
            <a:pPr lvl="3" marL="2079720" indent="0" algn="ctr">
              <a:spcBef>
                <a:spcPts val="751"/>
              </a:spcBef>
              <a:buNone/>
              <a:tabLst>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 algn="l" pos="10756800"/>
              </a:tabLst>
            </a:pPr>
            <a:endParaRPr b="0" lang="en-US" sz="1200" strike="noStrike" u="none">
              <a:solidFill>
                <a:srgbClr val="000000"/>
              </a:solidFill>
              <a:effectLst/>
              <a:uFillTx/>
              <a:latin typeface="Arial"/>
            </a:endParaRPr>
          </a:p>
          <a:p>
            <a:pPr lvl="1" marL="927000" indent="0">
              <a:spcBef>
                <a:spcPts val="751"/>
              </a:spcBef>
              <a:buNone/>
              <a:tabLst>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Lst>
            </a:pPr>
            <a:endParaRPr b="0" lang="en-US" sz="1200" strike="noStrike" u="none">
              <a:solidFill>
                <a:srgbClr val="000000"/>
              </a:solidFill>
              <a:effectLst/>
              <a:uFillTx/>
              <a:latin typeface="Arial"/>
            </a:endParaRPr>
          </a:p>
        </p:txBody>
      </p:sp>
      <p:sp>
        <p:nvSpPr>
          <p:cNvPr id="30" name=""/>
          <p:cNvSpPr/>
          <p:nvPr/>
        </p:nvSpPr>
        <p:spPr>
          <a:xfrm>
            <a:off x="190440" y="914400"/>
            <a:ext cx="2095560" cy="5562720"/>
          </a:xfrm>
          <a:prstGeom prst="rect">
            <a:avLst/>
          </a:prstGeom>
          <a:noFill/>
          <a:ln w="0">
            <a:noFill/>
          </a:ln>
        </p:spPr>
        <p:style>
          <a:lnRef idx="0"/>
          <a:fillRef idx="0"/>
          <a:effectRef idx="0"/>
          <a:fontRef idx="minor"/>
        </p:style>
        <p:txBody>
          <a:bodyPr lIns="90000" rIns="90000" tIns="46800" bIns="46800" anchor="t">
            <a:normAutofit/>
          </a:bodyPr>
          <a:p>
            <a:pPr marL="343080" indent="-343080" algn="just">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2000" strike="noStrike" u="none">
                <a:solidFill>
                  <a:srgbClr val="000000"/>
                </a:solidFill>
                <a:effectLst/>
                <a:uFillTx/>
                <a:latin typeface="Arial"/>
              </a:rPr>
              <a:t>ABRADEE Law suit</a:t>
            </a:r>
            <a:endParaRPr b="0" lang="en-US" sz="2000" strike="noStrike" u="none">
              <a:solidFill>
                <a:srgbClr val="000000"/>
              </a:solidFill>
              <a:effectLst/>
              <a:uFillTx/>
              <a:latin typeface="Arial"/>
            </a:endParaRPr>
          </a:p>
          <a:p>
            <a:pPr marL="343080" indent="-343080" algn="just">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a:p>
            <a:pPr marL="343080" indent="-343080">
              <a:lnSpc>
                <a:spcPct val="90000"/>
              </a:lnSpc>
              <a:spcBef>
                <a:spcPts val="700"/>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1400" strike="noStrike" u="none">
              <a:solidFill>
                <a:srgbClr val="000000"/>
              </a:solidFill>
              <a:effectLst/>
              <a:uFillTx/>
              <a:latin typeface="Arial"/>
            </a:endParaRPr>
          </a:p>
          <a:p>
            <a:pPr marL="343080" indent="-343080">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2000" strike="noStrike" u="none">
                <a:solidFill>
                  <a:srgbClr val="000000"/>
                </a:solidFill>
                <a:effectLst/>
                <a:uFillTx/>
                <a:latin typeface="Arial"/>
              </a:rPr>
              <a:t>Tariff Lag Recovery</a:t>
            </a:r>
            <a:endParaRPr b="0" lang="en-US" sz="2000" strike="noStrike" u="none">
              <a:solidFill>
                <a:srgbClr val="000000"/>
              </a:solidFill>
              <a:effectLst/>
              <a:uFillTx/>
              <a:latin typeface="Arial"/>
            </a:endParaRPr>
          </a:p>
          <a:p>
            <a:pPr marL="343080" indent="-343080">
              <a:lnSpc>
                <a:spcPct val="90000"/>
              </a:lnSpc>
              <a:spcBef>
                <a:spcPts val="1001"/>
              </a:spcBef>
              <a:tabLst>
                <a:tab algn="l" pos="0"/>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endParaRPr b="0" lang="en-US" sz="2000" strike="noStrike" u="none">
              <a:solidFill>
                <a:srgbClr val="000000"/>
              </a:solidFill>
              <a:effectLst/>
              <a:uFillTx/>
              <a:latin typeface="Arial"/>
            </a:endParaRPr>
          </a:p>
          <a:p>
            <a:pPr marL="343080" indent="-343080">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a:p>
            <a:pPr marL="343080" indent="-343080">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a:p>
            <a:pPr marL="343080" indent="-343080">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a:p>
            <a:pPr lvl="2" marL="1660680" indent="-228600">
              <a:lnSpc>
                <a:spcPct val="90000"/>
              </a:lnSpc>
              <a:spcBef>
                <a:spcPts val="799"/>
              </a:spcBef>
              <a:buClr>
                <a:srgbClr val="000066"/>
              </a:buClr>
              <a:buSzPct val="65000"/>
              <a:buFont typeface="Wingdings" charset="2"/>
              <a:buChar char=""/>
              <a:tabLst>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 algn="l" pos="10756800"/>
              </a:tabLst>
            </a:pPr>
            <a:endParaRPr b="0" lang="en-US" sz="1600" strike="noStrike" u="none">
              <a:solidFill>
                <a:srgbClr val="000000"/>
              </a:solidFill>
              <a:effectLst/>
              <a:uFillTx/>
              <a:latin typeface="Arial"/>
            </a:endParaRPr>
          </a:p>
          <a:p>
            <a:pPr marL="343080" indent="-343080">
              <a:lnSpc>
                <a:spcPct val="90000"/>
              </a:lnSpc>
              <a:spcBef>
                <a:spcPts val="1199"/>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400" strike="noStrike" u="none">
              <a:solidFill>
                <a:srgbClr val="000000"/>
              </a:solidFill>
              <a:effectLst/>
              <a:uFillTx/>
              <a:latin typeface="Arial"/>
            </a:endParaRPr>
          </a:p>
          <a:p>
            <a:pPr lvl="2" marL="1660680" indent="-228600">
              <a:lnSpc>
                <a:spcPct val="90000"/>
              </a:lnSpc>
              <a:spcBef>
                <a:spcPts val="799"/>
              </a:spcBef>
              <a:buClr>
                <a:srgbClr val="000066"/>
              </a:buClr>
              <a:buSzPct val="65000"/>
              <a:buFont typeface="Wingdings" charset="2"/>
              <a:buChar char=""/>
              <a:tabLst>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 algn="l" pos="10756800"/>
              </a:tabLst>
            </a:pPr>
            <a:endParaRPr b="0" lang="en-US" sz="1600" strike="noStrike" u="none">
              <a:solidFill>
                <a:srgbClr val="000000"/>
              </a:solidFill>
              <a:effectLst/>
              <a:uFillTx/>
              <a:latin typeface="Arial"/>
            </a:endParaRPr>
          </a:p>
          <a:p>
            <a:pPr lvl="2" marL="1660680" indent="-228600">
              <a:lnSpc>
                <a:spcPct val="90000"/>
              </a:lnSpc>
              <a:spcBef>
                <a:spcPts val="799"/>
              </a:spcBef>
              <a:buClr>
                <a:srgbClr val="000066"/>
              </a:buClr>
              <a:buSzPct val="65000"/>
              <a:buFont typeface="Wingdings" charset="2"/>
              <a:buChar char=""/>
              <a:tabLst>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 algn="l" pos="10756800"/>
              </a:tabLst>
            </a:pPr>
            <a:endParaRPr b="0" lang="en-US" sz="1600" strike="noStrike" u="none">
              <a:solidFill>
                <a:srgbClr val="000000"/>
              </a:solidFill>
              <a:effectLst/>
              <a:uFillTx/>
              <a:latin typeface="Arial"/>
            </a:endParaRPr>
          </a:p>
        </p:txBody>
      </p:sp>
      <p:sp>
        <p:nvSpPr>
          <p:cNvPr id="31" name=""/>
          <p:cNvSpPr/>
          <p:nvPr/>
        </p:nvSpPr>
        <p:spPr>
          <a:xfrm>
            <a:off x="4191120" y="838080"/>
            <a:ext cx="5410080" cy="556272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90000"/>
              </a:lnSpc>
              <a:spcBef>
                <a:spcPts val="9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1800" strike="noStrike" u="none">
                <a:solidFill>
                  <a:srgbClr val="000000"/>
                </a:solidFill>
                <a:effectLst/>
                <a:uFillTx/>
                <a:latin typeface="Arial"/>
              </a:rPr>
              <a:t>Filed against ANEEL to obtain integral pass-through (US$ 22.6 million) of imposed charges (CCC, RGR, PIS/COFINS, CPMF)</a:t>
            </a:r>
            <a:endParaRPr b="0" lang="en-US" sz="1800" strike="noStrike" u="none">
              <a:solidFill>
                <a:srgbClr val="000000"/>
              </a:solidFill>
              <a:effectLst/>
              <a:uFillTx/>
              <a:latin typeface="Arial"/>
            </a:endParaRPr>
          </a:p>
          <a:p>
            <a:pPr marL="343080" indent="-343080">
              <a:lnSpc>
                <a:spcPct val="120000"/>
              </a:lnSpc>
              <a:spcBef>
                <a:spcPts val="9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1800" strike="noStrike" u="none">
                <a:solidFill>
                  <a:srgbClr val="000000"/>
                </a:solidFill>
                <a:effectLst/>
                <a:uFillTx/>
                <a:latin typeface="Arial"/>
              </a:rPr>
              <a:t>Public Ministry released a favorable opinion</a:t>
            </a:r>
            <a:endParaRPr b="0" lang="en-US" sz="1800" strike="noStrike" u="none">
              <a:solidFill>
                <a:srgbClr val="000000"/>
              </a:solidFill>
              <a:effectLst/>
              <a:uFillTx/>
              <a:latin typeface="Arial"/>
            </a:endParaRPr>
          </a:p>
          <a:p>
            <a:pPr lvl="4" marL="2498760" indent="-228600">
              <a:lnSpc>
                <a:spcPct val="120000"/>
              </a:lnSpc>
              <a:spcBef>
                <a:spcPts val="349"/>
              </a:spcBef>
              <a:buClr>
                <a:srgbClr val="000066"/>
              </a:buClr>
              <a:buFont typeface="Wingdings" charset="2"/>
              <a:buChar char=""/>
              <a:tabLst>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 algn="l" pos="10756800"/>
              </a:tabLst>
            </a:pPr>
            <a:endParaRPr b="0" lang="en-US" sz="700" strike="noStrike" u="none">
              <a:solidFill>
                <a:srgbClr val="000000"/>
              </a:solidFill>
              <a:effectLst/>
              <a:uFillTx/>
              <a:latin typeface="Arial"/>
            </a:endParaRPr>
          </a:p>
          <a:p>
            <a:pPr marL="343080" indent="-343080">
              <a:lnSpc>
                <a:spcPct val="90000"/>
              </a:lnSpc>
              <a:spcBef>
                <a:spcPts val="9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1800" strike="noStrike" u="none">
                <a:solidFill>
                  <a:srgbClr val="000000"/>
                </a:solidFill>
                <a:effectLst/>
                <a:uFillTx/>
                <a:latin typeface="Arial"/>
              </a:rPr>
              <a:t>US$ 55 million in incurred cost, leading to a 11% tariff increase</a:t>
            </a:r>
            <a:endParaRPr b="0" lang="en-US" sz="1800" strike="noStrike" u="none">
              <a:solidFill>
                <a:srgbClr val="000000"/>
              </a:solidFill>
              <a:effectLst/>
              <a:uFillTx/>
              <a:latin typeface="Arial"/>
            </a:endParaRPr>
          </a:p>
          <a:p>
            <a:pPr marL="343080" indent="-343080">
              <a:lnSpc>
                <a:spcPct val="90000"/>
              </a:lnSpc>
              <a:spcBef>
                <a:spcPts val="9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1800" strike="noStrike" u="none">
                <a:solidFill>
                  <a:srgbClr val="000000"/>
                </a:solidFill>
                <a:effectLst/>
                <a:uFillTx/>
                <a:latin typeface="Arial"/>
              </a:rPr>
              <a:t>ANEEL required Elektro to prove its financial and economic unbalance despite legal arguments in the request enforcing the automatic pass-through concept</a:t>
            </a:r>
            <a:endParaRPr b="0" lang="en-US" sz="1800" strike="noStrike" u="none">
              <a:solidFill>
                <a:srgbClr val="000000"/>
              </a:solidFill>
              <a:effectLst/>
              <a:uFillTx/>
              <a:latin typeface="Arial"/>
            </a:endParaRPr>
          </a:p>
          <a:p>
            <a:pPr marL="343080" indent="-343080">
              <a:lnSpc>
                <a:spcPct val="90000"/>
              </a:lnSpc>
              <a:spcBef>
                <a:spcPts val="9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1800" strike="noStrike" u="none">
                <a:solidFill>
                  <a:srgbClr val="000000"/>
                </a:solidFill>
                <a:effectLst/>
                <a:uFillTx/>
                <a:latin typeface="Arial"/>
              </a:rPr>
              <a:t>Elektro to request  an injunction to make ANEEL review the tariff case based on the pass-through concept</a:t>
            </a:r>
            <a:endParaRPr b="0" lang="en-US" sz="1800" strike="noStrike" u="none">
              <a:solidFill>
                <a:srgbClr val="000000"/>
              </a:solidFill>
              <a:effectLst/>
              <a:uFillTx/>
              <a:latin typeface="Arial"/>
            </a:endParaRPr>
          </a:p>
          <a:p>
            <a:pPr marL="343080" indent="-343080">
              <a:lnSpc>
                <a:spcPct val="90000"/>
              </a:lnSpc>
              <a:spcBef>
                <a:spcPts val="9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1800" strike="noStrike" u="none">
              <a:solidFill>
                <a:srgbClr val="000000"/>
              </a:solidFill>
              <a:effectLst/>
              <a:uFillTx/>
              <a:latin typeface="Arial"/>
            </a:endParaRPr>
          </a:p>
        </p:txBody>
      </p:sp>
      <p:sp>
        <p:nvSpPr>
          <p:cNvPr id="32" name=""/>
          <p:cNvSpPr/>
          <p:nvPr/>
        </p:nvSpPr>
        <p:spPr>
          <a:xfrm>
            <a:off x="2286000" y="838080"/>
            <a:ext cx="1905120" cy="5562720"/>
          </a:xfrm>
          <a:prstGeom prst="rect">
            <a:avLst/>
          </a:prstGeom>
          <a:noFill/>
          <a:ln w="0">
            <a:noFill/>
          </a:ln>
        </p:spPr>
        <p:style>
          <a:lnRef idx="0"/>
          <a:fillRef idx="0"/>
          <a:effectRef idx="0"/>
          <a:fontRef idx="minor"/>
        </p:style>
        <p:txBody>
          <a:bodyPr lIns="90000" rIns="90000" tIns="46800" bIns="46800" anchor="t">
            <a:normAutofit/>
          </a:bodyPr>
          <a:p>
            <a:pPr marL="343080" indent="-343080" algn="just">
              <a:lnSpc>
                <a:spcPct val="90000"/>
              </a:lnSpc>
              <a:spcBef>
                <a:spcPts val="9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1800" strike="noStrike" u="none">
                <a:solidFill>
                  <a:srgbClr val="000000"/>
                </a:solidFill>
                <a:effectLst/>
                <a:uFillTx/>
                <a:latin typeface="Arial"/>
              </a:rPr>
              <a:t>Request filed on March, 23</a:t>
            </a:r>
            <a:endParaRPr b="0" lang="en-US" sz="1800" strike="noStrike" u="none">
              <a:solidFill>
                <a:srgbClr val="000000"/>
              </a:solidFill>
              <a:effectLst/>
              <a:uFillTx/>
              <a:latin typeface="Arial"/>
            </a:endParaRPr>
          </a:p>
          <a:p>
            <a:pPr marL="343080" indent="-343080">
              <a:lnSpc>
                <a:spcPct val="90000"/>
              </a:lnSpc>
              <a:spcBef>
                <a:spcPts val="9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1800" strike="noStrike" u="none">
              <a:solidFill>
                <a:srgbClr val="000000"/>
              </a:solidFill>
              <a:effectLst/>
              <a:uFillTx/>
              <a:latin typeface="Arial"/>
            </a:endParaRPr>
          </a:p>
          <a:p>
            <a:pPr marL="343080" indent="-343080">
              <a:lnSpc>
                <a:spcPct val="90000"/>
              </a:lnSpc>
              <a:spcBef>
                <a:spcPts val="9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1800" strike="noStrike" u="none">
              <a:solidFill>
                <a:srgbClr val="000000"/>
              </a:solidFill>
              <a:effectLst/>
              <a:uFillTx/>
              <a:latin typeface="Arial"/>
            </a:endParaRPr>
          </a:p>
          <a:p>
            <a:pPr marL="343080" indent="-343080">
              <a:lnSpc>
                <a:spcPct val="90000"/>
              </a:lnSpc>
              <a:spcBef>
                <a:spcPts val="400"/>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800" strike="noStrike" u="none">
              <a:solidFill>
                <a:srgbClr val="000000"/>
              </a:solidFill>
              <a:effectLst/>
              <a:uFillTx/>
              <a:latin typeface="Arial"/>
            </a:endParaRPr>
          </a:p>
          <a:p>
            <a:pPr marL="343080" indent="-343080">
              <a:lnSpc>
                <a:spcPct val="90000"/>
              </a:lnSpc>
              <a:spcBef>
                <a:spcPts val="9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1800" strike="noStrike" u="none">
                <a:solidFill>
                  <a:srgbClr val="000000"/>
                </a:solidFill>
                <a:effectLst/>
                <a:uFillTx/>
                <a:latin typeface="Arial"/>
              </a:rPr>
              <a:t>Request filed on July, 13 </a:t>
            </a:r>
            <a:endParaRPr b="0" lang="en-US" sz="1800" strike="noStrike" u="none">
              <a:solidFill>
                <a:srgbClr val="000000"/>
              </a:solidFill>
              <a:effectLst/>
              <a:uFillTx/>
              <a:latin typeface="Arial"/>
            </a:endParaRPr>
          </a:p>
          <a:p>
            <a:pPr lvl="2" marL="1660680" indent="-228600">
              <a:lnSpc>
                <a:spcPct val="90000"/>
              </a:lnSpc>
              <a:spcBef>
                <a:spcPts val="700"/>
              </a:spcBef>
              <a:buClr>
                <a:srgbClr val="000066"/>
              </a:buClr>
              <a:buSzPct val="65000"/>
              <a:buFont typeface="Wingdings" charset="2"/>
              <a:buChar char=""/>
              <a:tabLst>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 algn="l" pos="10756800"/>
              </a:tabLst>
            </a:pPr>
            <a:endParaRPr b="0" lang="en-US" sz="1400" strike="noStrike" u="none">
              <a:solidFill>
                <a:srgbClr val="000000"/>
              </a:solidFill>
              <a:effectLst/>
              <a:uFillTx/>
              <a:latin typeface="Arial"/>
            </a:endParaRPr>
          </a:p>
          <a:p>
            <a:pPr lvl="2" marL="1660680" indent="-228600">
              <a:lnSpc>
                <a:spcPct val="90000"/>
              </a:lnSpc>
              <a:spcBef>
                <a:spcPts val="700"/>
              </a:spcBef>
              <a:buClr>
                <a:srgbClr val="000066"/>
              </a:buClr>
              <a:buSzPct val="65000"/>
              <a:buFont typeface="Wingdings" charset="2"/>
              <a:buChar char=""/>
              <a:tabLst>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 algn="l" pos="10756800"/>
              </a:tabLst>
            </a:pPr>
            <a:endParaRPr b="0" lang="en-US" sz="1400" strike="noStrike" u="none">
              <a:solidFill>
                <a:srgbClr val="000000"/>
              </a:solidFill>
              <a:effectLst/>
              <a:uFillTx/>
              <a:latin typeface="Arial"/>
            </a:endParaRPr>
          </a:p>
          <a:p>
            <a:pPr lvl="1" marL="927000" indent="-469800">
              <a:lnSpc>
                <a:spcPct val="90000"/>
              </a:lnSpc>
              <a:spcBef>
                <a:spcPts val="901"/>
              </a:spcBef>
              <a:buClr>
                <a:srgbClr val="000066"/>
              </a:buClr>
              <a:buFont typeface="Wingdings" charset="2"/>
              <a:buChar char=""/>
              <a:tabLst>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Lst>
            </a:pPr>
            <a:endParaRPr b="0" lang="en-US" sz="1800" strike="noStrike" u="none">
              <a:solidFill>
                <a:srgbClr val="000000"/>
              </a:solidFill>
              <a:effectLst/>
              <a:uFillTx/>
              <a:latin typeface="Arial"/>
            </a:endParaRPr>
          </a:p>
          <a:p>
            <a:pPr lvl="1" marL="927000" indent="-469800">
              <a:lnSpc>
                <a:spcPct val="90000"/>
              </a:lnSpc>
              <a:spcBef>
                <a:spcPts val="901"/>
              </a:spcBef>
              <a:buClr>
                <a:srgbClr val="000066"/>
              </a:buClr>
              <a:buFont typeface="Wingdings" charset="2"/>
              <a:buChar char=""/>
              <a:tabLst>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Lst>
            </a:pPr>
            <a:endParaRPr b="0" lang="en-US" sz="1800" strike="noStrike" u="none">
              <a:solidFill>
                <a:srgbClr val="000000"/>
              </a:solidFill>
              <a:effectLst/>
              <a:uFillTx/>
              <a:latin typeface="Arial"/>
            </a:endParaRPr>
          </a:p>
          <a:p>
            <a:pPr lvl="2" marL="1660680" indent="-228600">
              <a:lnSpc>
                <a:spcPct val="90000"/>
              </a:lnSpc>
              <a:spcBef>
                <a:spcPts val="901"/>
              </a:spcBef>
              <a:buClr>
                <a:srgbClr val="000066"/>
              </a:buClr>
              <a:buSzPct val="65000"/>
              <a:buFont typeface="Wingdings" charset="2"/>
              <a:buChar char=""/>
              <a:tabLst>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 algn="l" pos="10756800"/>
              </a:tabLst>
            </a:pPr>
            <a:endParaRPr b="0" lang="en-US" sz="1800" strike="noStrike" u="none">
              <a:solidFill>
                <a:srgbClr val="000000"/>
              </a:solidFill>
              <a:effectLst/>
              <a:uFillTx/>
              <a:latin typeface="Arial"/>
            </a:endParaRPr>
          </a:p>
          <a:p>
            <a:pPr lvl="2" marL="1660680" indent="-228600">
              <a:lnSpc>
                <a:spcPct val="90000"/>
              </a:lnSpc>
              <a:spcBef>
                <a:spcPts val="901"/>
              </a:spcBef>
              <a:buClr>
                <a:srgbClr val="000066"/>
              </a:buClr>
              <a:buSzPct val="65000"/>
              <a:buFont typeface="Wingdings" charset="2"/>
              <a:buChar char=""/>
              <a:tabLst>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 algn="l" pos="10756800"/>
              </a:tabLst>
            </a:pPr>
            <a:endParaRPr b="0" lang="en-US" sz="1800" strike="noStrike" u="none">
              <a:solidFill>
                <a:srgbClr val="000000"/>
              </a:solidFill>
              <a:effectLst/>
              <a:uFillTx/>
              <a:latin typeface="Arial"/>
            </a:endParaRPr>
          </a:p>
          <a:p>
            <a:pPr lvl="2" marL="1660680" indent="-228600">
              <a:lnSpc>
                <a:spcPct val="90000"/>
              </a:lnSpc>
              <a:spcBef>
                <a:spcPts val="901"/>
              </a:spcBef>
              <a:buClr>
                <a:srgbClr val="000066"/>
              </a:buClr>
              <a:buSzPct val="65000"/>
              <a:buFont typeface="Wingdings" charset="2"/>
              <a:buChar char=""/>
              <a:tabLst>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 algn="l" pos="10756800"/>
              </a:tabLst>
            </a:pPr>
            <a:endParaRPr b="0" lang="en-US" sz="1800" strike="noStrike" u="none">
              <a:solidFill>
                <a:srgbClr val="000000"/>
              </a:solidFill>
              <a:effectLst/>
              <a:uFillTx/>
              <a:latin typeface="Arial"/>
            </a:endParaRPr>
          </a:p>
          <a:p>
            <a:pPr lvl="2" marL="1660680" indent="-228600">
              <a:lnSpc>
                <a:spcPct val="90000"/>
              </a:lnSpc>
              <a:spcBef>
                <a:spcPts val="901"/>
              </a:spcBef>
              <a:buClr>
                <a:srgbClr val="000066"/>
              </a:buClr>
              <a:buSzPct val="65000"/>
              <a:buFont typeface="Wingdings" charset="2"/>
              <a:buChar char=""/>
              <a:tabLst>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 algn="l" pos="10756800"/>
              </a:tabLst>
            </a:pP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190080" y="75960"/>
            <a:ext cx="941076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66"/>
                </a:solidFill>
                <a:effectLst/>
                <a:uFillTx/>
                <a:latin typeface="Arial"/>
              </a:rPr>
              <a:t>Actions to Recover Rationing Impact</a:t>
            </a:r>
            <a:endParaRPr b="1" i="1" lang="en-US" sz="3600" strike="noStrike" u="none">
              <a:solidFill>
                <a:srgbClr val="000066"/>
              </a:solidFill>
              <a:effectLst/>
              <a:uFillTx/>
              <a:latin typeface="Arial"/>
            </a:endParaRPr>
          </a:p>
        </p:txBody>
      </p:sp>
      <p:sp>
        <p:nvSpPr>
          <p:cNvPr id="34" name=""/>
          <p:cNvSpPr/>
          <p:nvPr/>
        </p:nvSpPr>
        <p:spPr>
          <a:xfrm>
            <a:off x="1320840" y="1562040"/>
            <a:ext cx="1871640" cy="660600"/>
          </a:xfrm>
          <a:prstGeom prst="rect">
            <a:avLst/>
          </a:prstGeom>
          <a:noFill/>
          <a:ln w="0">
            <a:noFill/>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Arial"/>
            </a:endParaRPr>
          </a:p>
        </p:txBody>
      </p:sp>
      <p:sp>
        <p:nvSpPr>
          <p:cNvPr id="35" name="PlaceHolder 2"/>
          <p:cNvSpPr>
            <a:spLocks noGrp="1"/>
          </p:cNvSpPr>
          <p:nvPr>
            <p:ph/>
          </p:nvPr>
        </p:nvSpPr>
        <p:spPr>
          <a:xfrm>
            <a:off x="342720" y="914400"/>
            <a:ext cx="9258120" cy="5410080"/>
          </a:xfrm>
          <a:prstGeom prst="rect">
            <a:avLst/>
          </a:prstGeom>
          <a:noFill/>
          <a:ln w="0">
            <a:noFill/>
          </a:ln>
        </p:spPr>
        <p:txBody>
          <a:bodyPr lIns="90000" rIns="90000" tIns="46800" bIns="46800" anchor="t">
            <a:normAutofit/>
          </a:bodyPr>
          <a:p>
            <a:pPr marL="343080" indent="0" algn="just">
              <a:spcBef>
                <a:spcPts val="1125"/>
              </a:spcBef>
              <a:buNone/>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1800" strike="noStrike" u="none">
              <a:solidFill>
                <a:srgbClr val="000000"/>
              </a:solidFill>
              <a:effectLst/>
              <a:uFillTx/>
              <a:latin typeface="Arial"/>
            </a:endParaRPr>
          </a:p>
          <a:p>
            <a:pPr lvl="3" marL="2079720" indent="0" algn="ctr">
              <a:spcBef>
                <a:spcPts val="751"/>
              </a:spcBef>
              <a:buNone/>
              <a:tabLst>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 algn="l" pos="10756800"/>
              </a:tabLst>
            </a:pPr>
            <a:endParaRPr b="0" lang="en-US" sz="1200" strike="noStrike" u="none">
              <a:solidFill>
                <a:srgbClr val="000000"/>
              </a:solidFill>
              <a:effectLst/>
              <a:uFillTx/>
              <a:latin typeface="Arial"/>
            </a:endParaRPr>
          </a:p>
          <a:p>
            <a:pPr lvl="1" marL="927000" indent="0">
              <a:spcBef>
                <a:spcPts val="751"/>
              </a:spcBef>
              <a:buNone/>
              <a:tabLst>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Lst>
            </a:pPr>
            <a:endParaRPr b="0" lang="en-US" sz="1200" strike="noStrike" u="none">
              <a:solidFill>
                <a:srgbClr val="000000"/>
              </a:solidFill>
              <a:effectLst/>
              <a:uFillTx/>
              <a:latin typeface="Arial"/>
            </a:endParaRPr>
          </a:p>
        </p:txBody>
      </p:sp>
      <p:sp>
        <p:nvSpPr>
          <p:cNvPr id="36" name=""/>
          <p:cNvSpPr/>
          <p:nvPr/>
        </p:nvSpPr>
        <p:spPr>
          <a:xfrm>
            <a:off x="343080" y="914400"/>
            <a:ext cx="9144000" cy="5562720"/>
          </a:xfrm>
          <a:prstGeom prst="rect">
            <a:avLst/>
          </a:prstGeom>
          <a:noFill/>
          <a:ln w="0">
            <a:noFill/>
          </a:ln>
        </p:spPr>
        <p:style>
          <a:lnRef idx="0"/>
          <a:fillRef idx="0"/>
          <a:effectRef idx="0"/>
          <a:fontRef idx="minor"/>
        </p:style>
        <p:txBody>
          <a:bodyPr lIns="90000" rIns="90000" tIns="46800" bIns="46800" anchor="t">
            <a:normAutofit/>
          </a:bodyPr>
          <a:p>
            <a:pPr marL="343080" indent="-343080" algn="just">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2000" strike="noStrike" u="none">
                <a:solidFill>
                  <a:srgbClr val="000000"/>
                </a:solidFill>
                <a:effectLst/>
                <a:uFillTx/>
                <a:latin typeface="Arial"/>
              </a:rPr>
              <a:t>Cash drain legal actions</a:t>
            </a:r>
            <a:endParaRPr b="0" lang="en-US" sz="2000" strike="noStrike" u="none">
              <a:solidFill>
                <a:srgbClr val="000000"/>
              </a:solidFill>
              <a:effectLst/>
              <a:uFillTx/>
              <a:latin typeface="Arial"/>
            </a:endParaRPr>
          </a:p>
          <a:p>
            <a:pPr lvl="1" marL="927000" indent="-469800" algn="just">
              <a:lnSpc>
                <a:spcPct val="90000"/>
              </a:lnSpc>
              <a:spcBef>
                <a:spcPts val="901"/>
              </a:spcBef>
              <a:buClr>
                <a:srgbClr val="000066"/>
              </a:buClr>
              <a:buFont typeface="Wingdings" charset="2"/>
              <a:buChar char=""/>
              <a:tabLst>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Lst>
            </a:pPr>
            <a:r>
              <a:rPr b="0" lang="en-US" sz="1800" strike="noStrike" u="none">
                <a:solidFill>
                  <a:srgbClr val="000000"/>
                </a:solidFill>
                <a:effectLst/>
                <a:uFillTx/>
                <a:latin typeface="Arial"/>
              </a:rPr>
              <a:t>No legal enforcement has been found by outside counsels </a:t>
            </a:r>
            <a:endParaRPr b="0" lang="en-US" sz="1800" strike="noStrike" u="none">
              <a:solidFill>
                <a:srgbClr val="000000"/>
              </a:solidFill>
              <a:effectLst/>
              <a:uFillTx/>
              <a:latin typeface="Arial"/>
            </a:endParaRPr>
          </a:p>
          <a:p>
            <a:pPr marL="343080" indent="-343080">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2000" strike="noStrike" u="none">
                <a:solidFill>
                  <a:srgbClr val="000000"/>
                </a:solidFill>
                <a:effectLst/>
                <a:uFillTx/>
                <a:latin typeface="Arial"/>
              </a:rPr>
              <a:t>Assessing the request of a Extraordinary Review to cover losses resulting from rationing</a:t>
            </a:r>
            <a:endParaRPr b="0" lang="en-US" sz="2000" strike="noStrike" u="none">
              <a:solidFill>
                <a:srgbClr val="000000"/>
              </a:solidFill>
              <a:effectLst/>
              <a:uFillTx/>
              <a:latin typeface="Arial"/>
            </a:endParaRPr>
          </a:p>
          <a:p>
            <a:pPr lvl="1" marL="927000" indent="-469800">
              <a:lnSpc>
                <a:spcPct val="90000"/>
              </a:lnSpc>
              <a:spcBef>
                <a:spcPts val="901"/>
              </a:spcBef>
              <a:buClr>
                <a:srgbClr val="000066"/>
              </a:buClr>
              <a:buFont typeface="Wingdings" charset="2"/>
              <a:buChar char=""/>
              <a:tabLst>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Lst>
            </a:pPr>
            <a:r>
              <a:rPr b="0" lang="en-US" sz="1800" strike="noStrike" u="none">
                <a:solidFill>
                  <a:srgbClr val="000000"/>
                </a:solidFill>
                <a:effectLst/>
                <a:uFillTx/>
                <a:latin typeface="Arial"/>
              </a:rPr>
              <a:t>Ulhoa Canto has prepared a legal review supporting claim</a:t>
            </a:r>
            <a:endParaRPr b="0" lang="en-US" sz="1800" strike="noStrike" u="none">
              <a:solidFill>
                <a:srgbClr val="000000"/>
              </a:solidFill>
              <a:effectLst/>
              <a:uFillTx/>
              <a:latin typeface="Arial"/>
            </a:endParaRPr>
          </a:p>
          <a:p>
            <a:pPr lvl="1" marL="927000" indent="-469800">
              <a:lnSpc>
                <a:spcPct val="90000"/>
              </a:lnSpc>
              <a:spcBef>
                <a:spcPts val="901"/>
              </a:spcBef>
              <a:buClr>
                <a:srgbClr val="000066"/>
              </a:buClr>
              <a:buFont typeface="Wingdings" charset="2"/>
              <a:buChar char=""/>
              <a:tabLst>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Lst>
            </a:pPr>
            <a:r>
              <a:rPr b="0" lang="en-US" sz="1800" strike="noStrike" u="none">
                <a:solidFill>
                  <a:srgbClr val="000000"/>
                </a:solidFill>
                <a:effectLst/>
                <a:uFillTx/>
                <a:latin typeface="Arial"/>
              </a:rPr>
              <a:t>Rational based on the unbalance created by the use of the parametric formula in light of rationing</a:t>
            </a:r>
            <a:endParaRPr b="0" lang="en-US" sz="1800" strike="noStrike" u="none">
              <a:solidFill>
                <a:srgbClr val="000000"/>
              </a:solidFill>
              <a:effectLst/>
              <a:uFillTx/>
              <a:latin typeface="Arial"/>
            </a:endParaRPr>
          </a:p>
          <a:p>
            <a:pPr lvl="2" marL="1660680" indent="-228600">
              <a:lnSpc>
                <a:spcPct val="90000"/>
              </a:lnSpc>
              <a:spcBef>
                <a:spcPts val="799"/>
              </a:spcBef>
              <a:buClr>
                <a:srgbClr val="000066"/>
              </a:buClr>
              <a:buSzPct val="65000"/>
              <a:buFont typeface="Wingdings" charset="2"/>
              <a:buChar char=""/>
              <a:tabLst>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 algn="l" pos="10756800"/>
              </a:tabLst>
            </a:pPr>
            <a:r>
              <a:rPr b="0" lang="en-US" sz="1600" strike="noStrike" u="none">
                <a:solidFill>
                  <a:srgbClr val="000000"/>
                </a:solidFill>
                <a:effectLst/>
                <a:uFillTx/>
                <a:latin typeface="Arial"/>
              </a:rPr>
              <a:t>Required revenue for the next period calculated on the verified market for the precedent year</a:t>
            </a:r>
            <a:endParaRPr b="0" lang="en-US" sz="1600" strike="noStrike" u="none">
              <a:solidFill>
                <a:srgbClr val="000000"/>
              </a:solidFill>
              <a:effectLst/>
              <a:uFillTx/>
              <a:latin typeface="Arial"/>
            </a:endParaRPr>
          </a:p>
          <a:p>
            <a:pPr lvl="2" marL="1660680" indent="-228600">
              <a:lnSpc>
                <a:spcPct val="90000"/>
              </a:lnSpc>
              <a:spcBef>
                <a:spcPts val="799"/>
              </a:spcBef>
              <a:buClr>
                <a:srgbClr val="000066"/>
              </a:buClr>
              <a:buSzPct val="65000"/>
              <a:buFont typeface="Wingdings" charset="2"/>
              <a:buChar char=""/>
              <a:tabLst>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 algn="l" pos="10756800"/>
              </a:tabLst>
            </a:pPr>
            <a:r>
              <a:rPr b="0" lang="en-US" sz="1600" strike="noStrike" u="none">
                <a:solidFill>
                  <a:srgbClr val="000000"/>
                </a:solidFill>
                <a:effectLst/>
                <a:uFillTx/>
                <a:latin typeface="Arial"/>
              </a:rPr>
              <a:t>It assumes the market for the following year willl be at least the same</a:t>
            </a:r>
            <a:endParaRPr b="0" lang="en-US" sz="1600" strike="noStrike" u="none">
              <a:solidFill>
                <a:srgbClr val="000000"/>
              </a:solidFill>
              <a:effectLst/>
              <a:uFillTx/>
              <a:latin typeface="Arial"/>
            </a:endParaRPr>
          </a:p>
          <a:p>
            <a:pPr lvl="2" marL="1660680" indent="-228600">
              <a:lnSpc>
                <a:spcPct val="90000"/>
              </a:lnSpc>
              <a:spcBef>
                <a:spcPts val="799"/>
              </a:spcBef>
              <a:buClr>
                <a:srgbClr val="000066"/>
              </a:buClr>
              <a:buSzPct val="65000"/>
              <a:buFont typeface="Wingdings" charset="2"/>
              <a:buChar char=""/>
              <a:tabLst>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 algn="l" pos="10756800"/>
              </a:tabLst>
            </a:pPr>
            <a:r>
              <a:rPr b="0" lang="en-US" sz="1600" strike="noStrike" u="none">
                <a:solidFill>
                  <a:srgbClr val="000000"/>
                </a:solidFill>
                <a:effectLst/>
                <a:uFillTx/>
                <a:latin typeface="Arial"/>
              </a:rPr>
              <a:t>Rationing will lead to a lower market, therefore required revenue will not be reached</a:t>
            </a:r>
            <a:endParaRPr b="0" lang="en-US" sz="1600" strike="noStrike" u="none">
              <a:solidFill>
                <a:srgbClr val="000000"/>
              </a:solidFill>
              <a:effectLst/>
              <a:uFillTx/>
              <a:latin typeface="Arial"/>
            </a:endParaRPr>
          </a:p>
          <a:p>
            <a:pPr marL="343080" indent="-343080">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2000" strike="noStrike" u="none">
                <a:solidFill>
                  <a:srgbClr val="000000"/>
                </a:solidFill>
                <a:effectLst/>
                <a:uFillTx/>
                <a:latin typeface="Arial"/>
              </a:rPr>
              <a:t>Exhibit 5</a:t>
            </a:r>
            <a:endParaRPr b="0" lang="en-US" sz="2000" strike="noStrike" u="none">
              <a:solidFill>
                <a:srgbClr val="000000"/>
              </a:solidFill>
              <a:effectLst/>
              <a:uFillTx/>
              <a:latin typeface="Arial"/>
            </a:endParaRPr>
          </a:p>
          <a:p>
            <a:pPr lvl="1" marL="927000" indent="-469800">
              <a:lnSpc>
                <a:spcPct val="90000"/>
              </a:lnSpc>
              <a:spcBef>
                <a:spcPts val="901"/>
              </a:spcBef>
              <a:buClr>
                <a:srgbClr val="000066"/>
              </a:buClr>
              <a:buFont typeface="Wingdings" charset="2"/>
              <a:buChar char=""/>
              <a:tabLst>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Lst>
            </a:pPr>
            <a:r>
              <a:rPr b="0" lang="en-US" sz="1800" strike="noStrike" u="none">
                <a:solidFill>
                  <a:srgbClr val="000000"/>
                </a:solidFill>
                <a:effectLst/>
                <a:uFillTx/>
                <a:latin typeface="Arial"/>
              </a:rPr>
              <a:t>Legal strategy defined: </a:t>
            </a:r>
            <a:endParaRPr b="0" lang="en-US" sz="1800" strike="noStrike" u="none">
              <a:solidFill>
                <a:srgbClr val="000000"/>
              </a:solidFill>
              <a:effectLst/>
              <a:uFillTx/>
              <a:latin typeface="Arial"/>
            </a:endParaRPr>
          </a:p>
          <a:p>
            <a:pPr lvl="2" marL="1660680" indent="-228600">
              <a:lnSpc>
                <a:spcPct val="90000"/>
              </a:lnSpc>
              <a:spcBef>
                <a:spcPts val="799"/>
              </a:spcBef>
              <a:buClr>
                <a:srgbClr val="000066"/>
              </a:buClr>
              <a:buSzPct val="65000"/>
              <a:buFont typeface="Wingdings" charset="2"/>
              <a:buChar char=""/>
              <a:tabLst>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 algn="l" pos="10756800"/>
              </a:tabLst>
            </a:pPr>
            <a:r>
              <a:rPr b="0" lang="en-US" sz="1600" strike="noStrike" u="none">
                <a:solidFill>
                  <a:srgbClr val="000000"/>
                </a:solidFill>
                <a:effectLst/>
                <a:uFillTx/>
                <a:latin typeface="Arial"/>
              </a:rPr>
              <a:t>File a injunction to protect assets against collateral clauses in the initial contracts</a:t>
            </a:r>
            <a:endParaRPr b="0" lang="en-US" sz="1600" strike="noStrike" u="none">
              <a:solidFill>
                <a:srgbClr val="000000"/>
              </a:solidFill>
              <a:effectLst/>
              <a:uFillTx/>
              <a:latin typeface="Arial"/>
            </a:endParaRPr>
          </a:p>
          <a:p>
            <a:pPr lvl="2" marL="1660680" indent="-228600">
              <a:lnSpc>
                <a:spcPct val="90000"/>
              </a:lnSpc>
              <a:spcBef>
                <a:spcPts val="799"/>
              </a:spcBef>
              <a:buClr>
                <a:srgbClr val="000066"/>
              </a:buClr>
              <a:buSzPct val="65000"/>
              <a:buFont typeface="Wingdings" charset="2"/>
              <a:buChar char=""/>
              <a:tabLst>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 algn="l" pos="10756800"/>
              </a:tabLst>
            </a:pPr>
            <a:r>
              <a:rPr b="0" lang="en-US" sz="1600" strike="noStrike" u="none">
                <a:solidFill>
                  <a:srgbClr val="000000"/>
                </a:solidFill>
                <a:effectLst/>
                <a:uFillTx/>
                <a:latin typeface="Arial"/>
              </a:rPr>
              <a:t>Require ASMAE to furnish the data need to measure Exhibit 5 impact</a:t>
            </a:r>
            <a:endParaRPr b="0" lang="en-US" sz="1600" strike="noStrike" u="none">
              <a:solidFill>
                <a:srgbClr val="000000"/>
              </a:solidFill>
              <a:effectLst/>
              <a:uFillTx/>
              <a:latin typeface="Arial"/>
            </a:endParaRPr>
          </a:p>
          <a:p>
            <a:pPr lvl="2" marL="1660680" indent="-228600">
              <a:lnSpc>
                <a:spcPct val="90000"/>
              </a:lnSpc>
              <a:spcBef>
                <a:spcPts val="799"/>
              </a:spcBef>
              <a:buClr>
                <a:srgbClr val="000066"/>
              </a:buClr>
              <a:buSzPct val="65000"/>
              <a:buFont typeface="Wingdings" charset="2"/>
              <a:buChar char=""/>
              <a:tabLst>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 algn="l" pos="10756800"/>
              </a:tabLst>
            </a:pPr>
            <a:r>
              <a:rPr b="0" lang="en-US" sz="1600" strike="noStrike" u="none">
                <a:solidFill>
                  <a:srgbClr val="000000"/>
                </a:solidFill>
                <a:effectLst/>
                <a:uFillTx/>
                <a:latin typeface="Arial"/>
              </a:rPr>
              <a:t>File an injunction to force the generator to accept  the results from exhibit 5</a:t>
            </a: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190080" y="75960"/>
            <a:ext cx="941076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66"/>
                </a:solidFill>
                <a:effectLst/>
                <a:uFillTx/>
                <a:latin typeface="Arial"/>
              </a:rPr>
              <a:t>MAE Issues</a:t>
            </a:r>
            <a:endParaRPr b="1" i="1" lang="en-US" sz="3600" strike="noStrike" u="none">
              <a:solidFill>
                <a:srgbClr val="000066"/>
              </a:solidFill>
              <a:effectLst/>
              <a:uFillTx/>
              <a:latin typeface="Arial"/>
            </a:endParaRPr>
          </a:p>
        </p:txBody>
      </p:sp>
      <p:sp>
        <p:nvSpPr>
          <p:cNvPr id="38" name=""/>
          <p:cNvSpPr/>
          <p:nvPr/>
        </p:nvSpPr>
        <p:spPr>
          <a:xfrm>
            <a:off x="1320840" y="1562040"/>
            <a:ext cx="1871640" cy="660600"/>
          </a:xfrm>
          <a:prstGeom prst="rect">
            <a:avLst/>
          </a:prstGeom>
          <a:noFill/>
          <a:ln w="0">
            <a:noFill/>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Arial"/>
            </a:endParaRPr>
          </a:p>
        </p:txBody>
      </p:sp>
      <p:sp>
        <p:nvSpPr>
          <p:cNvPr id="39" name="PlaceHolder 2"/>
          <p:cNvSpPr>
            <a:spLocks noGrp="1"/>
          </p:cNvSpPr>
          <p:nvPr>
            <p:ph/>
          </p:nvPr>
        </p:nvSpPr>
        <p:spPr>
          <a:xfrm>
            <a:off x="343080" y="761760"/>
            <a:ext cx="9029520" cy="5638680"/>
          </a:xfrm>
          <a:prstGeom prst="rect">
            <a:avLst/>
          </a:prstGeom>
          <a:noFill/>
          <a:ln w="0">
            <a:noFill/>
          </a:ln>
        </p:spPr>
        <p:txBody>
          <a:bodyPr lIns="90000" rIns="90000" tIns="46800" bIns="46800" anchor="t">
            <a:normAutofit lnSpcReduction="9999"/>
          </a:bodyPr>
          <a:p>
            <a:pPr marL="343080" indent="-343080">
              <a:lnSpc>
                <a:spcPct val="95000"/>
              </a:lnSpc>
              <a:spcBef>
                <a:spcPts val="9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1800" strike="noStrike" u="none">
                <a:solidFill>
                  <a:srgbClr val="000000"/>
                </a:solidFill>
                <a:effectLst/>
                <a:uFillTx/>
                <a:latin typeface="Arial"/>
              </a:rPr>
              <a:t>Market agents signed the new market agreement and elected the new members of COMAE (MAE Administration committee) in September 14 and started actives in October 1th.</a:t>
            </a:r>
            <a:endParaRPr b="0" lang="en-US" sz="1800" strike="noStrike" u="none">
              <a:solidFill>
                <a:srgbClr val="000000"/>
              </a:solidFill>
              <a:effectLst/>
              <a:uFillTx/>
              <a:latin typeface="Arial"/>
            </a:endParaRPr>
          </a:p>
          <a:p>
            <a:pPr lvl="1" marL="927000" indent="-469800">
              <a:lnSpc>
                <a:spcPct val="95000"/>
              </a:lnSpc>
              <a:spcBef>
                <a:spcPts val="799"/>
              </a:spcBef>
              <a:buClr>
                <a:srgbClr val="000066"/>
              </a:buClr>
              <a:buFont typeface="Wingdings" charset="2"/>
              <a:buChar char=""/>
              <a:tabLst>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Lst>
            </a:pPr>
            <a:r>
              <a:rPr b="0" lang="en-US" sz="1600" strike="noStrike" u="none">
                <a:solidFill>
                  <a:srgbClr val="000000"/>
                </a:solidFill>
                <a:effectLst/>
                <a:uFillTx/>
                <a:latin typeface="Arial"/>
              </a:rPr>
              <a:t>Spot Market Price</a:t>
            </a:r>
            <a:endParaRPr b="0" lang="en-US" sz="1600" strike="noStrike" u="none">
              <a:solidFill>
                <a:srgbClr val="000000"/>
              </a:solidFill>
              <a:effectLst/>
              <a:uFillTx/>
              <a:latin typeface="Arial"/>
            </a:endParaRPr>
          </a:p>
          <a:p>
            <a:pPr lvl="2" marL="1660680" indent="-228600">
              <a:lnSpc>
                <a:spcPct val="95000"/>
              </a:lnSpc>
              <a:spcBef>
                <a:spcPts val="601"/>
              </a:spcBef>
              <a:buClr>
                <a:srgbClr val="000066"/>
              </a:buClr>
              <a:buSzPct val="65000"/>
              <a:buFont typeface="Wingdings" charset="2"/>
              <a:buChar char=""/>
              <a:tabLst>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 algn="l" pos="10756800"/>
              </a:tabLst>
            </a:pPr>
            <a:r>
              <a:rPr b="0" lang="en-US" sz="1200" strike="noStrike" u="none">
                <a:solidFill>
                  <a:srgbClr val="000000"/>
                </a:solidFill>
                <a:effectLst/>
                <a:uFillTx/>
                <a:latin typeface="Arial"/>
              </a:rPr>
              <a:t>CGCE (Energy Crisis Commission) reduced spot price from R$ 684/MWh to R$ 336/MWh (US$ 123,53/MWh) in the Southeast and North sub-markets during rationing (starting September 22 and value until November 30)</a:t>
            </a:r>
            <a:endParaRPr b="0" lang="en-US" sz="1200" strike="noStrike" u="none">
              <a:solidFill>
                <a:srgbClr val="000000"/>
              </a:solidFill>
              <a:effectLst/>
              <a:uFillTx/>
              <a:latin typeface="Arial"/>
            </a:endParaRPr>
          </a:p>
          <a:p>
            <a:pPr lvl="1" marL="927000" indent="-469800">
              <a:lnSpc>
                <a:spcPct val="95000"/>
              </a:lnSpc>
              <a:spcBef>
                <a:spcPts val="799"/>
              </a:spcBef>
              <a:buClr>
                <a:srgbClr val="000066"/>
              </a:buClr>
              <a:buFont typeface="Wingdings" charset="2"/>
              <a:buChar char=""/>
              <a:tabLst>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Lst>
            </a:pPr>
            <a:r>
              <a:rPr b="0" lang="en-US" sz="1600" strike="noStrike" u="none">
                <a:solidFill>
                  <a:srgbClr val="000000"/>
                </a:solidFill>
                <a:effectLst/>
                <a:uFillTx/>
                <a:latin typeface="Arial"/>
              </a:rPr>
              <a:t>Itaipu surplus</a:t>
            </a:r>
            <a:endParaRPr b="0" lang="en-US" sz="1600" strike="noStrike" u="none">
              <a:solidFill>
                <a:srgbClr val="000000"/>
              </a:solidFill>
              <a:effectLst/>
              <a:uFillTx/>
              <a:latin typeface="Arial"/>
            </a:endParaRPr>
          </a:p>
          <a:p>
            <a:pPr lvl="2" marL="1660680" indent="-228600">
              <a:lnSpc>
                <a:spcPct val="95000"/>
              </a:lnSpc>
              <a:spcBef>
                <a:spcPts val="601"/>
              </a:spcBef>
              <a:buClr>
                <a:srgbClr val="000066"/>
              </a:buClr>
              <a:buSzPct val="65000"/>
              <a:buFont typeface="Wingdings" charset="2"/>
              <a:buChar char=""/>
              <a:tabLst>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 algn="l" pos="10756800"/>
              </a:tabLst>
            </a:pPr>
            <a:r>
              <a:rPr b="0" lang="en-US" sz="1200" strike="noStrike" u="none">
                <a:solidFill>
                  <a:srgbClr val="000000"/>
                </a:solidFill>
                <a:effectLst/>
                <a:uFillTx/>
                <a:latin typeface="Arial"/>
              </a:rPr>
              <a:t>COMAE (MAE Administration committee) established that Itaipu surplus to be sold at MAE is due to LDC’s</a:t>
            </a:r>
            <a:endParaRPr b="0" lang="en-US" sz="1200" strike="noStrike" u="none">
              <a:solidFill>
                <a:srgbClr val="000000"/>
              </a:solidFill>
              <a:effectLst/>
              <a:uFillTx/>
              <a:latin typeface="Arial"/>
            </a:endParaRPr>
          </a:p>
          <a:p>
            <a:pPr lvl="2" marL="1660680" indent="-228600">
              <a:lnSpc>
                <a:spcPct val="95000"/>
              </a:lnSpc>
              <a:spcBef>
                <a:spcPts val="601"/>
              </a:spcBef>
              <a:buClr>
                <a:srgbClr val="000066"/>
              </a:buClr>
              <a:buSzPct val="65000"/>
              <a:buFont typeface="Wingdings" charset="2"/>
              <a:buChar char=""/>
              <a:tabLst>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 algn="l" pos="10756800"/>
              </a:tabLst>
            </a:pPr>
            <a:r>
              <a:rPr b="0" lang="en-US" sz="1200" strike="noStrike" u="none">
                <a:solidFill>
                  <a:srgbClr val="000000"/>
                </a:solidFill>
                <a:effectLst/>
                <a:uFillTx/>
                <a:latin typeface="Arial"/>
              </a:rPr>
              <a:t>Injunction filed by Eletrobras to revert the decision was denied</a:t>
            </a:r>
            <a:endParaRPr b="0" lang="en-US" sz="1200" strike="noStrike" u="none">
              <a:solidFill>
                <a:srgbClr val="000000"/>
              </a:solidFill>
              <a:effectLst/>
              <a:uFillTx/>
              <a:latin typeface="Arial"/>
            </a:endParaRPr>
          </a:p>
          <a:p>
            <a:pPr lvl="1" marL="927000" indent="-469800">
              <a:lnSpc>
                <a:spcPct val="90000"/>
              </a:lnSpc>
              <a:spcBef>
                <a:spcPts val="799"/>
              </a:spcBef>
              <a:buClr>
                <a:srgbClr val="000066"/>
              </a:buClr>
              <a:buFont typeface="Wingdings" charset="2"/>
              <a:buChar char=""/>
              <a:tabLst>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Lst>
            </a:pPr>
            <a:r>
              <a:rPr b="0" lang="en-US" sz="1600" strike="noStrike" u="none">
                <a:solidFill>
                  <a:srgbClr val="000000"/>
                </a:solidFill>
                <a:effectLst/>
                <a:uFillTx/>
                <a:latin typeface="Arial"/>
              </a:rPr>
              <a:t>Accounting timetable approved and published in September 13th</a:t>
            </a:r>
            <a:endParaRPr b="0" lang="en-US" sz="1600" strike="noStrike" u="none">
              <a:solidFill>
                <a:srgbClr val="000000"/>
              </a:solidFill>
              <a:effectLst/>
              <a:uFillTx/>
              <a:latin typeface="Arial"/>
            </a:endParaRPr>
          </a:p>
          <a:p>
            <a:pPr lvl="2" marL="1660680" indent="-228600">
              <a:lnSpc>
                <a:spcPct val="80000"/>
              </a:lnSpc>
              <a:spcBef>
                <a:spcPts val="601"/>
              </a:spcBef>
              <a:buClr>
                <a:srgbClr val="000066"/>
              </a:buClr>
              <a:buSzPct val="65000"/>
              <a:buFont typeface="Wingdings" charset="2"/>
              <a:buChar char=""/>
              <a:tabLst>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 algn="l" pos="10756800"/>
              </a:tabLst>
            </a:pPr>
            <a:r>
              <a:rPr b="0" lang="en-US" sz="1200" strike="noStrike" u="none">
                <a:solidFill>
                  <a:srgbClr val="000000"/>
                </a:solidFill>
                <a:effectLst/>
                <a:uFillTx/>
                <a:latin typeface="Arial"/>
              </a:rPr>
              <a:t>October 15th - accounting from September/00 to April/01</a:t>
            </a:r>
            <a:endParaRPr b="0" lang="en-US" sz="1200" strike="noStrike" u="none">
              <a:solidFill>
                <a:srgbClr val="000000"/>
              </a:solidFill>
              <a:effectLst/>
              <a:uFillTx/>
              <a:latin typeface="Arial"/>
            </a:endParaRPr>
          </a:p>
          <a:p>
            <a:pPr lvl="2" marL="1660680" indent="-228600">
              <a:lnSpc>
                <a:spcPct val="80000"/>
              </a:lnSpc>
              <a:spcBef>
                <a:spcPts val="601"/>
              </a:spcBef>
              <a:buClr>
                <a:srgbClr val="000066"/>
              </a:buClr>
              <a:buSzPct val="65000"/>
              <a:buFont typeface="Wingdings" charset="2"/>
              <a:buChar char=""/>
              <a:tabLst>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 algn="l" pos="10756800"/>
              </a:tabLst>
            </a:pPr>
            <a:r>
              <a:rPr b="0" lang="en-US" sz="1200" strike="noStrike" u="none">
                <a:solidFill>
                  <a:srgbClr val="000000"/>
                </a:solidFill>
                <a:effectLst/>
                <a:uFillTx/>
                <a:latin typeface="Arial"/>
              </a:rPr>
              <a:t>October 31st - accounting from May/01 to June/01</a:t>
            </a:r>
            <a:endParaRPr b="0" lang="en-US" sz="1200" strike="noStrike" u="none">
              <a:solidFill>
                <a:srgbClr val="000000"/>
              </a:solidFill>
              <a:effectLst/>
              <a:uFillTx/>
              <a:latin typeface="Arial"/>
            </a:endParaRPr>
          </a:p>
          <a:p>
            <a:pPr lvl="2" marL="1660680" indent="-228600">
              <a:lnSpc>
                <a:spcPct val="80000"/>
              </a:lnSpc>
              <a:spcBef>
                <a:spcPts val="601"/>
              </a:spcBef>
              <a:buClr>
                <a:srgbClr val="000066"/>
              </a:buClr>
              <a:buSzPct val="65000"/>
              <a:buFont typeface="Wingdings" charset="2"/>
              <a:buChar char=""/>
              <a:tabLst>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 algn="l" pos="10756800"/>
              </a:tabLst>
            </a:pPr>
            <a:r>
              <a:rPr b="0" lang="en-US" sz="1200" strike="noStrike" u="none">
                <a:solidFill>
                  <a:srgbClr val="000000"/>
                </a:solidFill>
                <a:effectLst/>
                <a:uFillTx/>
                <a:latin typeface="Arial"/>
              </a:rPr>
              <a:t>November 15th - accounting from July/01 to August/01</a:t>
            </a:r>
            <a:endParaRPr b="0" lang="en-US" sz="1200" strike="noStrike" u="none">
              <a:solidFill>
                <a:srgbClr val="000000"/>
              </a:solidFill>
              <a:effectLst/>
              <a:uFillTx/>
              <a:latin typeface="Arial"/>
            </a:endParaRPr>
          </a:p>
          <a:p>
            <a:pPr lvl="2" marL="1660680" indent="-228600">
              <a:lnSpc>
                <a:spcPct val="80000"/>
              </a:lnSpc>
              <a:spcBef>
                <a:spcPts val="601"/>
              </a:spcBef>
              <a:buClr>
                <a:srgbClr val="000066"/>
              </a:buClr>
              <a:buSzPct val="65000"/>
              <a:buFont typeface="Wingdings" charset="2"/>
              <a:buChar char=""/>
              <a:tabLst>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 algn="l" pos="10756800"/>
              </a:tabLst>
            </a:pPr>
            <a:r>
              <a:rPr b="0" lang="en-US" sz="1200" strike="noStrike" u="none">
                <a:solidFill>
                  <a:srgbClr val="000000"/>
                </a:solidFill>
                <a:effectLst/>
                <a:uFillTx/>
                <a:latin typeface="Arial"/>
              </a:rPr>
              <a:t>November 30th - accounting from September/01 to October/01</a:t>
            </a:r>
            <a:endParaRPr b="0" lang="en-US" sz="1200" strike="noStrike" u="none">
              <a:solidFill>
                <a:srgbClr val="000000"/>
              </a:solidFill>
              <a:effectLst/>
              <a:uFillTx/>
              <a:latin typeface="Arial"/>
            </a:endParaRPr>
          </a:p>
          <a:p>
            <a:pPr lvl="2" marL="1660680" indent="-228600">
              <a:lnSpc>
                <a:spcPct val="80000"/>
              </a:lnSpc>
              <a:spcBef>
                <a:spcPts val="601"/>
              </a:spcBef>
              <a:buClr>
                <a:srgbClr val="000066"/>
              </a:buClr>
              <a:buSzPct val="65000"/>
              <a:buFont typeface="Wingdings" charset="2"/>
              <a:buChar char=""/>
              <a:tabLst>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 algn="l" pos="10756800"/>
              </a:tabLst>
            </a:pPr>
            <a:r>
              <a:rPr b="0" lang="en-US" sz="1200" strike="noStrike" u="none">
                <a:solidFill>
                  <a:srgbClr val="000000"/>
                </a:solidFill>
                <a:effectLst/>
                <a:uFillTx/>
                <a:latin typeface="Arial"/>
              </a:rPr>
              <a:t>December 31st - accounting of November 2001</a:t>
            </a:r>
            <a:endParaRPr b="0" lang="en-US" sz="1200" strike="noStrike" u="none">
              <a:solidFill>
                <a:srgbClr val="000000"/>
              </a:solidFill>
              <a:effectLst/>
              <a:uFillTx/>
              <a:latin typeface="Arial"/>
            </a:endParaRPr>
          </a:p>
          <a:p>
            <a:pPr lvl="1" marL="927000" indent="-469800">
              <a:lnSpc>
                <a:spcPct val="90000"/>
              </a:lnSpc>
              <a:spcBef>
                <a:spcPts val="799"/>
              </a:spcBef>
              <a:buClr>
                <a:srgbClr val="000066"/>
              </a:buClr>
              <a:buFont typeface="Wingdings" charset="2"/>
              <a:buChar char=""/>
              <a:tabLst>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Lst>
            </a:pPr>
            <a:r>
              <a:rPr b="0" lang="en-US" sz="1600" strike="noStrike" u="none">
                <a:solidFill>
                  <a:srgbClr val="000000"/>
                </a:solidFill>
                <a:effectLst/>
                <a:uFillTx/>
                <a:latin typeface="Arial"/>
              </a:rPr>
              <a:t>Settlement</a:t>
            </a:r>
            <a:endParaRPr b="0" lang="en-US" sz="1600" strike="noStrike" u="none">
              <a:solidFill>
                <a:srgbClr val="000000"/>
              </a:solidFill>
              <a:effectLst/>
              <a:uFillTx/>
              <a:latin typeface="Arial"/>
            </a:endParaRPr>
          </a:p>
          <a:p>
            <a:pPr lvl="2" marL="1660680" indent="-228600">
              <a:lnSpc>
                <a:spcPct val="90000"/>
              </a:lnSpc>
              <a:spcBef>
                <a:spcPts val="601"/>
              </a:spcBef>
              <a:buClr>
                <a:srgbClr val="000066"/>
              </a:buClr>
              <a:buSzPct val="65000"/>
              <a:buFont typeface="Wingdings" charset="2"/>
              <a:buChar char=""/>
              <a:tabLst>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 algn="l" pos="10756800"/>
              </a:tabLst>
            </a:pPr>
            <a:r>
              <a:rPr b="0" lang="en-US" sz="1200" strike="noStrike" u="none">
                <a:solidFill>
                  <a:srgbClr val="000000"/>
                </a:solidFill>
                <a:effectLst/>
                <a:uFillTx/>
                <a:latin typeface="Arial"/>
              </a:rPr>
              <a:t>Five days after the accounting approval</a:t>
            </a:r>
            <a:endParaRPr b="0" lang="en-US" sz="1200" strike="noStrike" u="none">
              <a:solidFill>
                <a:srgbClr val="000000"/>
              </a:solidFill>
              <a:effectLst/>
              <a:uFillTx/>
              <a:latin typeface="Arial"/>
            </a:endParaRPr>
          </a:p>
          <a:p>
            <a:pPr lvl="2" marL="1660680" indent="-228600">
              <a:lnSpc>
                <a:spcPct val="90000"/>
              </a:lnSpc>
              <a:spcBef>
                <a:spcPts val="601"/>
              </a:spcBef>
              <a:buClr>
                <a:srgbClr val="000066"/>
              </a:buClr>
              <a:buSzPct val="65000"/>
              <a:buFont typeface="Wingdings" charset="2"/>
              <a:buChar char=""/>
              <a:tabLst>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 algn="l" pos="10756800"/>
              </a:tabLst>
            </a:pPr>
            <a:r>
              <a:rPr b="0" lang="en-US" sz="1200" strike="noStrike" u="none">
                <a:solidFill>
                  <a:srgbClr val="000000"/>
                </a:solidFill>
                <a:effectLst/>
                <a:uFillTx/>
                <a:latin typeface="Arial"/>
              </a:rPr>
              <a:t>First settlement scheduled for Sep 28 (accounting from July/99 to August/00)</a:t>
            </a:r>
            <a:endParaRPr b="0" lang="en-US" sz="1200" strike="noStrike" u="none">
              <a:solidFill>
                <a:srgbClr val="000000"/>
              </a:solidFill>
              <a:effectLst/>
              <a:uFillTx/>
              <a:latin typeface="Arial"/>
            </a:endParaRPr>
          </a:p>
          <a:p>
            <a:pPr lvl="1" marL="927000" indent="-469800">
              <a:lnSpc>
                <a:spcPct val="90000"/>
              </a:lnSpc>
              <a:spcBef>
                <a:spcPts val="799"/>
              </a:spcBef>
              <a:buClr>
                <a:srgbClr val="000066"/>
              </a:buClr>
              <a:buFont typeface="Wingdings" charset="2"/>
              <a:buChar char=""/>
              <a:tabLst>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Lst>
            </a:pPr>
            <a:r>
              <a:rPr b="0" lang="en-US" sz="1600" strike="noStrike" u="none">
                <a:solidFill>
                  <a:srgbClr val="000000"/>
                </a:solidFill>
                <a:effectLst/>
                <a:uFillTx/>
                <a:latin typeface="Arial"/>
              </a:rPr>
              <a:t>Scheduled </a:t>
            </a:r>
            <a:r>
              <a:rPr b="0" lang="pt-BR" sz="1600" strike="noStrike" u="none">
                <a:solidFill>
                  <a:srgbClr val="000000"/>
                </a:solidFill>
                <a:effectLst/>
                <a:uFillTx/>
                <a:latin typeface="Arial"/>
              </a:rPr>
              <a:t>MAE General Assembly to October 15th</a:t>
            </a:r>
            <a:endParaRPr b="0" lang="en-US" sz="1600" strike="noStrike" u="none">
              <a:solidFill>
                <a:srgbClr val="000000"/>
              </a:solidFill>
              <a:effectLst/>
              <a:uFillTx/>
              <a:latin typeface="Arial"/>
            </a:endParaRPr>
          </a:p>
          <a:p>
            <a:pPr lvl="2" marL="1660680" indent="-228600">
              <a:lnSpc>
                <a:spcPct val="90000"/>
              </a:lnSpc>
              <a:spcBef>
                <a:spcPts val="601"/>
              </a:spcBef>
              <a:buClr>
                <a:srgbClr val="000066"/>
              </a:buClr>
              <a:buSzPct val="65000"/>
              <a:buFont typeface="Wingdings" charset="2"/>
              <a:buChar char=""/>
              <a:tabLst>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 algn="l" pos="10756800"/>
              </a:tabLst>
            </a:pPr>
            <a:r>
              <a:rPr b="0" lang="en-US" sz="1200" strike="noStrike" u="none">
                <a:solidFill>
                  <a:srgbClr val="000000"/>
                </a:solidFill>
                <a:effectLst/>
                <a:uFillTx/>
                <a:latin typeface="Arial"/>
              </a:rPr>
              <a:t>Reduce members of COMAE to 4</a:t>
            </a:r>
            <a:endParaRPr b="0" lang="en-US" sz="1200" strike="noStrike" u="none">
              <a:solidFill>
                <a:srgbClr val="000000"/>
              </a:solidFill>
              <a:effectLst/>
              <a:uFillTx/>
              <a:latin typeface="Arial"/>
            </a:endParaRPr>
          </a:p>
          <a:p>
            <a:pPr lvl="2" marL="1660680" indent="-228600">
              <a:lnSpc>
                <a:spcPct val="90000"/>
              </a:lnSpc>
              <a:spcBef>
                <a:spcPts val="601"/>
              </a:spcBef>
              <a:buClr>
                <a:srgbClr val="000066"/>
              </a:buClr>
              <a:buSzPct val="65000"/>
              <a:buFont typeface="Wingdings" charset="2"/>
              <a:buChar char=""/>
              <a:tabLst>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 algn="l" pos="10756800"/>
              </a:tabLst>
            </a:pPr>
            <a:r>
              <a:rPr b="0" lang="en-US" sz="1200" strike="noStrike" u="none">
                <a:solidFill>
                  <a:srgbClr val="000000"/>
                </a:solidFill>
                <a:effectLst/>
                <a:uFillTx/>
                <a:latin typeface="Arial"/>
              </a:rPr>
              <a:t>Get out the restriction of representation in MAE</a:t>
            </a:r>
            <a:endParaRPr b="0" lang="en-US" sz="1200" strike="noStrike" u="none">
              <a:solidFill>
                <a:srgbClr val="000000"/>
              </a:solidFill>
              <a:effectLst/>
              <a:uFillTx/>
              <a:latin typeface="Arial"/>
            </a:endParaRPr>
          </a:p>
          <a:p>
            <a:pPr lvl="2" marL="1660680" indent="0">
              <a:lnSpc>
                <a:spcPct val="90000"/>
              </a:lnSpc>
              <a:spcBef>
                <a:spcPts val="601"/>
              </a:spcBef>
              <a:buNone/>
              <a:tabLst>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 algn="l" pos="10756800"/>
              </a:tabLst>
            </a:pPr>
            <a:endParaRPr b="0" lang="en-US" sz="1200" strike="noStrike" u="none">
              <a:solidFill>
                <a:srgbClr val="000000"/>
              </a:solidFill>
              <a:effectLst/>
              <a:uFillTx/>
              <a:latin typeface="Arial"/>
            </a:endParaRPr>
          </a:p>
        </p:txBody>
      </p:sp>
      <p:sp>
        <p:nvSpPr>
          <p:cNvPr id="40" name=""/>
          <p:cNvSpPr/>
          <p:nvPr/>
        </p:nvSpPr>
        <p:spPr>
          <a:xfrm>
            <a:off x="3429000" y="762120"/>
            <a:ext cx="6324480" cy="5257800"/>
          </a:xfrm>
          <a:prstGeom prst="rect">
            <a:avLst/>
          </a:prstGeom>
          <a:noFill/>
          <a:ln w="0">
            <a:noFill/>
          </a:ln>
        </p:spPr>
        <p:style>
          <a:lnRef idx="0"/>
          <a:fillRef idx="0"/>
          <a:effectRef idx="0"/>
          <a:fontRef idx="minor"/>
        </p:style>
        <p:txBody>
          <a:bodyPr lIns="90000" rIns="90000" tIns="46800" bIns="46800" anchor="t">
            <a:normAutofit/>
          </a:bodyPr>
          <a:p>
            <a:pPr marL="343080" indent="-343080" algn="just">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190080" y="75960"/>
            <a:ext cx="941076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66"/>
                </a:solidFill>
                <a:effectLst/>
                <a:uFillTx/>
                <a:latin typeface="Arial"/>
              </a:rPr>
              <a:t>ELETROBOLT Power Plant</a:t>
            </a:r>
            <a:endParaRPr b="1" i="1" lang="en-US" sz="3600" strike="noStrike" u="none">
              <a:solidFill>
                <a:srgbClr val="000066"/>
              </a:solidFill>
              <a:effectLst/>
              <a:uFillTx/>
              <a:latin typeface="Arial"/>
            </a:endParaRPr>
          </a:p>
        </p:txBody>
      </p:sp>
      <p:sp>
        <p:nvSpPr>
          <p:cNvPr id="42" name=""/>
          <p:cNvSpPr/>
          <p:nvPr/>
        </p:nvSpPr>
        <p:spPr>
          <a:xfrm>
            <a:off x="1320840" y="1562040"/>
            <a:ext cx="1871640" cy="660600"/>
          </a:xfrm>
          <a:prstGeom prst="rect">
            <a:avLst/>
          </a:prstGeom>
          <a:noFill/>
          <a:ln w="0">
            <a:noFill/>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Arial"/>
            </a:endParaRPr>
          </a:p>
        </p:txBody>
      </p:sp>
      <p:sp>
        <p:nvSpPr>
          <p:cNvPr id="43" name="PlaceHolder 2"/>
          <p:cNvSpPr>
            <a:spLocks noGrp="1"/>
          </p:cNvSpPr>
          <p:nvPr>
            <p:ph/>
          </p:nvPr>
        </p:nvSpPr>
        <p:spPr>
          <a:xfrm>
            <a:off x="342720" y="761760"/>
            <a:ext cx="2849400" cy="5257800"/>
          </a:xfrm>
          <a:prstGeom prst="rect">
            <a:avLst/>
          </a:prstGeom>
          <a:noFill/>
          <a:ln w="0">
            <a:noFill/>
          </a:ln>
        </p:spPr>
        <p:txBody>
          <a:bodyPr lIns="90000" rIns="90000" tIns="46800" bIns="46800" anchor="t">
            <a:normAutofit/>
          </a:bodyPr>
          <a:p>
            <a:pPr marL="343080" indent="-343080">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2000" strike="noStrike" u="none">
                <a:solidFill>
                  <a:srgbClr val="000000"/>
                </a:solidFill>
                <a:effectLst/>
                <a:uFillTx/>
                <a:latin typeface="Arial"/>
              </a:rPr>
              <a:t>Operational Agreement</a:t>
            </a:r>
            <a:endParaRPr b="0" lang="en-US" sz="2000" strike="noStrike" u="none">
              <a:solidFill>
                <a:srgbClr val="000000"/>
              </a:solidFill>
              <a:effectLst/>
              <a:uFillTx/>
              <a:latin typeface="Arial"/>
            </a:endParaRPr>
          </a:p>
          <a:p>
            <a:pPr marL="343080" indent="0">
              <a:lnSpc>
                <a:spcPct val="90000"/>
              </a:lnSpc>
              <a:spcBef>
                <a:spcPts val="1001"/>
              </a:spcBef>
              <a:buNone/>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a:p>
            <a:pPr marL="343080" indent="-343080">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2000" strike="noStrike" u="none">
                <a:solidFill>
                  <a:srgbClr val="000000"/>
                </a:solidFill>
                <a:effectLst/>
                <a:uFillTx/>
                <a:latin typeface="Arial"/>
              </a:rPr>
              <a:t>CUST- Use of Transmission System Contract</a:t>
            </a:r>
            <a:endParaRPr b="0" lang="en-US" sz="2000" strike="noStrike" u="none">
              <a:solidFill>
                <a:srgbClr val="000000"/>
              </a:solidFill>
              <a:effectLst/>
              <a:uFillTx/>
              <a:latin typeface="Arial"/>
            </a:endParaRPr>
          </a:p>
          <a:p>
            <a:pPr marL="343080" indent="0">
              <a:lnSpc>
                <a:spcPct val="90000"/>
              </a:lnSpc>
              <a:spcBef>
                <a:spcPts val="1001"/>
              </a:spcBef>
              <a:buNone/>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a:p>
            <a:pPr marL="343080" indent="-343080">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2000" strike="noStrike" u="none">
                <a:solidFill>
                  <a:srgbClr val="000000"/>
                </a:solidFill>
                <a:effectLst/>
                <a:uFillTx/>
                <a:latin typeface="Arial"/>
              </a:rPr>
              <a:t>CUSD-Use of Distribution System Contract</a:t>
            </a:r>
            <a:endParaRPr b="0" lang="en-US" sz="2000" strike="noStrike" u="none">
              <a:solidFill>
                <a:srgbClr val="000000"/>
              </a:solidFill>
              <a:effectLst/>
              <a:uFillTx/>
              <a:latin typeface="Arial"/>
            </a:endParaRPr>
          </a:p>
          <a:p>
            <a:pPr marL="343080" indent="-343080">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2000" strike="noStrike" u="none">
                <a:solidFill>
                  <a:srgbClr val="000000"/>
                </a:solidFill>
                <a:effectLst/>
                <a:uFillTx/>
                <a:latin typeface="Arial"/>
              </a:rPr>
              <a:t>Study Pre commissioning</a:t>
            </a:r>
            <a:endParaRPr b="0" lang="en-US" sz="2000" strike="noStrike" u="none">
              <a:solidFill>
                <a:srgbClr val="000000"/>
              </a:solidFill>
              <a:effectLst/>
              <a:uFillTx/>
              <a:latin typeface="Arial"/>
            </a:endParaRPr>
          </a:p>
          <a:p>
            <a:pPr marL="343080" indent="0">
              <a:lnSpc>
                <a:spcPct val="90000"/>
              </a:lnSpc>
              <a:spcBef>
                <a:spcPts val="1001"/>
              </a:spcBef>
              <a:buNone/>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a:p>
            <a:pPr marL="343080" indent="-343080">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2000" strike="noStrike" u="none">
                <a:solidFill>
                  <a:srgbClr val="000000"/>
                </a:solidFill>
                <a:effectLst/>
                <a:uFillTx/>
                <a:latin typeface="Arial"/>
              </a:rPr>
              <a:t>ANEEL’s Inspections</a:t>
            </a:r>
            <a:endParaRPr b="0" lang="en-US" sz="2000" strike="noStrike" u="none">
              <a:solidFill>
                <a:srgbClr val="000000"/>
              </a:solidFill>
              <a:effectLst/>
              <a:uFillTx/>
              <a:latin typeface="Arial"/>
            </a:endParaRPr>
          </a:p>
        </p:txBody>
      </p:sp>
      <p:sp>
        <p:nvSpPr>
          <p:cNvPr id="44" name=""/>
          <p:cNvSpPr/>
          <p:nvPr/>
        </p:nvSpPr>
        <p:spPr>
          <a:xfrm>
            <a:off x="3429000" y="762120"/>
            <a:ext cx="6324480" cy="5257800"/>
          </a:xfrm>
          <a:prstGeom prst="rect">
            <a:avLst/>
          </a:prstGeom>
          <a:noFill/>
          <a:ln w="0">
            <a:noFill/>
          </a:ln>
        </p:spPr>
        <p:style>
          <a:lnRef idx="0"/>
          <a:fillRef idx="0"/>
          <a:effectRef idx="0"/>
          <a:fontRef idx="minor"/>
        </p:style>
        <p:txBody>
          <a:bodyPr lIns="90000" rIns="90000" tIns="46800" bIns="46800" anchor="t">
            <a:normAutofit lnSpcReduction="9999"/>
          </a:bodyPr>
          <a:p>
            <a:pPr marL="343080" indent="-343080" algn="just">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2000" strike="noStrike" u="none">
                <a:solidFill>
                  <a:srgbClr val="000000"/>
                </a:solidFill>
                <a:effectLst/>
                <a:uFillTx/>
                <a:latin typeface="Arial"/>
              </a:rPr>
              <a:t>Coordination of the negotiations to elaborate the Operational Agreement with LIGHT. </a:t>
            </a:r>
            <a:r>
              <a:rPr b="1" lang="en-US" sz="2000" strike="noStrike" u="none">
                <a:solidFill>
                  <a:srgbClr val="000000"/>
                </a:solidFill>
                <a:effectLst/>
                <a:uFillTx/>
                <a:latin typeface="Arial"/>
              </a:rPr>
              <a:t>The negotiation finished and the document was signed. It take part of Connection Contract.</a:t>
            </a:r>
            <a:endParaRPr b="0" lang="en-US" sz="2000" strike="noStrike" u="none">
              <a:solidFill>
                <a:srgbClr val="000000"/>
              </a:solidFill>
              <a:effectLst/>
              <a:uFillTx/>
              <a:latin typeface="Arial"/>
            </a:endParaRPr>
          </a:p>
          <a:p>
            <a:pPr marL="343080" indent="-343080" algn="just">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2000" strike="noStrike" u="none">
                <a:solidFill>
                  <a:srgbClr val="000000"/>
                </a:solidFill>
                <a:effectLst/>
                <a:uFillTx/>
                <a:latin typeface="Arial"/>
              </a:rPr>
              <a:t>Negotiating with ONS in order to change some article in that as force major, arbitration and rescission. </a:t>
            </a:r>
            <a:r>
              <a:rPr b="1" lang="en-US" sz="2000" strike="noStrike" u="none">
                <a:solidFill>
                  <a:srgbClr val="000000"/>
                </a:solidFill>
                <a:effectLst/>
                <a:uFillTx/>
                <a:latin typeface="Arial"/>
              </a:rPr>
              <a:t>The Contract was signed in September.</a:t>
            </a:r>
            <a:endParaRPr b="0" lang="en-US" sz="2000" strike="noStrike" u="none">
              <a:solidFill>
                <a:srgbClr val="000000"/>
              </a:solidFill>
              <a:effectLst/>
              <a:uFillTx/>
              <a:latin typeface="Arial"/>
            </a:endParaRPr>
          </a:p>
          <a:p>
            <a:pPr marL="343080" indent="-343080" algn="just">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2000" strike="noStrike" u="none">
                <a:solidFill>
                  <a:srgbClr val="000000"/>
                </a:solidFill>
                <a:effectLst/>
                <a:uFillTx/>
                <a:latin typeface="Arial"/>
              </a:rPr>
              <a:t>Coordination of the negotiation in the terms of the CUSD with the LIGHT. </a:t>
            </a:r>
            <a:r>
              <a:rPr b="1" lang="en-US" sz="2000" strike="noStrike" u="none">
                <a:solidFill>
                  <a:srgbClr val="000000"/>
                </a:solidFill>
                <a:effectLst/>
                <a:uFillTx/>
                <a:latin typeface="Arial"/>
              </a:rPr>
              <a:t>The Contract was signed in September.</a:t>
            </a:r>
            <a:endParaRPr b="0" lang="en-US" sz="2000" strike="noStrike" u="none">
              <a:solidFill>
                <a:srgbClr val="000000"/>
              </a:solidFill>
              <a:effectLst/>
              <a:uFillTx/>
              <a:latin typeface="Arial"/>
            </a:endParaRPr>
          </a:p>
          <a:p>
            <a:pPr marL="343080" indent="-343080" algn="just">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2000" strike="noStrike" u="none">
                <a:solidFill>
                  <a:srgbClr val="000000"/>
                </a:solidFill>
                <a:effectLst/>
                <a:uFillTx/>
                <a:latin typeface="Arial"/>
              </a:rPr>
              <a:t>Participation on the pre commissioning studies with ONS coordinating the ENRON’s team actions. </a:t>
            </a:r>
            <a:r>
              <a:rPr b="1" lang="en-US" sz="2000" strike="noStrike" u="none">
                <a:solidFill>
                  <a:srgbClr val="000000"/>
                </a:solidFill>
                <a:effectLst/>
                <a:uFillTx/>
                <a:latin typeface="Arial"/>
              </a:rPr>
              <a:t>All that studies was completed.</a:t>
            </a:r>
            <a:endParaRPr b="0" lang="en-US" sz="2000" strike="noStrike" u="none">
              <a:solidFill>
                <a:srgbClr val="000000"/>
              </a:solidFill>
              <a:effectLst/>
              <a:uFillTx/>
              <a:latin typeface="Arial"/>
            </a:endParaRPr>
          </a:p>
          <a:p>
            <a:pPr marL="343080" indent="-343080" algn="just">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2000" strike="noStrike" u="none">
                <a:solidFill>
                  <a:srgbClr val="000000"/>
                </a:solidFill>
                <a:effectLst/>
                <a:uFillTx/>
                <a:latin typeface="Arial"/>
              </a:rPr>
              <a:t>Coordination on the reception of the ANEEL and elaborating report about all tasks necessaries for the construction of the power plant.</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PlaceHolder 1"/>
          <p:cNvSpPr>
            <a:spLocks noGrp="1"/>
          </p:cNvSpPr>
          <p:nvPr>
            <p:ph type="title"/>
          </p:nvPr>
        </p:nvSpPr>
        <p:spPr>
          <a:xfrm>
            <a:off x="190080" y="75960"/>
            <a:ext cx="941076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66"/>
                </a:solidFill>
                <a:effectLst/>
                <a:uFillTx/>
                <a:latin typeface="Arial"/>
              </a:rPr>
              <a:t>ARGENTINA</a:t>
            </a:r>
            <a:endParaRPr b="1" i="1" lang="en-US" sz="3600" strike="noStrike" u="none">
              <a:solidFill>
                <a:srgbClr val="000066"/>
              </a:solidFill>
              <a:effectLst/>
              <a:uFillTx/>
              <a:latin typeface="Arial"/>
            </a:endParaRPr>
          </a:p>
        </p:txBody>
      </p:sp>
      <p:sp>
        <p:nvSpPr>
          <p:cNvPr id="46" name=""/>
          <p:cNvSpPr/>
          <p:nvPr/>
        </p:nvSpPr>
        <p:spPr>
          <a:xfrm>
            <a:off x="1320840" y="1562040"/>
            <a:ext cx="1871640" cy="660600"/>
          </a:xfrm>
          <a:prstGeom prst="rect">
            <a:avLst/>
          </a:prstGeom>
          <a:noFill/>
          <a:ln w="0">
            <a:noFill/>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Arial"/>
            </a:endParaRPr>
          </a:p>
        </p:txBody>
      </p:sp>
      <p:sp>
        <p:nvSpPr>
          <p:cNvPr id="47" name="PlaceHolder 2"/>
          <p:cNvSpPr>
            <a:spLocks noGrp="1"/>
          </p:cNvSpPr>
          <p:nvPr>
            <p:ph/>
          </p:nvPr>
        </p:nvSpPr>
        <p:spPr>
          <a:xfrm>
            <a:off x="342720" y="761760"/>
            <a:ext cx="2849400" cy="5257800"/>
          </a:xfrm>
          <a:prstGeom prst="rect">
            <a:avLst/>
          </a:prstGeom>
          <a:noFill/>
          <a:ln w="0">
            <a:noFill/>
          </a:ln>
        </p:spPr>
        <p:txBody>
          <a:bodyPr lIns="90000" rIns="90000" tIns="46800" bIns="46800" anchor="t">
            <a:normAutofit/>
          </a:bodyPr>
          <a:p>
            <a:pPr marL="343080" indent="-343080">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2000" strike="noStrike" u="none">
                <a:solidFill>
                  <a:srgbClr val="000000"/>
                </a:solidFill>
                <a:effectLst/>
                <a:uFillTx/>
                <a:latin typeface="Arial"/>
              </a:rPr>
              <a:t>Decree 804/01 and Resolution 135/01 came out modifying latest Law 24.065. </a:t>
            </a:r>
            <a:endParaRPr b="0" lang="en-US" sz="2000" strike="noStrike" u="none">
              <a:solidFill>
                <a:srgbClr val="000000"/>
              </a:solidFill>
              <a:effectLst/>
              <a:uFillTx/>
              <a:latin typeface="Arial"/>
            </a:endParaRPr>
          </a:p>
          <a:p>
            <a:pPr marL="343080" indent="-343080">
              <a:lnSpc>
                <a:spcPct val="90000"/>
              </a:lnSpc>
              <a:spcBef>
                <a:spcPts val="1001"/>
              </a:spcBef>
              <a:buNone/>
              <a:tabLst>
                <a:tab algn="l" pos="0"/>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Relevant changes in the Power Sector arose.</a:t>
            </a:r>
            <a:endParaRPr b="0" lang="en-US" sz="2000" strike="noStrike" u="none">
              <a:solidFill>
                <a:srgbClr val="000000"/>
              </a:solidFill>
              <a:effectLst/>
              <a:uFillTx/>
              <a:latin typeface="Arial"/>
            </a:endParaRPr>
          </a:p>
          <a:p>
            <a:pPr marL="343080" indent="0">
              <a:lnSpc>
                <a:spcPct val="90000"/>
              </a:lnSpc>
              <a:spcBef>
                <a:spcPts val="1001"/>
              </a:spcBef>
              <a:buNone/>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a:p>
            <a:pPr marL="343080" indent="0">
              <a:lnSpc>
                <a:spcPct val="90000"/>
              </a:lnSpc>
              <a:spcBef>
                <a:spcPts val="601"/>
              </a:spcBef>
              <a:buNone/>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1200" strike="noStrike" u="none">
              <a:solidFill>
                <a:srgbClr val="000000"/>
              </a:solidFill>
              <a:effectLst/>
              <a:uFillTx/>
              <a:latin typeface="Arial"/>
            </a:endParaRPr>
          </a:p>
          <a:p>
            <a:pPr marL="343080" indent="0" algn="just">
              <a:spcBef>
                <a:spcPts val="300"/>
              </a:spcBef>
              <a:buNone/>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1200" strike="noStrike" u="none">
              <a:solidFill>
                <a:srgbClr val="000000"/>
              </a:solidFill>
              <a:effectLst/>
              <a:uFillTx/>
              <a:latin typeface="Arial"/>
            </a:endParaRPr>
          </a:p>
          <a:p>
            <a:pPr marL="343080" indent="0" algn="just">
              <a:lnSpc>
                <a:spcPct val="70000"/>
              </a:lnSpc>
              <a:spcBef>
                <a:spcPts val="300"/>
              </a:spcBef>
              <a:buNone/>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1200" strike="noStrike" u="none">
              <a:solidFill>
                <a:srgbClr val="000000"/>
              </a:solidFill>
              <a:effectLst/>
              <a:uFillTx/>
              <a:latin typeface="Arial"/>
            </a:endParaRPr>
          </a:p>
          <a:p>
            <a:pPr marL="343080" indent="0" algn="just">
              <a:lnSpc>
                <a:spcPct val="70000"/>
              </a:lnSpc>
              <a:spcBef>
                <a:spcPts val="300"/>
              </a:spcBef>
              <a:buNone/>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1200" strike="noStrike" u="none">
              <a:solidFill>
                <a:srgbClr val="000000"/>
              </a:solidFill>
              <a:effectLst/>
              <a:uFillTx/>
              <a:latin typeface="Arial"/>
            </a:endParaRPr>
          </a:p>
          <a:p>
            <a:pPr marL="343080" indent="0" algn="just">
              <a:spcBef>
                <a:spcPts val="300"/>
              </a:spcBef>
              <a:buNone/>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1200" strike="noStrike" u="none">
              <a:solidFill>
                <a:srgbClr val="000000"/>
              </a:solidFill>
              <a:effectLst/>
              <a:uFillTx/>
              <a:latin typeface="Arial"/>
            </a:endParaRPr>
          </a:p>
        </p:txBody>
      </p:sp>
      <p:sp>
        <p:nvSpPr>
          <p:cNvPr id="48" name=""/>
          <p:cNvSpPr/>
          <p:nvPr/>
        </p:nvSpPr>
        <p:spPr>
          <a:xfrm>
            <a:off x="3192480" y="762120"/>
            <a:ext cx="6561000" cy="5562360"/>
          </a:xfrm>
          <a:prstGeom prst="rect">
            <a:avLst/>
          </a:prstGeom>
          <a:noFill/>
          <a:ln w="0">
            <a:noFill/>
          </a:ln>
        </p:spPr>
        <p:style>
          <a:lnRef idx="0"/>
          <a:fillRef idx="0"/>
          <a:effectRef idx="0"/>
          <a:fontRef idx="minor"/>
        </p:style>
        <p:txBody>
          <a:bodyPr lIns="90000" rIns="90000" tIns="46800" bIns="46800" anchor="t">
            <a:normAutofit/>
          </a:bodyPr>
          <a:p>
            <a:pPr marL="343080" indent="-343080" algn="just">
              <a:spcBef>
                <a:spcPts val="499"/>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2000" strike="noStrike" u="none">
                <a:solidFill>
                  <a:srgbClr val="000000"/>
                </a:solidFill>
                <a:effectLst/>
                <a:uFillTx/>
                <a:latin typeface="Arial"/>
              </a:rPr>
              <a:t>Changes made on the following</a:t>
            </a:r>
            <a:r>
              <a:rPr b="0" i="1" lang="en-US" sz="2000" strike="noStrike" u="none">
                <a:solidFill>
                  <a:srgbClr val="000000"/>
                </a:solidFill>
                <a:effectLst/>
                <a:uFillTx/>
                <a:latin typeface="Arial"/>
              </a:rPr>
              <a:t>:</a:t>
            </a:r>
            <a:endParaRPr b="0" lang="en-US" sz="2000" strike="noStrike" u="none">
              <a:solidFill>
                <a:srgbClr val="000000"/>
              </a:solidFill>
              <a:effectLst/>
              <a:uFillTx/>
              <a:latin typeface="Arial"/>
            </a:endParaRPr>
          </a:p>
          <a:p>
            <a:pPr lvl="1" marL="927000" indent="-469800" algn="just">
              <a:spcBef>
                <a:spcPts val="499"/>
              </a:spcBef>
              <a:buClr>
                <a:srgbClr val="000066"/>
              </a:buClr>
              <a:buFont typeface="Wingdings" charset="2"/>
              <a:buChar char=""/>
              <a:tabLst>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Lst>
            </a:pPr>
            <a:r>
              <a:rPr b="0" i="1" lang="en-US" sz="2000" strike="noStrike" u="none">
                <a:solidFill>
                  <a:srgbClr val="000000"/>
                </a:solidFill>
                <a:effectLst/>
                <a:uFillTx/>
                <a:latin typeface="Arial"/>
              </a:rPr>
              <a:t>Generators Remuneration</a:t>
            </a:r>
            <a:endParaRPr b="0" lang="en-US" sz="2000" strike="noStrike" u="none">
              <a:solidFill>
                <a:srgbClr val="000000"/>
              </a:solidFill>
              <a:effectLst/>
              <a:uFillTx/>
              <a:latin typeface="Arial"/>
            </a:endParaRPr>
          </a:p>
          <a:p>
            <a:pPr lvl="1" marL="927000" indent="-469800" algn="just">
              <a:spcBef>
                <a:spcPts val="499"/>
              </a:spcBef>
              <a:buClr>
                <a:srgbClr val="000066"/>
              </a:buClr>
              <a:buFont typeface="Wingdings" charset="2"/>
              <a:buChar char=""/>
              <a:tabLst>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Lst>
            </a:pPr>
            <a:r>
              <a:rPr b="0" i="1" lang="en-US" sz="2000" strike="noStrike" u="none">
                <a:solidFill>
                  <a:srgbClr val="000000"/>
                </a:solidFill>
                <a:effectLst/>
                <a:uFillTx/>
                <a:latin typeface="Arial"/>
              </a:rPr>
              <a:t>Daily Declarations</a:t>
            </a:r>
            <a:endParaRPr b="0" lang="en-US" sz="2000" strike="noStrike" u="none">
              <a:solidFill>
                <a:srgbClr val="000000"/>
              </a:solidFill>
              <a:effectLst/>
              <a:uFillTx/>
              <a:latin typeface="Arial"/>
            </a:endParaRPr>
          </a:p>
          <a:p>
            <a:pPr lvl="1" marL="927000" indent="-469800" algn="just">
              <a:spcBef>
                <a:spcPts val="499"/>
              </a:spcBef>
              <a:buClr>
                <a:srgbClr val="000066"/>
              </a:buClr>
              <a:buFont typeface="Wingdings" charset="2"/>
              <a:buChar char=""/>
              <a:tabLst>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Lst>
            </a:pPr>
            <a:r>
              <a:rPr b="0" i="1" lang="en-US" sz="2000" strike="noStrike" u="none">
                <a:solidFill>
                  <a:srgbClr val="000000"/>
                </a:solidFill>
                <a:effectLst/>
                <a:uFillTx/>
                <a:latin typeface="Arial"/>
              </a:rPr>
              <a:t>Calculation of Hourly Spot Price "HSP”</a:t>
            </a:r>
            <a:endParaRPr b="0" lang="en-US" sz="2000" strike="noStrike" u="none">
              <a:solidFill>
                <a:srgbClr val="000000"/>
              </a:solidFill>
              <a:effectLst/>
              <a:uFillTx/>
              <a:latin typeface="Arial"/>
            </a:endParaRPr>
          </a:p>
          <a:p>
            <a:pPr lvl="1" marL="927000" indent="-469800" algn="just">
              <a:spcBef>
                <a:spcPts val="499"/>
              </a:spcBef>
              <a:buClr>
                <a:srgbClr val="000066"/>
              </a:buClr>
              <a:buFont typeface="Wingdings" charset="2"/>
              <a:buChar char=""/>
              <a:tabLst>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Lst>
            </a:pPr>
            <a:r>
              <a:rPr b="0" i="1" lang="en-US" sz="2000" strike="noStrike" u="none">
                <a:solidFill>
                  <a:srgbClr val="000000"/>
                </a:solidFill>
                <a:effectLst/>
                <a:uFillTx/>
                <a:latin typeface="Arial"/>
              </a:rPr>
              <a:t>Generators and Marketers may enter into contracts with distributors, marketers and large users at freely negotiated prices and terms.</a:t>
            </a:r>
            <a:endParaRPr b="0" lang="en-US" sz="2000" strike="noStrike" u="none">
              <a:solidFill>
                <a:srgbClr val="000000"/>
              </a:solidFill>
              <a:effectLst/>
              <a:uFillTx/>
              <a:latin typeface="Arial"/>
            </a:endParaRPr>
          </a:p>
          <a:p>
            <a:pPr lvl="1" marL="927000" indent="-469800" algn="just">
              <a:spcBef>
                <a:spcPts val="499"/>
              </a:spcBef>
              <a:buClr>
                <a:srgbClr val="000066"/>
              </a:buClr>
              <a:buFont typeface="Wingdings" charset="2"/>
              <a:buChar char=""/>
              <a:tabLst>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Lst>
            </a:pPr>
            <a:r>
              <a:rPr b="0" i="1" lang="en-US" sz="2000" strike="noStrike" u="none">
                <a:solidFill>
                  <a:srgbClr val="000000"/>
                </a:solidFill>
                <a:effectLst/>
                <a:uFillTx/>
                <a:latin typeface="Arial"/>
              </a:rPr>
              <a:t>Marketers  (now considered Agents of the electricity sector)</a:t>
            </a:r>
            <a:endParaRPr b="0" lang="en-US" sz="2000" strike="noStrike" u="none">
              <a:solidFill>
                <a:srgbClr val="000000"/>
              </a:solidFill>
              <a:effectLst/>
              <a:uFillTx/>
              <a:latin typeface="Arial"/>
            </a:endParaRPr>
          </a:p>
          <a:p>
            <a:pPr lvl="1" marL="927000" indent="-469800" algn="just">
              <a:spcBef>
                <a:spcPts val="499"/>
              </a:spcBef>
              <a:buClr>
                <a:srgbClr val="000066"/>
              </a:buClr>
              <a:buFont typeface="Wingdings" charset="2"/>
              <a:buChar char=""/>
              <a:tabLst>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Lst>
            </a:pPr>
            <a:r>
              <a:rPr b="0" i="1" lang="en-US" sz="2000" strike="noStrike" u="none">
                <a:solidFill>
                  <a:srgbClr val="000000"/>
                </a:solidFill>
                <a:effectLst/>
                <a:uFillTx/>
                <a:latin typeface="Arial"/>
              </a:rPr>
              <a:t>Congestion Rights</a:t>
            </a:r>
            <a:r>
              <a:rPr b="0" i="1" lang="en-US" sz="2000" strike="noStrike" u="none">
                <a:solidFill>
                  <a:srgbClr val="000000"/>
                </a:solidFill>
                <a:effectLst/>
                <a:uFillTx/>
                <a:latin typeface="Arial"/>
              </a:rPr>
              <a:t>	</a:t>
            </a:r>
            <a:r>
              <a:rPr b="0" i="1" lang="en-US" sz="2000" strike="noStrike" u="none">
                <a:solidFill>
                  <a:srgbClr val="000000"/>
                </a:solidFill>
                <a:effectLst/>
                <a:uFillTx/>
                <a:latin typeface="Arial"/>
              </a:rPr>
              <a:t>	</a:t>
            </a:r>
            <a:endParaRPr b="0" lang="en-US" sz="2000" strike="noStrike" u="none">
              <a:solidFill>
                <a:srgbClr val="000000"/>
              </a:solidFill>
              <a:effectLst/>
              <a:uFillTx/>
              <a:latin typeface="Arial"/>
            </a:endParaRPr>
          </a:p>
          <a:p>
            <a:pPr lvl="1" marL="927000" indent="-469800" algn="just">
              <a:spcBef>
                <a:spcPts val="499"/>
              </a:spcBef>
              <a:buClr>
                <a:srgbClr val="000066"/>
              </a:buClr>
              <a:buFont typeface="Wingdings" charset="2"/>
              <a:buChar char=""/>
              <a:tabLst>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Lst>
            </a:pPr>
            <a:r>
              <a:rPr b="0" i="1" lang="en-US" sz="2000" strike="noStrike" u="none">
                <a:solidFill>
                  <a:srgbClr val="000000"/>
                </a:solidFill>
                <a:effectLst/>
                <a:uFillTx/>
                <a:latin typeface="Arial"/>
              </a:rPr>
              <a:t>Expansions</a:t>
            </a:r>
            <a:endParaRPr b="0" lang="en-US" sz="2000" strike="noStrike" u="none">
              <a:solidFill>
                <a:srgbClr val="000000"/>
              </a:solidFill>
              <a:effectLst/>
              <a:uFillTx/>
              <a:latin typeface="Arial"/>
            </a:endParaRPr>
          </a:p>
          <a:p>
            <a:pPr lvl="1" marL="927000" indent="-469800" algn="just">
              <a:spcBef>
                <a:spcPts val="499"/>
              </a:spcBef>
              <a:buClr>
                <a:srgbClr val="000066"/>
              </a:buClr>
              <a:buFont typeface="Wingdings" charset="2"/>
              <a:buChar char=""/>
              <a:tabLst>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Lst>
            </a:pPr>
            <a:r>
              <a:rPr b="0" i="1" lang="en-US" sz="2000" strike="noStrike" u="none">
                <a:solidFill>
                  <a:srgbClr val="000000"/>
                </a:solidFill>
                <a:effectLst/>
                <a:uFillTx/>
                <a:latin typeface="Arial"/>
              </a:rPr>
              <a:t>Distributors</a:t>
            </a:r>
            <a:endParaRPr b="0" lang="en-US" sz="2000" strike="noStrike" u="none">
              <a:solidFill>
                <a:srgbClr val="000000"/>
              </a:solidFill>
              <a:effectLst/>
              <a:uFillTx/>
              <a:latin typeface="Arial"/>
            </a:endParaRPr>
          </a:p>
          <a:p>
            <a:pPr lvl="1" marL="927000" indent="-469800" algn="just">
              <a:spcBef>
                <a:spcPts val="499"/>
              </a:spcBef>
              <a:buClr>
                <a:srgbClr val="000066"/>
              </a:buClr>
              <a:buFont typeface="Wingdings" charset="2"/>
              <a:buChar char=""/>
              <a:tabLst>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Lst>
            </a:pPr>
            <a:r>
              <a:rPr b="0" i="1" lang="en-US" sz="2000" strike="noStrike" u="none">
                <a:solidFill>
                  <a:srgbClr val="000000"/>
                </a:solidFill>
                <a:effectLst/>
                <a:uFillTx/>
                <a:latin typeface="Arial"/>
              </a:rPr>
              <a:t>Forced Dispatch</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 name="PlaceHolder 1"/>
          <p:cNvSpPr>
            <a:spLocks noGrp="1"/>
          </p:cNvSpPr>
          <p:nvPr>
            <p:ph type="title"/>
          </p:nvPr>
        </p:nvSpPr>
        <p:spPr>
          <a:xfrm>
            <a:off x="190080" y="75960"/>
            <a:ext cx="941076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66"/>
                </a:solidFill>
                <a:effectLst/>
                <a:uFillTx/>
                <a:latin typeface="Arial"/>
              </a:rPr>
              <a:t>ARGENTINA</a:t>
            </a:r>
            <a:endParaRPr b="1" i="1" lang="en-US" sz="3600" strike="noStrike" u="none">
              <a:solidFill>
                <a:srgbClr val="000066"/>
              </a:solidFill>
              <a:effectLst/>
              <a:uFillTx/>
              <a:latin typeface="Arial"/>
            </a:endParaRPr>
          </a:p>
        </p:txBody>
      </p:sp>
      <p:sp>
        <p:nvSpPr>
          <p:cNvPr id="50" name=""/>
          <p:cNvSpPr/>
          <p:nvPr/>
        </p:nvSpPr>
        <p:spPr>
          <a:xfrm>
            <a:off x="1320840" y="1562040"/>
            <a:ext cx="1871640" cy="660600"/>
          </a:xfrm>
          <a:prstGeom prst="rect">
            <a:avLst/>
          </a:prstGeom>
          <a:noFill/>
          <a:ln w="0">
            <a:noFill/>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Arial"/>
            </a:endParaRPr>
          </a:p>
        </p:txBody>
      </p:sp>
      <p:sp>
        <p:nvSpPr>
          <p:cNvPr id="51" name="PlaceHolder 2"/>
          <p:cNvSpPr>
            <a:spLocks noGrp="1"/>
          </p:cNvSpPr>
          <p:nvPr>
            <p:ph/>
          </p:nvPr>
        </p:nvSpPr>
        <p:spPr>
          <a:xfrm>
            <a:off x="342720" y="761760"/>
            <a:ext cx="2849400" cy="5257800"/>
          </a:xfrm>
          <a:prstGeom prst="rect">
            <a:avLst/>
          </a:prstGeom>
          <a:noFill/>
          <a:ln w="0">
            <a:noFill/>
          </a:ln>
        </p:spPr>
        <p:txBody>
          <a:bodyPr lIns="90000" rIns="90000" tIns="46800" bIns="46800" anchor="t">
            <a:normAutofit/>
          </a:bodyPr>
          <a:p>
            <a:pPr marL="343080" indent="-343080">
              <a:spcBef>
                <a:spcPts val="499"/>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2000" strike="noStrike" u="none">
                <a:solidFill>
                  <a:srgbClr val="000000"/>
                </a:solidFill>
                <a:effectLst/>
                <a:uFillTx/>
                <a:latin typeface="Arial"/>
              </a:rPr>
              <a:t>New Resolution 135/01: Power Market restructure </a:t>
            </a:r>
            <a:endParaRPr b="0" lang="en-US" sz="2000" strike="noStrike" u="none">
              <a:solidFill>
                <a:srgbClr val="000000"/>
              </a:solidFill>
              <a:effectLst/>
              <a:uFillTx/>
              <a:latin typeface="Arial"/>
            </a:endParaRPr>
          </a:p>
          <a:p>
            <a:pPr marL="343080" indent="0" algn="just">
              <a:spcBef>
                <a:spcPts val="499"/>
              </a:spcBef>
              <a:buNone/>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a:p>
            <a:pPr marL="343080" indent="0" algn="just">
              <a:spcBef>
                <a:spcPts val="499"/>
              </a:spcBef>
              <a:buNone/>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a:p>
            <a:pPr marL="343080" indent="0" algn="just">
              <a:spcBef>
                <a:spcPts val="499"/>
              </a:spcBef>
              <a:buNone/>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a:p>
            <a:pPr marL="343080" indent="0" algn="just">
              <a:spcBef>
                <a:spcPts val="499"/>
              </a:spcBef>
              <a:buNone/>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a:p>
            <a:pPr marL="343080" indent="0" algn="just">
              <a:spcBef>
                <a:spcPts val="499"/>
              </a:spcBef>
              <a:buNone/>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a:p>
            <a:pPr marL="343080" indent="0" algn="just">
              <a:spcBef>
                <a:spcPts val="499"/>
              </a:spcBef>
              <a:buNone/>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a:p>
            <a:pPr marL="343080" indent="0" algn="just">
              <a:spcBef>
                <a:spcPts val="499"/>
              </a:spcBef>
              <a:buNone/>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a:p>
            <a:pPr marL="343080" indent="0" algn="just">
              <a:spcBef>
                <a:spcPts val="499"/>
              </a:spcBef>
              <a:buNone/>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endParaRPr b="0" lang="en-US" sz="2000" strike="noStrike" u="none">
              <a:solidFill>
                <a:srgbClr val="000000"/>
              </a:solidFill>
              <a:effectLst/>
              <a:uFillTx/>
              <a:latin typeface="Arial"/>
            </a:endParaRPr>
          </a:p>
        </p:txBody>
      </p:sp>
      <p:sp>
        <p:nvSpPr>
          <p:cNvPr id="52" name=""/>
          <p:cNvSpPr/>
          <p:nvPr/>
        </p:nvSpPr>
        <p:spPr>
          <a:xfrm>
            <a:off x="3192480" y="762120"/>
            <a:ext cx="6561000" cy="5562360"/>
          </a:xfrm>
          <a:prstGeom prst="rect">
            <a:avLst/>
          </a:prstGeom>
          <a:noFill/>
          <a:ln w="0">
            <a:noFill/>
          </a:ln>
        </p:spPr>
        <p:style>
          <a:lnRef idx="0"/>
          <a:fillRef idx="0"/>
          <a:effectRef idx="0"/>
          <a:fontRef idx="minor"/>
        </p:style>
        <p:txBody>
          <a:bodyPr lIns="90000" rIns="90000" tIns="46800" bIns="46800" anchor="t">
            <a:normAutofit/>
          </a:bodyPr>
          <a:p>
            <a:pPr marL="343080" indent="-343080" algn="just">
              <a:lnSpc>
                <a:spcPct val="90000"/>
              </a:lnSpc>
              <a:spcBef>
                <a:spcPts val="1001"/>
              </a:spcBef>
              <a:buClr>
                <a:srgbClr val="000066"/>
              </a:buClr>
              <a:buSzPct val="65000"/>
              <a:buFont typeface="Wingdings" charset="2"/>
              <a:buChar char=""/>
              <a:tabLst>
                <a:tab algn="l" pos="488880"/>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Lst>
            </a:pPr>
            <a:r>
              <a:rPr b="0" lang="en-US" sz="2000" strike="noStrike" u="none">
                <a:solidFill>
                  <a:srgbClr val="000000"/>
                </a:solidFill>
                <a:effectLst/>
                <a:uFillTx/>
                <a:latin typeface="Arial"/>
              </a:rPr>
              <a:t>The Secretary of Energy (SE) will have the following functions:</a:t>
            </a:r>
            <a:endParaRPr b="0" lang="en-US" sz="2000" strike="noStrike" u="none">
              <a:solidFill>
                <a:srgbClr val="000000"/>
              </a:solidFill>
              <a:effectLst/>
              <a:uFillTx/>
              <a:latin typeface="Arial"/>
            </a:endParaRPr>
          </a:p>
          <a:p>
            <a:pPr lvl="1" marL="927000" indent="-469800" algn="just">
              <a:lnSpc>
                <a:spcPct val="90000"/>
              </a:lnSpc>
              <a:spcBef>
                <a:spcPts val="901"/>
              </a:spcBef>
              <a:buClr>
                <a:srgbClr val="000066"/>
              </a:buClr>
              <a:buFont typeface="Wingdings" charset="2"/>
              <a:buChar char=""/>
              <a:tabLst>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Lst>
            </a:pPr>
            <a:r>
              <a:rPr b="0" lang="en-US" sz="1800" strike="noStrike" u="sng">
                <a:solidFill>
                  <a:srgbClr val="000000"/>
                </a:solidFill>
                <a:effectLst/>
                <a:uFillTx/>
                <a:latin typeface="Arial"/>
              </a:rPr>
              <a:t>In Programming of the Daily Dispatch</a:t>
            </a:r>
            <a:r>
              <a:rPr b="0" lang="en-US" sz="1800" strike="noStrike" u="none">
                <a:solidFill>
                  <a:srgbClr val="000000"/>
                </a:solidFill>
                <a:effectLst/>
                <a:uFillTx/>
                <a:latin typeface="Arial"/>
              </a:rPr>
              <a:t>: SE will determine the capacity restrictions for each link.</a:t>
            </a:r>
            <a:endParaRPr b="0" lang="en-US" sz="1800" strike="noStrike" u="none">
              <a:solidFill>
                <a:srgbClr val="000000"/>
              </a:solidFill>
              <a:effectLst/>
              <a:uFillTx/>
              <a:latin typeface="Arial"/>
            </a:endParaRPr>
          </a:p>
          <a:p>
            <a:pPr lvl="1" marL="927000" indent="-469800" algn="just">
              <a:lnSpc>
                <a:spcPct val="90000"/>
              </a:lnSpc>
              <a:spcBef>
                <a:spcPts val="901"/>
              </a:spcBef>
              <a:buClr>
                <a:srgbClr val="000066"/>
              </a:buClr>
              <a:buFont typeface="Wingdings" charset="2"/>
              <a:buChar char=""/>
              <a:tabLst>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Lst>
            </a:pPr>
            <a:r>
              <a:rPr b="0" lang="en-US" sz="1800" strike="noStrike" u="sng">
                <a:solidFill>
                  <a:srgbClr val="000000"/>
                </a:solidFill>
                <a:effectLst/>
                <a:uFillTx/>
                <a:latin typeface="Arial"/>
              </a:rPr>
              <a:t>In Frequency regulation and reactive compensation</a:t>
            </a:r>
            <a:r>
              <a:rPr b="0" lang="en-US" sz="1800" strike="noStrike" u="none">
                <a:solidFill>
                  <a:srgbClr val="000000"/>
                </a:solidFill>
                <a:effectLst/>
                <a:uFillTx/>
                <a:latin typeface="Arial"/>
              </a:rPr>
              <a:t>: SE will determine the technical and economical conditions.</a:t>
            </a:r>
            <a:endParaRPr b="0" lang="en-US" sz="1800" strike="noStrike" u="none">
              <a:solidFill>
                <a:srgbClr val="000000"/>
              </a:solidFill>
              <a:effectLst/>
              <a:uFillTx/>
              <a:latin typeface="Arial"/>
            </a:endParaRPr>
          </a:p>
          <a:p>
            <a:pPr lvl="1" marL="927000" indent="-469800" algn="just">
              <a:lnSpc>
                <a:spcPct val="90000"/>
              </a:lnSpc>
              <a:spcBef>
                <a:spcPts val="901"/>
              </a:spcBef>
              <a:buClr>
                <a:srgbClr val="000066"/>
              </a:buClr>
              <a:buFont typeface="Wingdings" charset="2"/>
              <a:buChar char=""/>
              <a:tabLst>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Lst>
            </a:pPr>
            <a:r>
              <a:rPr b="0" lang="en-US" sz="1800" strike="noStrike" u="sng">
                <a:solidFill>
                  <a:srgbClr val="000000"/>
                </a:solidFill>
                <a:effectLst/>
                <a:uFillTx/>
                <a:latin typeface="Arial"/>
              </a:rPr>
              <a:t>Congestion Rights</a:t>
            </a:r>
            <a:r>
              <a:rPr b="0" lang="en-US" sz="1800" strike="noStrike" u="none">
                <a:solidFill>
                  <a:srgbClr val="000000"/>
                </a:solidFill>
                <a:effectLst/>
                <a:uFillTx/>
                <a:latin typeface="Arial"/>
              </a:rPr>
              <a:t>: SE is empowered to call a bid in order to sell those rights. </a:t>
            </a:r>
            <a:endParaRPr b="0" lang="en-US" sz="1800" strike="noStrike" u="none">
              <a:solidFill>
                <a:srgbClr val="000000"/>
              </a:solidFill>
              <a:effectLst/>
              <a:uFillTx/>
              <a:latin typeface="Arial"/>
            </a:endParaRPr>
          </a:p>
          <a:p>
            <a:pPr lvl="1" marL="927000" indent="-469800" algn="just">
              <a:lnSpc>
                <a:spcPct val="90000"/>
              </a:lnSpc>
              <a:spcBef>
                <a:spcPts val="901"/>
              </a:spcBef>
              <a:buClr>
                <a:srgbClr val="000066"/>
              </a:buClr>
              <a:buFont typeface="Wingdings" charset="2"/>
              <a:buChar char=""/>
              <a:tabLst>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Lst>
            </a:pPr>
            <a:r>
              <a:rPr b="0" lang="en-US" sz="1800" strike="noStrike" u="sng">
                <a:solidFill>
                  <a:srgbClr val="000000"/>
                </a:solidFill>
                <a:effectLst/>
                <a:uFillTx/>
                <a:latin typeface="Arial"/>
              </a:rPr>
              <a:t>Reliability installations</a:t>
            </a:r>
            <a:r>
              <a:rPr b="0" lang="en-US" sz="1800" strike="noStrike" u="none">
                <a:solidFill>
                  <a:srgbClr val="000000"/>
                </a:solidFill>
                <a:effectLst/>
                <a:uFillTx/>
                <a:latin typeface="Arial"/>
              </a:rPr>
              <a:t>: In the construction, operation and maintenance (COM) of such installations, the SE will determine the needs for such installations and have an active participation during the bid for the COM.</a:t>
            </a:r>
            <a:endParaRPr b="0" lang="en-US" sz="1800" strike="noStrike" u="none">
              <a:solidFill>
                <a:srgbClr val="000000"/>
              </a:solidFill>
              <a:effectLst/>
              <a:uFillTx/>
              <a:latin typeface="Arial"/>
            </a:endParaRPr>
          </a:p>
          <a:p>
            <a:pPr lvl="1" marL="927000" indent="-469800" algn="just">
              <a:lnSpc>
                <a:spcPct val="90000"/>
              </a:lnSpc>
              <a:spcBef>
                <a:spcPts val="901"/>
              </a:spcBef>
              <a:buClr>
                <a:srgbClr val="000066"/>
              </a:buClr>
              <a:buFont typeface="Wingdings" charset="2"/>
              <a:buChar char=""/>
              <a:tabLst>
                <a:tab algn="l" pos="977760"/>
                <a:tab algn="l" pos="1467000"/>
                <a:tab algn="l" pos="1955880"/>
                <a:tab algn="l" pos="2444760"/>
                <a:tab algn="l" pos="2933640"/>
                <a:tab algn="l" pos="3422520"/>
                <a:tab algn="l" pos="3911760"/>
                <a:tab algn="l" pos="4400640"/>
                <a:tab algn="l" pos="4889520"/>
                <a:tab algn="l" pos="5378400"/>
                <a:tab algn="l" pos="5867280"/>
                <a:tab algn="l" pos="6356520"/>
                <a:tab algn="l" pos="6845400"/>
                <a:tab algn="l" pos="7334280"/>
                <a:tab algn="l" pos="7823160"/>
                <a:tab algn="l" pos="8312040"/>
                <a:tab algn="l" pos="8801280"/>
                <a:tab algn="l" pos="9290160"/>
                <a:tab algn="l" pos="9779040"/>
                <a:tab algn="l" pos="10267920"/>
              </a:tabLst>
            </a:pPr>
            <a:r>
              <a:rPr b="0" lang="en-US" sz="1800" strike="noStrike" u="sng">
                <a:solidFill>
                  <a:srgbClr val="000000"/>
                </a:solidFill>
                <a:effectLst/>
                <a:uFillTx/>
                <a:latin typeface="Arial"/>
              </a:rPr>
              <a:t>“Reference price” and virtual passthrough of the supply contracts in the WEM</a:t>
            </a:r>
            <a:r>
              <a:rPr b="0" lang="en-US" sz="1800" strike="noStrike" u="none">
                <a:solidFill>
                  <a:srgbClr val="000000"/>
                </a:solidFill>
                <a:effectLst/>
                <a:uFillTx/>
                <a:latin typeface="Arial"/>
              </a:rPr>
              <a:t>: The SE will establish minimum requirements for the purchase of energy in the WEM for distribution companies following some rules.</a:t>
            </a: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23076</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2000-09-25T21:37:47Z</dcterms:created>
  <dc:creator>Departamento de Telematica</dc:creator>
  <dc:description/>
  <dc:language>en-US</dc:language>
  <cp:lastModifiedBy>Enron</cp:lastModifiedBy>
  <cp:lastPrinted>2001-05-11T21:42:03Z</cp:lastPrinted>
  <dcterms:modified xsi:type="dcterms:W3CDTF">2001-10-16T18:51:29Z</dcterms:modified>
  <cp:revision>1514</cp:revision>
  <dc:subject/>
  <dc:title>Project Ruth</dc:title>
</cp:coreProperties>
</file>