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2044EF-DCB7-4E17-8ABD-8A8D6C3E68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51BCF9-A317-4BCF-93BD-B3B93BF4C7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152280" y="1523880"/>
            <a:ext cx="8839440" cy="41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SzPct val="85000"/>
              <a:buFont typeface="Wingdings" charset="2"/>
              <a:buChar char="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228600"/>
            <a:ext cx="86868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CAA Ownership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0" y="838080"/>
            <a:ext cx="8610480" cy="5562720"/>
            <a:chOff x="0" y="838080"/>
            <a:chExt cx="8610480" cy="5562720"/>
          </a:xfrm>
        </p:grpSpPr>
        <p:sp>
          <p:nvSpPr>
            <p:cNvPr id="9" name=""/>
            <p:cNvSpPr/>
            <p:nvPr/>
          </p:nvSpPr>
          <p:spPr>
            <a:xfrm>
              <a:off x="2514240" y="4832280"/>
              <a:ext cx="0" cy="99864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171840" y="4260960"/>
              <a:ext cx="2057040" cy="642960"/>
            </a:xfrm>
            <a:custGeom>
              <a:avLst/>
              <a:gdLst>
                <a:gd name="textAreaLeft" fmla="*/ 41400 w 2057040"/>
                <a:gd name="textAreaRight" fmla="*/ 2015640 w 2057040"/>
                <a:gd name="textAreaTop" fmla="*/ 41400 h 642960"/>
                <a:gd name="textAreaBottom" fmla="*/ 601560 h 642960"/>
              </a:gdLst>
              <a:ahLst/>
              <a:cxnLst/>
              <a:rect l="textAreaLeft" t="textAreaTop" r="textAreaRight" b="textAreaBottom"/>
              <a:pathLst>
                <a:path w="69079" h="21600">
                  <a:moveTo>
                    <a:pt x="0" y="0"/>
                  </a:moveTo>
                  <a:lnTo>
                    <a:pt x="69079" y="0"/>
                  </a:lnTo>
                  <a:lnTo>
                    <a:pt x="69079" y="21600"/>
                  </a:lnTo>
                  <a:lnTo>
                    <a:pt x="0" y="21600"/>
                  </a:lnTo>
                  <a:close/>
                </a:path>
                <a:path fill="lightenLess" w="69079" h="21600">
                  <a:moveTo>
                    <a:pt x="0" y="0"/>
                  </a:moveTo>
                  <a:lnTo>
                    <a:pt x="69079" y="0"/>
                  </a:lnTo>
                  <a:lnTo>
                    <a:pt x="67679" y="1400"/>
                  </a:lnTo>
                  <a:lnTo>
                    <a:pt x="1400" y="1400"/>
                  </a:lnTo>
                  <a:close/>
                </a:path>
                <a:path fill="darken" w="69079" h="21600">
                  <a:moveTo>
                    <a:pt x="69079" y="0"/>
                  </a:moveTo>
                  <a:lnTo>
                    <a:pt x="69079" y="21600"/>
                  </a:lnTo>
                  <a:lnTo>
                    <a:pt x="67679" y="20200"/>
                  </a:lnTo>
                  <a:lnTo>
                    <a:pt x="67679" y="1400"/>
                  </a:lnTo>
                  <a:close/>
                </a:path>
                <a:path fill="darkenLess" w="69079" h="21600">
                  <a:moveTo>
                    <a:pt x="69079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67679" y="20200"/>
                  </a:lnTo>
                  <a:close/>
                </a:path>
                <a:path fill="lighten" w="69079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99ff99"/>
            </a:solidFill>
            <a:ln w="936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>
              <a:off x="0" y="5045040"/>
              <a:ext cx="8610480" cy="0"/>
            </a:xfrm>
            <a:prstGeom prst="line">
              <a:avLst/>
            </a:prstGeom>
            <a:ln w="3240">
              <a:solidFill>
                <a:srgbClr val="000000"/>
              </a:solidFill>
              <a:prstDash val="lgDashDot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295280" y="1765440"/>
              <a:ext cx="0" cy="1425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800240" y="1407960"/>
              <a:ext cx="0" cy="4422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44320" y="1195560"/>
              <a:ext cx="1436400" cy="822240"/>
            </a:xfrm>
            <a:custGeom>
              <a:avLst/>
              <a:gdLst>
                <a:gd name="textAreaLeft" fmla="*/ 53280 w 1436400"/>
                <a:gd name="textAreaRight" fmla="*/ 1383120 w 1436400"/>
                <a:gd name="textAreaTop" fmla="*/ 53280 h 822240"/>
                <a:gd name="textAreaBottom" fmla="*/ 768960 h 822240"/>
              </a:gdLst>
              <a:ahLst/>
              <a:cxnLst/>
              <a:rect l="textAreaLeft" t="textAreaTop" r="textAreaRight" b="textAreaBottom"/>
              <a:pathLst>
                <a:path w="37727" h="21600">
                  <a:moveTo>
                    <a:pt x="0" y="0"/>
                  </a:moveTo>
                  <a:lnTo>
                    <a:pt x="37727" y="0"/>
                  </a:lnTo>
                  <a:lnTo>
                    <a:pt x="37727" y="21600"/>
                  </a:lnTo>
                  <a:lnTo>
                    <a:pt x="0" y="21600"/>
                  </a:lnTo>
                  <a:close/>
                </a:path>
                <a:path fill="lightenLess" w="37727" h="21600">
                  <a:moveTo>
                    <a:pt x="0" y="0"/>
                  </a:moveTo>
                  <a:lnTo>
                    <a:pt x="37727" y="0"/>
                  </a:lnTo>
                  <a:lnTo>
                    <a:pt x="36327" y="1400"/>
                  </a:lnTo>
                  <a:lnTo>
                    <a:pt x="1400" y="1400"/>
                  </a:lnTo>
                  <a:close/>
                </a:path>
                <a:path fill="darken" w="37727" h="21600">
                  <a:moveTo>
                    <a:pt x="37727" y="0"/>
                  </a:moveTo>
                  <a:lnTo>
                    <a:pt x="37727" y="21600"/>
                  </a:lnTo>
                  <a:lnTo>
                    <a:pt x="36327" y="20200"/>
                  </a:lnTo>
                  <a:lnTo>
                    <a:pt x="36327" y="1400"/>
                  </a:lnTo>
                  <a:close/>
                </a:path>
                <a:path fill="darkenLess" w="37727" h="21600">
                  <a:moveTo>
                    <a:pt x="37727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6327" y="20200"/>
                  </a:lnTo>
                  <a:close/>
                </a:path>
                <a:path fill="lighten" w="37727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ffcc66"/>
            </a:solidFill>
            <a:ln w="9360">
              <a:solidFill>
                <a:srgbClr val="ff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27840" y="1336680"/>
              <a:ext cx="1121760" cy="520920"/>
            </a:xfrm>
            <a:prstGeom prst="rect">
              <a:avLst/>
            </a:prstGeom>
            <a:solidFill>
              <a:srgbClr val="ff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(Guarantor)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962160" y="4260960"/>
              <a:ext cx="1752120" cy="571320"/>
            </a:xfrm>
            <a:custGeom>
              <a:avLst/>
              <a:gdLst>
                <a:gd name="textAreaLeft" fmla="*/ 36720 w 1752120"/>
                <a:gd name="textAreaRight" fmla="*/ 1715400 w 1752120"/>
                <a:gd name="textAreaTop" fmla="*/ 36720 h 571320"/>
                <a:gd name="textAreaBottom" fmla="*/ 534600 h 571320"/>
              </a:gdLst>
              <a:ahLst/>
              <a:cxnLst/>
              <a:rect l="textAreaLeft" t="textAreaTop" r="textAreaRight" b="textAreaBottom"/>
              <a:pathLst>
                <a:path w="66215" h="21600">
                  <a:moveTo>
                    <a:pt x="0" y="0"/>
                  </a:moveTo>
                  <a:lnTo>
                    <a:pt x="66215" y="0"/>
                  </a:lnTo>
                  <a:lnTo>
                    <a:pt x="66215" y="21600"/>
                  </a:lnTo>
                  <a:lnTo>
                    <a:pt x="0" y="21600"/>
                  </a:lnTo>
                  <a:close/>
                </a:path>
                <a:path fill="lightenLess" w="66215" h="21600">
                  <a:moveTo>
                    <a:pt x="0" y="0"/>
                  </a:moveTo>
                  <a:lnTo>
                    <a:pt x="66215" y="0"/>
                  </a:lnTo>
                  <a:lnTo>
                    <a:pt x="64815" y="1400"/>
                  </a:lnTo>
                  <a:lnTo>
                    <a:pt x="1400" y="1400"/>
                  </a:lnTo>
                  <a:close/>
                </a:path>
                <a:path fill="darken" w="66215" h="21600">
                  <a:moveTo>
                    <a:pt x="66215" y="0"/>
                  </a:moveTo>
                  <a:lnTo>
                    <a:pt x="66215" y="21600"/>
                  </a:lnTo>
                  <a:lnTo>
                    <a:pt x="64815" y="20200"/>
                  </a:lnTo>
                  <a:lnTo>
                    <a:pt x="64815" y="1400"/>
                  </a:lnTo>
                  <a:close/>
                </a:path>
                <a:path fill="darkenLess" w="66215" h="21600">
                  <a:moveTo>
                    <a:pt x="66215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64815" y="20200"/>
                  </a:lnTo>
                  <a:close/>
                </a:path>
                <a:path fill="lighten" w="66215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99ff99"/>
            </a:solidFill>
            <a:ln w="936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038480" y="4332240"/>
              <a:ext cx="1577520" cy="474120"/>
            </a:xfrm>
            <a:prstGeom prst="rect">
              <a:avLst/>
            </a:prstGeom>
            <a:solidFill>
              <a:srgbClr val="99ff99"/>
            </a:solidFill>
            <a:ln w="324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CayCo.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Holding II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4038480" y="838080"/>
              <a:ext cx="1752120" cy="784440"/>
            </a:xfrm>
            <a:custGeom>
              <a:avLst/>
              <a:gdLst>
                <a:gd name="textAreaLeft" fmla="*/ 50760 w 1752120"/>
                <a:gd name="textAreaRight" fmla="*/ 1701360 w 1752120"/>
                <a:gd name="textAreaTop" fmla="*/ 50760 h 784440"/>
                <a:gd name="textAreaBottom" fmla="*/ 733680 h 784440"/>
              </a:gdLst>
              <a:ahLst/>
              <a:cxnLst/>
              <a:rect l="textAreaLeft" t="textAreaTop" r="textAreaRight" b="textAreaBottom"/>
              <a:pathLst>
                <a:path w="48233" h="21600">
                  <a:moveTo>
                    <a:pt x="0" y="0"/>
                  </a:moveTo>
                  <a:lnTo>
                    <a:pt x="48233" y="0"/>
                  </a:lnTo>
                  <a:lnTo>
                    <a:pt x="48233" y="21600"/>
                  </a:lnTo>
                  <a:lnTo>
                    <a:pt x="0" y="21600"/>
                  </a:lnTo>
                  <a:close/>
                </a:path>
                <a:path fill="lightenLess" w="48233" h="21600">
                  <a:moveTo>
                    <a:pt x="0" y="0"/>
                  </a:moveTo>
                  <a:lnTo>
                    <a:pt x="48233" y="0"/>
                  </a:lnTo>
                  <a:lnTo>
                    <a:pt x="46833" y="1400"/>
                  </a:lnTo>
                  <a:lnTo>
                    <a:pt x="1400" y="1400"/>
                  </a:lnTo>
                  <a:close/>
                </a:path>
                <a:path fill="darken" w="48233" h="21600">
                  <a:moveTo>
                    <a:pt x="48233" y="0"/>
                  </a:moveTo>
                  <a:lnTo>
                    <a:pt x="48233" y="21600"/>
                  </a:lnTo>
                  <a:lnTo>
                    <a:pt x="46833" y="20200"/>
                  </a:lnTo>
                  <a:lnTo>
                    <a:pt x="46833" y="1400"/>
                  </a:lnTo>
                  <a:close/>
                </a:path>
                <a:path fill="darkenLess" w="48233" h="21600">
                  <a:moveTo>
                    <a:pt x="48233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46833" y="20200"/>
                  </a:lnTo>
                  <a:close/>
                </a:path>
                <a:path fill="lighten" w="48233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6666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14440" y="923760"/>
              <a:ext cx="1599840" cy="520920"/>
            </a:xfrm>
            <a:prstGeom prst="rect">
              <a:avLst/>
            </a:prstGeom>
            <a:solidFill>
              <a:srgbClr val="66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Accommodation Party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85440" y="2906640"/>
              <a:ext cx="1218960" cy="784440"/>
            </a:xfrm>
            <a:custGeom>
              <a:avLst/>
              <a:gdLst>
                <a:gd name="textAreaLeft" fmla="*/ 50760 w 1218960"/>
                <a:gd name="textAreaRight" fmla="*/ 1168200 w 1218960"/>
                <a:gd name="textAreaTop" fmla="*/ 50760 h 784440"/>
                <a:gd name="textAreaBottom" fmla="*/ 733680 h 784440"/>
              </a:gdLst>
              <a:ahLst/>
              <a:cxnLst/>
              <a:rect l="textAreaLeft" t="textAreaTop" r="textAreaRight" b="textAreaBottom"/>
              <a:pathLst>
                <a:path w="33559" h="21600">
                  <a:moveTo>
                    <a:pt x="0" y="0"/>
                  </a:moveTo>
                  <a:lnTo>
                    <a:pt x="33559" y="0"/>
                  </a:lnTo>
                  <a:lnTo>
                    <a:pt x="33559" y="21600"/>
                  </a:lnTo>
                  <a:lnTo>
                    <a:pt x="0" y="21600"/>
                  </a:lnTo>
                  <a:close/>
                </a:path>
                <a:path fill="lightenLess" w="33559" h="21600">
                  <a:moveTo>
                    <a:pt x="0" y="0"/>
                  </a:moveTo>
                  <a:lnTo>
                    <a:pt x="33559" y="0"/>
                  </a:lnTo>
                  <a:lnTo>
                    <a:pt x="32159" y="1400"/>
                  </a:lnTo>
                  <a:lnTo>
                    <a:pt x="1400" y="1400"/>
                  </a:lnTo>
                  <a:close/>
                </a:path>
                <a:path fill="darken" w="33559" h="21600">
                  <a:moveTo>
                    <a:pt x="33559" y="0"/>
                  </a:moveTo>
                  <a:lnTo>
                    <a:pt x="33559" y="21600"/>
                  </a:lnTo>
                  <a:lnTo>
                    <a:pt x="32159" y="20200"/>
                  </a:lnTo>
                  <a:lnTo>
                    <a:pt x="32159" y="1400"/>
                  </a:lnTo>
                  <a:close/>
                </a:path>
                <a:path fill="darkenLess" w="33559" h="21600">
                  <a:moveTo>
                    <a:pt x="33559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32159" y="20200"/>
                  </a:lnTo>
                  <a:close/>
                </a:path>
                <a:path fill="lighten" w="33559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ffcc66"/>
            </a:solidFill>
            <a:ln w="9360">
              <a:solidFill>
                <a:srgbClr val="ffcc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938160" y="3048120"/>
              <a:ext cx="754920" cy="520920"/>
            </a:xfrm>
            <a:prstGeom prst="rect">
              <a:avLst/>
            </a:prstGeom>
            <a:solidFill>
              <a:srgbClr val="ffcc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ESAT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(Agent)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438280" y="3121200"/>
              <a:ext cx="674280" cy="22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685440" y="2077920"/>
              <a:ext cx="6854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904760" y="3333600"/>
              <a:ext cx="2285640" cy="0"/>
            </a:xfrm>
            <a:prstGeom prst="line">
              <a:avLst/>
            </a:prstGeom>
            <a:ln cap="rnd" w="3240">
              <a:solidFill>
                <a:srgbClr val="000000"/>
              </a:solidFill>
              <a:custDash>
                <a:ds d="100000" sp="1000"/>
              </a:custDash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1981080" y="1622520"/>
              <a:ext cx="2209320" cy="1498680"/>
            </a:xfrm>
            <a:prstGeom prst="line">
              <a:avLst/>
            </a:prstGeom>
            <a:ln cap="rnd" w="12600">
              <a:solidFill>
                <a:srgbClr val="000000"/>
              </a:solidFill>
              <a:custDash>
                <a:ds d="100000" sp="1000"/>
              </a:custDash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285640" y="2183040"/>
              <a:ext cx="1295280" cy="307440"/>
            </a:xfrm>
            <a:prstGeom prst="rect">
              <a:avLst/>
            </a:prstGeom>
            <a:solidFill>
              <a:srgbClr val="c0c0c0"/>
            </a:solidFill>
            <a:ln w="6480">
              <a:solidFill>
                <a:srgbClr val="cc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Guaranty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114440" y="1836720"/>
              <a:ext cx="1676160" cy="784080"/>
            </a:xfrm>
            <a:custGeom>
              <a:avLst/>
              <a:gdLst>
                <a:gd name="textAreaLeft" fmla="*/ 50760 w 1676160"/>
                <a:gd name="textAreaRight" fmla="*/ 1625400 w 1676160"/>
                <a:gd name="textAreaTop" fmla="*/ 50760 h 784080"/>
                <a:gd name="textAreaBottom" fmla="*/ 733320 h 784080"/>
              </a:gdLst>
              <a:ahLst/>
              <a:cxnLst/>
              <a:rect l="textAreaLeft" t="textAreaTop" r="textAreaRight" b="textAreaBottom"/>
              <a:pathLst>
                <a:path w="46164" h="21600">
                  <a:moveTo>
                    <a:pt x="0" y="0"/>
                  </a:moveTo>
                  <a:lnTo>
                    <a:pt x="46164" y="0"/>
                  </a:lnTo>
                  <a:lnTo>
                    <a:pt x="46164" y="21600"/>
                  </a:lnTo>
                  <a:lnTo>
                    <a:pt x="0" y="21600"/>
                  </a:lnTo>
                  <a:close/>
                </a:path>
                <a:path fill="lightenLess" w="46164" h="21600">
                  <a:moveTo>
                    <a:pt x="0" y="0"/>
                  </a:moveTo>
                  <a:lnTo>
                    <a:pt x="46164" y="0"/>
                  </a:lnTo>
                  <a:lnTo>
                    <a:pt x="44764" y="1400"/>
                  </a:lnTo>
                  <a:lnTo>
                    <a:pt x="1400" y="1400"/>
                  </a:lnTo>
                  <a:close/>
                </a:path>
                <a:path fill="darken" w="46164" h="21600">
                  <a:moveTo>
                    <a:pt x="46164" y="0"/>
                  </a:moveTo>
                  <a:lnTo>
                    <a:pt x="46164" y="21600"/>
                  </a:lnTo>
                  <a:lnTo>
                    <a:pt x="44764" y="20200"/>
                  </a:lnTo>
                  <a:lnTo>
                    <a:pt x="44764" y="1400"/>
                  </a:lnTo>
                  <a:close/>
                </a:path>
                <a:path fill="darkenLess" w="46164" h="21600">
                  <a:moveTo>
                    <a:pt x="46164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44764" y="20200"/>
                  </a:lnTo>
                  <a:close/>
                </a:path>
                <a:path fill="lighten" w="46164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6666ff"/>
            </a:solidFill>
            <a:ln w="93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333680" y="1908000"/>
              <a:ext cx="1228320" cy="648720"/>
            </a:xfrm>
            <a:prstGeom prst="rect">
              <a:avLst/>
            </a:prstGeom>
            <a:solidFill>
              <a:srgbClr val="66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Developer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Parent LLC (Delaware)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885840" y="5187960"/>
              <a:ext cx="1904760" cy="428760"/>
            </a:xfrm>
            <a:custGeom>
              <a:avLst/>
              <a:gdLst>
                <a:gd name="textAreaLeft" fmla="*/ 27720 w 1904760"/>
                <a:gd name="textAreaRight" fmla="*/ 1877040 w 1904760"/>
                <a:gd name="textAreaTop" fmla="*/ 27720 h 428760"/>
                <a:gd name="textAreaBottom" fmla="*/ 401040 h 428760"/>
              </a:gdLst>
              <a:ahLst/>
              <a:cxnLst/>
              <a:rect l="textAreaLeft" t="textAreaTop" r="textAreaRight" b="textAreaBottom"/>
              <a:pathLst>
                <a:path w="95895" h="21600">
                  <a:moveTo>
                    <a:pt x="0" y="0"/>
                  </a:moveTo>
                  <a:lnTo>
                    <a:pt x="95895" y="0"/>
                  </a:lnTo>
                  <a:lnTo>
                    <a:pt x="95895" y="21600"/>
                  </a:lnTo>
                  <a:lnTo>
                    <a:pt x="0" y="21600"/>
                  </a:lnTo>
                  <a:close/>
                </a:path>
                <a:path fill="lightenLess" w="95895" h="21600">
                  <a:moveTo>
                    <a:pt x="0" y="0"/>
                  </a:moveTo>
                  <a:lnTo>
                    <a:pt x="95895" y="0"/>
                  </a:lnTo>
                  <a:lnTo>
                    <a:pt x="94495" y="1400"/>
                  </a:lnTo>
                  <a:lnTo>
                    <a:pt x="1400" y="1400"/>
                  </a:lnTo>
                  <a:close/>
                </a:path>
                <a:path fill="darken" w="95895" h="21600">
                  <a:moveTo>
                    <a:pt x="95895" y="0"/>
                  </a:moveTo>
                  <a:lnTo>
                    <a:pt x="95895" y="21600"/>
                  </a:lnTo>
                  <a:lnTo>
                    <a:pt x="94495" y="20200"/>
                  </a:lnTo>
                  <a:lnTo>
                    <a:pt x="94495" y="1400"/>
                  </a:lnTo>
                  <a:close/>
                </a:path>
                <a:path fill="darkenLess" w="95895" h="21600">
                  <a:moveTo>
                    <a:pt x="95895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94495" y="20200"/>
                  </a:lnTo>
                  <a:close/>
                </a:path>
                <a:path fill="lighten" w="95895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028400" y="5259240"/>
              <a:ext cx="1567800" cy="260640"/>
            </a:xfrm>
            <a:prstGeom prst="rect">
              <a:avLst/>
            </a:pr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BrazilCo. Holding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190760" y="3121200"/>
              <a:ext cx="1523520" cy="784080"/>
            </a:xfrm>
            <a:custGeom>
              <a:avLst/>
              <a:gdLst>
                <a:gd name="textAreaLeft" fmla="*/ 50760 w 1523520"/>
                <a:gd name="textAreaRight" fmla="*/ 1472760 w 1523520"/>
                <a:gd name="textAreaTop" fmla="*/ 50760 h 784080"/>
                <a:gd name="textAreaBottom" fmla="*/ 733320 h 784080"/>
              </a:gdLst>
              <a:ahLst/>
              <a:cxnLst/>
              <a:rect l="textAreaLeft" t="textAreaTop" r="textAreaRight" b="textAreaBottom"/>
              <a:pathLst>
                <a:path w="41961" h="21600">
                  <a:moveTo>
                    <a:pt x="0" y="0"/>
                  </a:moveTo>
                  <a:lnTo>
                    <a:pt x="41961" y="0"/>
                  </a:lnTo>
                  <a:lnTo>
                    <a:pt x="41961" y="21600"/>
                  </a:lnTo>
                  <a:lnTo>
                    <a:pt x="0" y="21600"/>
                  </a:lnTo>
                  <a:close/>
                </a:path>
                <a:path fill="lightenLess" w="41961" h="21600">
                  <a:moveTo>
                    <a:pt x="0" y="0"/>
                  </a:moveTo>
                  <a:lnTo>
                    <a:pt x="41961" y="0"/>
                  </a:lnTo>
                  <a:lnTo>
                    <a:pt x="40561" y="1400"/>
                  </a:lnTo>
                  <a:lnTo>
                    <a:pt x="1400" y="1400"/>
                  </a:lnTo>
                  <a:close/>
                </a:path>
                <a:path fill="darken" w="41961" h="21600">
                  <a:moveTo>
                    <a:pt x="41961" y="0"/>
                  </a:moveTo>
                  <a:lnTo>
                    <a:pt x="41961" y="21600"/>
                  </a:lnTo>
                  <a:lnTo>
                    <a:pt x="40561" y="20200"/>
                  </a:lnTo>
                  <a:lnTo>
                    <a:pt x="40561" y="1400"/>
                  </a:lnTo>
                  <a:close/>
                </a:path>
                <a:path fill="darkenLess" w="41961" h="21600">
                  <a:moveTo>
                    <a:pt x="41961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40561" y="20200"/>
                  </a:lnTo>
                  <a:close/>
                </a:path>
                <a:path fill="lighten" w="41961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00cc99"/>
            </a:solidFill>
            <a:ln w="936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267080" y="3121200"/>
              <a:ext cx="1294920" cy="734400"/>
            </a:xfrm>
            <a:prstGeom prst="rect">
              <a:avLst/>
            </a:prstGeom>
            <a:solidFill>
              <a:srgbClr val="00cc99"/>
            </a:solidFill>
            <a:ln w="324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DeveloperCo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Owner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(Delaware)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0" y="5118120"/>
              <a:ext cx="13712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Brazil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114440" y="15796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114440" y="27208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114440" y="39322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>
              <a:off x="0" y="4189320"/>
              <a:ext cx="8610480" cy="0"/>
            </a:xfrm>
            <a:prstGeom prst="line">
              <a:avLst/>
            </a:prstGeom>
            <a:ln w="3240">
              <a:solidFill>
                <a:srgbClr val="000000"/>
              </a:solidFill>
              <a:prstDash val="lgDashDot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0" y="4332240"/>
              <a:ext cx="15238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Caymans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962160" y="478944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523880" y="5830920"/>
              <a:ext cx="1371240" cy="569880"/>
            </a:xfrm>
            <a:custGeom>
              <a:avLst/>
              <a:gdLst>
                <a:gd name="textAreaLeft" fmla="*/ 36720 w 1371240"/>
                <a:gd name="textAreaRight" fmla="*/ 1334520 w 1371240"/>
                <a:gd name="textAreaTop" fmla="*/ 36720 h 569880"/>
                <a:gd name="textAreaBottom" fmla="*/ 533160 h 569880"/>
              </a:gdLst>
              <a:ahLst/>
              <a:cxnLst/>
              <a:rect l="textAreaLeft" t="textAreaTop" r="textAreaRight" b="textAreaBottom"/>
              <a:pathLst>
                <a:path w="51955" h="21600">
                  <a:moveTo>
                    <a:pt x="0" y="0"/>
                  </a:moveTo>
                  <a:lnTo>
                    <a:pt x="51955" y="0"/>
                  </a:lnTo>
                  <a:lnTo>
                    <a:pt x="51955" y="21600"/>
                  </a:lnTo>
                  <a:lnTo>
                    <a:pt x="0" y="21600"/>
                  </a:lnTo>
                  <a:close/>
                </a:path>
                <a:path fill="lightenLess" w="51955" h="21600">
                  <a:moveTo>
                    <a:pt x="0" y="0"/>
                  </a:moveTo>
                  <a:lnTo>
                    <a:pt x="51955" y="0"/>
                  </a:lnTo>
                  <a:lnTo>
                    <a:pt x="50555" y="1400"/>
                  </a:lnTo>
                  <a:lnTo>
                    <a:pt x="1400" y="1400"/>
                  </a:lnTo>
                  <a:close/>
                </a:path>
                <a:path fill="darken" w="51955" h="21600">
                  <a:moveTo>
                    <a:pt x="51955" y="0"/>
                  </a:moveTo>
                  <a:lnTo>
                    <a:pt x="51955" y="21600"/>
                  </a:lnTo>
                  <a:lnTo>
                    <a:pt x="50555" y="20200"/>
                  </a:lnTo>
                  <a:lnTo>
                    <a:pt x="50555" y="1400"/>
                  </a:lnTo>
                  <a:close/>
                </a:path>
                <a:path fill="darkenLess" w="51955" h="21600">
                  <a:moveTo>
                    <a:pt x="51955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50555" y="20200"/>
                  </a:lnTo>
                  <a:close/>
                </a:path>
                <a:path fill="lighten" w="51955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190760" y="5830920"/>
              <a:ext cx="1294920" cy="569880"/>
            </a:xfrm>
            <a:custGeom>
              <a:avLst/>
              <a:gdLst>
                <a:gd name="textAreaLeft" fmla="*/ 36720 w 1294920"/>
                <a:gd name="textAreaRight" fmla="*/ 1258200 w 1294920"/>
                <a:gd name="textAreaTop" fmla="*/ 36720 h 569880"/>
                <a:gd name="textAreaBottom" fmla="*/ 533160 h 569880"/>
              </a:gdLst>
              <a:ahLst/>
              <a:cxnLst/>
              <a:rect l="textAreaLeft" t="textAreaTop" r="textAreaRight" b="textAreaBottom"/>
              <a:pathLst>
                <a:path w="49064" h="21600">
                  <a:moveTo>
                    <a:pt x="0" y="0"/>
                  </a:moveTo>
                  <a:lnTo>
                    <a:pt x="49064" y="0"/>
                  </a:lnTo>
                  <a:lnTo>
                    <a:pt x="49064" y="21600"/>
                  </a:lnTo>
                  <a:lnTo>
                    <a:pt x="0" y="21600"/>
                  </a:lnTo>
                  <a:close/>
                </a:path>
                <a:path fill="lightenLess" w="49064" h="21600">
                  <a:moveTo>
                    <a:pt x="0" y="0"/>
                  </a:moveTo>
                  <a:lnTo>
                    <a:pt x="49064" y="0"/>
                  </a:lnTo>
                  <a:lnTo>
                    <a:pt x="47664" y="1400"/>
                  </a:lnTo>
                  <a:lnTo>
                    <a:pt x="1400" y="1400"/>
                  </a:lnTo>
                  <a:close/>
                </a:path>
                <a:path fill="darken" w="49064" h="21600">
                  <a:moveTo>
                    <a:pt x="49064" y="0"/>
                  </a:moveTo>
                  <a:lnTo>
                    <a:pt x="49064" y="21600"/>
                  </a:lnTo>
                  <a:lnTo>
                    <a:pt x="47664" y="20200"/>
                  </a:lnTo>
                  <a:lnTo>
                    <a:pt x="47664" y="1400"/>
                  </a:lnTo>
                  <a:close/>
                </a:path>
                <a:path fill="darkenLess" w="49064" h="21600">
                  <a:moveTo>
                    <a:pt x="49064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47664" y="20200"/>
                  </a:lnTo>
                  <a:close/>
                </a:path>
                <a:path fill="lighten" w="49064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267080" y="5907240"/>
              <a:ext cx="1142640" cy="452880"/>
            </a:xfrm>
            <a:prstGeom prst="rect">
              <a:avLst/>
            </a:pr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RioGen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Genco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599840" y="5907240"/>
              <a:ext cx="1142640" cy="452880"/>
            </a:xfrm>
            <a:prstGeom prst="rect">
              <a:avLst/>
            </a:pr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Elektrobolt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Genco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962160" y="55738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371240" y="5187960"/>
              <a:ext cx="1904760" cy="428760"/>
            </a:xfrm>
            <a:custGeom>
              <a:avLst/>
              <a:gdLst>
                <a:gd name="textAreaLeft" fmla="*/ 27720 w 1904760"/>
                <a:gd name="textAreaRight" fmla="*/ 1877040 w 1904760"/>
                <a:gd name="textAreaTop" fmla="*/ 27720 h 428760"/>
                <a:gd name="textAreaBottom" fmla="*/ 401040 h 428760"/>
              </a:gdLst>
              <a:ahLst/>
              <a:cxnLst/>
              <a:rect l="textAreaLeft" t="textAreaTop" r="textAreaRight" b="textAreaBottom"/>
              <a:pathLst>
                <a:path w="95895" h="21600">
                  <a:moveTo>
                    <a:pt x="0" y="0"/>
                  </a:moveTo>
                  <a:lnTo>
                    <a:pt x="95895" y="0"/>
                  </a:lnTo>
                  <a:lnTo>
                    <a:pt x="95895" y="21600"/>
                  </a:lnTo>
                  <a:lnTo>
                    <a:pt x="0" y="21600"/>
                  </a:lnTo>
                  <a:close/>
                </a:path>
                <a:path fill="lightenLess" w="95895" h="21600">
                  <a:moveTo>
                    <a:pt x="0" y="0"/>
                  </a:moveTo>
                  <a:lnTo>
                    <a:pt x="95895" y="0"/>
                  </a:lnTo>
                  <a:lnTo>
                    <a:pt x="94495" y="1400"/>
                  </a:lnTo>
                  <a:lnTo>
                    <a:pt x="1400" y="1400"/>
                  </a:lnTo>
                  <a:close/>
                </a:path>
                <a:path fill="darken" w="95895" h="21600">
                  <a:moveTo>
                    <a:pt x="95895" y="0"/>
                  </a:moveTo>
                  <a:lnTo>
                    <a:pt x="95895" y="21600"/>
                  </a:lnTo>
                  <a:lnTo>
                    <a:pt x="94495" y="20200"/>
                  </a:lnTo>
                  <a:lnTo>
                    <a:pt x="94495" y="1400"/>
                  </a:lnTo>
                  <a:close/>
                </a:path>
                <a:path fill="darkenLess" w="95895" h="21600">
                  <a:moveTo>
                    <a:pt x="95895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94495" y="20200"/>
                  </a:lnTo>
                  <a:close/>
                </a:path>
                <a:path fill="lighten" w="95895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535760" y="5230800"/>
              <a:ext cx="1567800" cy="260640"/>
            </a:xfrm>
            <a:prstGeom prst="rect">
              <a:avLst/>
            </a:prstGeom>
            <a:solidFill>
              <a:srgbClr val="33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BrazilCo. Holding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76160" y="556272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>
              <a:off x="3352320" y="3833640"/>
              <a:ext cx="837720" cy="427320"/>
            </a:xfrm>
            <a:prstGeom prst="line">
              <a:avLst/>
            </a:prstGeom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 flipH="1" flipV="1">
              <a:off x="5714280" y="3833280"/>
              <a:ext cx="456840" cy="42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666880" y="39322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171840" y="390528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6248160" y="4260960"/>
              <a:ext cx="1904760" cy="687600"/>
            </a:xfrm>
            <a:prstGeom prst="rect">
              <a:avLst/>
            </a:prstGeom>
            <a:solidFill>
              <a:srgbClr val="99ff99"/>
            </a:solidFill>
            <a:ln w="324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CayCo.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Holding III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(Cuiaba II Turbines)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599840" y="4260960"/>
              <a:ext cx="1752480" cy="571320"/>
            </a:xfrm>
            <a:custGeom>
              <a:avLst/>
              <a:gdLst>
                <a:gd name="textAreaLeft" fmla="*/ 36720 w 1752480"/>
                <a:gd name="textAreaRight" fmla="*/ 1715760 w 1752480"/>
                <a:gd name="textAreaTop" fmla="*/ 36720 h 571320"/>
                <a:gd name="textAreaBottom" fmla="*/ 534600 h 571320"/>
              </a:gdLst>
              <a:ahLst/>
              <a:cxnLst/>
              <a:rect l="textAreaLeft" t="textAreaTop" r="textAreaRight" b="textAreaBottom"/>
              <a:pathLst>
                <a:path w="66228" h="21600">
                  <a:moveTo>
                    <a:pt x="0" y="0"/>
                  </a:moveTo>
                  <a:lnTo>
                    <a:pt x="66228" y="0"/>
                  </a:lnTo>
                  <a:lnTo>
                    <a:pt x="66228" y="21600"/>
                  </a:lnTo>
                  <a:lnTo>
                    <a:pt x="0" y="21600"/>
                  </a:lnTo>
                  <a:close/>
                </a:path>
                <a:path fill="lightenLess" w="66228" h="21600">
                  <a:moveTo>
                    <a:pt x="0" y="0"/>
                  </a:moveTo>
                  <a:lnTo>
                    <a:pt x="66228" y="0"/>
                  </a:lnTo>
                  <a:lnTo>
                    <a:pt x="64828" y="1400"/>
                  </a:lnTo>
                  <a:lnTo>
                    <a:pt x="1400" y="1400"/>
                  </a:lnTo>
                  <a:close/>
                </a:path>
                <a:path fill="darken" w="66228" h="21600">
                  <a:moveTo>
                    <a:pt x="66228" y="0"/>
                  </a:moveTo>
                  <a:lnTo>
                    <a:pt x="66228" y="21600"/>
                  </a:lnTo>
                  <a:lnTo>
                    <a:pt x="64828" y="20200"/>
                  </a:lnTo>
                  <a:lnTo>
                    <a:pt x="64828" y="1400"/>
                  </a:lnTo>
                  <a:close/>
                </a:path>
                <a:path fill="darkenLess" w="66228" h="21600">
                  <a:moveTo>
                    <a:pt x="66228" y="21600"/>
                  </a:moveTo>
                  <a:lnTo>
                    <a:pt x="0" y="21600"/>
                  </a:lnTo>
                  <a:lnTo>
                    <a:pt x="1400" y="20200"/>
                  </a:lnTo>
                  <a:lnTo>
                    <a:pt x="64828" y="20200"/>
                  </a:lnTo>
                  <a:close/>
                </a:path>
                <a:path fill="lighten" w="66228" h="21600">
                  <a:moveTo>
                    <a:pt x="0" y="21600"/>
                  </a:moveTo>
                  <a:lnTo>
                    <a:pt x="0" y="0"/>
                  </a:lnTo>
                  <a:lnTo>
                    <a:pt x="1400" y="1400"/>
                  </a:lnTo>
                  <a:lnTo>
                    <a:pt x="1400" y="20200"/>
                  </a:lnTo>
                  <a:close/>
                </a:path>
              </a:pathLst>
            </a:custGeom>
            <a:solidFill>
              <a:srgbClr val="99ff99"/>
            </a:solidFill>
            <a:ln w="936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599840" y="4332240"/>
              <a:ext cx="1577880" cy="474120"/>
            </a:xfrm>
            <a:prstGeom prst="rect">
              <a:avLst/>
            </a:prstGeom>
            <a:solidFill>
              <a:srgbClr val="99ff99"/>
            </a:solidFill>
            <a:ln w="3240">
              <a:solidFill>
                <a:srgbClr val="99ff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CayCo.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Holding I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676160" y="4789440"/>
              <a:ext cx="914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100%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2000-10-19T16:11:47Z</dcterms:created>
  <dc:creator>Wmitch2</dc:creator>
  <dc:description/>
  <dc:language>en-US</dc:language>
  <cp:lastModifiedBy>Wmitch2</cp:lastModifiedBy>
  <dcterms:modified xsi:type="dcterms:W3CDTF">2000-10-19T16:12:07Z</dcterms:modified>
  <cp:revision>1</cp:revision>
  <dc:subject/>
  <dc:title>PowerPoint Presentation</dc:title>
</cp:coreProperties>
</file>