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33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32.xml.rels" ContentType="application/vnd.openxmlformats-package.relationships+xml"/>
  <Override PartName="/ppt/slides/_rels/slide4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32.xml" ContentType="application/vnd.openxmlformats-officedocument.presentationml.slide+xml"/>
  <Override PartName="/ppt/slides/slide44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/>
  <p:notesSz cx="6656388" cy="9197975"/>
  <p:custShowLst>
    <p:custShow name="Custom Show 2" id="0">
      <p:sldLst>
        <p:sld r:id="rId3"/>
        <p:sld r:id="rId4"/>
        <p:sld r:id="rId5"/>
        <p:sld r:id="rId6"/>
        <p:sld r:id="rId12"/>
        <p:sld r:id="rId27"/>
        <p:sld r:id="rId46"/>
      </p:sldLst>
    </p:custShow>
  </p:custShow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3C7E88-2B7E-49A0-8A80-68F76DBDA46B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99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99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66A4A6-32D5-45B4-A6E1-553C31C19D1A}" type="slidenum">
              <a:rPr b="0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3048120" y="4571640"/>
            <a:ext cx="5867280" cy="1676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Presented by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Sectoral Committee-Energy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American Chamber of Commerce in India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 Delhi, India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438280" y="1447920"/>
            <a:ext cx="62485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362320" y="1143000"/>
            <a:ext cx="6476760" cy="231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Focus of U.S. on the Indian Energy Sector</a:t>
            </a:r>
            <a:endParaRPr b="0" lang="en-US" sz="5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583440" y="3124080"/>
            <a:ext cx="5077080" cy="13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Presented to the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United States Department of Energy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 New Delhi on July 24, 2000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955532-B2D5-47A8-9E33-27C5725687F1}" type="slidenum">
              <a:t>1</a:t>
            </a:fld>
          </a:p>
        </p:txBody>
      </p:sp>
    </p:spTree>
  </p:cSld>
  <p:transition spd="slow">
    <p:dissolve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2819520" y="609480"/>
            <a:ext cx="60958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</a:t>
            </a: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81952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State Electricity Board (SEB) Financial Viability Issues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Meter/Bill/Collect aspects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Direct subsidies to consumer from government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Electricity Bill 2000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Support passage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Deregulated supply company function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Contract-based power transmission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2BE8E7-0336-4A5D-B25C-099D6AD55D8E}" type="slidenum">
              <a:t>10</a:t>
            </a:fld>
          </a:p>
        </p:txBody>
      </p:sp>
    </p:spTree>
  </p:cSld>
  <p:transition spd="slow">
    <p:dissolve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086600" cy="358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Highlights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 Installed Capacity in the Country: &gt; 93,000 MW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Additional capacity targets: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9th Plan (1997-2002): 52,820 MW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10th Plan (2003-2007): 45,370 MW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11th Plan (2007-2012): 55,593 MW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Low Per Capita Consumption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Post-Liberalization: after 1992, only 2700 MW per year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   has been added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139174-1447-40D7-BDB9-B82D4C3D6D41}" type="slidenum">
              <a:t>11</a:t>
            </a:fld>
          </a:p>
        </p:txBody>
      </p:sp>
    </p:spTree>
  </p:cSld>
  <p:transition spd="slow">
    <p:dissolv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85800" y="1676520"/>
            <a:ext cx="6400800" cy="27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Present stakeholders in the Power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SEB’s 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59%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PSU Corporations 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32%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Private Sector Utilities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5.65%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IPP’s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2.77%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"/>
          <p:cNvSpPr txBox="1"/>
          <p:nvPr/>
        </p:nvSpPr>
        <p:spPr>
          <a:xfrm>
            <a:off x="1219320" y="4419720"/>
            <a:ext cx="6858000" cy="15364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Triangle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/>
                </a:gradFill>
                <a:uFillTx/>
                <a:latin typeface="Times New Roman"/>
              </a:rPr>
              <a:t>Increase Private Sector Role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/>
              </a:gradFill>
              <a:uFillTx/>
              <a:latin typeface="Times New Roman"/>
              <a:ea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E9CA1C-263B-4C52-8CB3-548A4547C447}" type="slidenum">
              <a:t>12</a:t>
            </a:fld>
          </a:p>
        </p:txBody>
      </p:sp>
    </p:spTree>
  </p:cSld>
  <p:transition spd="slow">
    <p:dissolve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/>
          </p:nvPr>
        </p:nvSpPr>
        <p:spPr>
          <a:xfrm>
            <a:off x="685800" y="1676520"/>
            <a:ext cx="7238880" cy="35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625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Areas Requiring Investment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 fill the gap and to meet economic growth, the following investment needs to be injected over the next 10 years: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Generation (200,000 MW)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~US$ 200 Billion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Evacuation Infrastructure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~US$ 200 Billion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 Infrastructure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~US$ 100 Billion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Total: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 US$ 500 Billion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Upgrade and</a:t>
            </a:r>
            <a:r>
              <a:rPr b="1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modernization of existing units (which are technically obsolete)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Increase PLF from the current 64%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Minimize T&amp;D Losses from the current 40-50%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Eliminate Theft of Power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Metering and Distribution of existing generation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6635FA-C22D-4936-B21C-303AE56BB778}" type="slidenum">
              <a:t>13</a:t>
            </a:fld>
          </a:p>
        </p:txBody>
      </p:sp>
    </p:spTree>
  </p:cSld>
  <p:transition spd="slow">
    <p:dissolve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685800" y="1676520"/>
            <a:ext cx="7238880" cy="35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Government of India Financial Resources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 Year 2000-2001: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Central Sector Plan Outlay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US$ 26 Billion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Defense Allocation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US$ 13 Billion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Planned Outlay for PSUs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US$ 2.04 Billion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 txBox="1"/>
          <p:nvPr/>
        </p:nvSpPr>
        <p:spPr>
          <a:xfrm>
            <a:off x="1600200" y="4038480"/>
            <a:ext cx="6019920" cy="19987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CurveUp">
              <a:avLst>
                <a:gd name="adj" fmla="val 403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000000"/>
                  </a:solidFill>
                  <a:miter/>
                </a:ln>
                <a:blipFill rotWithShape="0">
                  <a:blip r:embed="rId1"/>
                  <a:srcRect/>
                  <a:tile tx="0" ty="0" sx="100000" sy="100000" algn="ctr"/>
                </a:blipFill>
                <a:effectLst>
                  <a:outerShdw dist="40186" dir="1096358" blurRad="0" rotWithShape="0">
                    <a:srgbClr val="808080"/>
                  </a:outerShdw>
                </a:effectLst>
                <a:uFillTx/>
                <a:latin typeface="Arial Black"/>
              </a:rPr>
              <a:t>Need FDI  !!!!</a:t>
            </a:r>
            <a:endParaRPr b="0" lang="en-US" sz="2400" spc="3" strike="noStrike" u="none">
              <a:ln w="12600">
                <a:solidFill>
                  <a:srgbClr val="000000"/>
                </a:solidFill>
                <a:miter/>
              </a:ln>
              <a:blipFill rotWithShape="0">
                <a:blip r:embed="rId2"/>
                <a:srcRect/>
                <a:tile tx="0" ty="0" sx="100000" sy="100000" algn="ctr"/>
              </a:blipFill>
              <a:effectLst>
                <a:outerShdw dist="40186" dir="1096358" blurRad="0" rotWithShape="0">
                  <a:srgbClr val="808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6DD23C-6C7E-4BE4-8074-FE3865D2BCAB}" type="slidenum">
              <a:t>14</a:t>
            </a:fld>
          </a:p>
        </p:txBody>
      </p:sp>
    </p:spTree>
  </p:cSld>
  <p:transition spd="slow">
    <p:dissolve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/>
          </p:nvPr>
        </p:nvSpPr>
        <p:spPr>
          <a:xfrm>
            <a:off x="685440" y="205740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Financial viability of State Electricity Boards (SEBs)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Currently approximately US$ 5 billion in the red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Cross subsidies (tariffs set based based on politics rather than cost) 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Consumers feel power is a “right” and tend not to pay.  Thus, collection levels low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Theft and transmission losses high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Deficits made up by States (also now having financial difficulties)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Little metering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Result: Inability to obtain SEB escrow cover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42600" y="1676520"/>
            <a:ext cx="7211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Largest Challenge to Current Projects - SEB Financial Viability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B84FB2-4062-4199-909A-196E8F028A4E}" type="slidenum">
              <a:t>15</a:t>
            </a:fld>
          </a:p>
        </p:txBody>
      </p:sp>
    </p:spTree>
  </p:cSld>
  <p:transition spd="slow">
    <p:dissolve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8610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Pace of reforms uneven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 focus only on formation of regulators and accounting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separation of business units; market structure neglected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State regulators being challenged by SEBs and state governments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States racing Centre to pass limited reform measures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08480" y="1676520"/>
            <a:ext cx="3024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Liberalisation Challenges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90F9A8-BA96-49E2-90F1-A85464BD8779}" type="slidenum">
              <a:t>16</a:t>
            </a:fld>
          </a:p>
        </p:txBody>
      </p:sp>
    </p:spTree>
  </p:cSld>
  <p:transition spd="slow">
    <p:dissolve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Comprehensive legislation that consolidates power statutes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Provides a blueprint for restructuring the market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Legitimate effort to establish competitive markets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Goal: Support passage of final draft through Parliament without substantial change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6160" y="1676520"/>
            <a:ext cx="231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Electricity Bill 2000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BDADEB-868C-48DB-B2C8-FECFB0C07525}" type="slidenum">
              <a:t>17</a:t>
            </a:fld>
          </a:p>
        </p:txBody>
      </p:sp>
    </p:spTree>
  </p:cSld>
  <p:transition spd="slow">
    <p:dissolve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/>
          </p:nvPr>
        </p:nvSpPr>
        <p:spPr>
          <a:xfrm>
            <a:off x="685800" y="2057040"/>
            <a:ext cx="7315200" cy="3962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Functional Unbundling of SEBs: No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Accounting separation only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States can elect to continue SEB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Deregulated Commodity Pricing: No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Company pricing fully regulated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Third party access: Yes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Customer choice: Yes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Independent Regulator: Qualified yes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13880" y="1676520"/>
            <a:ext cx="614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Electricity Bill 2000: Draft VI’s Competitive Scorecard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ED6720-AFD1-4167-A457-40F0CEE77242}" type="slidenum">
              <a:t>18</a:t>
            </a:fld>
          </a:p>
        </p:txBody>
      </p:sp>
    </p:spTree>
  </p:cSld>
  <p:transition spd="slow">
    <p:dissolve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/>
          </p:nvPr>
        </p:nvSpPr>
        <p:spPr>
          <a:xfrm>
            <a:off x="685440" y="2057040"/>
            <a:ext cx="792468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SEBs not required to fully unbundle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Full regulation of supply companies (price and performance).  Solution is to phase in residential/commercial choice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Interference with transmission to divert power to deficit areas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3640" y="1676520"/>
            <a:ext cx="4593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Electricity Bill 2000 Draft VI Challenges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92C8DE-792E-42A0-99A5-98CD8DF0DE63}" type="slidenum">
              <a:t>19</a:t>
            </a:fld>
          </a:p>
        </p:txBody>
      </p:sp>
    </p:spTree>
  </p:cSld>
  <p:transition spd="slow">
    <p:dissolv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285640" y="3045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AmCham in India</a:t>
            </a:r>
            <a:endParaRPr b="1" lang="en-US" sz="40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09880" y="2133720"/>
            <a:ext cx="1981440" cy="68580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Executive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Committee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733920" y="2971800"/>
            <a:ext cx="2057400" cy="76212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Committees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657600" y="3809880"/>
            <a:ext cx="2362320" cy="76212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Energy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Sub-Committee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81080" y="4876920"/>
            <a:ext cx="2362320" cy="76176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57800" y="4876920"/>
            <a:ext cx="2362320" cy="76176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Oil &amp; Gas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2971800" y="4495320"/>
            <a:ext cx="1219320" cy="381240"/>
          </a:xfrm>
          <a:prstGeom prst="line">
            <a:avLst/>
          </a:prstGeom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486400" y="4495680"/>
            <a:ext cx="990720" cy="381240"/>
          </a:xfrm>
          <a:prstGeom prst="line">
            <a:avLst/>
          </a:prstGeom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06960" y="6116760"/>
            <a:ext cx="3264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Business &amp; Industry Focus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12960" y="6086520"/>
            <a:ext cx="1839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78640" y="5878440"/>
            <a:ext cx="2955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-Active interaction with government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-Policy and position papers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-Industry and market studies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10000"/>
                </a:solidFill>
                <a:effectLst/>
                <a:uFillTx/>
                <a:latin typeface="Arial"/>
              </a:rPr>
              <a:t>-Legislative and regulatory process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038480" y="6019920"/>
            <a:ext cx="533520" cy="533160"/>
          </a:xfrm>
          <a:prstGeom prst="rightArrow">
            <a:avLst>
              <a:gd name="adj1" fmla="val 50000"/>
              <a:gd name="adj2" fmla="val 25017"/>
            </a:avLst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09880" y="1295280"/>
            <a:ext cx="1828800" cy="685800"/>
          </a:xfrm>
          <a:prstGeom prst="ellipse">
            <a:avLst/>
          </a:prstGeom>
          <a:solidFill>
            <a:srgbClr val="ccecff"/>
          </a:solidFill>
          <a:ln w="936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Officers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3F121F-CA2E-465A-8035-9CF6B4C6A9B9}" type="slidenum">
              <a:t>2</a:t>
            </a:fld>
          </a:p>
        </p:txBody>
      </p:sp>
    </p:spTree>
  </p:cSld>
  <p:transition spd="slow">
    <p:dissolve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 full unbundling and corporatization of SEBs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No regulation of Supply Company price; regulation only of wires function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No interference with free flow of transmission according to supply contract and operations (maintain sanctity of contracts)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86880" y="1676520"/>
            <a:ext cx="3504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Electricity Bill 2000: Solutions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D7D194-ECE5-44A8-BF1E-6959E4B7060B}" type="slidenum">
              <a:t>20</a:t>
            </a:fld>
          </a:p>
        </p:txBody>
      </p:sp>
    </p:spTree>
  </p:cSld>
  <p:transition spd="slow">
    <p:dissolve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Support passage of Electricity Bill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SEB financial viability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MBC: Meter/Bill/Collect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Subsidies must come directly from the government, not the utilities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Focus on full competitive markets, not only regulators and functional separation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Trust the market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Avoid over-regulation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00560" y="1676520"/>
            <a:ext cx="4409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Summary:Urgent Sector Focus Areas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EA0D35-BDEF-4E12-96D3-962FDCBEB1EB}" type="slidenum">
              <a:t>21</a:t>
            </a:fld>
          </a:p>
        </p:txBody>
      </p:sp>
    </p:spTree>
  </p:cSld>
  <p:transition spd="slow">
    <p:dissolve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26120" y="1676520"/>
            <a:ext cx="3618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Pending Project(s) Challenges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/>
          </p:nvPr>
        </p:nvSpPr>
        <p:spPr>
          <a:xfrm>
            <a:off x="685800" y="2057040"/>
            <a:ext cx="868680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Facilitate financial closure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Extensive project schedule delays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Lack of bankable fuel supply agreements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SEB financial viability problems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Competing vested interests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Foreign company departures result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Dividend Tax must be reduced from 22% to 11%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Prioritize merit of pending power projects and focus on higher priority projects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Government of India should offer guarantees for a few low-cost, high-value projects as an interim solution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E1DFB7-2816-48F2-9B55-6D2EE248DF4B}" type="slidenum">
              <a:t>22</a:t>
            </a:fld>
          </a:p>
        </p:txBody>
      </p:sp>
    </p:spTree>
  </p:cSld>
  <p:transition spd="slow">
    <p:dissolve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99480" y="1676520"/>
            <a:ext cx="5781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Industry Viewpoint on Commercial Nuclear Power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Encourage proliferation resistant nuclear systems with indigenous fuel systems based on thorium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Safety related aspects achieved via proper design features and conduct of operations to international standards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Address the entire fuel cycle including waste management to protect the environment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13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778C0C-C764-477F-88AA-6FAB7187AAE0}" type="slidenum">
              <a:t>23</a:t>
            </a:fld>
          </a:p>
        </p:txBody>
      </p:sp>
    </p:spTree>
  </p:cSld>
  <p:transition spd="slow">
    <p:dissolve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80760" y="1676520"/>
            <a:ext cx="4961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Industry Viewpoint on Hydroelectric Power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Expedite development of projects pending financial closure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 encouragement of foreign investment in hydroelectric power plants by reducing front-end loading of fixed costs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Allow optimum energy mix by increasing hydroelectric power capacity addition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title"/>
          </p:nvPr>
        </p:nvSpPr>
        <p:spPr>
          <a:xfrm>
            <a:off x="1599840" y="5331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Power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C1A36E-E2CB-4205-A409-95D4D3E27FF8}" type="slidenum">
              <a:t>24</a:t>
            </a:fld>
          </a:p>
        </p:txBody>
      </p:sp>
    </p:spTree>
  </p:cSld>
  <p:transition spd="slow">
    <p:dissolve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</a:t>
            </a:r>
            <a:endParaRPr b="1" lang="en-US" sz="40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Upstream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Form separate regulator/facilitator/contract administrator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Access to quality acreage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Remove minimum alternate tax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Natural Gas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Pass the Gas Act and avoid conflict of law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policy: support development of infrastructure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1D307A-F19C-4D48-9C3D-4C6E4B62028A}" type="slidenum">
              <a:t>25</a:t>
            </a:fld>
          </a:p>
        </p:txBody>
      </p:sp>
    </p:spTree>
  </p:cSld>
  <p:transition spd="slow">
    <p:dissolve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Common question for designers of regulatory frameworks is whether to have multiple regulators or one regulator with multiple responsibilities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Optimal solution: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One regulator per sector with minimum of three directors, headed by a Director General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Divisions within the regulator for specialized segments of the sector (such as upstream, gas transmission and distribution, and downstream)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Saves on overhead expenses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Assists in resolving responsibility overlap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Facilitates accumulation of experience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663120" y="1660680"/>
            <a:ext cx="5287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Structure of Oil and Gas Regulatory Authority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2F42BA-2C95-4DE0-9C52-8706130BA42A}" type="slidenum">
              <a:t>26</a:t>
            </a:fld>
          </a:p>
        </p:txBody>
      </p:sp>
    </p:spTree>
  </p:cSld>
  <p:transition spd="slow">
    <p:dissolve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/>
          </p:nvPr>
        </p:nvSpPr>
        <p:spPr>
          <a:xfrm>
            <a:off x="685800" y="2057400"/>
            <a:ext cx="815328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Upstream:Separate three functions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 creates underlying regulations for safety, environmental, permitting and data management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Facilitator: Appoint MoP&amp;NG Representative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Contract Administration Executive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Government of India Representative to sit on Production Sharing Contract Management Committee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Decision-making authority delegated with initial MoP&amp;NG policy direction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Guided by PSC provisions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Business approach (perhaps retired sector executive)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695160" y="1676520"/>
            <a:ext cx="6476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Structure of Oil and Gas Regulatory Authority-continued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EE5D8F-1846-4C2A-98B5-EE1F6EB0BC4D}" type="slidenum">
              <a:t>27</a:t>
            </a:fld>
          </a:p>
        </p:txBody>
      </p:sp>
    </p:spTree>
  </p:cSld>
  <p:transition spd="slow">
    <p:dissolve/>
  </p:transition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Gas Transmission and Distribution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 creates underlying regulations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Safety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Environmental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Permitting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9966"/>
              </a:buClr>
              <a:buSzPct val="65000"/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Data management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Light-handed to encourage development of the infrastructure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695160" y="1660680"/>
            <a:ext cx="6476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Structure of Oil and Gas Regulatory Authority-continued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52AF41-2C4C-4AD7-99CD-788E85C14501}" type="slidenum">
              <a:t>28</a:t>
            </a:fld>
          </a:p>
        </p:txBody>
      </p:sp>
    </p:spTree>
  </p:cSld>
  <p:transition spd="slow">
    <p:dissolve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/>
          </p:nvPr>
        </p:nvSpPr>
        <p:spPr>
          <a:xfrm>
            <a:off x="685440" y="19810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Activate New Exploration and Licensing Policy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99"/>
              </a:spcBef>
              <a:buClr>
                <a:srgbClr val="336699"/>
              </a:buClr>
              <a:buSzPct val="6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Prospective Acreage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Access to quality acreage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Known production fields and basins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Font typeface="Monotype Sorts" charset="2"/>
              <a:buChar char="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Access to all available data (in public domain after initial period)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99"/>
              </a:spcBef>
              <a:buClr>
                <a:srgbClr val="336699"/>
              </a:buClr>
              <a:buSzPct val="6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Bankable terms and conditions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76800" y="1660680"/>
            <a:ext cx="2981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Exploration &amp; Production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9375AC-331E-4D97-A19C-9D76B5935BDC}" type="slidenum">
              <a:t>29</a:t>
            </a:fld>
          </a:p>
        </p:txBody>
      </p:sp>
    </p:spTree>
  </p:cSld>
  <p:transition spd="slow">
    <p:dissolve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285640" y="3045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Factors to Attract U.S. Industry</a:t>
            </a:r>
            <a:endParaRPr b="1" lang="en-US" sz="40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 txBox="1"/>
          <p:nvPr/>
        </p:nvSpPr>
        <p:spPr>
          <a:xfrm>
            <a:off x="762120" y="2286000"/>
            <a:ext cx="1476360" cy="23623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Indian</a:t>
            </a:r>
            <a:endParaRPr b="0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Energy </a:t>
            </a:r>
            <a:endParaRPr b="0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Sector</a:t>
            </a:r>
            <a:endParaRPr b="0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2438280" y="1523880"/>
            <a:ext cx="5715000" cy="6858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blipFill rotWithShape="0">
                  <a:blip r:embed="rId1"/>
                  <a:srcRect/>
                  <a:stretch/>
                </a:blipFill>
                <a:effectLst>
                  <a:outerShdw dist="17819" dir="2700000" blurRad="0" rotWithShape="0">
                    <a:srgbClr val="c0c0c0"/>
                  </a:outerShdw>
                </a:effectLst>
                <a:uFillTx/>
                <a:latin typeface="Impact"/>
              </a:rPr>
              <a:t>Key Aspects of Foreign Direct Investment (FDI)</a:t>
            </a:r>
            <a:endParaRPr b="0" lang="en-US" sz="2400" spc="3" strike="noStrike" u="none">
              <a:ln w="0">
                <a:noFill/>
              </a:ln>
              <a:blipFill rotWithShape="0">
                <a:blip r:embed="rId2"/>
                <a:srcRect/>
                <a:stretch/>
              </a:blipFill>
              <a:effectLst>
                <a:outerShdw dist="17819" dir="2700000" blurRad="0" rotWithShape="0">
                  <a:srgbClr val="c0c0c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2514240" y="2361960"/>
            <a:ext cx="6095880" cy="2895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Return on c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apital must be a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ssured, 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attractive and appreciable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-driven policies 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must mitigate investment risk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Secure revenue stream must be ensured to service debt and equity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C4B824-C9E2-404C-AD75-C7B1BCB46152}" type="slidenum">
              <a:t>3</a:t>
            </a:fld>
          </a:p>
        </p:txBody>
      </p:sp>
    </p:spTree>
  </p:cSld>
  <p:transition spd="slow">
    <p:dissolve/>
  </p:transition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08840" y="1660680"/>
            <a:ext cx="417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Exploration &amp; Production-continued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1"/>
          <p:cNvSpPr>
            <a:spLocks noGrp="1"/>
          </p:cNvSpPr>
          <p:nvPr>
            <p:ph/>
          </p:nvPr>
        </p:nvSpPr>
        <p:spPr>
          <a:xfrm>
            <a:off x="685440" y="1980720"/>
            <a:ext cx="8001000" cy="3962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Undeveloped or Marginal Fields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Allow  ONGC or OIL to enter into farm outs (or other structured relationships) with companies to develop discovered fields, marginal fields, or fields that require expertise/ technology that ONGC or OIL does not posses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Offer  the above categories of fields for bid by private and foreign companies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67B183-5988-4D0D-A489-B10BED201771}" type="slidenum">
              <a:t>30</a:t>
            </a:fld>
          </a:p>
        </p:txBody>
      </p:sp>
    </p:spTree>
  </p:cSld>
  <p:transition spd="slow">
    <p:dissolve/>
  </p:transition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/>
          </p:nvPr>
        </p:nvSpPr>
        <p:spPr>
          <a:xfrm>
            <a:off x="685440" y="19810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Infrastructure status 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Grant infrastructure status to the E&amp;P sector to enable E&amp;P companies to claim the tax holiday to the fullest, as well as any applicable fiscal and financial incentives to promote the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Simplify the fiscal provisions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Remove gaps in the legal framework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08840" y="1660680"/>
            <a:ext cx="417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Exploration &amp; Production-continued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A55056-60F7-4533-996E-B76D48D2644E}" type="slidenum">
              <a:t>31</a:t>
            </a:fld>
          </a:p>
        </p:txBody>
      </p:sp>
    </p:spTree>
  </p:cSld>
  <p:transition spd="slow">
    <p:dissolve/>
  </p:transition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/>
          </p:nvPr>
        </p:nvSpPr>
        <p:spPr>
          <a:xfrm>
            <a:off x="685440" y="1981080"/>
            <a:ext cx="7010280" cy="2743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3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Remove Minimum Alternate Tax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Requirement to pay tax either on basis of taxable income or 30% of book profits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Penalizes oil &amp; gas exploration companies that must make large, up-front investments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E&amp;P companies should only pay tax on taxable income when and if generated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08840" y="1676520"/>
            <a:ext cx="417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Exploration &amp; Production-continued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E5E074-37E6-4463-A5B1-122335197C75}" type="slidenum">
              <a:t>32</a:t>
            </a:fld>
          </a:p>
        </p:txBody>
      </p:sp>
    </p:spTree>
  </p:cSld>
  <p:transition spd="slow">
    <p:dissolve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/>
          </p:nvPr>
        </p:nvSpPr>
        <p:spPr>
          <a:xfrm>
            <a:off x="685800" y="19807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Assistance for MoP&amp;NG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550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MMS or BLM to work with MoP&amp;NG to develop effective underlying regulations</a:t>
            </a:r>
            <a:endParaRPr b="0" lang="en-US" sz="22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8840" y="1676520"/>
            <a:ext cx="417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Exploration &amp; Production-continued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0AF11E-D545-41E1-AEF6-A5407A081F74}" type="slidenum">
              <a:t>33</a:t>
            </a:fld>
          </a:p>
        </p:txBody>
      </p:sp>
    </p:spTree>
  </p:cSld>
  <p:transition spd="slow">
    <p:dissolve/>
  </p:transition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63120" y="1676520"/>
            <a:ext cx="5287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Structure of Oil and Gas Regulatory Authority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1"/>
          <p:cNvSpPr>
            <a:spLocks noGrp="1"/>
          </p:cNvSpPr>
          <p:nvPr>
            <p:ph/>
          </p:nvPr>
        </p:nvSpPr>
        <p:spPr>
          <a:xfrm>
            <a:off x="685440" y="2438280"/>
            <a:ext cx="8381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Central Gas Act must be passed with blueprint for the Indian regulatory framework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Delay has resulted in potential Centre/State conflict of law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Gujarat State attempting to pass a state Gas Law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May result in multiplicity of gas laws that complicate the market and create barriers to interstate movement of gas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687960" y="2057400"/>
            <a:ext cx="5641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Regulation of Gas Transmission and Distribution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FED513-7058-460F-B9D8-804ED5F3A840}" type="slidenum">
              <a:t>34</a:t>
            </a:fld>
          </a:p>
        </p:txBody>
      </p:sp>
    </p:spTree>
  </p:cSld>
  <p:transition spd="slow">
    <p:dissolve/>
  </p:transition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95160" y="1676520"/>
            <a:ext cx="6476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Structure of Oil and Gas Regulatory Authority-continued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PlaceHolder 1"/>
          <p:cNvSpPr>
            <a:spLocks noGrp="1"/>
          </p:cNvSpPr>
          <p:nvPr>
            <p:ph/>
          </p:nvPr>
        </p:nvSpPr>
        <p:spPr>
          <a:xfrm>
            <a:off x="685440" y="2514240"/>
            <a:ext cx="8001000" cy="3352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Gujarat State plans to introduce a state law that will attempt to preempt the field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Will create both a regulatory authority and Gujarat State Petronet Limited (GSPL)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GSPL will be a state company that controls the construction, operation and maintenance of the transmission grid and will set rates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Many areas where GSPL role overlaps with and usurps that of a regulator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687960" y="2057400"/>
            <a:ext cx="5641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Regulation of Gas Transmission and Distribution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251035-3D6D-4D05-9FD8-6503D1056C7A}" type="slidenum">
              <a:t>35</a:t>
            </a:fld>
          </a:p>
        </p:txBody>
      </p:sp>
    </p:spTree>
  </p:cSld>
  <p:transition spd="slow">
    <p:dissolve/>
  </p:transition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PlaceHolder 1"/>
          <p:cNvSpPr>
            <a:spLocks noGrp="1"/>
          </p:cNvSpPr>
          <p:nvPr>
            <p:ph/>
          </p:nvPr>
        </p:nvSpPr>
        <p:spPr>
          <a:xfrm>
            <a:off x="685440" y="2286000"/>
            <a:ext cx="80773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Newspapers report core group of secretaries will require all LNG shipping transactions be FOB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Government goal is to encourage development of Indian LNG shipping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Policy will have unexpected effects on commercial LNG operations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685800" y="1965240"/>
            <a:ext cx="258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Policy: Shipping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85800" y="166068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6E8D4E-B616-466C-97A4-669CE24C4E15}" type="slidenum">
              <a:t>36</a:t>
            </a:fld>
          </a:p>
        </p:txBody>
      </p:sp>
    </p:spTree>
  </p:cSld>
  <p:transition spd="slow">
    <p:dissolve/>
  </p:transition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1"/>
          <p:cNvSpPr>
            <a:spLocks noGrp="1"/>
          </p:cNvSpPr>
          <p:nvPr>
            <p:ph/>
          </p:nvPr>
        </p:nvSpPr>
        <p:spPr>
          <a:xfrm>
            <a:off x="685800" y="2361960"/>
            <a:ext cx="822960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FOB mandate requires new ships to be built to lift cargoes that are less-than-full-ship capacity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With an FOB mandate, a developer must delay the import of an incremental load until a full ship load is aggregated.  The delay may lead customers to switch to alternate fuels/feedstock, decreasing LNG market share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Commercial reality dictates that existing ships with spare capacity should be utilized to transport less-than-full-ship loads on a CIF basis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Less-than-full-ship capacity transaction must be excluded from the LNG policy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684360" y="1981080"/>
            <a:ext cx="332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Less-than-full-ship Capacity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99840" y="167652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F42F3A-5891-431F-8F61-86D3CCC5E974}" type="slidenum">
              <a:t>37</a:t>
            </a:fld>
          </a:p>
        </p:txBody>
      </p:sp>
    </p:spTree>
  </p:cSld>
  <p:transition spd="slow">
    <p:dissolve/>
  </p:transition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699840" y="166068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PlaceHolder 1"/>
          <p:cNvSpPr>
            <a:spLocks noGrp="1"/>
          </p:cNvSpPr>
          <p:nvPr>
            <p:ph/>
          </p:nvPr>
        </p:nvSpPr>
        <p:spPr>
          <a:xfrm>
            <a:off x="685440" y="2361960"/>
            <a:ext cx="7924680" cy="4190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There is an emerging spot market for LNG resulting from some excess capacity in liquefaction plants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 price of spot LNG is very favorable to the end user and its import must be encouraged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Spot/short term transactions will not occur absent the availability of the CIF option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Spot/short term transactions must be excluded from the LNG policy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695160" y="1981080"/>
            <a:ext cx="357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Spot/Short Term Transactions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BAEB3E-651B-4367-B183-CE56F2187DA8}" type="slidenum">
              <a:t>38</a:t>
            </a:fld>
          </a:p>
        </p:txBody>
      </p:sp>
    </p:spTree>
  </p:cSld>
  <p:transition spd="slow">
    <p:dissolve/>
  </p:transition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99840" y="166068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PlaceHolder 1"/>
          <p:cNvSpPr>
            <a:spLocks noGrp="1"/>
          </p:cNvSpPr>
          <p:nvPr>
            <p:ph/>
          </p:nvPr>
        </p:nvSpPr>
        <p:spPr>
          <a:xfrm>
            <a:off x="685800" y="22856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Challenges in obtaining financing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Experience requirement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Liquidated damages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Union rules and tax laws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Reconsider FOB mandate when these challenges are met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 Indian participant in all new-build ventures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722160" y="1981080"/>
            <a:ext cx="2401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Indian Flag Vessels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CF85CC-1096-4797-A167-668D28556A96}" type="slidenum">
              <a:t>39</a:t>
            </a:fld>
          </a:p>
        </p:txBody>
      </p:sp>
    </p:spTree>
  </p:cSld>
  <p:transition spd="slow">
    <p:dissolve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Key Areas of Bi-Lateral Cooperation </a:t>
            </a:r>
            <a:endParaRPr b="1" lang="en-US" sz="40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 a national energy strategy/plan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Develop implementation plan with mission objectives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Initiate supply and demand forecasting based on market conditions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Address supply side issues</a:t>
            </a:r>
            <a:endParaRPr b="0" lang="en-US" sz="2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B13B0D-6538-42E7-9756-E382FF194D0F}" type="slidenum">
              <a:t>4</a:t>
            </a:fld>
          </a:p>
        </p:txBody>
      </p:sp>
    </p:spTree>
  </p:cSld>
  <p:transition spd="slow">
    <p:dissolve/>
  </p:transition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99840" y="166068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PlaceHolder 1"/>
          <p:cNvSpPr>
            <a:spLocks noGrp="1"/>
          </p:cNvSpPr>
          <p:nvPr>
            <p:ph/>
          </p:nvPr>
        </p:nvSpPr>
        <p:spPr>
          <a:xfrm>
            <a:off x="685440" y="2361960"/>
            <a:ext cx="8001000" cy="4190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There are current binding agreements in existence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Newspapers report government intent to require restructuring of such contracts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Currently existing CIF supply agreements must be honored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684360" y="1981080"/>
            <a:ext cx="2995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Honor Existing Contracts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2A5C60-C59F-4820-B635-C9A56E0FFE43}" type="slidenum">
              <a:t>40</a:t>
            </a:fld>
          </a:p>
        </p:txBody>
      </p:sp>
    </p:spTree>
  </p:cSld>
  <p:transition spd="slow">
    <p:dissolve/>
  </p:transition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699840" y="166068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PlaceHolder 1"/>
          <p:cNvSpPr>
            <a:spLocks noGrp="1"/>
          </p:cNvSpPr>
          <p:nvPr>
            <p:ph/>
          </p:nvPr>
        </p:nvSpPr>
        <p:spPr>
          <a:xfrm>
            <a:off x="685440" y="2438280"/>
            <a:ext cx="7924680" cy="4267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Limited universe of LNG producing countries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All suppliers are not amenable to shipping FOB (e.g., Malaysian Petronas)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CIF price can be lower than FOB (+ shipping) price because suppliers with large fleets can provide shipping on existing depreciated vessels at a lower cost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Flexibility of developers must be maintained to negotiate FOB or CIF results in the lowest price for the end user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684720" y="2041560"/>
            <a:ext cx="3547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Flexibility Must Be Maintained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8AC40D-F21C-4624-81D4-6F0D6E95C194}" type="slidenum">
              <a:t>41</a:t>
            </a:fld>
          </a:p>
        </p:txBody>
      </p:sp>
    </p:spTree>
  </p:cSld>
  <p:transition spd="slow">
    <p:dissolve/>
  </p:transition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99840" y="166068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PlaceHolder 1"/>
          <p:cNvSpPr>
            <a:spLocks noGrp="1"/>
          </p:cNvSpPr>
          <p:nvPr>
            <p:ph/>
          </p:nvPr>
        </p:nvSpPr>
        <p:spPr>
          <a:xfrm>
            <a:off x="685800" y="2285640"/>
            <a:ext cx="769608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Ventures to build a </a:t>
            </a: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new</a:t>
            </a: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ship to deliver full ship capacity contracts must include an Indian entity holding aggregate of at least 20 percent of the equity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Will solve the financing problems of lack of experience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Indian companies could negotiate takeover of operations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710280" y="1965240"/>
            <a:ext cx="279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Solution Is Best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EE05D7-628B-48DC-A703-234BAC4A7A85}" type="slidenum">
              <a:t>42</a:t>
            </a:fld>
          </a:p>
        </p:txBody>
      </p:sp>
    </p:spTree>
  </p:cSld>
  <p:transition spd="slow">
    <p:dissolve/>
  </p:transition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99840" y="1676520"/>
            <a:ext cx="151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Sector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1"/>
          <p:cNvSpPr>
            <a:spLocks noGrp="1"/>
          </p:cNvSpPr>
          <p:nvPr>
            <p:ph/>
          </p:nvPr>
        </p:nvSpPr>
        <p:spPr>
          <a:xfrm>
            <a:off x="685800" y="2361960"/>
            <a:ext cx="769608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Less-than-full-ship capacity transactions must be excluded from the LNG policy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Spot/short term transactions must be excluded from the LNG policy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Honor existing contracts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Maintain flexibility of developers to negotiate FOB or CIF to obtain the lowest price for the end user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Require Indian participant in all new-build ventures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690480" y="2041560"/>
            <a:ext cx="3745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 Policy: Shipping Summary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PlaceHolder 2"/>
          <p:cNvSpPr>
            <a:spLocks noGrp="1"/>
          </p:cNvSpPr>
          <p:nvPr>
            <p:ph type="title"/>
          </p:nvPr>
        </p:nvSpPr>
        <p:spPr>
          <a:xfrm>
            <a:off x="2438280" y="380520"/>
            <a:ext cx="6096240" cy="117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Oil &amp; Gas Sector Aspects/Issues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739878-AE15-4E7D-9C54-DCB1A5A726C6}" type="slidenum">
              <a:t>43</a:t>
            </a:fld>
          </a:p>
        </p:txBody>
      </p:sp>
    </p:spTree>
  </p:cSld>
  <p:transition spd="slow">
    <p:dissolve/>
  </p:transition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US-DOE Action Items</a:t>
            </a:r>
            <a:endParaRPr b="1" lang="en-US" sz="40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34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Power Sector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Support revision and passage of Electricity Bill 2000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 technical assistance to correct SEB Meter/Bill/Collect problems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Refocus liberalization on competitive markets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Upstream/Exploration &amp; Production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Expedite separation of Director General Hydrocarbons into three entities: Regulator/Facilitator/Contract Administrator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Provide technical assistance on underlying regulations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LNG/Natural Gas Transmission &amp; Distribution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Expedite passage of the Gas Act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Ensure collective participation in development of comprehensive LNG Policy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Advocate energy information exchange via the Internet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Institutionalize U.S. industry participation in legislative and regulatory processes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5DBD1D-F532-4E9C-AB7C-45530972C200}" type="slidenum">
              <a:t>44</a:t>
            </a:fld>
          </a:p>
        </p:txBody>
      </p:sp>
    </p:spTree>
  </p:cSld>
  <p:transition spd="slow">
    <p:dissolve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285640" y="30456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Key Areas of Bi-Lateral Cooperation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Support the Vision: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 Support liberalization process.  Also support: a) sustainable development; b) energy and environment management/conservation; c) increased generation/production, transmission &amp; distribution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Policy Side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:  Guidance in framework for market driven policies/legislation which promote increased foreign direct investment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Regulatory Aspects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: Proactive participation which will allow effective and timely project development and implementation activities to support commercial operation(s) of facilities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Advisory Board</a:t>
            </a: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: Formation of a beneficial partnership propagating a long term and stable relationship between the U.S. and India wherein industry, Central and State government participate together throughout to achieve a common viable energy agenda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D2EA65-7293-4273-B98D-A3E1D6B9329F}" type="slidenum">
              <a:t>5</a:t>
            </a:fld>
          </a:p>
        </p:txBody>
      </p:sp>
    </p:spTree>
  </p:cSld>
  <p:transition spd="slow">
    <p:dissolv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Create a National Energy Strategy/Plan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Establish a National Advisory Board with emphasis on techno-economic aspects to provide stability in government polices and to support continuation of effective reforms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Emphasis on the energy chain: production/generation, transmission, and distribution, with promotion of efficient end use and conservation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Representation from industry, Central and State Government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Market driven policies  with realistic milestones/targets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Both Central and State level objectives must match and be commensurate with each other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Develop a suitable environmental policy which is integrated as part of a comprehensive energy policy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2209680" y="456840"/>
            <a:ext cx="60962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Key Areas of Bi-Lateral Cooperation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F4A1E5-9835-4475-AD7F-0B80EF212267}" type="slidenum">
              <a:t>6</a:t>
            </a:fld>
          </a:p>
        </p:txBody>
      </p:sp>
    </p:spTree>
  </p:cSld>
  <p:transition spd="slow">
    <p:dissolv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Implementation Plan (Mission Objectives)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Financial services sector with key milestones which are structured to support policy aspects and project development activities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Technical services support with key milestones which are integrated as part of ongoing project development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Fiscal incentives for projects with key milestones which enhance project viability as well as supporting execution schedules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Regional benefits allocation with rationale to support distribution on the state and local levels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Regulatory structuring which propagates effective policies/legislation, monitoring, and enforcement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Top-down model for all execution in order to provide lateral consistency as well as proper flow of policies and plans to support project development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title"/>
          </p:nvPr>
        </p:nvSpPr>
        <p:spPr>
          <a:xfrm>
            <a:off x="2209680" y="456840"/>
            <a:ext cx="60962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Key Areas of Bi-Lateral Cooperation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5535D5-17DA-47D0-A1F7-E2E77EC5DDFC}" type="slidenum">
              <a:t>7</a:t>
            </a:fld>
          </a:p>
        </p:txBody>
      </p:sp>
    </p:spTree>
  </p:cSld>
  <p:transition spd="slow">
    <p:dissolv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76320" y="5256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52280" y="12852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80880" y="58572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Demand-Side Forecasting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Establish quantitative criteria for energy demand forecasts, e.g., power demand and fossil fuels at both central and state levels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Development of a standardized model for forecasting demand which is computer based with real-time updating and simulation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Incorporate both sensitivity and scenario analysis into demand forecasting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Establish accurate database for both base-load and peak-load demand requirements to support forecasting of additional generation capacity as well as assisting transmission and distribution assessments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Assess market conditions to determine the true energy costs and capacity to pay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title"/>
          </p:nvPr>
        </p:nvSpPr>
        <p:spPr>
          <a:xfrm>
            <a:off x="2209680" y="456840"/>
            <a:ext cx="609624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Key Areas of Bi-Lateral Cooperation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772676-7C9C-46E3-8EE0-8D6090809F07}" type="slidenum">
              <a:t>8</a:t>
            </a:fld>
          </a:p>
        </p:txBody>
      </p:sp>
    </p:spTree>
  </p:cSld>
  <p:transition spd="slow">
    <p:dissolv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76320" y="76320"/>
            <a:ext cx="887400" cy="9144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52280" y="152280"/>
            <a:ext cx="222480" cy="228600"/>
          </a:xfrm>
          <a:prstGeom prst="rect">
            <a:avLst/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0880" y="609480"/>
            <a:ext cx="1600200" cy="112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CHAM</a:t>
            </a:r>
            <a:endParaRPr b="0" lang="en-US" sz="2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      N     D    I    A</a:t>
            </a:r>
            <a:endParaRPr b="0" lang="en-US" sz="1400" strike="noStrike" u="none">
              <a:solidFill>
                <a:srgbClr val="009999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Supply Side Issues</a:t>
            </a:r>
            <a:endParaRPr b="0" lang="en-US" sz="20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Assertive support to pending fast-track projects and on-going IPP’s in achieving financial closure. This would includes issues related to; permits and clearances, escrow accounts, foreign exchange risk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Rational structuring of Mega Power Projects in order to allow level playing field for existing projects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Bankable structuring with other major energy related projects such as LNG based IPP’s, refinery based power projects and barge mounted projects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9966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9999"/>
                </a:solidFill>
                <a:effectLst/>
                <a:uFillTx/>
                <a:latin typeface="Arial"/>
              </a:rPr>
              <a:t>A market driven liquid fuel policy which will allow both fuel selection based on techno-economic considerations as well as producing cost effective energy</a:t>
            </a: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9999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title"/>
          </p:nvPr>
        </p:nvSpPr>
        <p:spPr>
          <a:xfrm>
            <a:off x="2285640" y="45684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Key Areas of Bi-Lateral Cooperation</a:t>
            </a:r>
            <a:br>
              <a:rPr sz="3200"/>
            </a:b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 Narrow"/>
              </a:rPr>
              <a:t>Continued</a:t>
            </a:r>
            <a:endParaRPr b="1" lang="en-US" sz="2400" strike="noStrike" u="none">
              <a:solidFill>
                <a:srgbClr val="336699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541B77-EDEB-40C0-9CDE-A61FA42EA3EE}" type="slidenum">
              <a:t>9</a:t>
            </a:fld>
          </a:p>
        </p:txBody>
      </p:sp>
    </p:spTree>
  </p:cSld>
  <p:transition spd="slow">
    <p:dissolv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2005-03-04T12:43:29Z</dcterms:created>
  <dc:creator>NIDHI</dc:creator>
  <dc:description/>
  <dc:language>en-US</dc:language>
  <cp:lastModifiedBy>Enron Technology</cp:lastModifiedBy>
  <cp:lastPrinted>2000-07-23T15:38:57Z</cp:lastPrinted>
  <dcterms:modified xsi:type="dcterms:W3CDTF">2000-07-23T20:01:16Z</dcterms:modified>
  <cp:revision>240</cp:revision>
  <dc:subject/>
  <dc:title>Issues Related To INDIAN POWER SECTOR</dc:title>
</cp:coreProperties>
</file>