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_rels/presentation.xml.rels" ContentType="application/vnd.openxmlformats-package.relationships+xml"/>
  <Override PartName="/ppt/media/image1.jpeg" ContentType="image/jpeg"/>
  <Override PartName="/ppt/media/image2.png" ContentType="image/png"/>
  <Override PartName="/ppt/media/image3.wmf" ContentType="image/x-wmf"/>
  <Override PartName="/ppt/media/image4.wmf" ContentType="image/x-wmf"/>
  <Override PartName="/ppt/media/image5.png" ContentType="image/png"/>
  <Override PartName="/ppt/slides/_rels/slide5.xml.rels" ContentType="application/vnd.openxmlformats-package.relationships+xml"/>
  <Override PartName="/ppt/slides/_rels/slide21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2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2742840" y="288720"/>
            <a:ext cx="606276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Click to edit the title text format</a:t>
            </a:r>
            <a:endParaRPr b="1" lang="en-US" sz="4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855720" y="1593360"/>
            <a:ext cx="8105760" cy="301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343080" indent="-343080">
              <a:spcBef>
                <a:spcPts val="601"/>
              </a:spcBef>
              <a:buClr>
                <a:srgbClr val="0d006c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Click to edit the outline text format</a:t>
            </a:r>
            <a:endParaRPr b="1" lang="en-US" sz="2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Clr>
                <a:srgbClr val="0d006c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Second Outline Level</a:t>
            </a:r>
            <a:endParaRPr b="1" lang="en-US" sz="2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601"/>
              </a:spcBef>
              <a:buClr>
                <a:srgbClr val="0d006c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Third Outline Level</a:t>
            </a:r>
            <a:endParaRPr b="1" lang="en-US" sz="2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601"/>
              </a:spcBef>
              <a:buClr>
                <a:srgbClr val="0d006c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Fourth Outline Level</a:t>
            </a:r>
            <a:endParaRPr b="1" lang="en-US" sz="2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601"/>
              </a:spcBef>
              <a:buClr>
                <a:srgbClr val="0d006c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Fifth Outline Level</a:t>
            </a:r>
            <a:endParaRPr b="1" lang="en-US" sz="2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601"/>
              </a:spcBef>
              <a:buClr>
                <a:srgbClr val="ffffff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Sixth Outline Level</a:t>
            </a:r>
            <a:endParaRPr b="1" lang="en-US" sz="2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601"/>
              </a:spcBef>
              <a:buClr>
                <a:srgbClr val="ffffff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Seventh Outline Level</a:t>
            </a:r>
            <a:endParaRPr b="1" lang="en-US" sz="2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8339040" y="6612120"/>
            <a:ext cx="804960" cy="246600"/>
          </a:xfrm>
          <a:prstGeom prst="rect">
            <a:avLst/>
          </a:prstGeom>
          <a:noFill/>
          <a:ln w="0">
            <a:noFill/>
          </a:ln>
        </p:spPr>
        <p:txBody>
          <a:bodyPr lIns="45720" rIns="45720" tIns="46800" bIns="4680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8/02/2001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484440" y="623736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258840" y="500040"/>
            <a:ext cx="142920" cy="157320"/>
          </a:xfrm>
          <a:prstGeom prst="rect">
            <a:avLst/>
          </a:prstGeom>
          <a:solidFill>
            <a:srgbClr val="96969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406440" y="506520"/>
            <a:ext cx="243000" cy="239760"/>
          </a:xfrm>
          <a:custGeom>
            <a:avLst/>
            <a:gdLst/>
            <a:ahLst/>
            <a:rect l="l" t="t" r="r" b="b"/>
            <a:pathLst>
              <a:path w="153" h="151">
                <a:moveTo>
                  <a:pt x="0" y="0"/>
                </a:moveTo>
                <a:lnTo>
                  <a:pt x="0" y="98"/>
                </a:lnTo>
                <a:lnTo>
                  <a:pt x="17" y="98"/>
                </a:lnTo>
                <a:lnTo>
                  <a:pt x="36" y="102"/>
                </a:lnTo>
                <a:lnTo>
                  <a:pt x="51" y="116"/>
                </a:lnTo>
                <a:lnTo>
                  <a:pt x="58" y="133"/>
                </a:lnTo>
                <a:lnTo>
                  <a:pt x="58" y="150"/>
                </a:lnTo>
                <a:lnTo>
                  <a:pt x="152" y="149"/>
                </a:lnTo>
                <a:lnTo>
                  <a:pt x="152" y="131"/>
                </a:lnTo>
                <a:lnTo>
                  <a:pt x="150" y="114"/>
                </a:lnTo>
                <a:lnTo>
                  <a:pt x="147" y="100"/>
                </a:lnTo>
                <a:lnTo>
                  <a:pt x="143" y="88"/>
                </a:lnTo>
                <a:lnTo>
                  <a:pt x="138" y="70"/>
                </a:lnTo>
                <a:lnTo>
                  <a:pt x="133" y="57"/>
                </a:lnTo>
                <a:lnTo>
                  <a:pt x="125" y="47"/>
                </a:lnTo>
                <a:lnTo>
                  <a:pt x="116" y="35"/>
                </a:lnTo>
                <a:lnTo>
                  <a:pt x="102" y="24"/>
                </a:lnTo>
                <a:lnTo>
                  <a:pt x="88" y="15"/>
                </a:lnTo>
                <a:lnTo>
                  <a:pt x="66" y="7"/>
                </a:lnTo>
                <a:lnTo>
                  <a:pt x="39" y="1"/>
                </a:lnTo>
                <a:lnTo>
                  <a:pt x="21" y="0"/>
                </a:lnTo>
                <a:lnTo>
                  <a:pt x="0" y="0"/>
                </a:lnTo>
              </a:path>
            </a:pathLst>
          </a:custGeom>
          <a:solidFill>
            <a:srgbClr val="96969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 rot="16200000">
            <a:off x="-10800" y="456840"/>
            <a:ext cx="295200" cy="250920"/>
          </a:xfrm>
          <a:prstGeom prst="triangle">
            <a:avLst>
              <a:gd name="adj" fmla="val 49995"/>
            </a:avLst>
          </a:prstGeom>
          <a:solidFill>
            <a:srgbClr val="96969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6720" bIns="3672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299880" y="68400"/>
            <a:ext cx="289080" cy="272880"/>
          </a:xfrm>
          <a:prstGeom prst="triangle">
            <a:avLst>
              <a:gd name="adj" fmla="val 49995"/>
            </a:avLst>
          </a:pr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4280" bIns="4428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" name=""/>
          <p:cNvGrpSpPr/>
          <p:nvPr/>
        </p:nvGrpSpPr>
        <p:grpSpPr>
          <a:xfrm>
            <a:off x="276120" y="341280"/>
            <a:ext cx="642600" cy="6516720"/>
            <a:chOff x="276120" y="341280"/>
            <a:chExt cx="642600" cy="6516720"/>
          </a:xfrm>
        </p:grpSpPr>
        <p:sp>
          <p:nvSpPr>
            <p:cNvPr id="9" name=""/>
            <p:cNvSpPr/>
            <p:nvPr/>
          </p:nvSpPr>
          <p:spPr>
            <a:xfrm>
              <a:off x="500040" y="744480"/>
              <a:ext cx="149400" cy="6113520"/>
            </a:xfrm>
            <a:prstGeom prst="rect">
              <a:avLst/>
            </a:prstGeom>
            <a:gradFill rotWithShape="0">
              <a:gsLst>
                <a:gs pos="0">
                  <a:srgbClr val="969696"/>
                </a:gs>
                <a:gs pos="100000">
                  <a:srgbClr val="0000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0" name=""/>
            <p:cNvGrpSpPr/>
            <p:nvPr/>
          </p:nvGrpSpPr>
          <p:grpSpPr>
            <a:xfrm>
              <a:off x="276120" y="743040"/>
              <a:ext cx="642600" cy="6114960"/>
              <a:chOff x="276120" y="743040"/>
              <a:chExt cx="642600" cy="6114960"/>
            </a:xfrm>
          </p:grpSpPr>
          <p:grpSp>
            <p:nvGrpSpPr>
              <p:cNvPr id="11" name=""/>
              <p:cNvGrpSpPr/>
              <p:nvPr/>
            </p:nvGrpSpPr>
            <p:grpSpPr>
              <a:xfrm>
                <a:off x="277920" y="743040"/>
                <a:ext cx="640800" cy="307800"/>
                <a:chOff x="277920" y="743040"/>
                <a:chExt cx="640800" cy="307800"/>
              </a:xfrm>
            </p:grpSpPr>
            <p:sp>
              <p:nvSpPr>
                <p:cNvPr id="12" name=""/>
                <p:cNvSpPr/>
                <p:nvPr/>
              </p:nvSpPr>
              <p:spPr>
                <a:xfrm>
                  <a:off x="277920" y="814320"/>
                  <a:ext cx="245880" cy="236520"/>
                </a:xfrm>
                <a:custGeom>
                  <a:avLst/>
                  <a:gdLst/>
                  <a:ahLst/>
                  <a:rect l="l" t="t" r="r" b="b"/>
                  <a:pathLst>
                    <a:path w="155" h="149">
                      <a:moveTo>
                        <a:pt x="154" y="0"/>
                      </a:moveTo>
                      <a:lnTo>
                        <a:pt x="154" y="97"/>
                      </a:lnTo>
                      <a:lnTo>
                        <a:pt x="136" y="97"/>
                      </a:lnTo>
                      <a:lnTo>
                        <a:pt x="117" y="101"/>
                      </a:lnTo>
                      <a:lnTo>
                        <a:pt x="102" y="115"/>
                      </a:lnTo>
                      <a:lnTo>
                        <a:pt x="94" y="132"/>
                      </a:lnTo>
                      <a:lnTo>
                        <a:pt x="94" y="148"/>
                      </a:lnTo>
                      <a:lnTo>
                        <a:pt x="0" y="148"/>
                      </a:lnTo>
                      <a:lnTo>
                        <a:pt x="0" y="129"/>
                      </a:lnTo>
                      <a:lnTo>
                        <a:pt x="1" y="112"/>
                      </a:lnTo>
                      <a:lnTo>
                        <a:pt x="4" y="99"/>
                      </a:lnTo>
                      <a:lnTo>
                        <a:pt x="8" y="87"/>
                      </a:lnTo>
                      <a:lnTo>
                        <a:pt x="13" y="70"/>
                      </a:lnTo>
                      <a:lnTo>
                        <a:pt x="18" y="57"/>
                      </a:lnTo>
                      <a:lnTo>
                        <a:pt x="26" y="47"/>
                      </a:lnTo>
                      <a:lnTo>
                        <a:pt x="36" y="35"/>
                      </a:lnTo>
                      <a:lnTo>
                        <a:pt x="49" y="24"/>
                      </a:lnTo>
                      <a:lnTo>
                        <a:pt x="64" y="15"/>
                      </a:lnTo>
                      <a:lnTo>
                        <a:pt x="86" y="7"/>
                      </a:lnTo>
                      <a:lnTo>
                        <a:pt x="113" y="1"/>
                      </a:lnTo>
                      <a:lnTo>
                        <a:pt x="131" y="0"/>
                      </a:lnTo>
                      <a:lnTo>
                        <a:pt x="154" y="0"/>
                      </a:lnTo>
                    </a:path>
                  </a:pathLst>
                </a:custGeom>
                <a:solidFill>
                  <a:srgbClr val="ff0033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3" name=""/>
                <p:cNvSpPr/>
                <p:nvPr/>
              </p:nvSpPr>
              <p:spPr>
                <a:xfrm flipH="1" rot="5400000">
                  <a:off x="643680" y="763560"/>
                  <a:ext cx="295200" cy="253800"/>
                </a:xfrm>
                <a:prstGeom prst="triangle">
                  <a:avLst>
                    <a:gd name="adj" fmla="val 49995"/>
                  </a:avLst>
                </a:prstGeom>
                <a:solidFill>
                  <a:srgbClr val="ff0033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37800" bIns="37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" name=""/>
                <p:cNvSpPr/>
                <p:nvPr/>
              </p:nvSpPr>
              <p:spPr>
                <a:xfrm>
                  <a:off x="522360" y="814320"/>
                  <a:ext cx="142920" cy="155520"/>
                </a:xfrm>
                <a:prstGeom prst="rect">
                  <a:avLst/>
                </a:prstGeom>
                <a:solidFill>
                  <a:srgbClr val="ff0033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sp>
            <p:nvSpPr>
              <p:cNvPr id="15" name=""/>
              <p:cNvSpPr/>
              <p:nvPr/>
            </p:nvSpPr>
            <p:spPr>
              <a:xfrm>
                <a:off x="276120" y="1042920"/>
                <a:ext cx="142920" cy="5815080"/>
              </a:xfrm>
              <a:prstGeom prst="rect">
                <a:avLst/>
              </a:prstGeom>
              <a:gradFill rotWithShape="0">
                <a:gsLst>
                  <a:gs pos="0">
                    <a:srgbClr val="ff0033"/>
                  </a:gs>
                  <a:gs pos="100000">
                    <a:srgbClr val="0000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6" name=""/>
            <p:cNvSpPr/>
            <p:nvPr/>
          </p:nvSpPr>
          <p:spPr>
            <a:xfrm>
              <a:off x="385920" y="341280"/>
              <a:ext cx="144360" cy="6516720"/>
            </a:xfrm>
            <a:prstGeom prst="rect">
              <a:avLst/>
            </a:prstGeom>
            <a:gradFill rotWithShape="0">
              <a:gsLst>
                <a:gs pos="0">
                  <a:srgbClr val="ff9900"/>
                </a:gs>
                <a:gs pos="100000">
                  <a:srgbClr val="0000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pic>
        <p:nvPicPr>
          <p:cNvPr id="17" name="Ercot%20Logo" descr=""/>
          <p:cNvPicPr/>
          <p:nvPr/>
        </p:nvPicPr>
        <p:blipFill>
          <a:blip r:embed="rId2"/>
          <a:stretch/>
        </p:blipFill>
        <p:spPr>
          <a:xfrm>
            <a:off x="914400" y="380880"/>
            <a:ext cx="1828800" cy="98424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2742840" y="288720"/>
            <a:ext cx="606276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Click to edit the title text format</a:t>
            </a:r>
            <a:endParaRPr b="1" lang="en-US" sz="4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855720" y="1593360"/>
            <a:ext cx="8105760" cy="301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343080" indent="-343080">
              <a:spcBef>
                <a:spcPts val="601"/>
              </a:spcBef>
              <a:buClr>
                <a:srgbClr val="0d006c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Click to edit the outline text format</a:t>
            </a:r>
            <a:endParaRPr b="1" lang="en-US" sz="2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Clr>
                <a:srgbClr val="0d006c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Second Outline Level</a:t>
            </a:r>
            <a:endParaRPr b="1" lang="en-US" sz="2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601"/>
              </a:spcBef>
              <a:buClr>
                <a:srgbClr val="0d006c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Third Outline Level</a:t>
            </a:r>
            <a:endParaRPr b="1" lang="en-US" sz="2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601"/>
              </a:spcBef>
              <a:buClr>
                <a:srgbClr val="0d006c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Fourth Outline Level</a:t>
            </a:r>
            <a:endParaRPr b="1" lang="en-US" sz="2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601"/>
              </a:spcBef>
              <a:buClr>
                <a:srgbClr val="0d006c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Fifth Outline Level</a:t>
            </a:r>
            <a:endParaRPr b="1" lang="en-US" sz="2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601"/>
              </a:spcBef>
              <a:buClr>
                <a:srgbClr val="ffffff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Sixth Outline Level</a:t>
            </a:r>
            <a:endParaRPr b="1" lang="en-US" sz="2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601"/>
              </a:spcBef>
              <a:buClr>
                <a:srgbClr val="ffffff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Seventh Outline Level</a:t>
            </a:r>
            <a:endParaRPr b="1" lang="en-US" sz="2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dt" idx="3"/>
          </p:nvPr>
        </p:nvSpPr>
        <p:spPr>
          <a:xfrm>
            <a:off x="8339040" y="6612120"/>
            <a:ext cx="804960" cy="246600"/>
          </a:xfrm>
          <a:prstGeom prst="rect">
            <a:avLst/>
          </a:prstGeom>
          <a:noFill/>
          <a:ln w="0">
            <a:noFill/>
          </a:ln>
        </p:spPr>
        <p:txBody>
          <a:bodyPr lIns="45720" rIns="45720" tIns="46800" bIns="4680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8/02/2001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ftr" idx="4"/>
          </p:nvPr>
        </p:nvSpPr>
        <p:spPr>
          <a:xfrm>
            <a:off x="3484440" y="623736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258840" y="500040"/>
            <a:ext cx="142920" cy="157320"/>
          </a:xfrm>
          <a:prstGeom prst="rect">
            <a:avLst/>
          </a:prstGeom>
          <a:solidFill>
            <a:srgbClr val="96969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406440" y="506520"/>
            <a:ext cx="243000" cy="239760"/>
          </a:xfrm>
          <a:custGeom>
            <a:avLst/>
            <a:gdLst/>
            <a:ahLst/>
            <a:rect l="l" t="t" r="r" b="b"/>
            <a:pathLst>
              <a:path w="153" h="151">
                <a:moveTo>
                  <a:pt x="0" y="0"/>
                </a:moveTo>
                <a:lnTo>
                  <a:pt x="0" y="98"/>
                </a:lnTo>
                <a:lnTo>
                  <a:pt x="17" y="98"/>
                </a:lnTo>
                <a:lnTo>
                  <a:pt x="36" y="102"/>
                </a:lnTo>
                <a:lnTo>
                  <a:pt x="51" y="116"/>
                </a:lnTo>
                <a:lnTo>
                  <a:pt x="58" y="133"/>
                </a:lnTo>
                <a:lnTo>
                  <a:pt x="58" y="150"/>
                </a:lnTo>
                <a:lnTo>
                  <a:pt x="152" y="149"/>
                </a:lnTo>
                <a:lnTo>
                  <a:pt x="152" y="131"/>
                </a:lnTo>
                <a:lnTo>
                  <a:pt x="150" y="114"/>
                </a:lnTo>
                <a:lnTo>
                  <a:pt x="147" y="100"/>
                </a:lnTo>
                <a:lnTo>
                  <a:pt x="143" y="88"/>
                </a:lnTo>
                <a:lnTo>
                  <a:pt x="138" y="70"/>
                </a:lnTo>
                <a:lnTo>
                  <a:pt x="133" y="57"/>
                </a:lnTo>
                <a:lnTo>
                  <a:pt x="125" y="47"/>
                </a:lnTo>
                <a:lnTo>
                  <a:pt x="116" y="35"/>
                </a:lnTo>
                <a:lnTo>
                  <a:pt x="102" y="24"/>
                </a:lnTo>
                <a:lnTo>
                  <a:pt x="88" y="15"/>
                </a:lnTo>
                <a:lnTo>
                  <a:pt x="66" y="7"/>
                </a:lnTo>
                <a:lnTo>
                  <a:pt x="39" y="1"/>
                </a:lnTo>
                <a:lnTo>
                  <a:pt x="21" y="0"/>
                </a:lnTo>
                <a:lnTo>
                  <a:pt x="0" y="0"/>
                </a:lnTo>
              </a:path>
            </a:pathLst>
          </a:custGeom>
          <a:solidFill>
            <a:srgbClr val="96969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 rot="16200000">
            <a:off x="-10800" y="456840"/>
            <a:ext cx="295200" cy="250920"/>
          </a:xfrm>
          <a:prstGeom prst="triangle">
            <a:avLst>
              <a:gd name="adj" fmla="val 49995"/>
            </a:avLst>
          </a:prstGeom>
          <a:solidFill>
            <a:srgbClr val="96969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6720" bIns="3672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299880" y="68400"/>
            <a:ext cx="289080" cy="272880"/>
          </a:xfrm>
          <a:prstGeom prst="triangle">
            <a:avLst>
              <a:gd name="adj" fmla="val 49995"/>
            </a:avLst>
          </a:pr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4280" bIns="4428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2" name=""/>
          <p:cNvGrpSpPr/>
          <p:nvPr/>
        </p:nvGrpSpPr>
        <p:grpSpPr>
          <a:xfrm>
            <a:off x="276120" y="341280"/>
            <a:ext cx="642600" cy="6516720"/>
            <a:chOff x="276120" y="341280"/>
            <a:chExt cx="642600" cy="6516720"/>
          </a:xfrm>
        </p:grpSpPr>
        <p:sp>
          <p:nvSpPr>
            <p:cNvPr id="9" name=""/>
            <p:cNvSpPr/>
            <p:nvPr/>
          </p:nvSpPr>
          <p:spPr>
            <a:xfrm>
              <a:off x="500040" y="744480"/>
              <a:ext cx="149400" cy="6113520"/>
            </a:xfrm>
            <a:prstGeom prst="rect">
              <a:avLst/>
            </a:prstGeom>
            <a:gradFill rotWithShape="0">
              <a:gsLst>
                <a:gs pos="0">
                  <a:srgbClr val="969696"/>
                </a:gs>
                <a:gs pos="100000">
                  <a:srgbClr val="0000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23" name=""/>
            <p:cNvGrpSpPr/>
            <p:nvPr/>
          </p:nvGrpSpPr>
          <p:grpSpPr>
            <a:xfrm>
              <a:off x="276120" y="743040"/>
              <a:ext cx="642600" cy="6114960"/>
              <a:chOff x="276120" y="743040"/>
              <a:chExt cx="642600" cy="6114960"/>
            </a:xfrm>
          </p:grpSpPr>
          <p:grpSp>
            <p:nvGrpSpPr>
              <p:cNvPr id="24" name=""/>
              <p:cNvGrpSpPr/>
              <p:nvPr/>
            </p:nvGrpSpPr>
            <p:grpSpPr>
              <a:xfrm>
                <a:off x="277920" y="743040"/>
                <a:ext cx="640800" cy="307800"/>
                <a:chOff x="277920" y="743040"/>
                <a:chExt cx="640800" cy="307800"/>
              </a:xfrm>
            </p:grpSpPr>
            <p:sp>
              <p:nvSpPr>
                <p:cNvPr id="12" name=""/>
                <p:cNvSpPr/>
                <p:nvPr/>
              </p:nvSpPr>
              <p:spPr>
                <a:xfrm>
                  <a:off x="277920" y="814320"/>
                  <a:ext cx="245880" cy="236520"/>
                </a:xfrm>
                <a:custGeom>
                  <a:avLst/>
                  <a:gdLst/>
                  <a:ahLst/>
                  <a:rect l="l" t="t" r="r" b="b"/>
                  <a:pathLst>
                    <a:path w="155" h="149">
                      <a:moveTo>
                        <a:pt x="154" y="0"/>
                      </a:moveTo>
                      <a:lnTo>
                        <a:pt x="154" y="97"/>
                      </a:lnTo>
                      <a:lnTo>
                        <a:pt x="136" y="97"/>
                      </a:lnTo>
                      <a:lnTo>
                        <a:pt x="117" y="101"/>
                      </a:lnTo>
                      <a:lnTo>
                        <a:pt x="102" y="115"/>
                      </a:lnTo>
                      <a:lnTo>
                        <a:pt x="94" y="132"/>
                      </a:lnTo>
                      <a:lnTo>
                        <a:pt x="94" y="148"/>
                      </a:lnTo>
                      <a:lnTo>
                        <a:pt x="0" y="148"/>
                      </a:lnTo>
                      <a:lnTo>
                        <a:pt x="0" y="129"/>
                      </a:lnTo>
                      <a:lnTo>
                        <a:pt x="1" y="112"/>
                      </a:lnTo>
                      <a:lnTo>
                        <a:pt x="4" y="99"/>
                      </a:lnTo>
                      <a:lnTo>
                        <a:pt x="8" y="87"/>
                      </a:lnTo>
                      <a:lnTo>
                        <a:pt x="13" y="70"/>
                      </a:lnTo>
                      <a:lnTo>
                        <a:pt x="18" y="57"/>
                      </a:lnTo>
                      <a:lnTo>
                        <a:pt x="26" y="47"/>
                      </a:lnTo>
                      <a:lnTo>
                        <a:pt x="36" y="35"/>
                      </a:lnTo>
                      <a:lnTo>
                        <a:pt x="49" y="24"/>
                      </a:lnTo>
                      <a:lnTo>
                        <a:pt x="64" y="15"/>
                      </a:lnTo>
                      <a:lnTo>
                        <a:pt x="86" y="7"/>
                      </a:lnTo>
                      <a:lnTo>
                        <a:pt x="113" y="1"/>
                      </a:lnTo>
                      <a:lnTo>
                        <a:pt x="131" y="0"/>
                      </a:lnTo>
                      <a:lnTo>
                        <a:pt x="154" y="0"/>
                      </a:lnTo>
                    </a:path>
                  </a:pathLst>
                </a:custGeom>
                <a:solidFill>
                  <a:srgbClr val="ff0033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3" name=""/>
                <p:cNvSpPr/>
                <p:nvPr/>
              </p:nvSpPr>
              <p:spPr>
                <a:xfrm flipH="1" rot="5400000">
                  <a:off x="643680" y="763560"/>
                  <a:ext cx="295200" cy="253800"/>
                </a:xfrm>
                <a:prstGeom prst="triangle">
                  <a:avLst>
                    <a:gd name="adj" fmla="val 49995"/>
                  </a:avLst>
                </a:prstGeom>
                <a:solidFill>
                  <a:srgbClr val="ff0033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37800" bIns="37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" name=""/>
                <p:cNvSpPr/>
                <p:nvPr/>
              </p:nvSpPr>
              <p:spPr>
                <a:xfrm>
                  <a:off x="522360" y="814320"/>
                  <a:ext cx="142920" cy="155520"/>
                </a:xfrm>
                <a:prstGeom prst="rect">
                  <a:avLst/>
                </a:prstGeom>
                <a:solidFill>
                  <a:srgbClr val="ff0033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sp>
            <p:nvSpPr>
              <p:cNvPr id="15" name=""/>
              <p:cNvSpPr/>
              <p:nvPr/>
            </p:nvSpPr>
            <p:spPr>
              <a:xfrm>
                <a:off x="276120" y="1042920"/>
                <a:ext cx="142920" cy="5815080"/>
              </a:xfrm>
              <a:prstGeom prst="rect">
                <a:avLst/>
              </a:prstGeom>
              <a:gradFill rotWithShape="0">
                <a:gsLst>
                  <a:gs pos="0">
                    <a:srgbClr val="ff0033"/>
                  </a:gs>
                  <a:gs pos="100000">
                    <a:srgbClr val="0000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6" name=""/>
            <p:cNvSpPr/>
            <p:nvPr/>
          </p:nvSpPr>
          <p:spPr>
            <a:xfrm>
              <a:off x="385920" y="341280"/>
              <a:ext cx="144360" cy="6516720"/>
            </a:xfrm>
            <a:prstGeom prst="rect">
              <a:avLst/>
            </a:prstGeom>
            <a:gradFill rotWithShape="0">
              <a:gsLst>
                <a:gs pos="0">
                  <a:srgbClr val="ff9900"/>
                </a:gs>
                <a:gs pos="100000">
                  <a:srgbClr val="0000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pic>
        <p:nvPicPr>
          <p:cNvPr id="25" name="Ercot%20Logo" descr=""/>
          <p:cNvPicPr/>
          <p:nvPr/>
        </p:nvPicPr>
        <p:blipFill>
          <a:blip r:embed="rId2"/>
          <a:stretch/>
        </p:blipFill>
        <p:spPr>
          <a:xfrm>
            <a:off x="914400" y="380880"/>
            <a:ext cx="1828800" cy="98424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2742840" y="288720"/>
            <a:ext cx="606276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Click to edit the title text format</a:t>
            </a:r>
            <a:endParaRPr b="1" lang="en-US" sz="4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855720" y="1593360"/>
            <a:ext cx="8105760" cy="301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343080" indent="-343080">
              <a:spcBef>
                <a:spcPts val="601"/>
              </a:spcBef>
              <a:buClr>
                <a:srgbClr val="0d006c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Click to edit the outline text format</a:t>
            </a:r>
            <a:endParaRPr b="1" lang="en-US" sz="2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Clr>
                <a:srgbClr val="0d006c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Second Outline Level</a:t>
            </a:r>
            <a:endParaRPr b="1" lang="en-US" sz="2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601"/>
              </a:spcBef>
              <a:buClr>
                <a:srgbClr val="0d006c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Third Outline Level</a:t>
            </a:r>
            <a:endParaRPr b="1" lang="en-US" sz="2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601"/>
              </a:spcBef>
              <a:buClr>
                <a:srgbClr val="0d006c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Fourth Outline Level</a:t>
            </a:r>
            <a:endParaRPr b="1" lang="en-US" sz="2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601"/>
              </a:spcBef>
              <a:buClr>
                <a:srgbClr val="0d006c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Fifth Outline Level</a:t>
            </a:r>
            <a:endParaRPr b="1" lang="en-US" sz="2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601"/>
              </a:spcBef>
              <a:buClr>
                <a:srgbClr val="ffffff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Sixth Outline Level</a:t>
            </a:r>
            <a:endParaRPr b="1" lang="en-US" sz="2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601"/>
              </a:spcBef>
              <a:buClr>
                <a:srgbClr val="ffffff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Seventh Outline Level</a:t>
            </a:r>
            <a:endParaRPr b="1" lang="en-US" sz="2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dt" idx="5"/>
          </p:nvPr>
        </p:nvSpPr>
        <p:spPr>
          <a:xfrm>
            <a:off x="8339040" y="6612120"/>
            <a:ext cx="804960" cy="246600"/>
          </a:xfrm>
          <a:prstGeom prst="rect">
            <a:avLst/>
          </a:prstGeom>
          <a:noFill/>
          <a:ln w="0">
            <a:noFill/>
          </a:ln>
        </p:spPr>
        <p:txBody>
          <a:bodyPr lIns="45720" rIns="45720" tIns="46800" bIns="4680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8/02/2001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ftr" idx="6"/>
          </p:nvPr>
        </p:nvSpPr>
        <p:spPr>
          <a:xfrm>
            <a:off x="3484440" y="623736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258840" y="500040"/>
            <a:ext cx="142920" cy="157320"/>
          </a:xfrm>
          <a:prstGeom prst="rect">
            <a:avLst/>
          </a:prstGeom>
          <a:solidFill>
            <a:srgbClr val="96969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406440" y="506520"/>
            <a:ext cx="243000" cy="239760"/>
          </a:xfrm>
          <a:custGeom>
            <a:avLst/>
            <a:gdLst/>
            <a:ahLst/>
            <a:rect l="l" t="t" r="r" b="b"/>
            <a:pathLst>
              <a:path w="153" h="151">
                <a:moveTo>
                  <a:pt x="0" y="0"/>
                </a:moveTo>
                <a:lnTo>
                  <a:pt x="0" y="98"/>
                </a:lnTo>
                <a:lnTo>
                  <a:pt x="17" y="98"/>
                </a:lnTo>
                <a:lnTo>
                  <a:pt x="36" y="102"/>
                </a:lnTo>
                <a:lnTo>
                  <a:pt x="51" y="116"/>
                </a:lnTo>
                <a:lnTo>
                  <a:pt x="58" y="133"/>
                </a:lnTo>
                <a:lnTo>
                  <a:pt x="58" y="150"/>
                </a:lnTo>
                <a:lnTo>
                  <a:pt x="152" y="149"/>
                </a:lnTo>
                <a:lnTo>
                  <a:pt x="152" y="131"/>
                </a:lnTo>
                <a:lnTo>
                  <a:pt x="150" y="114"/>
                </a:lnTo>
                <a:lnTo>
                  <a:pt x="147" y="100"/>
                </a:lnTo>
                <a:lnTo>
                  <a:pt x="143" y="88"/>
                </a:lnTo>
                <a:lnTo>
                  <a:pt x="138" y="70"/>
                </a:lnTo>
                <a:lnTo>
                  <a:pt x="133" y="57"/>
                </a:lnTo>
                <a:lnTo>
                  <a:pt x="125" y="47"/>
                </a:lnTo>
                <a:lnTo>
                  <a:pt x="116" y="35"/>
                </a:lnTo>
                <a:lnTo>
                  <a:pt x="102" y="24"/>
                </a:lnTo>
                <a:lnTo>
                  <a:pt x="88" y="15"/>
                </a:lnTo>
                <a:lnTo>
                  <a:pt x="66" y="7"/>
                </a:lnTo>
                <a:lnTo>
                  <a:pt x="39" y="1"/>
                </a:lnTo>
                <a:lnTo>
                  <a:pt x="21" y="0"/>
                </a:lnTo>
                <a:lnTo>
                  <a:pt x="0" y="0"/>
                </a:lnTo>
              </a:path>
            </a:pathLst>
          </a:custGeom>
          <a:solidFill>
            <a:srgbClr val="96969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 rot="16200000">
            <a:off x="-10800" y="456840"/>
            <a:ext cx="295200" cy="250920"/>
          </a:xfrm>
          <a:prstGeom prst="triangle">
            <a:avLst>
              <a:gd name="adj" fmla="val 49995"/>
            </a:avLst>
          </a:prstGeom>
          <a:solidFill>
            <a:srgbClr val="96969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6720" bIns="3672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299880" y="68400"/>
            <a:ext cx="289080" cy="272880"/>
          </a:xfrm>
          <a:prstGeom prst="triangle">
            <a:avLst>
              <a:gd name="adj" fmla="val 49995"/>
            </a:avLst>
          </a:pr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4280" bIns="4428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0" name=""/>
          <p:cNvGrpSpPr/>
          <p:nvPr/>
        </p:nvGrpSpPr>
        <p:grpSpPr>
          <a:xfrm>
            <a:off x="276120" y="341280"/>
            <a:ext cx="642600" cy="6516720"/>
            <a:chOff x="276120" y="341280"/>
            <a:chExt cx="642600" cy="6516720"/>
          </a:xfrm>
        </p:grpSpPr>
        <p:sp>
          <p:nvSpPr>
            <p:cNvPr id="9" name=""/>
            <p:cNvSpPr/>
            <p:nvPr/>
          </p:nvSpPr>
          <p:spPr>
            <a:xfrm>
              <a:off x="500040" y="744480"/>
              <a:ext cx="149400" cy="6113520"/>
            </a:xfrm>
            <a:prstGeom prst="rect">
              <a:avLst/>
            </a:prstGeom>
            <a:gradFill rotWithShape="0">
              <a:gsLst>
                <a:gs pos="0">
                  <a:srgbClr val="969696"/>
                </a:gs>
                <a:gs pos="100000">
                  <a:srgbClr val="0000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31" name=""/>
            <p:cNvGrpSpPr/>
            <p:nvPr/>
          </p:nvGrpSpPr>
          <p:grpSpPr>
            <a:xfrm>
              <a:off x="276120" y="743040"/>
              <a:ext cx="642600" cy="6114960"/>
              <a:chOff x="276120" y="743040"/>
              <a:chExt cx="642600" cy="6114960"/>
            </a:xfrm>
          </p:grpSpPr>
          <p:grpSp>
            <p:nvGrpSpPr>
              <p:cNvPr id="32" name=""/>
              <p:cNvGrpSpPr/>
              <p:nvPr/>
            </p:nvGrpSpPr>
            <p:grpSpPr>
              <a:xfrm>
                <a:off x="277920" y="743040"/>
                <a:ext cx="640800" cy="307800"/>
                <a:chOff x="277920" y="743040"/>
                <a:chExt cx="640800" cy="307800"/>
              </a:xfrm>
            </p:grpSpPr>
            <p:sp>
              <p:nvSpPr>
                <p:cNvPr id="12" name=""/>
                <p:cNvSpPr/>
                <p:nvPr/>
              </p:nvSpPr>
              <p:spPr>
                <a:xfrm>
                  <a:off x="277920" y="814320"/>
                  <a:ext cx="245880" cy="236520"/>
                </a:xfrm>
                <a:custGeom>
                  <a:avLst/>
                  <a:gdLst/>
                  <a:ahLst/>
                  <a:rect l="l" t="t" r="r" b="b"/>
                  <a:pathLst>
                    <a:path w="155" h="149">
                      <a:moveTo>
                        <a:pt x="154" y="0"/>
                      </a:moveTo>
                      <a:lnTo>
                        <a:pt x="154" y="97"/>
                      </a:lnTo>
                      <a:lnTo>
                        <a:pt x="136" y="97"/>
                      </a:lnTo>
                      <a:lnTo>
                        <a:pt x="117" y="101"/>
                      </a:lnTo>
                      <a:lnTo>
                        <a:pt x="102" y="115"/>
                      </a:lnTo>
                      <a:lnTo>
                        <a:pt x="94" y="132"/>
                      </a:lnTo>
                      <a:lnTo>
                        <a:pt x="94" y="148"/>
                      </a:lnTo>
                      <a:lnTo>
                        <a:pt x="0" y="148"/>
                      </a:lnTo>
                      <a:lnTo>
                        <a:pt x="0" y="129"/>
                      </a:lnTo>
                      <a:lnTo>
                        <a:pt x="1" y="112"/>
                      </a:lnTo>
                      <a:lnTo>
                        <a:pt x="4" y="99"/>
                      </a:lnTo>
                      <a:lnTo>
                        <a:pt x="8" y="87"/>
                      </a:lnTo>
                      <a:lnTo>
                        <a:pt x="13" y="70"/>
                      </a:lnTo>
                      <a:lnTo>
                        <a:pt x="18" y="57"/>
                      </a:lnTo>
                      <a:lnTo>
                        <a:pt x="26" y="47"/>
                      </a:lnTo>
                      <a:lnTo>
                        <a:pt x="36" y="35"/>
                      </a:lnTo>
                      <a:lnTo>
                        <a:pt x="49" y="24"/>
                      </a:lnTo>
                      <a:lnTo>
                        <a:pt x="64" y="15"/>
                      </a:lnTo>
                      <a:lnTo>
                        <a:pt x="86" y="7"/>
                      </a:lnTo>
                      <a:lnTo>
                        <a:pt x="113" y="1"/>
                      </a:lnTo>
                      <a:lnTo>
                        <a:pt x="131" y="0"/>
                      </a:lnTo>
                      <a:lnTo>
                        <a:pt x="154" y="0"/>
                      </a:lnTo>
                    </a:path>
                  </a:pathLst>
                </a:custGeom>
                <a:solidFill>
                  <a:srgbClr val="ff0033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3" name=""/>
                <p:cNvSpPr/>
                <p:nvPr/>
              </p:nvSpPr>
              <p:spPr>
                <a:xfrm flipH="1" rot="5400000">
                  <a:off x="643680" y="763560"/>
                  <a:ext cx="295200" cy="253800"/>
                </a:xfrm>
                <a:prstGeom prst="triangle">
                  <a:avLst>
                    <a:gd name="adj" fmla="val 49995"/>
                  </a:avLst>
                </a:prstGeom>
                <a:solidFill>
                  <a:srgbClr val="ff0033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37800" bIns="37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" name=""/>
                <p:cNvSpPr/>
                <p:nvPr/>
              </p:nvSpPr>
              <p:spPr>
                <a:xfrm>
                  <a:off x="522360" y="814320"/>
                  <a:ext cx="142920" cy="155520"/>
                </a:xfrm>
                <a:prstGeom prst="rect">
                  <a:avLst/>
                </a:prstGeom>
                <a:solidFill>
                  <a:srgbClr val="ff0033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sp>
            <p:nvSpPr>
              <p:cNvPr id="15" name=""/>
              <p:cNvSpPr/>
              <p:nvPr/>
            </p:nvSpPr>
            <p:spPr>
              <a:xfrm>
                <a:off x="276120" y="1042920"/>
                <a:ext cx="142920" cy="5815080"/>
              </a:xfrm>
              <a:prstGeom prst="rect">
                <a:avLst/>
              </a:prstGeom>
              <a:gradFill rotWithShape="0">
                <a:gsLst>
                  <a:gs pos="0">
                    <a:srgbClr val="ff0033"/>
                  </a:gs>
                  <a:gs pos="100000">
                    <a:srgbClr val="0000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6" name=""/>
            <p:cNvSpPr/>
            <p:nvPr/>
          </p:nvSpPr>
          <p:spPr>
            <a:xfrm>
              <a:off x="385920" y="341280"/>
              <a:ext cx="144360" cy="6516720"/>
            </a:xfrm>
            <a:prstGeom prst="rect">
              <a:avLst/>
            </a:prstGeom>
            <a:gradFill rotWithShape="0">
              <a:gsLst>
                <a:gs pos="0">
                  <a:srgbClr val="ff9900"/>
                </a:gs>
                <a:gs pos="100000">
                  <a:srgbClr val="0000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pic>
        <p:nvPicPr>
          <p:cNvPr id="33" name="Ercot%20Logo" descr=""/>
          <p:cNvPicPr/>
          <p:nvPr/>
        </p:nvPicPr>
        <p:blipFill>
          <a:blip r:embed="rId2"/>
          <a:stretch/>
        </p:blipFill>
        <p:spPr>
          <a:xfrm>
            <a:off x="914400" y="380880"/>
            <a:ext cx="1828800" cy="98424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dt" idx="7"/>
          </p:nvPr>
        </p:nvSpPr>
        <p:spPr>
          <a:xfrm>
            <a:off x="344160" y="6035760"/>
            <a:ext cx="247500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ftr" idx="8"/>
          </p:nvPr>
        </p:nvSpPr>
        <p:spPr>
          <a:xfrm>
            <a:off x="2895480" y="6035760"/>
            <a:ext cx="365760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sldNum" idx="9"/>
          </p:nvPr>
        </p:nvSpPr>
        <p:spPr>
          <a:xfrm>
            <a:off x="6629400" y="6035760"/>
            <a:ext cx="2170080" cy="4442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7" name=""/>
          <p:cNvGrpSpPr/>
          <p:nvPr/>
        </p:nvGrpSpPr>
        <p:grpSpPr>
          <a:xfrm>
            <a:off x="0" y="-6480"/>
            <a:ext cx="9142560" cy="6856560"/>
            <a:chOff x="0" y="-6480"/>
            <a:chExt cx="9142560" cy="6856560"/>
          </a:xfrm>
        </p:grpSpPr>
        <p:grpSp>
          <p:nvGrpSpPr>
            <p:cNvPr id="38" name=""/>
            <p:cNvGrpSpPr/>
            <p:nvPr/>
          </p:nvGrpSpPr>
          <p:grpSpPr>
            <a:xfrm>
              <a:off x="52560" y="-6480"/>
              <a:ext cx="520560" cy="6235920"/>
              <a:chOff x="52560" y="-6480"/>
              <a:chExt cx="520560" cy="6235920"/>
            </a:xfrm>
          </p:grpSpPr>
          <p:sp>
            <p:nvSpPr>
              <p:cNvPr id="39" name=""/>
              <p:cNvSpPr/>
              <p:nvPr/>
            </p:nvSpPr>
            <p:spPr>
              <a:xfrm>
                <a:off x="52560" y="174600"/>
                <a:ext cx="168120" cy="6054840"/>
              </a:xfrm>
              <a:prstGeom prst="rect">
                <a:avLst/>
              </a:prstGeom>
              <a:gradFill rotWithShape="0">
                <a:gsLst>
                  <a:gs pos="0">
                    <a:srgbClr val="ff0033"/>
                  </a:gs>
                  <a:gs pos="100000">
                    <a:srgbClr val="00ff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40" name=""/>
              <p:cNvGrpSpPr/>
              <p:nvPr/>
            </p:nvGrpSpPr>
            <p:grpSpPr>
              <a:xfrm>
                <a:off x="65160" y="-6480"/>
                <a:ext cx="507960" cy="325440"/>
                <a:chOff x="65160" y="-6480"/>
                <a:chExt cx="507960" cy="325440"/>
              </a:xfrm>
            </p:grpSpPr>
            <p:sp>
              <p:nvSpPr>
                <p:cNvPr id="41" name=""/>
                <p:cNvSpPr/>
                <p:nvPr/>
              </p:nvSpPr>
              <p:spPr>
                <a:xfrm>
                  <a:off x="65160" y="76320"/>
                  <a:ext cx="179280" cy="169920"/>
                </a:xfrm>
                <a:prstGeom prst="ellipse">
                  <a:avLst/>
                </a:prstGeom>
                <a:solidFill>
                  <a:srgbClr val="ff0033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2" name=""/>
                <p:cNvSpPr/>
                <p:nvPr/>
              </p:nvSpPr>
              <p:spPr>
                <a:xfrm>
                  <a:off x="165240" y="-6480"/>
                  <a:ext cx="407880" cy="325440"/>
                </a:xfrm>
                <a:prstGeom prst="rightArrow">
                  <a:avLst>
                    <a:gd name="adj1" fmla="val 50000"/>
                    <a:gd name="adj2" fmla="val 62671"/>
                  </a:avLst>
                </a:prstGeom>
                <a:solidFill>
                  <a:srgbClr val="ff0033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  <p:grpSp>
          <p:nvGrpSpPr>
            <p:cNvPr id="43" name=""/>
            <p:cNvGrpSpPr/>
            <p:nvPr/>
          </p:nvGrpSpPr>
          <p:grpSpPr>
            <a:xfrm>
              <a:off x="652320" y="69840"/>
              <a:ext cx="8490240" cy="511200"/>
              <a:chOff x="652320" y="69840"/>
              <a:chExt cx="8490240" cy="511200"/>
            </a:xfrm>
          </p:grpSpPr>
          <p:sp>
            <p:nvSpPr>
              <p:cNvPr id="44" name=""/>
              <p:cNvSpPr/>
              <p:nvPr/>
            </p:nvSpPr>
            <p:spPr>
              <a:xfrm>
                <a:off x="652320" y="69840"/>
                <a:ext cx="8344080" cy="163440"/>
              </a:xfrm>
              <a:prstGeom prst="rect">
                <a:avLst/>
              </a:prstGeom>
              <a:gradFill rotWithShape="0">
                <a:gsLst>
                  <a:gs pos="0">
                    <a:srgbClr val="ff9900"/>
                  </a:gs>
                  <a:gs pos="100000">
                    <a:srgbClr val="ff0033"/>
                  </a:gs>
                </a:gsLst>
                <a:lin ang="108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45" name=""/>
              <p:cNvGrpSpPr/>
              <p:nvPr/>
            </p:nvGrpSpPr>
            <p:grpSpPr>
              <a:xfrm>
                <a:off x="8831160" y="71280"/>
                <a:ext cx="311400" cy="509760"/>
                <a:chOff x="8831160" y="71280"/>
                <a:chExt cx="311400" cy="509760"/>
              </a:xfrm>
            </p:grpSpPr>
            <p:sp>
              <p:nvSpPr>
                <p:cNvPr id="46" name=""/>
                <p:cNvSpPr/>
                <p:nvPr/>
              </p:nvSpPr>
              <p:spPr>
                <a:xfrm>
                  <a:off x="8901000" y="71280"/>
                  <a:ext cx="165240" cy="179640"/>
                </a:xfrm>
                <a:prstGeom prst="ellipse">
                  <a:avLst/>
                </a:prstGeom>
                <a:solidFill>
                  <a:srgbClr val="ff99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7" name=""/>
                <p:cNvSpPr/>
                <p:nvPr/>
              </p:nvSpPr>
              <p:spPr>
                <a:xfrm>
                  <a:off x="8831160" y="169920"/>
                  <a:ext cx="311400" cy="411120"/>
                </a:xfrm>
                <a:prstGeom prst="downArrow">
                  <a:avLst>
                    <a:gd name="adj1" fmla="val 50000"/>
                    <a:gd name="adj2" fmla="val 66018"/>
                  </a:avLst>
                </a:prstGeom>
                <a:solidFill>
                  <a:srgbClr val="ff99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  <p:grpSp>
          <p:nvGrpSpPr>
            <p:cNvPr id="48" name=""/>
            <p:cNvGrpSpPr/>
            <p:nvPr/>
          </p:nvGrpSpPr>
          <p:grpSpPr>
            <a:xfrm>
              <a:off x="0" y="6283440"/>
              <a:ext cx="8488440" cy="512640"/>
              <a:chOff x="0" y="6283440"/>
              <a:chExt cx="8488440" cy="512640"/>
            </a:xfrm>
          </p:grpSpPr>
          <p:sp>
            <p:nvSpPr>
              <p:cNvPr id="49" name=""/>
              <p:cNvSpPr/>
              <p:nvPr/>
            </p:nvSpPr>
            <p:spPr>
              <a:xfrm>
                <a:off x="149400" y="6632640"/>
                <a:ext cx="8339040" cy="163440"/>
              </a:xfrm>
              <a:prstGeom prst="rect">
                <a:avLst/>
              </a:prstGeom>
              <a:gradFill rotWithShape="0">
                <a:gsLst>
                  <a:gs pos="0">
                    <a:srgbClr val="969696"/>
                  </a:gs>
                  <a:gs pos="100000">
                    <a:srgbClr val="00ffff"/>
                  </a:gs>
                </a:gsLst>
                <a:lin ang="108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50" name=""/>
              <p:cNvGrpSpPr/>
              <p:nvPr/>
            </p:nvGrpSpPr>
            <p:grpSpPr>
              <a:xfrm>
                <a:off x="0" y="6283440"/>
                <a:ext cx="309600" cy="511200"/>
                <a:chOff x="0" y="6283440"/>
                <a:chExt cx="309600" cy="511200"/>
              </a:xfrm>
            </p:grpSpPr>
            <p:sp>
              <p:nvSpPr>
                <p:cNvPr id="51" name=""/>
                <p:cNvSpPr/>
                <p:nvPr/>
              </p:nvSpPr>
              <p:spPr>
                <a:xfrm>
                  <a:off x="76320" y="6613560"/>
                  <a:ext cx="164880" cy="181080"/>
                </a:xfrm>
                <a:prstGeom prst="ellipse">
                  <a:avLst/>
                </a:prstGeom>
                <a:solidFill>
                  <a:srgbClr val="00fff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52" name=""/>
                <p:cNvSpPr/>
                <p:nvPr/>
              </p:nvSpPr>
              <p:spPr>
                <a:xfrm>
                  <a:off x="0" y="6283440"/>
                  <a:ext cx="309600" cy="411120"/>
                </a:xfrm>
                <a:prstGeom prst="upArrow">
                  <a:avLst>
                    <a:gd name="adj1" fmla="val 50000"/>
                    <a:gd name="adj2" fmla="val 66389"/>
                  </a:avLst>
                </a:prstGeom>
                <a:solidFill>
                  <a:srgbClr val="00fff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  <p:grpSp>
          <p:nvGrpSpPr>
            <p:cNvPr id="53" name=""/>
            <p:cNvGrpSpPr/>
            <p:nvPr/>
          </p:nvGrpSpPr>
          <p:grpSpPr>
            <a:xfrm>
              <a:off x="8569440" y="636480"/>
              <a:ext cx="507960" cy="6213600"/>
              <a:chOff x="8569440" y="636480"/>
              <a:chExt cx="507960" cy="6213600"/>
            </a:xfrm>
          </p:grpSpPr>
          <p:sp>
            <p:nvSpPr>
              <p:cNvPr id="54" name=""/>
              <p:cNvSpPr/>
              <p:nvPr/>
            </p:nvSpPr>
            <p:spPr>
              <a:xfrm>
                <a:off x="8908920" y="636480"/>
                <a:ext cx="168480" cy="6032520"/>
              </a:xfrm>
              <a:prstGeom prst="rect">
                <a:avLst/>
              </a:prstGeom>
              <a:gradFill rotWithShape="0">
                <a:gsLst>
                  <a:gs pos="0">
                    <a:srgbClr val="ff9900"/>
                  </a:gs>
                  <a:gs pos="100000">
                    <a:srgbClr val="96969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55" name=""/>
              <p:cNvGrpSpPr/>
              <p:nvPr/>
            </p:nvGrpSpPr>
            <p:grpSpPr>
              <a:xfrm>
                <a:off x="8569440" y="6526080"/>
                <a:ext cx="507960" cy="324000"/>
                <a:chOff x="8569440" y="6526080"/>
                <a:chExt cx="507960" cy="324000"/>
              </a:xfrm>
            </p:grpSpPr>
            <p:sp>
              <p:nvSpPr>
                <p:cNvPr id="56" name=""/>
                <p:cNvSpPr/>
                <p:nvPr/>
              </p:nvSpPr>
              <p:spPr>
                <a:xfrm>
                  <a:off x="8897760" y="6599160"/>
                  <a:ext cx="179640" cy="168480"/>
                </a:xfrm>
                <a:prstGeom prst="ellipse">
                  <a:avLst/>
                </a:prstGeom>
                <a:solidFill>
                  <a:srgbClr val="969696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57" name=""/>
                <p:cNvSpPr/>
                <p:nvPr/>
              </p:nvSpPr>
              <p:spPr>
                <a:xfrm>
                  <a:off x="8569440" y="6526080"/>
                  <a:ext cx="407880" cy="324000"/>
                </a:xfrm>
                <a:prstGeom prst="leftArrow">
                  <a:avLst>
                    <a:gd name="adj1" fmla="val 50000"/>
                    <a:gd name="adj2" fmla="val 62938"/>
                  </a:avLst>
                </a:prstGeom>
                <a:solidFill>
                  <a:srgbClr val="969696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</p:grpSp>
      <p:sp>
        <p:nvSpPr>
          <p:cNvPr id="58" name="PlaceHolder 4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Click to edit the title text format</a:t>
            </a:r>
            <a:endParaRPr b="1" lang="en-US" sz="4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</p:txBody>
      </p:sp>
      <p:sp>
        <p:nvSpPr>
          <p:cNvPr id="59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Click to edit the outline text format</a:t>
            </a:r>
            <a:endParaRPr b="1" lang="en-US" sz="2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1" marL="457200" indent="0" algn="ctr"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Second Outline Level</a:t>
            </a:r>
            <a:endParaRPr b="1" lang="en-US" sz="2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2" marL="914400" algn="ctr">
              <a:spcBef>
                <a:spcPts val="601"/>
              </a:spcBef>
              <a:buClr>
                <a:srgbClr val="0d006c"/>
              </a:buClr>
              <a:buFont typeface="Tahoma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Third Outline Level</a:t>
            </a:r>
            <a:endParaRPr b="1" lang="en-US" sz="2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3" marL="1371600" algn="ctr">
              <a:spcBef>
                <a:spcPts val="601"/>
              </a:spcBef>
              <a:buClr>
                <a:srgbClr val="0d006c"/>
              </a:buClr>
              <a:buFont typeface="Tahoma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Fourth Outline Level</a:t>
            </a:r>
            <a:endParaRPr b="1" lang="en-US" sz="2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4" marL="1828800" algn="ctr">
              <a:spcBef>
                <a:spcPts val="601"/>
              </a:spcBef>
              <a:buClr>
                <a:srgbClr val="0d006c"/>
              </a:buClr>
              <a:buFont typeface="Tahoma"/>
              <a:buChar char="•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Fifth Outline Level</a:t>
            </a:r>
            <a:endParaRPr b="1" lang="en-US" sz="2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5" marL="1828800">
              <a:spcBef>
                <a:spcPts val="601"/>
              </a:spcBef>
              <a:buClr>
                <a:srgbClr val="ffffff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Sixth Outline Level</a:t>
            </a:r>
            <a:endParaRPr b="1" lang="en-US" sz="2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6" marL="1828800">
              <a:spcBef>
                <a:spcPts val="601"/>
              </a:spcBef>
              <a:buClr>
                <a:srgbClr val="ffffff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Seventh Outline Level</a:t>
            </a:r>
            <a:endParaRPr b="1" lang="en-US" sz="2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slideLayout" Target="../slideLayouts/slideLayout1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image" Target="../media/image4.wmf"/><Relationship Id="rId2" Type="http://schemas.openxmlformats.org/officeDocument/2006/relationships/image" Target="../media/image5.png"/><Relationship Id="rId3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304560" y="685440"/>
            <a:ext cx="8458200" cy="1600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SYSTEM PLANNING</a:t>
            </a:r>
            <a:br>
              <a:rPr sz="4000"/>
            </a:br>
            <a:r>
              <a:rPr b="1" lang="en-US" sz="40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THE KEY TO RELIABILITY AND</a:t>
            </a:r>
            <a:br>
              <a:rPr sz="4000"/>
            </a:br>
            <a:r>
              <a:rPr b="1" lang="en-US" sz="40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A LIQUID ELECTRIC MARKET</a:t>
            </a:r>
            <a:endParaRPr b="1" lang="en-US" sz="40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subTitle"/>
          </p:nvPr>
        </p:nvSpPr>
        <p:spPr>
          <a:xfrm>
            <a:off x="380880" y="2971800"/>
            <a:ext cx="8382240" cy="1828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KENNETH A. DONOHOO</a:t>
            </a:r>
            <a:endParaRPr b="1" lang="en-US" sz="28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Manager of System Planning, Technical Operations</a:t>
            </a:r>
            <a:endParaRPr b="1" lang="en-US" sz="2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kdonohoo@ercot.com</a:t>
            </a:r>
            <a:endParaRPr b="1" lang="en-US" sz="2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www.ercot.com</a:t>
            </a:r>
            <a:endParaRPr b="1" lang="en-US" sz="2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</p:txBody>
      </p:sp>
      <p:pic>
        <p:nvPicPr>
          <p:cNvPr id="62" name="Ercot%20Logo" descr=""/>
          <p:cNvPicPr/>
          <p:nvPr/>
        </p:nvPicPr>
        <p:blipFill>
          <a:blip r:embed="rId1"/>
          <a:stretch/>
        </p:blipFill>
        <p:spPr>
          <a:xfrm>
            <a:off x="2971800" y="4889520"/>
            <a:ext cx="3657600" cy="19684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2742840" y="288720"/>
            <a:ext cx="606276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PHYSICAL CONSIDERATIONS</a:t>
            </a:r>
            <a:endParaRPr b="1" lang="en-US" sz="4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</p:txBody>
      </p:sp>
      <p:sp>
        <p:nvSpPr>
          <p:cNvPr id="111" name="PlaceHolder 2"/>
          <p:cNvSpPr>
            <a:spLocks noGrp="1"/>
          </p:cNvSpPr>
          <p:nvPr>
            <p:ph/>
          </p:nvPr>
        </p:nvSpPr>
        <p:spPr>
          <a:xfrm>
            <a:off x="855720" y="1593360"/>
            <a:ext cx="8105760" cy="5017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lnSpcReduction="9999"/>
          </a:bodyPr>
          <a:p>
            <a:pPr marL="343080" indent="-343080">
              <a:spcBef>
                <a:spcPts val="499"/>
              </a:spcBef>
              <a:buClr>
                <a:srgbClr val="0d006c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Transmission planning is no  longer a vertically integrated utility generation/transmission planning process</a:t>
            </a:r>
            <a:endParaRPr b="1" lang="en-US" sz="20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Clr>
                <a:srgbClr val="0d006c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There are fewer long term energy contracts to influence transmission planning</a:t>
            </a:r>
            <a:endParaRPr b="1" lang="en-US" sz="20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Clr>
                <a:srgbClr val="0d006c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Almost all new generation is combustion turbines and can be built in 2 years</a:t>
            </a:r>
            <a:endParaRPr b="1" lang="en-US" sz="20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Clr>
                <a:srgbClr val="0d006c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Significant transmission projects take in excess of 3 years to build</a:t>
            </a:r>
            <a:endParaRPr b="1" lang="en-US" sz="20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Clr>
                <a:srgbClr val="0d006c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Generation buy/sell transactions based on market forces instead of traditional fuel costs and heat rates</a:t>
            </a:r>
            <a:endParaRPr b="1" lang="en-US" sz="20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Clr>
                <a:srgbClr val="0d006c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Loads will be bidding in as an operating resource</a:t>
            </a:r>
            <a:endParaRPr b="1" lang="en-US" sz="20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Clr>
                <a:srgbClr val="0d006c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Proposed generating units may insist that they be considered in lieu of new transmission</a:t>
            </a:r>
            <a:endParaRPr b="1" lang="en-US" sz="20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Clr>
                <a:srgbClr val="0d006c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Many generating units are now being proposed – not all will be built</a:t>
            </a:r>
            <a:endParaRPr b="1" lang="en-US" sz="20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2742840" y="288720"/>
            <a:ext cx="606276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EDUCATIONAL CONSIDERATIONS</a:t>
            </a:r>
            <a:endParaRPr b="1" lang="en-US" sz="4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</p:txBody>
      </p:sp>
      <p:sp>
        <p:nvSpPr>
          <p:cNvPr id="113" name="PlaceHolder 2"/>
          <p:cNvSpPr>
            <a:spLocks noGrp="1"/>
          </p:cNvSpPr>
          <p:nvPr>
            <p:ph/>
          </p:nvPr>
        </p:nvSpPr>
        <p:spPr>
          <a:xfrm>
            <a:off x="762120" y="2057040"/>
            <a:ext cx="8199360" cy="388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343080" indent="-343080">
              <a:spcBef>
                <a:spcPts val="601"/>
              </a:spcBef>
              <a:buClr>
                <a:srgbClr val="0d006c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ISO, RTO and Transco planners tend to learn the new planning considerations very quickly</a:t>
            </a:r>
            <a:endParaRPr b="1" lang="en-US" sz="2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0d006c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Traditional utility planners tend to be slow to change as they think mainly about “their” system</a:t>
            </a:r>
            <a:endParaRPr b="1" lang="en-US" sz="2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0d006c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Regulatory agency reviewers still very traditional in looking at need and at cost – slow to realize that adequate transmission pays for itself in market liquidity</a:t>
            </a:r>
            <a:endParaRPr b="1" lang="en-US" sz="2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0d006c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Need education in the new requirements to facilitate project acceptance and permitting</a:t>
            </a:r>
            <a:endParaRPr b="1" lang="en-US" sz="2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2742840" y="288720"/>
            <a:ext cx="606276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POLITICAL CONSIDERATIONS </a:t>
            </a:r>
            <a:endParaRPr b="1" lang="en-US" sz="4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</p:txBody>
      </p:sp>
      <p:sp>
        <p:nvSpPr>
          <p:cNvPr id="115" name="PlaceHolder 2"/>
          <p:cNvSpPr>
            <a:spLocks noGrp="1"/>
          </p:cNvSpPr>
          <p:nvPr>
            <p:ph/>
          </p:nvPr>
        </p:nvSpPr>
        <p:spPr>
          <a:xfrm>
            <a:off x="762120" y="1828800"/>
            <a:ext cx="8199360" cy="4329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343080" indent="-343080">
              <a:spcBef>
                <a:spcPts val="601"/>
              </a:spcBef>
              <a:buClr>
                <a:srgbClr val="0d006c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Some transmission providers do not want new transmission as it fosters competition</a:t>
            </a:r>
            <a:endParaRPr b="1" lang="en-US" sz="2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0d006c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Some new generators do not want new transmission for the same reason</a:t>
            </a:r>
            <a:endParaRPr b="1" lang="en-US" sz="2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0d006c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Many regulatory agencies are not ready to face up to a “build nothing” public attitude</a:t>
            </a:r>
            <a:endParaRPr b="1" lang="en-US" sz="2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0d006c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Public wants a reliable electric system but does not want new plants and lines</a:t>
            </a:r>
            <a:endParaRPr b="1" lang="en-US" sz="2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0d006c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Investors are unlikely to spend money until it is clear that they will recoup their investment and earn a reasonable return on that investment. </a:t>
            </a:r>
            <a:endParaRPr b="1" lang="en-US" sz="2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PlaceHolder 1"/>
          <p:cNvSpPr>
            <a:spLocks noGrp="1"/>
          </p:cNvSpPr>
          <p:nvPr>
            <p:ph type="title"/>
          </p:nvPr>
        </p:nvSpPr>
        <p:spPr>
          <a:xfrm>
            <a:off x="2742840" y="288720"/>
            <a:ext cx="606276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FOOD FOR THOUGHT </a:t>
            </a:r>
            <a:endParaRPr b="1" lang="en-US" sz="4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</p:txBody>
      </p:sp>
      <p:sp>
        <p:nvSpPr>
          <p:cNvPr id="117" name="PlaceHolder 2"/>
          <p:cNvSpPr>
            <a:spLocks noGrp="1"/>
          </p:cNvSpPr>
          <p:nvPr>
            <p:ph/>
          </p:nvPr>
        </p:nvSpPr>
        <p:spPr>
          <a:xfrm>
            <a:off x="685800" y="1828800"/>
            <a:ext cx="8275680" cy="3308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343080" indent="-343080">
              <a:spcBef>
                <a:spcPts val="601"/>
              </a:spcBef>
              <a:buClr>
                <a:srgbClr val="0d006c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Transmission planning should be done mainly by a third party ISO, RTO, or Transco and should include coordination with the involved regulatory bodies</a:t>
            </a:r>
            <a:endParaRPr b="1" lang="en-US" sz="2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0d006c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ERCOT Regional Transmission Planning Process</a:t>
            </a:r>
            <a:endParaRPr b="1" lang="en-US" sz="2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Clr>
                <a:srgbClr val="0d006c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Includes TSP’s and PUCT Staff</a:t>
            </a:r>
            <a:endParaRPr b="1" lang="en-US" sz="2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Clr>
                <a:srgbClr val="0d006c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Review by Stakeholders</a:t>
            </a:r>
            <a:endParaRPr b="1" lang="en-US" sz="2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601"/>
              </a:spcBef>
              <a:buClr>
                <a:srgbClr val="0d006c"/>
              </a:buClr>
              <a:buFont typeface="Tahoma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Large projects reviewed by ERCOT Board</a:t>
            </a:r>
            <a:endParaRPr b="1" lang="en-US" sz="2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Clr>
                <a:srgbClr val="0d006c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Final Authority is PUCT in the form of a CCN</a:t>
            </a:r>
            <a:endParaRPr b="1" lang="en-US" sz="2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PlaceHolder 1"/>
          <p:cNvSpPr>
            <a:spLocks noGrp="1"/>
          </p:cNvSpPr>
          <p:nvPr>
            <p:ph type="title"/>
          </p:nvPr>
        </p:nvSpPr>
        <p:spPr>
          <a:xfrm>
            <a:off x="2819160" y="151920"/>
            <a:ext cx="5986440" cy="1279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COMPARING TRANSMISSION</a:t>
            </a:r>
            <a:endParaRPr b="1" lang="en-US" sz="4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</p:txBody>
      </p:sp>
      <p:sp>
        <p:nvSpPr>
          <p:cNvPr id="119" name="PlaceHolder 2"/>
          <p:cNvSpPr>
            <a:spLocks noGrp="1"/>
          </p:cNvSpPr>
          <p:nvPr>
            <p:ph/>
          </p:nvPr>
        </p:nvSpPr>
        <p:spPr>
          <a:xfrm>
            <a:off x="685800" y="1523880"/>
            <a:ext cx="8275680" cy="5174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lnSpcReduction="9999"/>
          </a:bodyPr>
          <a:p>
            <a:pPr marL="343080" indent="-343080">
              <a:spcBef>
                <a:spcPts val="601"/>
              </a:spcBef>
              <a:buClr>
                <a:srgbClr val="0d006c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LIFETIMES</a:t>
            </a:r>
            <a:endParaRPr b="1" lang="en-US" sz="2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0d006c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Transmission is log-lived (30 to 50 years)</a:t>
            </a:r>
            <a:endParaRPr b="1" lang="en-US" sz="20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0d006c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Long life enhances confidence</a:t>
            </a:r>
            <a:endParaRPr b="1" lang="en-US" sz="20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0d006c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Reduces flexibility to respond to change</a:t>
            </a:r>
            <a:endParaRPr b="1" lang="en-US" sz="20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0d006c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AVAILABILITY</a:t>
            </a:r>
            <a:endParaRPr b="1" lang="en-US" sz="2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0d006c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Transmission has very high availability factors</a:t>
            </a:r>
            <a:endParaRPr b="1" lang="en-US" sz="20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0d006c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Much higher than generation or load</a:t>
            </a:r>
            <a:endParaRPr b="1" lang="en-US" sz="20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0d006c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CAPITAL AND OPERATING COSTS</a:t>
            </a:r>
            <a:endParaRPr b="1" lang="en-US" sz="2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0d006c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Transmission capital costs can be high</a:t>
            </a:r>
            <a:endParaRPr b="1" lang="en-US" sz="20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0d006c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Transmission operating costs are very low</a:t>
            </a:r>
            <a:endParaRPr b="1" lang="en-US" sz="20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0d006c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Generator operating costs are high and depend on uncertain future fuel prices</a:t>
            </a:r>
            <a:endParaRPr b="1" lang="en-US" sz="20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0d006c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Tradeoff between transmission sunk costs against operating costs for generation and load management</a:t>
            </a:r>
            <a:endParaRPr b="1" lang="en-US" sz="20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PlaceHolder 1"/>
          <p:cNvSpPr>
            <a:spLocks noGrp="1"/>
          </p:cNvSpPr>
          <p:nvPr>
            <p:ph type="title"/>
          </p:nvPr>
        </p:nvSpPr>
        <p:spPr>
          <a:xfrm>
            <a:off x="2819160" y="151920"/>
            <a:ext cx="5986440" cy="1279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COMPARING TRANSMISSION</a:t>
            </a:r>
            <a:endParaRPr b="1" lang="en-US" sz="4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</p:txBody>
      </p:sp>
      <p:sp>
        <p:nvSpPr>
          <p:cNvPr id="121" name="PlaceHolder 2"/>
          <p:cNvSpPr>
            <a:spLocks noGrp="1"/>
          </p:cNvSpPr>
          <p:nvPr>
            <p:ph/>
          </p:nvPr>
        </p:nvSpPr>
        <p:spPr>
          <a:xfrm>
            <a:off x="762120" y="1599840"/>
            <a:ext cx="8275680" cy="4669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lnSpcReduction="9999"/>
          </a:bodyPr>
          <a:p>
            <a:pPr marL="343080" indent="-343080">
              <a:spcBef>
                <a:spcPts val="601"/>
              </a:spcBef>
              <a:buClr>
                <a:srgbClr val="0d006c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TECHNICAL APPLICABILITY</a:t>
            </a:r>
            <a:endParaRPr b="1" lang="en-US" sz="2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0d006c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Distributed resources cannot always solve problems</a:t>
            </a:r>
            <a:endParaRPr b="1" lang="en-US" sz="20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499"/>
              </a:spcBef>
              <a:buClr>
                <a:srgbClr val="0d006c"/>
              </a:buClr>
              <a:buFont typeface="Tahoma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High voltages</a:t>
            </a:r>
            <a:endParaRPr b="1" lang="en-US" sz="20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499"/>
              </a:spcBef>
              <a:buClr>
                <a:srgbClr val="0d006c"/>
              </a:buClr>
              <a:buFont typeface="Tahoma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Transient stability</a:t>
            </a:r>
            <a:endParaRPr b="1" lang="en-US" sz="20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499"/>
              </a:spcBef>
              <a:buClr>
                <a:srgbClr val="0d006c"/>
              </a:buClr>
              <a:buFont typeface="Tahoma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Need to replace aging or obsolete equipment</a:t>
            </a:r>
            <a:endParaRPr b="1" lang="en-US" sz="20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0d006c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Connection of distributed resources may impose new costs on the system</a:t>
            </a:r>
            <a:endParaRPr b="1" lang="en-US" sz="20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499"/>
              </a:spcBef>
              <a:buClr>
                <a:srgbClr val="0d006c"/>
              </a:buClr>
              <a:buFont typeface="Tahoma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System-protection schemes</a:t>
            </a:r>
            <a:endParaRPr b="1" lang="en-US" sz="20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0d006c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 </a:t>
            </a:r>
            <a:r>
              <a:rPr b="1" lang="en-US" sz="2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ECONOMIES OF SCALE</a:t>
            </a:r>
            <a:endParaRPr b="1" lang="en-US" sz="2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0d006c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Building large transmission lines is cheaper per MW of capacity</a:t>
            </a:r>
            <a:endParaRPr b="1" lang="en-US" sz="20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0d006c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Higher voltage is cheaper per MW-mile and also requires less land per MW-mile</a:t>
            </a:r>
            <a:endParaRPr b="1" lang="en-US" sz="20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PlaceHolder 1"/>
          <p:cNvSpPr>
            <a:spLocks noGrp="1"/>
          </p:cNvSpPr>
          <p:nvPr>
            <p:ph type="title"/>
          </p:nvPr>
        </p:nvSpPr>
        <p:spPr>
          <a:xfrm>
            <a:off x="2819160" y="151920"/>
            <a:ext cx="5986440" cy="1279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NEW TECHNOLOGIES</a:t>
            </a:r>
            <a:endParaRPr b="1" lang="en-US" sz="4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</p:txBody>
      </p:sp>
      <p:sp>
        <p:nvSpPr>
          <p:cNvPr id="123" name="PlaceHolder 2"/>
          <p:cNvSpPr>
            <a:spLocks noGrp="1"/>
          </p:cNvSpPr>
          <p:nvPr>
            <p:ph/>
          </p:nvPr>
        </p:nvSpPr>
        <p:spPr>
          <a:xfrm>
            <a:off x="762120" y="1599840"/>
            <a:ext cx="8229600" cy="4634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343080" indent="-343080">
              <a:spcBef>
                <a:spcPts val="601"/>
              </a:spcBef>
              <a:buClr>
                <a:srgbClr val="0d006c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Superconducting Magnetic Energy Storage (SMES)</a:t>
            </a:r>
            <a:endParaRPr b="1" lang="en-US" sz="2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0d006c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High-temperature Superconducting (HTS)</a:t>
            </a:r>
            <a:endParaRPr b="1" lang="en-US" sz="2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0d006c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Flexiable AC Transmission System (FACTS)</a:t>
            </a:r>
            <a:endParaRPr b="1" lang="en-US" sz="2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0d006c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High-voltage DC (HVDC)</a:t>
            </a:r>
            <a:endParaRPr b="1" lang="en-US" sz="2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0d006c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HVDC Light</a:t>
            </a:r>
            <a:endParaRPr b="1" lang="en-US" sz="2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0d006c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Current costs are generally more expensive when compared to regular transmission.</a:t>
            </a:r>
            <a:endParaRPr b="1" lang="en-US" sz="2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0d006c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As they are improved and demonstrated, their costs may drop enough to become cost effective.</a:t>
            </a:r>
            <a:endParaRPr b="1" lang="en-US" sz="2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0d006c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Lifetime is short when compared to transmission</a:t>
            </a:r>
            <a:endParaRPr b="1" lang="en-US" sz="2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0d006c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Maintenance &amp; Operating Costs is a major concern</a:t>
            </a:r>
            <a:endParaRPr b="1" lang="en-US" sz="2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4" name="BLANK%20BASE" descr=""/>
          <p:cNvPicPr/>
          <p:nvPr/>
        </p:nvPicPr>
        <p:blipFill>
          <a:blip r:embed="rId1"/>
          <a:stretch/>
        </p:blipFill>
        <p:spPr>
          <a:xfrm>
            <a:off x="990720" y="27000"/>
            <a:ext cx="7243560" cy="6831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5" name=""/>
          <p:cNvSpPr/>
          <p:nvPr/>
        </p:nvSpPr>
        <p:spPr>
          <a:xfrm>
            <a:off x="937440" y="5873760"/>
            <a:ext cx="368568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TOTAL TRANSFER CAPABILITY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CURRENTLY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 rot="20100000">
            <a:off x="1519200" y="1928520"/>
            <a:ext cx="4129200" cy="2341440"/>
          </a:xfrm>
          <a:prstGeom prst="ellipse">
            <a:avLst/>
          </a:prstGeom>
          <a:solidFill>
            <a:srgbClr val="ffff00">
              <a:alpha val="50000"/>
            </a:srgbClr>
          </a:solidFill>
          <a:ln w="1260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2666880" y="3276720"/>
            <a:ext cx="1295640" cy="914400"/>
          </a:xfrm>
          <a:prstGeom prst="ellipse">
            <a:avLst/>
          </a:prstGeom>
          <a:solidFill>
            <a:srgbClr val="ff9900">
              <a:alpha val="50000"/>
            </a:srgbClr>
          </a:solidFill>
          <a:ln w="1260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990720" y="4724280"/>
            <a:ext cx="3047760" cy="762120"/>
          </a:xfrm>
          <a:prstGeom prst="wedgeRoundRectCallout">
            <a:avLst>
              <a:gd name="adj1" fmla="val 22032"/>
              <a:gd name="adj2" fmla="val -164166"/>
              <a:gd name="adj3" fmla="val 16667"/>
            </a:avLst>
          </a:prstGeom>
          <a:solidFill>
            <a:srgbClr val="ffffff"/>
          </a:solidFill>
          <a:ln cap="sq"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~ 300 MW to 800 MW OUT THERMAL LIMIT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1219320" y="228600"/>
            <a:ext cx="2514600" cy="1066680"/>
          </a:xfrm>
          <a:prstGeom prst="wedgeRoundRectCallout">
            <a:avLst>
              <a:gd name="adj1" fmla="val 52652"/>
              <a:gd name="adj2" fmla="val 144791"/>
              <a:gd name="adj3" fmla="val 16667"/>
            </a:avLst>
          </a:prstGeom>
          <a:solidFill>
            <a:srgbClr val="ffffff"/>
          </a:solidFill>
          <a:ln cap="sq"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~ 1100 MW to 1200 MW OUT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STABILITY LIMIT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PlaceHolder 1"/>
          <p:cNvSpPr>
            <a:spLocks noGrp="1"/>
          </p:cNvSpPr>
          <p:nvPr>
            <p:ph type="title"/>
          </p:nvPr>
        </p:nvSpPr>
        <p:spPr>
          <a:xfrm>
            <a:off x="2819160" y="151920"/>
            <a:ext cx="5986440" cy="1279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CONSIDERATIONS</a:t>
            </a:r>
            <a:endParaRPr b="1" lang="en-US" sz="4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</p:txBody>
      </p:sp>
      <p:sp>
        <p:nvSpPr>
          <p:cNvPr id="131" name="PlaceHolder 2"/>
          <p:cNvSpPr>
            <a:spLocks noGrp="1"/>
          </p:cNvSpPr>
          <p:nvPr>
            <p:ph/>
          </p:nvPr>
        </p:nvSpPr>
        <p:spPr>
          <a:xfrm>
            <a:off x="762120" y="1599840"/>
            <a:ext cx="8229600" cy="478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343080" indent="-343080">
              <a:spcBef>
                <a:spcPts val="601"/>
              </a:spcBef>
              <a:buClr>
                <a:srgbClr val="0d006c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CONSTRUCTION CLEARANCES</a:t>
            </a:r>
            <a:endParaRPr b="1" lang="en-US" sz="2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0d006c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DYNAMIC LINE RATING</a:t>
            </a:r>
            <a:endParaRPr b="1" lang="en-US" sz="2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Clr>
                <a:srgbClr val="0d006c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Thermal Only</a:t>
            </a:r>
            <a:endParaRPr b="1" lang="en-US" sz="2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Clr>
                <a:srgbClr val="0d006c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May actually result in lower ratings</a:t>
            </a:r>
            <a:endParaRPr b="1" lang="en-US" sz="2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Clr>
                <a:srgbClr val="0d006c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AEP &amp; TXU are moving forward</a:t>
            </a:r>
            <a:endParaRPr b="1" lang="en-US" sz="2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0d006c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HOT LINE CONSTRUCTION</a:t>
            </a:r>
            <a:endParaRPr b="1" lang="en-US" sz="2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Clr>
                <a:srgbClr val="0d006c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Safety</a:t>
            </a:r>
            <a:endParaRPr b="1" lang="en-US" sz="2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Clr>
                <a:srgbClr val="0d006c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Longer Construction Time</a:t>
            </a:r>
            <a:endParaRPr b="1" lang="en-US" sz="2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Clr>
                <a:srgbClr val="0d006c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More Expensive</a:t>
            </a:r>
            <a:endParaRPr b="1" lang="en-US" sz="2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0d006c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SPECIAL PROTECTION SCHEMES</a:t>
            </a:r>
            <a:endParaRPr b="1" lang="en-US" sz="2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Clr>
                <a:srgbClr val="0d006c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Trip Off Line Generation</a:t>
            </a:r>
            <a:endParaRPr b="1" lang="en-US" sz="2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PlaceHolder 1"/>
          <p:cNvSpPr>
            <a:spLocks noGrp="1"/>
          </p:cNvSpPr>
          <p:nvPr>
            <p:ph type="title"/>
          </p:nvPr>
        </p:nvSpPr>
        <p:spPr>
          <a:xfrm>
            <a:off x="2819160" y="151920"/>
            <a:ext cx="5986440" cy="1279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ASSESSMENT CRITERIA</a:t>
            </a:r>
            <a:endParaRPr b="1" lang="en-US" sz="4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</p:txBody>
      </p:sp>
      <p:sp>
        <p:nvSpPr>
          <p:cNvPr id="133" name="PlaceHolder 2"/>
          <p:cNvSpPr>
            <a:spLocks noGrp="1"/>
          </p:cNvSpPr>
          <p:nvPr>
            <p:ph/>
          </p:nvPr>
        </p:nvSpPr>
        <p:spPr>
          <a:xfrm>
            <a:off x="762120" y="2057400"/>
            <a:ext cx="8229600" cy="396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343080" indent="-343080">
              <a:spcBef>
                <a:spcPts val="601"/>
              </a:spcBef>
              <a:buClr>
                <a:srgbClr val="0d006c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Process must be open and rapid.</a:t>
            </a:r>
            <a:endParaRPr b="1" lang="en-US" sz="2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0d006c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Strive for robust; rather than optimal, transmission solutions.</a:t>
            </a:r>
            <a:endParaRPr b="1" lang="en-US" sz="2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0d006c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Recognize that regulated and competitive assets often perform the same function; select lowest-cost alternative.</a:t>
            </a:r>
            <a:endParaRPr b="1" lang="en-US" sz="2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0d006c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Encourage investment in transmission projects that improve energy-market opportunities.</a:t>
            </a:r>
            <a:endParaRPr b="1" lang="en-US" sz="2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0d006c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Encourage use of technologies that provide flow control, such as DC lines and FACTS devices.  </a:t>
            </a:r>
            <a:endParaRPr b="1" lang="en-US" sz="2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2742840" y="288720"/>
            <a:ext cx="606276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PEAK DEMAND</a:t>
            </a:r>
            <a:endParaRPr b="1" lang="en-US" sz="4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64" name=""/>
          <p:cNvGraphicFramePr/>
          <p:nvPr/>
        </p:nvGraphicFramePr>
        <p:xfrm>
          <a:off x="762120" y="1447920"/>
          <a:ext cx="8153280" cy="4632120"/>
        </p:xfrm>
        <a:graphic>
          <a:graphicData uri="http://schemas.openxmlformats.org/drawingml/2006/table">
            <a:tbl>
              <a:tblPr/>
              <a:tblGrid>
                <a:gridCol w="1038240"/>
                <a:gridCol w="4965480"/>
                <a:gridCol w="2149560"/>
              </a:tblGrid>
              <a:tr h="90180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400" strike="noStrike" u="none">
                          <a:solidFill>
                            <a:srgbClr val="0d006c"/>
                          </a:solidFill>
                          <a:effectLst/>
                          <a:uFillTx/>
                          <a:latin typeface="Tahoma"/>
                        </a:rPr>
                        <a:t>Year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d006c"/>
                      </a:solidFill>
                      <a:prstDash val="solid"/>
                    </a:lnL>
                    <a:lnR w="5760">
                      <a:solidFill>
                        <a:srgbClr val="0d006c"/>
                      </a:solidFill>
                      <a:prstDash val="solid"/>
                    </a:lnR>
                    <a:lnT w="5760">
                      <a:solidFill>
                        <a:srgbClr val="0d006c"/>
                      </a:solidFill>
                      <a:prstDash val="solid"/>
                    </a:lnT>
                    <a:lnB w="5760">
                      <a:solidFill>
                        <a:srgbClr val="0d006c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400" strike="noStrike" u="none">
                          <a:solidFill>
                            <a:srgbClr val="0d006c"/>
                          </a:solidFill>
                          <a:effectLst/>
                          <a:uFillTx/>
                          <a:latin typeface="Tahoma"/>
                        </a:rPr>
                        <a:t>ERCOT Coincident Hourly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400" strike="noStrike" u="none">
                          <a:solidFill>
                            <a:srgbClr val="0d006c"/>
                          </a:solidFill>
                          <a:effectLst/>
                          <a:uFillTx/>
                          <a:latin typeface="Tahoma"/>
                        </a:rPr>
                        <a:t> Peak Demand MW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d006c"/>
                      </a:solidFill>
                      <a:prstDash val="solid"/>
                    </a:lnL>
                    <a:lnR w="5760">
                      <a:solidFill>
                        <a:srgbClr val="0d006c"/>
                      </a:solidFill>
                      <a:prstDash val="solid"/>
                    </a:lnR>
                    <a:lnT w="5760">
                      <a:solidFill>
                        <a:srgbClr val="0d006c"/>
                      </a:solidFill>
                      <a:prstDash val="solid"/>
                    </a:lnT>
                    <a:lnB w="5760">
                      <a:solidFill>
                        <a:srgbClr val="0d006c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400" strike="noStrike" u="none">
                          <a:solidFill>
                            <a:srgbClr val="0d006c"/>
                          </a:solidFill>
                          <a:effectLst/>
                          <a:uFillTx/>
                          <a:latin typeface="Tahoma"/>
                        </a:rPr>
                        <a:t>Annual Growth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d006c"/>
                      </a:solidFill>
                      <a:prstDash val="solid"/>
                    </a:lnL>
                    <a:lnR w="5760">
                      <a:solidFill>
                        <a:srgbClr val="0d006c"/>
                      </a:solidFill>
                      <a:prstDash val="solid"/>
                    </a:lnR>
                    <a:lnT w="5760">
                      <a:solidFill>
                        <a:srgbClr val="0d006c"/>
                      </a:solidFill>
                      <a:prstDash val="solid"/>
                    </a:lnT>
                    <a:lnB w="5760">
                      <a:solidFill>
                        <a:srgbClr val="0d006c"/>
                      </a:solidFill>
                      <a:prstDash val="solid"/>
                    </a:lnB>
                    <a:noFill/>
                  </a:tcPr>
                </a:tc>
              </a:tr>
              <a:tr h="42912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200" strike="noStrike" u="none">
                          <a:solidFill>
                            <a:srgbClr val="0d006c"/>
                          </a:solidFill>
                          <a:effectLst/>
                          <a:uFillTx/>
                          <a:latin typeface="Tahoma"/>
                        </a:rPr>
                        <a:t>1994</a:t>
                      </a:r>
                      <a:endParaRPr b="0" lang="en-US" sz="2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d006c"/>
                      </a:solidFill>
                      <a:prstDash val="solid"/>
                    </a:lnL>
                    <a:lnR w="5760">
                      <a:solidFill>
                        <a:srgbClr val="0d006c"/>
                      </a:solidFill>
                      <a:prstDash val="solid"/>
                    </a:lnR>
                    <a:lnT w="5760">
                      <a:solidFill>
                        <a:srgbClr val="0d006c"/>
                      </a:solidFill>
                      <a:prstDash val="solid"/>
                    </a:lnT>
                    <a:lnB w="5760">
                      <a:solidFill>
                        <a:srgbClr val="0d006c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200" strike="noStrike" u="none">
                          <a:solidFill>
                            <a:srgbClr val="0d006c"/>
                          </a:solidFill>
                          <a:effectLst/>
                          <a:uFillTx/>
                          <a:latin typeface="Tahoma"/>
                        </a:rPr>
                        <a:t>43,588</a:t>
                      </a:r>
                      <a:endParaRPr b="0" lang="en-US" sz="2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d006c"/>
                      </a:solidFill>
                      <a:prstDash val="solid"/>
                    </a:lnL>
                    <a:lnR w="5760">
                      <a:solidFill>
                        <a:srgbClr val="0d006c"/>
                      </a:solidFill>
                      <a:prstDash val="solid"/>
                    </a:lnR>
                    <a:lnT w="5760">
                      <a:solidFill>
                        <a:srgbClr val="0d006c"/>
                      </a:solidFill>
                      <a:prstDash val="solid"/>
                    </a:lnT>
                    <a:lnB w="5760">
                      <a:solidFill>
                        <a:srgbClr val="0d006c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200" strike="noStrike" u="none">
                          <a:solidFill>
                            <a:srgbClr val="0d006c"/>
                          </a:solidFill>
                          <a:effectLst/>
                          <a:uFillTx/>
                          <a:latin typeface="Tahoma"/>
                        </a:rPr>
                        <a:t>--</a:t>
                      </a:r>
                      <a:endParaRPr b="0" lang="en-US" sz="2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d006c"/>
                      </a:solidFill>
                      <a:prstDash val="solid"/>
                    </a:lnL>
                    <a:lnR w="5760">
                      <a:solidFill>
                        <a:srgbClr val="0d006c"/>
                      </a:solidFill>
                      <a:prstDash val="solid"/>
                    </a:lnR>
                    <a:lnT w="5760">
                      <a:solidFill>
                        <a:srgbClr val="0d006c"/>
                      </a:solidFill>
                      <a:prstDash val="solid"/>
                    </a:lnT>
                    <a:lnB w="5760">
                      <a:solidFill>
                        <a:srgbClr val="0d006c"/>
                      </a:solidFill>
                      <a:prstDash val="solid"/>
                    </a:lnB>
                    <a:noFill/>
                  </a:tcPr>
                </a:tc>
              </a:tr>
              <a:tr h="42912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200" strike="noStrike" u="none">
                          <a:solidFill>
                            <a:srgbClr val="0d006c"/>
                          </a:solidFill>
                          <a:effectLst/>
                          <a:uFillTx/>
                          <a:latin typeface="Tahoma"/>
                        </a:rPr>
                        <a:t>1995</a:t>
                      </a:r>
                      <a:endParaRPr b="0" lang="en-US" sz="2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d006c"/>
                      </a:solidFill>
                      <a:prstDash val="solid"/>
                    </a:lnL>
                    <a:lnR w="5760">
                      <a:solidFill>
                        <a:srgbClr val="0d006c"/>
                      </a:solidFill>
                      <a:prstDash val="solid"/>
                    </a:lnR>
                    <a:lnT w="5760">
                      <a:solidFill>
                        <a:srgbClr val="0d006c"/>
                      </a:solidFill>
                      <a:prstDash val="solid"/>
                    </a:lnT>
                    <a:lnB w="5760">
                      <a:solidFill>
                        <a:srgbClr val="0d006c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200" strike="noStrike" u="none">
                          <a:solidFill>
                            <a:srgbClr val="0d006c"/>
                          </a:solidFill>
                          <a:effectLst/>
                          <a:uFillTx/>
                          <a:latin typeface="Tahoma"/>
                        </a:rPr>
                        <a:t>46,668</a:t>
                      </a:r>
                      <a:endParaRPr b="0" lang="en-US" sz="2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d006c"/>
                      </a:solidFill>
                      <a:prstDash val="solid"/>
                    </a:lnL>
                    <a:lnR w="5760">
                      <a:solidFill>
                        <a:srgbClr val="0d006c"/>
                      </a:solidFill>
                      <a:prstDash val="solid"/>
                    </a:lnR>
                    <a:lnT w="5760">
                      <a:solidFill>
                        <a:srgbClr val="0d006c"/>
                      </a:solidFill>
                      <a:prstDash val="solid"/>
                    </a:lnT>
                    <a:lnB w="5760">
                      <a:solidFill>
                        <a:srgbClr val="0d006c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200" strike="noStrike" u="none">
                          <a:solidFill>
                            <a:srgbClr val="0d006c"/>
                          </a:solidFill>
                          <a:effectLst/>
                          <a:uFillTx/>
                          <a:latin typeface="Tahoma"/>
                        </a:rPr>
                        <a:t>7.07%</a:t>
                      </a:r>
                      <a:endParaRPr b="0" lang="en-US" sz="2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d006c"/>
                      </a:solidFill>
                      <a:prstDash val="solid"/>
                    </a:lnL>
                    <a:lnR w="5760">
                      <a:solidFill>
                        <a:srgbClr val="0d006c"/>
                      </a:solidFill>
                      <a:prstDash val="solid"/>
                    </a:lnR>
                    <a:lnT w="5760">
                      <a:solidFill>
                        <a:srgbClr val="0d006c"/>
                      </a:solidFill>
                      <a:prstDash val="solid"/>
                    </a:lnT>
                    <a:lnB w="5760">
                      <a:solidFill>
                        <a:srgbClr val="0d006c"/>
                      </a:solidFill>
                      <a:prstDash val="solid"/>
                    </a:lnB>
                    <a:noFill/>
                  </a:tcPr>
                </a:tc>
              </a:tr>
              <a:tr h="42912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200" strike="noStrike" u="none">
                          <a:solidFill>
                            <a:srgbClr val="0d006c"/>
                          </a:solidFill>
                          <a:effectLst/>
                          <a:uFillTx/>
                          <a:latin typeface="Tahoma"/>
                        </a:rPr>
                        <a:t>1996</a:t>
                      </a:r>
                      <a:endParaRPr b="0" lang="en-US" sz="2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d006c"/>
                      </a:solidFill>
                      <a:prstDash val="solid"/>
                    </a:lnL>
                    <a:lnR w="5760">
                      <a:solidFill>
                        <a:srgbClr val="0d006c"/>
                      </a:solidFill>
                      <a:prstDash val="solid"/>
                    </a:lnR>
                    <a:lnT w="5760">
                      <a:solidFill>
                        <a:srgbClr val="0d006c"/>
                      </a:solidFill>
                      <a:prstDash val="solid"/>
                    </a:lnT>
                    <a:lnB w="5760">
                      <a:solidFill>
                        <a:srgbClr val="0d006c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200" strike="noStrike" u="none">
                          <a:solidFill>
                            <a:srgbClr val="0d006c"/>
                          </a:solidFill>
                          <a:effectLst/>
                          <a:uFillTx/>
                          <a:latin typeface="Tahoma"/>
                        </a:rPr>
                        <a:t>47,683</a:t>
                      </a:r>
                      <a:endParaRPr b="0" lang="en-US" sz="2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d006c"/>
                      </a:solidFill>
                      <a:prstDash val="solid"/>
                    </a:lnL>
                    <a:lnR w="5760">
                      <a:solidFill>
                        <a:srgbClr val="0d006c"/>
                      </a:solidFill>
                      <a:prstDash val="solid"/>
                    </a:lnR>
                    <a:lnT w="5760">
                      <a:solidFill>
                        <a:srgbClr val="0d006c"/>
                      </a:solidFill>
                      <a:prstDash val="solid"/>
                    </a:lnT>
                    <a:lnB w="5760">
                      <a:solidFill>
                        <a:srgbClr val="0d006c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200" strike="noStrike" u="none">
                          <a:solidFill>
                            <a:srgbClr val="0d006c"/>
                          </a:solidFill>
                          <a:effectLst/>
                          <a:uFillTx/>
                          <a:latin typeface="Tahoma"/>
                        </a:rPr>
                        <a:t>2.17%</a:t>
                      </a:r>
                      <a:endParaRPr b="0" lang="en-US" sz="2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d006c"/>
                      </a:solidFill>
                      <a:prstDash val="solid"/>
                    </a:lnL>
                    <a:lnR w="5760">
                      <a:solidFill>
                        <a:srgbClr val="0d006c"/>
                      </a:solidFill>
                      <a:prstDash val="solid"/>
                    </a:lnR>
                    <a:lnT w="5760">
                      <a:solidFill>
                        <a:srgbClr val="0d006c"/>
                      </a:solidFill>
                      <a:prstDash val="solid"/>
                    </a:lnT>
                    <a:lnB w="5760">
                      <a:solidFill>
                        <a:srgbClr val="0d006c"/>
                      </a:solidFill>
                      <a:prstDash val="solid"/>
                    </a:lnB>
                    <a:noFill/>
                  </a:tcPr>
                </a:tc>
              </a:tr>
              <a:tr h="42912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200" strike="noStrike" u="none">
                          <a:solidFill>
                            <a:srgbClr val="0d006c"/>
                          </a:solidFill>
                          <a:effectLst/>
                          <a:uFillTx/>
                          <a:latin typeface="Tahoma"/>
                        </a:rPr>
                        <a:t>1997</a:t>
                      </a:r>
                      <a:endParaRPr b="0" lang="en-US" sz="2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d006c"/>
                      </a:solidFill>
                      <a:prstDash val="solid"/>
                    </a:lnL>
                    <a:lnR w="5760">
                      <a:solidFill>
                        <a:srgbClr val="0d006c"/>
                      </a:solidFill>
                      <a:prstDash val="solid"/>
                    </a:lnR>
                    <a:lnT w="5760">
                      <a:solidFill>
                        <a:srgbClr val="0d006c"/>
                      </a:solidFill>
                      <a:prstDash val="solid"/>
                    </a:lnT>
                    <a:lnB w="5760">
                      <a:solidFill>
                        <a:srgbClr val="0d006c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200" strike="noStrike" u="none">
                          <a:solidFill>
                            <a:srgbClr val="0d006c"/>
                          </a:solidFill>
                          <a:effectLst/>
                          <a:uFillTx/>
                          <a:latin typeface="Tahoma"/>
                        </a:rPr>
                        <a:t>50,150</a:t>
                      </a:r>
                      <a:endParaRPr b="0" lang="en-US" sz="2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d006c"/>
                      </a:solidFill>
                      <a:prstDash val="solid"/>
                    </a:lnL>
                    <a:lnR w="5760">
                      <a:solidFill>
                        <a:srgbClr val="0d006c"/>
                      </a:solidFill>
                      <a:prstDash val="solid"/>
                    </a:lnR>
                    <a:lnT w="5760">
                      <a:solidFill>
                        <a:srgbClr val="0d006c"/>
                      </a:solidFill>
                      <a:prstDash val="solid"/>
                    </a:lnT>
                    <a:lnB w="5760">
                      <a:solidFill>
                        <a:srgbClr val="0d006c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200" strike="noStrike" u="none">
                          <a:solidFill>
                            <a:srgbClr val="0d006c"/>
                          </a:solidFill>
                          <a:effectLst/>
                          <a:uFillTx/>
                          <a:latin typeface="Tahoma"/>
                        </a:rPr>
                        <a:t>5.17%</a:t>
                      </a:r>
                      <a:endParaRPr b="0" lang="en-US" sz="2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d006c"/>
                      </a:solidFill>
                      <a:prstDash val="solid"/>
                    </a:lnL>
                    <a:lnR w="5760">
                      <a:solidFill>
                        <a:srgbClr val="0d006c"/>
                      </a:solidFill>
                      <a:prstDash val="solid"/>
                    </a:lnR>
                    <a:lnT w="5760">
                      <a:solidFill>
                        <a:srgbClr val="0d006c"/>
                      </a:solidFill>
                      <a:prstDash val="solid"/>
                    </a:lnT>
                    <a:lnB w="5760">
                      <a:solidFill>
                        <a:srgbClr val="0d006c"/>
                      </a:solidFill>
                      <a:prstDash val="solid"/>
                    </a:lnB>
                    <a:noFill/>
                  </a:tcPr>
                </a:tc>
              </a:tr>
              <a:tr h="42912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200" strike="noStrike" u="none">
                          <a:solidFill>
                            <a:srgbClr val="0d006c"/>
                          </a:solidFill>
                          <a:effectLst/>
                          <a:uFillTx/>
                          <a:latin typeface="Tahoma"/>
                        </a:rPr>
                        <a:t>1998</a:t>
                      </a:r>
                      <a:endParaRPr b="0" lang="en-US" sz="2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d006c"/>
                      </a:solidFill>
                      <a:prstDash val="solid"/>
                    </a:lnL>
                    <a:lnR w="5760">
                      <a:solidFill>
                        <a:srgbClr val="0d006c"/>
                      </a:solidFill>
                      <a:prstDash val="solid"/>
                    </a:lnR>
                    <a:lnT w="5760">
                      <a:solidFill>
                        <a:srgbClr val="0d006c"/>
                      </a:solidFill>
                      <a:prstDash val="solid"/>
                    </a:lnT>
                    <a:lnB w="5760">
                      <a:solidFill>
                        <a:srgbClr val="0d006c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200" strike="noStrike" u="none">
                          <a:solidFill>
                            <a:srgbClr val="0d006c"/>
                          </a:solidFill>
                          <a:effectLst/>
                          <a:uFillTx/>
                          <a:latin typeface="Tahoma"/>
                        </a:rPr>
                        <a:t>53,689</a:t>
                      </a:r>
                      <a:endParaRPr b="0" lang="en-US" sz="2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d006c"/>
                      </a:solidFill>
                      <a:prstDash val="solid"/>
                    </a:lnL>
                    <a:lnR w="5760">
                      <a:solidFill>
                        <a:srgbClr val="0d006c"/>
                      </a:solidFill>
                      <a:prstDash val="solid"/>
                    </a:lnR>
                    <a:lnT w="5760">
                      <a:solidFill>
                        <a:srgbClr val="0d006c"/>
                      </a:solidFill>
                      <a:prstDash val="solid"/>
                    </a:lnT>
                    <a:lnB w="5760">
                      <a:solidFill>
                        <a:srgbClr val="0d006c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200" strike="noStrike" u="none">
                          <a:solidFill>
                            <a:srgbClr val="0d006c"/>
                          </a:solidFill>
                          <a:effectLst/>
                          <a:uFillTx/>
                          <a:latin typeface="Tahoma"/>
                        </a:rPr>
                        <a:t>7.06%</a:t>
                      </a:r>
                      <a:endParaRPr b="0" lang="en-US" sz="2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d006c"/>
                      </a:solidFill>
                      <a:prstDash val="solid"/>
                    </a:lnL>
                    <a:lnR w="5760">
                      <a:solidFill>
                        <a:srgbClr val="0d006c"/>
                      </a:solidFill>
                      <a:prstDash val="solid"/>
                    </a:lnR>
                    <a:lnT w="5760">
                      <a:solidFill>
                        <a:srgbClr val="0d006c"/>
                      </a:solidFill>
                      <a:prstDash val="solid"/>
                    </a:lnT>
                    <a:lnB w="5760">
                      <a:solidFill>
                        <a:srgbClr val="0d006c"/>
                      </a:solidFill>
                      <a:prstDash val="solid"/>
                    </a:lnB>
                    <a:noFill/>
                  </a:tcPr>
                </a:tc>
              </a:tr>
              <a:tr h="42912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200" strike="noStrike" u="none">
                          <a:solidFill>
                            <a:srgbClr val="0d006c"/>
                          </a:solidFill>
                          <a:effectLst/>
                          <a:uFillTx/>
                          <a:latin typeface="Tahoma"/>
                        </a:rPr>
                        <a:t>1999</a:t>
                      </a:r>
                      <a:endParaRPr b="0" lang="en-US" sz="2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d006c"/>
                      </a:solidFill>
                      <a:prstDash val="solid"/>
                    </a:lnL>
                    <a:lnR w="5760">
                      <a:solidFill>
                        <a:srgbClr val="0d006c"/>
                      </a:solidFill>
                      <a:prstDash val="solid"/>
                    </a:lnR>
                    <a:lnT w="5760">
                      <a:solidFill>
                        <a:srgbClr val="0d006c"/>
                      </a:solidFill>
                      <a:prstDash val="solid"/>
                    </a:lnT>
                    <a:lnB w="5760">
                      <a:solidFill>
                        <a:srgbClr val="0d006c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200" strike="noStrike" u="none">
                          <a:solidFill>
                            <a:srgbClr val="0d006c"/>
                          </a:solidFill>
                          <a:effectLst/>
                          <a:uFillTx/>
                          <a:latin typeface="Tahoma"/>
                        </a:rPr>
                        <a:t>54,849*</a:t>
                      </a:r>
                      <a:endParaRPr b="0" lang="en-US" sz="2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d006c"/>
                      </a:solidFill>
                      <a:prstDash val="solid"/>
                    </a:lnL>
                    <a:lnR w="5760">
                      <a:solidFill>
                        <a:srgbClr val="0d006c"/>
                      </a:solidFill>
                      <a:prstDash val="solid"/>
                    </a:lnR>
                    <a:lnT w="5760">
                      <a:solidFill>
                        <a:srgbClr val="0d006c"/>
                      </a:solidFill>
                      <a:prstDash val="solid"/>
                    </a:lnT>
                    <a:lnB w="5760">
                      <a:solidFill>
                        <a:srgbClr val="0d006c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200" strike="noStrike" u="none">
                          <a:solidFill>
                            <a:srgbClr val="0d006c"/>
                          </a:solidFill>
                          <a:effectLst/>
                          <a:uFillTx/>
                          <a:latin typeface="Tahoma"/>
                        </a:rPr>
                        <a:t>2.16%</a:t>
                      </a:r>
                      <a:endParaRPr b="0" lang="en-US" sz="2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d006c"/>
                      </a:solidFill>
                      <a:prstDash val="solid"/>
                    </a:lnL>
                    <a:lnR w="5760">
                      <a:solidFill>
                        <a:srgbClr val="0d006c"/>
                      </a:solidFill>
                      <a:prstDash val="solid"/>
                    </a:lnR>
                    <a:lnT w="5760">
                      <a:solidFill>
                        <a:srgbClr val="0d006c"/>
                      </a:solidFill>
                      <a:prstDash val="solid"/>
                    </a:lnT>
                    <a:lnB w="5760">
                      <a:solidFill>
                        <a:srgbClr val="0d006c"/>
                      </a:solidFill>
                      <a:prstDash val="solid"/>
                    </a:lnB>
                    <a:noFill/>
                  </a:tcPr>
                </a:tc>
              </a:tr>
              <a:tr h="42912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200" strike="noStrike" u="none">
                          <a:solidFill>
                            <a:srgbClr val="0d006c"/>
                          </a:solidFill>
                          <a:effectLst/>
                          <a:uFillTx/>
                          <a:latin typeface="Tahoma"/>
                        </a:rPr>
                        <a:t>2000</a:t>
                      </a:r>
                      <a:endParaRPr b="0" lang="en-US" sz="2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d006c"/>
                      </a:solidFill>
                      <a:prstDash val="solid"/>
                    </a:lnL>
                    <a:lnR w="5760">
                      <a:solidFill>
                        <a:srgbClr val="0d006c"/>
                      </a:solidFill>
                      <a:prstDash val="solid"/>
                    </a:lnR>
                    <a:lnT w="5760">
                      <a:solidFill>
                        <a:srgbClr val="0d006c"/>
                      </a:solidFill>
                      <a:prstDash val="solid"/>
                    </a:lnT>
                    <a:lnB w="5760">
                      <a:solidFill>
                        <a:srgbClr val="0d006c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200" strike="noStrike" u="none">
                          <a:solidFill>
                            <a:srgbClr val="0d006c"/>
                          </a:solidFill>
                          <a:effectLst/>
                          <a:uFillTx/>
                          <a:latin typeface="Tahoma"/>
                        </a:rPr>
                        <a:t>57,606</a:t>
                      </a:r>
                      <a:endParaRPr b="0" lang="en-US" sz="2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d006c"/>
                      </a:solidFill>
                      <a:prstDash val="solid"/>
                    </a:lnL>
                    <a:lnR w="5760">
                      <a:solidFill>
                        <a:srgbClr val="0d006c"/>
                      </a:solidFill>
                      <a:prstDash val="solid"/>
                    </a:lnR>
                    <a:lnT w="5760">
                      <a:solidFill>
                        <a:srgbClr val="0d006c"/>
                      </a:solidFill>
                      <a:prstDash val="solid"/>
                    </a:lnT>
                    <a:lnB w="5760">
                      <a:solidFill>
                        <a:srgbClr val="0d006c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200" strike="noStrike" u="none">
                          <a:solidFill>
                            <a:srgbClr val="0d006c"/>
                          </a:solidFill>
                          <a:effectLst/>
                          <a:uFillTx/>
                          <a:latin typeface="Tahoma"/>
                        </a:rPr>
                        <a:t>5.03%</a:t>
                      </a:r>
                      <a:endParaRPr b="0" lang="en-US" sz="2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d006c"/>
                      </a:solidFill>
                      <a:prstDash val="solid"/>
                    </a:lnL>
                    <a:lnR w="5760">
                      <a:solidFill>
                        <a:srgbClr val="0d006c"/>
                      </a:solidFill>
                      <a:prstDash val="solid"/>
                    </a:lnR>
                    <a:lnT w="5760">
                      <a:solidFill>
                        <a:srgbClr val="0d006c"/>
                      </a:solidFill>
                      <a:prstDash val="solid"/>
                    </a:lnT>
                    <a:lnB w="5760">
                      <a:solidFill>
                        <a:srgbClr val="0d006c"/>
                      </a:solidFill>
                      <a:prstDash val="solid"/>
                    </a:lnB>
                    <a:noFill/>
                  </a:tcPr>
                </a:tc>
              </a:tr>
              <a:tr h="76428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d006c"/>
                      </a:solidFill>
                      <a:prstDash val="solid"/>
                    </a:lnL>
                    <a:lnR w="5760">
                      <a:solidFill>
                        <a:srgbClr val="0d006c"/>
                      </a:solidFill>
                      <a:prstDash val="solid"/>
                    </a:lnR>
                    <a:lnT w="5760">
                      <a:solidFill>
                        <a:srgbClr val="0d006c"/>
                      </a:solidFill>
                      <a:prstDash val="solid"/>
                    </a:lnT>
                    <a:lnB w="5760">
                      <a:solidFill>
                        <a:srgbClr val="0d006c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200" strike="noStrike" u="none">
                          <a:solidFill>
                            <a:srgbClr val="0d006c"/>
                          </a:solidFill>
                          <a:effectLst/>
                          <a:uFillTx/>
                          <a:latin typeface="Tahoma"/>
                        </a:rPr>
                        <a:t>Average Six Year Compound Growth</a:t>
                      </a:r>
                      <a:endParaRPr b="0" lang="en-US" sz="2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d006c"/>
                      </a:solidFill>
                      <a:prstDash val="solid"/>
                    </a:lnL>
                    <a:lnR w="5760">
                      <a:solidFill>
                        <a:srgbClr val="0d006c"/>
                      </a:solidFill>
                      <a:prstDash val="solid"/>
                    </a:lnR>
                    <a:lnT w="5760">
                      <a:solidFill>
                        <a:srgbClr val="0d006c"/>
                      </a:solidFill>
                      <a:prstDash val="solid"/>
                    </a:lnT>
                    <a:lnB w="5760">
                      <a:solidFill>
                        <a:srgbClr val="0d006c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400" strike="noStrike" u="none">
                          <a:solidFill>
                            <a:srgbClr val="0d006c"/>
                          </a:solidFill>
                          <a:effectLst/>
                          <a:uFillTx/>
                          <a:latin typeface="Tahoma"/>
                        </a:rPr>
                        <a:t>4.85%</a:t>
                      </a: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d006c"/>
                      </a:solidFill>
                      <a:prstDash val="solid"/>
                    </a:lnL>
                    <a:lnR w="5760">
                      <a:solidFill>
                        <a:srgbClr val="0d006c"/>
                      </a:solidFill>
                      <a:prstDash val="solid"/>
                    </a:lnR>
                    <a:lnT w="5760">
                      <a:solidFill>
                        <a:srgbClr val="0d006c"/>
                      </a:solidFill>
                      <a:prstDash val="solid"/>
                    </a:lnT>
                    <a:lnB w="5760">
                      <a:solidFill>
                        <a:srgbClr val="0d006c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65" name=""/>
          <p:cNvSpPr/>
          <p:nvPr/>
        </p:nvSpPr>
        <p:spPr>
          <a:xfrm>
            <a:off x="1098000" y="6248520"/>
            <a:ext cx="724968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d006c"/>
                </a:solidFill>
                <a:effectLst/>
                <a:uFillTx/>
                <a:latin typeface="Tahoma"/>
                <a:ea typeface="Times New Roman"/>
              </a:rPr>
              <a:t>*This value would have been greater if there had been no interruptible load curtailments at the time.</a:t>
            </a: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ahoma"/>
                <a:ea typeface="Times New Roman"/>
              </a:rPr>
              <a:t> 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4" name="" descr=""/>
          <p:cNvPicPr/>
          <p:nvPr/>
        </p:nvPicPr>
        <p:blipFill>
          <a:blip r:embed="rId1"/>
          <a:stretch/>
        </p:blipFill>
        <p:spPr>
          <a:xfrm>
            <a:off x="2362320" y="0"/>
            <a:ext cx="678168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5" name=""/>
          <p:cNvSpPr/>
          <p:nvPr/>
        </p:nvSpPr>
        <p:spPr>
          <a:xfrm>
            <a:off x="685800" y="4502160"/>
            <a:ext cx="2057400" cy="2362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ERCOT TEAMWORK &amp;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ATTITUDE GOES A LONG WAY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"/>
          <p:cNvSpPr/>
          <p:nvPr/>
        </p:nvSpPr>
        <p:spPr>
          <a:xfrm>
            <a:off x="3352680" y="388440"/>
            <a:ext cx="4572000" cy="76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QUESTIONS</a:t>
            </a:r>
            <a:endParaRPr b="0" lang="en-US" sz="4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137" name="j0274796" descr=""/>
          <p:cNvPicPr/>
          <p:nvPr/>
        </p:nvPicPr>
        <p:blipFill>
          <a:blip r:embed="rId1"/>
          <a:stretch/>
        </p:blipFill>
        <p:spPr>
          <a:xfrm>
            <a:off x="685800" y="2590920"/>
            <a:ext cx="3943440" cy="4267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8" name=""/>
          <p:cNvSpPr/>
          <p:nvPr/>
        </p:nvSpPr>
        <p:spPr>
          <a:xfrm>
            <a:off x="838080" y="1433160"/>
            <a:ext cx="8305920" cy="1312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FOR MORE DETAILS AND ADDITIONAL SYSTEM DATA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VISIT THE SYSTEM PLANNING TECHNICAL OPERATIONS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WEBSITE AT: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ftp://ftp.ercot.com/systemplanning/system_planning_department.htm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139" name="bluedillo" descr=""/>
          <p:cNvPicPr/>
          <p:nvPr/>
        </p:nvPicPr>
        <p:blipFill>
          <a:blip r:embed="rId2"/>
          <a:stretch/>
        </p:blipFill>
        <p:spPr>
          <a:xfrm>
            <a:off x="4572000" y="2908440"/>
            <a:ext cx="4419720" cy="36828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2742840" y="288720"/>
            <a:ext cx="606276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SUMMER 2001</a:t>
            </a:r>
            <a:br>
              <a:rPr sz="4400"/>
            </a:br>
            <a:r>
              <a:rPr b="1" lang="en-US" sz="4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PROJECTIONS</a:t>
            </a:r>
            <a:endParaRPr b="1" lang="en-US" sz="4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67" name=""/>
          <p:cNvGraphicFramePr/>
          <p:nvPr/>
        </p:nvGraphicFramePr>
        <p:xfrm>
          <a:off x="685800" y="1752480"/>
          <a:ext cx="8381880" cy="4227480"/>
        </p:xfrm>
        <a:graphic>
          <a:graphicData uri="http://schemas.openxmlformats.org/drawingml/2006/table">
            <a:tbl>
              <a:tblPr/>
              <a:tblGrid>
                <a:gridCol w="3505320"/>
                <a:gridCol w="4876560"/>
              </a:tblGrid>
              <a:tr h="457200">
                <a:tc>
                  <a:txBody>
                    <a:bodyPr lIns="0" rIns="0" tIns="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>
                    <a:lnL>
                      <a:noFill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>
                      <a:noFill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0" rIns="0" tIns="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000" strike="noStrike" u="none">
                          <a:solidFill>
                            <a:srgbClr val="0d006c"/>
                          </a:solidFill>
                          <a:effectLst/>
                          <a:uFillTx/>
                          <a:latin typeface="Tahoma"/>
                        </a:rPr>
                        <a:t>    LSE                MOR*          HISTORIC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33520">
                <a:tc>
                  <a:txBody>
                    <a:bodyPr lIns="45720" rIns="45720" tIns="46800" bIns="468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000" strike="noStrike" u="none">
                          <a:solidFill>
                            <a:srgbClr val="0d006c"/>
                          </a:solidFill>
                          <a:effectLst/>
                          <a:uFillTx/>
                          <a:latin typeface="Tahoma"/>
                        </a:rPr>
                        <a:t>Peak Demand (NCP)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45720" marR="4572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45720" rIns="4572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000" strike="noStrike" u="none">
                          <a:solidFill>
                            <a:srgbClr val="0d006c"/>
                          </a:solidFill>
                          <a:effectLst/>
                          <a:uFillTx/>
                          <a:latin typeface="Tahoma"/>
                        </a:rPr>
                        <a:t>56,759 MW  59,565 MW  60,198 MW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45720" marR="4572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69880">
                <a:tc>
                  <a:txBody>
                    <a:bodyPr lIns="45720" rIns="45720" tIns="46800" bIns="468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000" strike="noStrike" u="none">
                          <a:solidFill>
                            <a:srgbClr val="0d006c"/>
                          </a:solidFill>
                          <a:effectLst/>
                          <a:uFillTx/>
                          <a:latin typeface="Tahoma"/>
                        </a:rPr>
                        <a:t>Interruptible Load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45720" marR="4572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45720" rIns="4572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000" strike="noStrike" u="none">
                          <a:solidFill>
                            <a:srgbClr val="0d006c"/>
                          </a:solidFill>
                          <a:effectLst/>
                          <a:uFillTx/>
                          <a:latin typeface="Tahoma"/>
                        </a:rPr>
                        <a:t>3,008 MW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45720" marR="4572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33520">
                <a:tc>
                  <a:txBody>
                    <a:bodyPr lIns="45720" rIns="45720" tIns="46800" bIns="468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000" strike="noStrike" u="none">
                          <a:solidFill>
                            <a:srgbClr val="0d006c"/>
                          </a:solidFill>
                          <a:effectLst/>
                          <a:uFillTx/>
                          <a:latin typeface="Tahoma"/>
                        </a:rPr>
                        <a:t>Firm Peak Demand (NCP)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45720" marR="4572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45720" rIns="4572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000" strike="noStrike" u="none">
                          <a:solidFill>
                            <a:srgbClr val="0d006c"/>
                          </a:solidFill>
                          <a:effectLst/>
                          <a:uFillTx/>
                          <a:latin typeface="Tahoma"/>
                        </a:rPr>
                        <a:t>53,751 MW  56,648 MW  57,190 MW 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45720" marR="4572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33160">
                <a:tc>
                  <a:txBody>
                    <a:bodyPr lIns="45720" rIns="45720" tIns="46800" bIns="468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000" strike="noStrike" u="none">
                          <a:solidFill>
                            <a:srgbClr val="0d006c"/>
                          </a:solidFill>
                          <a:effectLst/>
                          <a:uFillTx/>
                          <a:latin typeface="Tahoma"/>
                        </a:rPr>
                        <a:t>Generation Capacity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45720" marR="4572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45720" rIns="4572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000" strike="noStrike" u="none">
                          <a:solidFill>
                            <a:srgbClr val="0d006c"/>
                          </a:solidFill>
                          <a:effectLst/>
                          <a:uFillTx/>
                          <a:latin typeface="Tahoma"/>
                        </a:rPr>
                        <a:t>69,947 MW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45720" marR="4572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33520">
                <a:tc>
                  <a:txBody>
                    <a:bodyPr lIns="45720" rIns="45720" tIns="46800" bIns="468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000" strike="noStrike" u="none">
                          <a:solidFill>
                            <a:srgbClr val="0d006c"/>
                          </a:solidFill>
                          <a:effectLst/>
                          <a:uFillTx/>
                          <a:latin typeface="Tahoma"/>
                        </a:rPr>
                        <a:t>Summer Reserve w/o IL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45720" marR="4572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45720" rIns="4572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000" strike="noStrike" u="none">
                          <a:solidFill>
                            <a:srgbClr val="0d006c"/>
                          </a:solidFill>
                          <a:effectLst/>
                          <a:uFillTx/>
                          <a:latin typeface="Tahoma"/>
                        </a:rPr>
                        <a:t>13,188 MW  10,382 MW  9,749 MW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45720" marR="4572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33520">
                <a:tc>
                  <a:txBody>
                    <a:bodyPr lIns="45720" rIns="45720" tIns="46800" bIns="468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000" strike="noStrike" u="none">
                          <a:solidFill>
                            <a:srgbClr val="0d006c"/>
                          </a:solidFill>
                          <a:effectLst/>
                          <a:uFillTx/>
                          <a:latin typeface="Tahoma"/>
                        </a:rPr>
                        <a:t>Responsive Reserve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45720" marR="4572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45720" rIns="4572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000" strike="noStrike" u="none">
                          <a:solidFill>
                            <a:srgbClr val="0d006c"/>
                          </a:solidFill>
                          <a:effectLst/>
                          <a:uFillTx/>
                          <a:latin typeface="Tahoma"/>
                        </a:rPr>
                        <a:t>2,300 MW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45720" marR="4572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33160">
                <a:tc>
                  <a:txBody>
                    <a:bodyPr lIns="45720" rIns="45720" tIns="46800" bIns="468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000" strike="noStrike" u="none">
                          <a:solidFill>
                            <a:srgbClr val="0d006c"/>
                          </a:solidFill>
                          <a:effectLst/>
                          <a:uFillTx/>
                          <a:latin typeface="Tahoma"/>
                        </a:rPr>
                        <a:t>Remaining Reserve w/o IL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45720" marR="4572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45720" rIns="4572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000" strike="noStrike" u="none">
                          <a:solidFill>
                            <a:srgbClr val="0d006c"/>
                          </a:solidFill>
                          <a:effectLst/>
                          <a:uFillTx/>
                          <a:latin typeface="Tahoma"/>
                        </a:rPr>
                        <a:t>10,888 MW  8,082 MW  7,449 MW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45720" marR="4572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68" name=""/>
          <p:cNvSpPr/>
          <p:nvPr/>
        </p:nvSpPr>
        <p:spPr>
          <a:xfrm>
            <a:off x="4234320" y="6248520"/>
            <a:ext cx="12200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d006c"/>
                </a:solidFill>
                <a:effectLst/>
                <a:uFillTx/>
                <a:latin typeface="Tahoma"/>
                <a:ea typeface="Times New Roman"/>
              </a:rPr>
              <a:t>* Middle Of Road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BLANK%20BASE" descr=""/>
          <p:cNvPicPr/>
          <p:nvPr/>
        </p:nvPicPr>
        <p:blipFill>
          <a:blip r:embed="rId1"/>
          <a:stretch/>
        </p:blipFill>
        <p:spPr>
          <a:xfrm>
            <a:off x="990720" y="27000"/>
            <a:ext cx="7243560" cy="683100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70" name=""/>
          <p:cNvGrpSpPr/>
          <p:nvPr/>
        </p:nvGrpSpPr>
        <p:grpSpPr>
          <a:xfrm>
            <a:off x="1003320" y="219240"/>
            <a:ext cx="8083440" cy="6567120"/>
            <a:chOff x="1003320" y="219240"/>
            <a:chExt cx="8083440" cy="6567120"/>
          </a:xfrm>
        </p:grpSpPr>
        <p:sp>
          <p:nvSpPr>
            <p:cNvPr id="71" name=""/>
            <p:cNvSpPr/>
            <p:nvPr/>
          </p:nvSpPr>
          <p:spPr>
            <a:xfrm rot="18000000">
              <a:off x="6261120" y="3866760"/>
              <a:ext cx="128520" cy="509400"/>
            </a:xfrm>
            <a:prstGeom prst="ellipse">
              <a:avLst/>
            </a:prstGeom>
            <a:solidFill>
              <a:srgbClr val="ff6600"/>
            </a:solidFill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" name=""/>
            <p:cNvSpPr/>
            <p:nvPr/>
          </p:nvSpPr>
          <p:spPr>
            <a:xfrm rot="16800000">
              <a:off x="6166440" y="3967200"/>
              <a:ext cx="128520" cy="571680"/>
            </a:xfrm>
            <a:prstGeom prst="ellipse">
              <a:avLst/>
            </a:prstGeom>
            <a:solidFill>
              <a:srgbClr val="ff6600"/>
            </a:solidFill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" name=""/>
            <p:cNvSpPr/>
            <p:nvPr/>
          </p:nvSpPr>
          <p:spPr>
            <a:xfrm rot="20400000">
              <a:off x="6389640" y="2485800"/>
              <a:ext cx="158760" cy="742680"/>
            </a:xfrm>
            <a:prstGeom prst="ellipse">
              <a:avLst/>
            </a:prstGeom>
            <a:solidFill>
              <a:srgbClr val="ff6600"/>
            </a:solidFill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" name=""/>
            <p:cNvSpPr/>
            <p:nvPr/>
          </p:nvSpPr>
          <p:spPr>
            <a:xfrm rot="16200000">
              <a:off x="6834960" y="1705680"/>
              <a:ext cx="133200" cy="741240"/>
            </a:xfrm>
            <a:prstGeom prst="ellipse">
              <a:avLst/>
            </a:prstGeom>
            <a:solidFill>
              <a:srgbClr val="ff6600"/>
            </a:solidFill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" name=""/>
            <p:cNvSpPr/>
            <p:nvPr/>
          </p:nvSpPr>
          <p:spPr>
            <a:xfrm rot="16800000">
              <a:off x="6022080" y="6599520"/>
              <a:ext cx="144360" cy="196560"/>
            </a:xfrm>
            <a:prstGeom prst="ellipse">
              <a:avLst/>
            </a:prstGeom>
            <a:solidFill>
              <a:srgbClr val="ff6600"/>
            </a:solidFill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" name=""/>
            <p:cNvSpPr/>
            <p:nvPr/>
          </p:nvSpPr>
          <p:spPr>
            <a:xfrm>
              <a:off x="7486560" y="3270240"/>
              <a:ext cx="1600200" cy="750960"/>
            </a:xfrm>
            <a:prstGeom prst="wedgeRoundRectCallout">
              <a:avLst>
                <a:gd name="adj1" fmla="val -121412"/>
                <a:gd name="adj2" fmla="val 63652"/>
                <a:gd name="adj3" fmla="val 16667"/>
              </a:avLst>
            </a:prstGeom>
            <a:solidFill>
              <a:srgbClr val="ffffff"/>
            </a:solidFill>
            <a:ln cap="sq"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27360" rIns="27360" tIns="27360" bIns="2736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AUSTROP-LOST PINES-FPP 345 kV CIRCUIT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" name=""/>
            <p:cNvSpPr/>
            <p:nvPr/>
          </p:nvSpPr>
          <p:spPr>
            <a:xfrm>
              <a:off x="7074000" y="4986360"/>
              <a:ext cx="1904760" cy="750960"/>
            </a:xfrm>
            <a:prstGeom prst="wedgeRoundRectCallout">
              <a:avLst>
                <a:gd name="adj1" fmla="val -90986"/>
                <a:gd name="adj2" fmla="val -146212"/>
                <a:gd name="adj3" fmla="val 16667"/>
              </a:avLst>
            </a:prstGeom>
            <a:solidFill>
              <a:srgbClr val="ffffff"/>
            </a:solidFill>
            <a:ln cap="sq"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27360" rIns="27360" tIns="27360" bIns="2736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LYTTON-HOLMAN-FPP 345 kV CIRCUIT 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" name=""/>
            <p:cNvSpPr/>
            <p:nvPr/>
          </p:nvSpPr>
          <p:spPr>
            <a:xfrm>
              <a:off x="5715000" y="219240"/>
              <a:ext cx="2938320" cy="520200"/>
            </a:xfrm>
            <a:prstGeom prst="wedgeRoundRectCallout">
              <a:avLst>
                <a:gd name="adj1" fmla="val -10458"/>
                <a:gd name="adj2" fmla="val 304009"/>
                <a:gd name="adj3" fmla="val 16667"/>
              </a:avLst>
            </a:prstGeom>
            <a:solidFill>
              <a:srgbClr val="ffffff"/>
            </a:solidFill>
            <a:ln cap="sq"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27360" rIns="27360" tIns="27360" bIns="2736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MONTICELLO-FARMERSVILLE 345 kV CIRCUIT 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" name=""/>
            <p:cNvSpPr/>
            <p:nvPr/>
          </p:nvSpPr>
          <p:spPr>
            <a:xfrm>
              <a:off x="1003320" y="1146240"/>
              <a:ext cx="2565360" cy="520200"/>
            </a:xfrm>
            <a:prstGeom prst="wedgeRoundRectCallout">
              <a:avLst>
                <a:gd name="adj1" fmla="val 161125"/>
                <a:gd name="adj2" fmla="val 269916"/>
                <a:gd name="adj3" fmla="val 16667"/>
              </a:avLst>
            </a:prstGeom>
            <a:solidFill>
              <a:srgbClr val="ffffff"/>
            </a:solidFill>
            <a:ln cap="sq"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27360" rIns="27360" tIns="27360" bIns="2736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LIMESTONE-WATERMILL 345 kV DCKT 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" name=""/>
            <p:cNvSpPr/>
            <p:nvPr/>
          </p:nvSpPr>
          <p:spPr>
            <a:xfrm>
              <a:off x="6537240" y="5959440"/>
              <a:ext cx="2519280" cy="520200"/>
            </a:xfrm>
            <a:prstGeom prst="wedgeRoundRectCallout">
              <a:avLst>
                <a:gd name="adj1" fmla="val -66185"/>
                <a:gd name="adj2" fmla="val 90939"/>
                <a:gd name="adj3" fmla="val 16667"/>
              </a:avLst>
            </a:prstGeom>
            <a:solidFill>
              <a:srgbClr val="ffffff"/>
            </a:solidFill>
            <a:ln cap="sq"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27360" rIns="27360" tIns="27360" bIns="2736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MILITARY HIGHWAY STATCOM +/- 150 MVAR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" name=""/>
            <p:cNvSpPr/>
            <p:nvPr/>
          </p:nvSpPr>
          <p:spPr>
            <a:xfrm>
              <a:off x="1061280" y="5873760"/>
              <a:ext cx="3419280" cy="642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NEW MAJOR TRANSMISSION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FOR 2001 SUMMER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"/>
          <p:cNvSpPr/>
          <p:nvPr/>
        </p:nvSpPr>
        <p:spPr>
          <a:xfrm>
            <a:off x="945360" y="68400"/>
            <a:ext cx="2822400" cy="642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MAJOR TRANSMISSION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PROJECTS UNDERWAY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3" name=""/>
          <p:cNvGrpSpPr/>
          <p:nvPr/>
        </p:nvGrpSpPr>
        <p:grpSpPr>
          <a:xfrm>
            <a:off x="152280" y="27000"/>
            <a:ext cx="8953560" cy="6831000"/>
            <a:chOff x="152280" y="27000"/>
            <a:chExt cx="8953560" cy="6831000"/>
          </a:xfrm>
        </p:grpSpPr>
        <p:pic>
          <p:nvPicPr>
            <p:cNvPr id="84" name="BLANK%20BASE" descr=""/>
            <p:cNvPicPr/>
            <p:nvPr/>
          </p:nvPicPr>
          <p:blipFill>
            <a:blip r:embed="rId1"/>
            <a:stretch/>
          </p:blipFill>
          <p:spPr>
            <a:xfrm>
              <a:off x="990720" y="27000"/>
              <a:ext cx="7243560" cy="683100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85" name=""/>
            <p:cNvSpPr/>
            <p:nvPr/>
          </p:nvSpPr>
          <p:spPr>
            <a:xfrm rot="20400000">
              <a:off x="4171680" y="2754000"/>
              <a:ext cx="133200" cy="515880"/>
            </a:xfrm>
            <a:prstGeom prst="ellipse">
              <a:avLst/>
            </a:prstGeom>
            <a:solidFill>
              <a:srgbClr val="ff6600"/>
            </a:solidFill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" name=""/>
            <p:cNvSpPr/>
            <p:nvPr/>
          </p:nvSpPr>
          <p:spPr>
            <a:xfrm rot="15300000">
              <a:off x="5992200" y="4852440"/>
              <a:ext cx="128520" cy="388800"/>
            </a:xfrm>
            <a:prstGeom prst="ellipse">
              <a:avLst/>
            </a:prstGeom>
            <a:solidFill>
              <a:srgbClr val="ff6600"/>
            </a:solidFill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" name=""/>
            <p:cNvSpPr/>
            <p:nvPr/>
          </p:nvSpPr>
          <p:spPr>
            <a:xfrm rot="16800000">
              <a:off x="5585760" y="4881600"/>
              <a:ext cx="128880" cy="395280"/>
            </a:xfrm>
            <a:prstGeom prst="ellipse">
              <a:avLst/>
            </a:prstGeom>
            <a:solidFill>
              <a:srgbClr val="ff6600"/>
            </a:solidFill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" name=""/>
            <p:cNvSpPr/>
            <p:nvPr/>
          </p:nvSpPr>
          <p:spPr>
            <a:xfrm rot="15600000">
              <a:off x="4890960" y="2630520"/>
              <a:ext cx="133200" cy="1022040"/>
            </a:xfrm>
            <a:prstGeom prst="ellipse">
              <a:avLst/>
            </a:prstGeom>
            <a:solidFill>
              <a:srgbClr val="ff6600"/>
            </a:solidFill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" name=""/>
            <p:cNvSpPr/>
            <p:nvPr/>
          </p:nvSpPr>
          <p:spPr>
            <a:xfrm rot="16800000">
              <a:off x="6416640" y="1940760"/>
              <a:ext cx="104760" cy="196920"/>
            </a:xfrm>
            <a:prstGeom prst="ellipse">
              <a:avLst/>
            </a:prstGeom>
            <a:solidFill>
              <a:srgbClr val="ff6600"/>
            </a:solidFill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" name=""/>
            <p:cNvSpPr/>
            <p:nvPr/>
          </p:nvSpPr>
          <p:spPr>
            <a:xfrm>
              <a:off x="6445080" y="5661000"/>
              <a:ext cx="2660760" cy="981360"/>
            </a:xfrm>
            <a:prstGeom prst="wedgeRoundRectCallout">
              <a:avLst>
                <a:gd name="adj1" fmla="val -63648"/>
                <a:gd name="adj2" fmla="val -109222"/>
                <a:gd name="adj3" fmla="val 16667"/>
              </a:avLst>
            </a:prstGeom>
            <a:solidFill>
              <a:srgbClr val="ffffff"/>
            </a:solidFill>
            <a:ln cap="sq"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27360" rIns="27360" tIns="27360" bIns="2736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COLETO CREEK–PAWNEE 345 kV LINE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CCN DECEMBER 2000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IN SERVICE MARCH 2002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" name=""/>
            <p:cNvSpPr/>
            <p:nvPr/>
          </p:nvSpPr>
          <p:spPr>
            <a:xfrm>
              <a:off x="584280" y="4808520"/>
              <a:ext cx="3619440" cy="750960"/>
            </a:xfrm>
            <a:prstGeom prst="wedgeRoundRectCallout">
              <a:avLst>
                <a:gd name="adj1" fmla="val 90861"/>
                <a:gd name="adj2" fmla="val -12245"/>
                <a:gd name="adj3" fmla="val 16667"/>
              </a:avLst>
            </a:prstGeom>
            <a:solidFill>
              <a:srgbClr val="ffffff"/>
            </a:solidFill>
            <a:ln cap="sq"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27360" rIns="27360" tIns="27360" bIns="2736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SAN MIGUEL–PAWNEE 345 kV LINE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CCN NOVEMBER 2000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IN SERVICE MAY 2002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" name=""/>
            <p:cNvSpPr/>
            <p:nvPr/>
          </p:nvSpPr>
          <p:spPr>
            <a:xfrm>
              <a:off x="6167520" y="173160"/>
              <a:ext cx="2938320" cy="750960"/>
            </a:xfrm>
            <a:prstGeom prst="wedgeRoundRectCallout">
              <a:avLst>
                <a:gd name="adj1" fmla="val -40129"/>
                <a:gd name="adj2" fmla="val 195134"/>
                <a:gd name="adj3" fmla="val 16667"/>
              </a:avLst>
            </a:prstGeom>
            <a:solidFill>
              <a:srgbClr val="ffffff"/>
            </a:solidFill>
            <a:ln cap="sq"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27360" rIns="27360" tIns="27360" bIns="2736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FARMERSVILLE-ANNA 345 kV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CCN JANUARY 2001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IN SERVICE DEC 2002  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" name=""/>
            <p:cNvSpPr/>
            <p:nvPr/>
          </p:nvSpPr>
          <p:spPr>
            <a:xfrm>
              <a:off x="152280" y="1801800"/>
              <a:ext cx="3543480" cy="981360"/>
            </a:xfrm>
            <a:prstGeom prst="wedgeRoundRectCallout">
              <a:avLst>
                <a:gd name="adj1" fmla="val 64870"/>
                <a:gd name="adj2" fmla="val 75958"/>
                <a:gd name="adj3" fmla="val 16667"/>
              </a:avLst>
            </a:prstGeom>
            <a:solidFill>
              <a:srgbClr val="ffffff"/>
            </a:solidFill>
            <a:ln cap="sq"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27360" rIns="27360" tIns="27360" bIns="2736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MORGAN CREEK–SAN ANGELO–COMANCHE SWITCH 345 kV LINE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CCN AUGUST 2001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IN SERVICE DEC 2002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" name=""/>
            <p:cNvSpPr/>
            <p:nvPr/>
          </p:nvSpPr>
          <p:spPr>
            <a:xfrm rot="16200000">
              <a:off x="4342320" y="3105720"/>
              <a:ext cx="92160" cy="141480"/>
            </a:xfrm>
            <a:prstGeom prst="ellipse">
              <a:avLst/>
            </a:prstGeom>
            <a:solidFill>
              <a:srgbClr val="ff6600"/>
            </a:solidFill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" name=""/>
            <p:cNvSpPr/>
            <p:nvPr/>
          </p:nvSpPr>
          <p:spPr>
            <a:xfrm>
              <a:off x="165240" y="838080"/>
              <a:ext cx="3954240" cy="750960"/>
            </a:xfrm>
            <a:prstGeom prst="wedgeRoundRectCallout">
              <a:avLst>
                <a:gd name="adj1" fmla="val 85037"/>
                <a:gd name="adj2" fmla="val 128532"/>
                <a:gd name="adj3" fmla="val 16667"/>
              </a:avLst>
            </a:prstGeom>
            <a:solidFill>
              <a:srgbClr val="ffffff"/>
            </a:solidFill>
            <a:ln cap="sq"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27360" rIns="27360" tIns="27360" bIns="2736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GRAHAM – JACKSBORO 345 kV LINE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CCN FILED BY JUNE 2001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IN SERVICE DEC 2002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" name=""/>
            <p:cNvSpPr/>
            <p:nvPr/>
          </p:nvSpPr>
          <p:spPr>
            <a:xfrm rot="15600000">
              <a:off x="5456880" y="2016360"/>
              <a:ext cx="128520" cy="333360"/>
            </a:xfrm>
            <a:prstGeom prst="ellipse">
              <a:avLst/>
            </a:prstGeom>
            <a:solidFill>
              <a:srgbClr val="ff6600"/>
            </a:solidFill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" name=""/>
            <p:cNvSpPr/>
            <p:nvPr/>
          </p:nvSpPr>
          <p:spPr>
            <a:xfrm>
              <a:off x="609480" y="5925960"/>
              <a:ext cx="3619800" cy="750960"/>
            </a:xfrm>
            <a:prstGeom prst="wedgeRoundRectCallout">
              <a:avLst>
                <a:gd name="adj1" fmla="val 96486"/>
                <a:gd name="adj2" fmla="val 28388"/>
                <a:gd name="adj3" fmla="val 16667"/>
              </a:avLst>
            </a:prstGeom>
            <a:solidFill>
              <a:srgbClr val="ffffff"/>
            </a:solidFill>
            <a:ln cap="sq"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27360" rIns="27360" tIns="27360" bIns="2736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RIO GRANDE VALLEY SERIES CAPACITOR COMPENSATION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IN SERVICE SEPTEMBER 2001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" name=""/>
            <p:cNvSpPr/>
            <p:nvPr/>
          </p:nvSpPr>
          <p:spPr>
            <a:xfrm rot="16200000">
              <a:off x="5730120" y="6388920"/>
              <a:ext cx="92160" cy="141120"/>
            </a:xfrm>
            <a:prstGeom prst="ellipse">
              <a:avLst/>
            </a:prstGeom>
            <a:solidFill>
              <a:srgbClr val="ff6600"/>
            </a:solidFill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" name=""/>
            <p:cNvSpPr/>
            <p:nvPr/>
          </p:nvSpPr>
          <p:spPr>
            <a:xfrm rot="16200000">
              <a:off x="6066360" y="6445800"/>
              <a:ext cx="92160" cy="141480"/>
            </a:xfrm>
            <a:prstGeom prst="ellipse">
              <a:avLst/>
            </a:prstGeom>
            <a:solidFill>
              <a:srgbClr val="ff6600"/>
            </a:solidFill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" name=""/>
            <p:cNvSpPr/>
            <p:nvPr/>
          </p:nvSpPr>
          <p:spPr>
            <a:xfrm rot="16800000">
              <a:off x="7320600" y="3986280"/>
              <a:ext cx="104760" cy="316080"/>
            </a:xfrm>
            <a:prstGeom prst="ellipse">
              <a:avLst/>
            </a:prstGeom>
            <a:solidFill>
              <a:srgbClr val="ff6600"/>
            </a:solidFill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" name=""/>
            <p:cNvSpPr/>
            <p:nvPr/>
          </p:nvSpPr>
          <p:spPr>
            <a:xfrm>
              <a:off x="7348680" y="4853160"/>
              <a:ext cx="1616040" cy="750960"/>
            </a:xfrm>
            <a:prstGeom prst="wedgeRoundRectCallout">
              <a:avLst>
                <a:gd name="adj1" fmla="val -41962"/>
                <a:gd name="adj2" fmla="val -140462"/>
                <a:gd name="adj3" fmla="val 16667"/>
              </a:avLst>
            </a:prstGeom>
            <a:solidFill>
              <a:srgbClr val="ffffff"/>
            </a:solidFill>
            <a:ln cap="sq"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27360" rIns="27360" tIns="27360" bIns="2736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HOUSTON AREA UPGRADES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2742840" y="288720"/>
            <a:ext cx="606276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MAJOR AREAS OF CONCERN</a:t>
            </a:r>
            <a:endParaRPr b="1" lang="en-US" sz="4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/>
          </p:nvPr>
        </p:nvSpPr>
        <p:spPr>
          <a:xfrm>
            <a:off x="855720" y="1593720"/>
            <a:ext cx="8105760" cy="5002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d006c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COLLIN – DALLAS - DENTON- TARRANT COUNTIES</a:t>
            </a:r>
            <a:endParaRPr b="1" lang="en-US" sz="20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d006c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Possible Generation Reduction – Emissions Limits</a:t>
            </a:r>
            <a:endParaRPr b="1" lang="en-US" sz="20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d006c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25% to 30% of ERCOT Load</a:t>
            </a:r>
            <a:endParaRPr b="1" lang="en-US" sz="20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d006c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Growing 500 MW to 800 MW per Year</a:t>
            </a:r>
            <a:endParaRPr b="1" lang="en-US" sz="20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d006c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HOUSTON AREA</a:t>
            </a:r>
            <a:endParaRPr b="1" lang="en-US" sz="20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d006c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New/Additional IPP Generation</a:t>
            </a:r>
            <a:endParaRPr b="1" lang="en-US" sz="20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d006c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WEST TEXAS</a:t>
            </a:r>
            <a:endParaRPr b="1" lang="en-US" sz="20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d006c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New IPP Generation</a:t>
            </a:r>
            <a:endParaRPr b="1" lang="en-US" sz="20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d006c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New Renewable Wind Generation</a:t>
            </a:r>
            <a:endParaRPr b="1" lang="en-US" sz="20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d006c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BRYAN – COLLEGE STATION AREA</a:t>
            </a:r>
            <a:endParaRPr b="1" lang="en-US" sz="20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d006c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Voltage Problems</a:t>
            </a:r>
            <a:endParaRPr b="1" lang="en-US" sz="20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d006c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SOUTH TEXAS</a:t>
            </a:r>
            <a:endParaRPr b="1" lang="en-US" sz="20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d006c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New/Additional IPP Generation</a:t>
            </a:r>
            <a:endParaRPr b="1" lang="en-US" sz="20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d006c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Rio Grande Valley Load Growth</a:t>
            </a:r>
            <a:endParaRPr b="1" lang="en-US" sz="20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d006c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Possible DC Ties to CFE (Mexico)</a:t>
            </a:r>
            <a:endParaRPr b="1" lang="en-US" sz="20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2742840" y="228240"/>
            <a:ext cx="6172200" cy="685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NEW TRANSMISSION</a:t>
            </a:r>
            <a:endParaRPr b="1" lang="en-US" sz="40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</p:txBody>
      </p:sp>
      <p:sp>
        <p:nvSpPr>
          <p:cNvPr id="105" name="PlaceHolder 2"/>
          <p:cNvSpPr>
            <a:spLocks noGrp="1"/>
          </p:cNvSpPr>
          <p:nvPr>
            <p:ph/>
          </p:nvPr>
        </p:nvSpPr>
        <p:spPr>
          <a:xfrm>
            <a:off x="762120" y="1523520"/>
            <a:ext cx="8153280" cy="388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382680" indent="-382680">
              <a:spcBef>
                <a:spcPts val="601"/>
              </a:spcBef>
              <a:buClr>
                <a:srgbClr val="0d006c"/>
              </a:buClr>
              <a:buFont typeface="Wingdings" charset="2"/>
              <a:buChar char="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2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Most new transmission additions will be driven by new generation.</a:t>
            </a:r>
            <a:endParaRPr b="1" lang="en-US" sz="2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marL="382680" indent="-382680">
              <a:spcBef>
                <a:spcPts val="601"/>
              </a:spcBef>
              <a:buClr>
                <a:srgbClr val="0d006c"/>
              </a:buClr>
              <a:buFont typeface="Wingdings" charset="2"/>
              <a:buChar char="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2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New transmission capacity provides opportunities for additional competition, which should result in lower prices.</a:t>
            </a:r>
            <a:endParaRPr b="1" lang="en-US" sz="2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marL="382680" indent="-382680">
              <a:spcBef>
                <a:spcPts val="601"/>
              </a:spcBef>
              <a:buClr>
                <a:srgbClr val="0d006c"/>
              </a:buClr>
              <a:buFont typeface="Wingdings" charset="2"/>
              <a:buChar char="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2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Robust transmission network is required to support a liquid competitive electricity market.</a:t>
            </a:r>
            <a:endParaRPr b="1" lang="en-US" sz="2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marL="382680" indent="-382680">
              <a:spcBef>
                <a:spcPts val="601"/>
              </a:spcBef>
              <a:buClr>
                <a:srgbClr val="0d006c"/>
              </a:buClr>
              <a:buFont typeface="Wingdings" charset="2"/>
              <a:buChar char="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2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Direct costs of transmission service in </a:t>
            </a:r>
            <a:br>
              <a:rPr sz="2400"/>
            </a:br>
            <a:r>
              <a:rPr b="1" lang="en-US" sz="2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ERCOT are a small fraction of the total cost of electricity, usually less than 10%.</a:t>
            </a:r>
            <a:endParaRPr b="1" lang="en-US" sz="2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</p:txBody>
      </p:sp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2743200" y="-360"/>
            <a:ext cx="6400800" cy="10666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ERCOT TRANSMISSION STUDIES</a:t>
            </a:r>
            <a:endParaRPr b="1" lang="en-US" sz="40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</p:txBody>
      </p:sp>
      <p:sp>
        <p:nvSpPr>
          <p:cNvPr id="107" name="PlaceHolder 2"/>
          <p:cNvSpPr>
            <a:spLocks noGrp="1"/>
          </p:cNvSpPr>
          <p:nvPr>
            <p:ph/>
          </p:nvPr>
        </p:nvSpPr>
        <p:spPr>
          <a:xfrm>
            <a:off x="837720" y="1828800"/>
            <a:ext cx="8001000" cy="4192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382680" indent="-382680">
              <a:spcBef>
                <a:spcPts val="601"/>
              </a:spcBef>
              <a:buClr>
                <a:srgbClr val="0d006c"/>
              </a:buClr>
              <a:buFont typeface="Wingdings" charset="2"/>
              <a:buChar char="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2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Focus on Security</a:t>
            </a:r>
            <a:endParaRPr b="1" lang="en-US" sz="2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marL="382680" indent="-382680">
              <a:spcBef>
                <a:spcPts val="601"/>
              </a:spcBef>
              <a:buClr>
                <a:srgbClr val="0d006c"/>
              </a:buClr>
              <a:buFont typeface="Wingdings" charset="2"/>
              <a:buChar char="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2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Take Multiple Needs and Plans Into Account</a:t>
            </a:r>
            <a:endParaRPr b="1" lang="en-US" sz="2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marL="382680" indent="-382680">
              <a:spcBef>
                <a:spcPts val="601"/>
              </a:spcBef>
              <a:buClr>
                <a:srgbClr val="0d006c"/>
              </a:buClr>
              <a:buFont typeface="Wingdings" charset="2"/>
              <a:buChar char="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2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Look Beyond Specific Entities’ Requests</a:t>
            </a:r>
            <a:endParaRPr b="1" lang="en-US" sz="2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marL="382680" indent="-382680">
              <a:spcBef>
                <a:spcPts val="601"/>
              </a:spcBef>
              <a:buClr>
                <a:srgbClr val="0d006c"/>
              </a:buClr>
              <a:buFont typeface="Wingdings" charset="2"/>
              <a:buChar char="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2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Identify Broader Regional Needs</a:t>
            </a:r>
            <a:endParaRPr b="1" lang="en-US" sz="2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marL="382680" indent="-382680">
              <a:spcBef>
                <a:spcPts val="601"/>
              </a:spcBef>
              <a:buClr>
                <a:srgbClr val="0d006c"/>
              </a:buClr>
              <a:buFont typeface="Wingdings" charset="2"/>
              <a:buChar char="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2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Promote Efficient Use of Transmission Corridors</a:t>
            </a:r>
            <a:endParaRPr b="1" lang="en-US" sz="2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marL="382680" indent="-382680">
              <a:spcBef>
                <a:spcPts val="601"/>
              </a:spcBef>
              <a:buClr>
                <a:srgbClr val="0d006c"/>
              </a:buClr>
              <a:buFont typeface="Wingdings" charset="2"/>
              <a:buChar char="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2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New Transmission Additions Should Provide for More Capacity Than Current Identified Contingencies (Margin)</a:t>
            </a:r>
            <a:endParaRPr b="1" lang="en-US" sz="2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marL="382680" indent="-382680">
              <a:spcBef>
                <a:spcPts val="601"/>
              </a:spcBef>
              <a:buClr>
                <a:srgbClr val="0d006c"/>
              </a:buClr>
              <a:buFont typeface="Wingdings" charset="2"/>
              <a:buChar char="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2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Consolidate Projects Where Practical</a:t>
            </a:r>
            <a:endParaRPr b="1" lang="en-US" sz="2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marL="382680" indent="-382680">
              <a:spcBef>
                <a:spcPts val="601"/>
              </a:spcBef>
              <a:buClr>
                <a:srgbClr val="0d006c"/>
              </a:buClr>
              <a:buFont typeface="Wingdings" charset="2"/>
              <a:buChar char="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2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Based Upon ERCOT Planning Criteria</a:t>
            </a:r>
            <a:endParaRPr b="1" lang="en-US" sz="2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</p:txBody>
      </p:sp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2743200" y="0"/>
            <a:ext cx="6400800" cy="1371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TRANSMISSION PLANNING PROCESS</a:t>
            </a:r>
            <a:endParaRPr b="1" lang="en-US" sz="40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/>
          </p:nvPr>
        </p:nvSpPr>
        <p:spPr>
          <a:xfrm>
            <a:off x="685800" y="1676160"/>
            <a:ext cx="8229600" cy="4874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343080" indent="-343080">
              <a:lnSpc>
                <a:spcPct val="90000"/>
              </a:lnSpc>
              <a:spcBef>
                <a:spcPts val="550"/>
              </a:spcBef>
              <a:buClr>
                <a:srgbClr val="0d006c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Propose needed bulk transmission facility additions based on identified constraints.</a:t>
            </a:r>
            <a:endParaRPr b="1" lang="en-US" sz="22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550"/>
              </a:spcBef>
              <a:buClr>
                <a:srgbClr val="0d006c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Conduct an open process of review and comment on proposed facility additions.</a:t>
            </a:r>
            <a:endParaRPr b="1" lang="en-US" sz="22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550"/>
              </a:spcBef>
              <a:buClr>
                <a:srgbClr val="0d006c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Submit all final recommended bulk transmission facility additions to the ERCOT Board of Directors for review and concurrence.</a:t>
            </a:r>
            <a:endParaRPr b="1" lang="en-US" sz="22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550"/>
              </a:spcBef>
              <a:buClr>
                <a:srgbClr val="0d006c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Determine the designated transmission service providers of the additions.</a:t>
            </a:r>
            <a:endParaRPr b="1" lang="en-US" sz="22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550"/>
              </a:spcBef>
              <a:buClr>
                <a:srgbClr val="0d006c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Notify the Public Utility Commission of Texas (PUCT) of all Board supported transmission facility additions and their designated providers.</a:t>
            </a:r>
            <a:endParaRPr b="1" lang="en-US" sz="22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550"/>
              </a:spcBef>
              <a:buClr>
                <a:srgbClr val="0d006c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Projects proposed by interested parties may be submitted to ERCOT for review and considered for endorsement according to PUCT rules.</a:t>
            </a:r>
            <a:endParaRPr b="1" lang="en-US" sz="22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</p:txBody>
      </p:sp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2031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1999-09-25T19:59:49Z</dcterms:created>
  <dc:creator>Kenneth A. Donohoo</dc:creator>
  <dc:description/>
  <dc:language>en-US</dc:language>
  <cp:lastModifiedBy>kdonohoo</cp:lastModifiedBy>
  <dcterms:modified xsi:type="dcterms:W3CDTF">2001-08-03T11:06:30Z</dcterms:modified>
  <cp:revision>195</cp:revision>
  <dc:subject/>
  <dc:title>GENERATION INTERCONNECTION</dc:title>
</cp:coreProperties>
</file>