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png" ContentType="image/png"/>
  <Override PartName="/ppt/media/image2.wmf" ContentType="image/x-wmf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202977-0DCF-4C14-A810-C031A09BF6E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E3F81C-3F22-4CC5-A919-ABFB0ACF555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DD8263-0C18-43B0-BFD0-62308F6C98F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1782D1-C8C0-4BB0-8E0D-20C961ACD43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B1F5F47-6461-4767-980F-A7488017F8D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6A06FC-8C6E-47E5-9D75-F6B9DB12635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685800" y="6264360"/>
            <a:ext cx="1905120" cy="423720"/>
            <a:chOff x="685800" y="6264360"/>
            <a:chExt cx="1905120" cy="423720"/>
          </a:xfrm>
        </p:grpSpPr>
        <p:graphicFrame>
          <p:nvGraphicFramePr>
            <p:cNvPr id="3" name=""/>
            <p:cNvGraphicFramePr/>
            <p:nvPr/>
          </p:nvGraphicFramePr>
          <p:xfrm>
            <a:off x="685800" y="6264360"/>
            <a:ext cx="1905120" cy="42372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4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685800" y="6264360"/>
                      <a:ext cx="1905120" cy="4237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5" name="PlaceHolder 3"/>
            <p:cNvSpPr>
              <a:spLocks noGrp="1"/>
            </p:cNvSpPr>
            <p:nvPr>
              <p:ph type="dt" idx="1"/>
            </p:nvPr>
          </p:nvSpPr>
          <p:spPr>
            <a:xfrm>
              <a:off x="685800" y="6264360"/>
              <a:ext cx="1905120" cy="42372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rIns="90000" tIns="46800" bIns="46800" anchor="t">
              <a:noAutofit/>
            </a:bodyPr>
            <a:p>
              <a:pPr indent="0">
                <a:buNone/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sldNum" idx="3"/>
          </p:nvPr>
        </p:nvSpPr>
        <p:spPr>
          <a:xfrm>
            <a:off x="61722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4EAC149-4877-4DBB-9732-C20C588B8DC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4"/>
          <a:stretch/>
        </p:blipFill>
        <p:spPr>
          <a:xfrm>
            <a:off x="7696080" y="6080040"/>
            <a:ext cx="777960" cy="7779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"/>
          <p:cNvGraphicFramePr/>
          <p:nvPr/>
        </p:nvGraphicFramePr>
        <p:xfrm>
          <a:off x="2819520" y="2989440"/>
          <a:ext cx="6095880" cy="1353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819520" y="2989440"/>
                    <a:ext cx="6095880" cy="135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ERCOT 2001 Marketing &amp; Business Plan</a:t>
            </a:r>
            <a:br>
              <a:rPr sz="32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Review Meeting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23,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914400" y="1219320"/>
            <a:ext cx="7620120" cy="5486400"/>
          </a:xfrm>
          <a:prstGeom prst="rect">
            <a:avLst/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335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III.  Marketing Strategy</a:t>
            </a:r>
            <a:br>
              <a:rPr sz="28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B. Marketing Segments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952880" y="5216400"/>
            <a:ext cx="2210040" cy="160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builders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Tolling, 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 requirements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Unique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295280" y="1828800"/>
            <a:ext cx="3429000" cy="1143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295280" y="3505320"/>
            <a:ext cx="3429000" cy="1295280"/>
          </a:xfrm>
          <a:prstGeom prst="rightArrow">
            <a:avLst>
              <a:gd name="adj1" fmla="val 50000"/>
              <a:gd name="adj2" fmla="val 66183"/>
            </a:avLst>
          </a:prstGeom>
          <a:solidFill>
            <a:srgbClr val="00c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295280" y="5257800"/>
            <a:ext cx="3505320" cy="1219320"/>
          </a:xfrm>
          <a:prstGeom prst="rightArrow">
            <a:avLst>
              <a:gd name="adj1" fmla="val 50000"/>
              <a:gd name="adj2" fmla="val 71870"/>
            </a:avLst>
          </a:prstGeom>
          <a:solidFill>
            <a:srgbClr val="33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029200" y="1600200"/>
            <a:ext cx="1828800" cy="160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Flow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coverage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Efficiency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Effectiveness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952880" y="3429000"/>
            <a:ext cx="2133720" cy="149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Marketing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371600" y="2133720"/>
            <a:ext cx="2438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371600" y="3886200"/>
            <a:ext cx="2514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371600" y="5562720"/>
            <a:ext cx="2133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952880" y="1600200"/>
            <a:ext cx="2133720" cy="16002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952880" y="3390840"/>
            <a:ext cx="2133720" cy="16002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952880" y="5181480"/>
            <a:ext cx="2133720" cy="13716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043360" y="1238400"/>
            <a:ext cx="2206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Customer/Deal Type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914400" y="1600200"/>
            <a:ext cx="7391520" cy="4495680"/>
          </a:xfrm>
          <a:prstGeom prst="rect">
            <a:avLst/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III.  Marketing Strategy</a:t>
            </a:r>
            <a:br>
              <a:rPr sz="28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C.  ERCOT Product State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7" name=""/>
          <p:cNvGraphicFramePr/>
          <p:nvPr/>
        </p:nvGraphicFramePr>
        <p:xfrm>
          <a:off x="2292480" y="1905120"/>
          <a:ext cx="455760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92480" y="1905120"/>
                    <a:ext cx="45576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III.  Marketing Strategy</a:t>
            </a:r>
            <a:br>
              <a:rPr sz="28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D.  Marketing Metrics for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8580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Transactional Goals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Flow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 transactions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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 Month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Coverage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IOU and Large Aggregators &amp; Distributors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contact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Municipalities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relationship with every municipality in Texas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 all industrials with loads greater than 10MW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 2 deals with excess industrial generation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Derivatives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derivative marketplace in ERCOT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Online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EOL as preeminent market for ERCOT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 25 new customers for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6094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 Goals (Services and Business Development)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QSE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 5 QSE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MW 2000 Peak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“Touch” or contract 1500 MW of generation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Goals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Renewable Energy Credit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Monetize 75% of all available credits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Full/Partial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1500 MW (Peak load requirements)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Affairs/Regulatory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 and help guide our regulatory efforts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85800" y="763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III.  Marketing Strategy</a:t>
            </a:r>
            <a:br>
              <a:rPr sz="28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E.  Marketing Metrics for 2001 (Cont.)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914400" y="1600200"/>
            <a:ext cx="7391520" cy="4495680"/>
          </a:xfrm>
          <a:prstGeom prst="rect">
            <a:avLst/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IV.  Organization and Responsibilities</a:t>
            </a:r>
            <a:br>
              <a:rPr sz="28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A.  TEAM ERCOT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1465200" y="1768320"/>
          <a:ext cx="6442200" cy="4156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65200" y="1768320"/>
                    <a:ext cx="6442200" cy="415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136440" y="1600200"/>
            <a:ext cx="8763120" cy="4495680"/>
          </a:xfrm>
          <a:prstGeom prst="rect">
            <a:avLst/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IV.  Organization and Responsibilities</a:t>
            </a:r>
            <a:br>
              <a:rPr sz="28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B.  Segment Responsibilities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9" name=""/>
          <p:cNvGraphicFramePr/>
          <p:nvPr/>
        </p:nvGraphicFramePr>
        <p:xfrm>
          <a:off x="304920" y="2595600"/>
          <a:ext cx="8458200" cy="1514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595600"/>
                    <a:ext cx="8458200" cy="151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1" name=""/>
          <p:cNvSpPr/>
          <p:nvPr/>
        </p:nvSpPr>
        <p:spPr>
          <a:xfrm>
            <a:off x="5373720" y="2057400"/>
            <a:ext cx="0" cy="3657600"/>
          </a:xfrm>
          <a:prstGeom prst="line">
            <a:avLst/>
          </a:prstGeom>
          <a:ln w="936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291720" y="5168880"/>
            <a:ext cx="1710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Strategic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905120" y="5192640"/>
            <a:ext cx="1810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Functions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ERCOT Marketing &amp; Business Plan</a:t>
            </a:r>
            <a:br>
              <a:rPr sz="28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Table of Contents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I.  ERCOT Fundamentals and Viewpoint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  Market Overview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B.  Market Overview (cont.)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II. Strategy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  ERCOT Business Plan Outline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B.  2001 Business Objectives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 Regulatory Strategy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III.  Marketing Strategy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  Marketing Overview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B.  Marketing Segments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 ERCOT Product Slate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  Marketing Metrics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  Marketing Metrics (cont.)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IV.  Organization and Responsibilities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  Org Chart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B.  Segment Responsibilities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Appendix I:  Customer List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I. ERCOT Fundamental &amp; Viewpoint</a:t>
            </a:r>
            <a:br>
              <a:rPr sz="28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A.  Market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22096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47500" lnSpcReduction="1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supply exceeds demand for the next four years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Annual Planned Capacity Growth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2.8%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Annual Peak Demand Growth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2.7%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1522440" y="3570120"/>
          <a:ext cx="6095880" cy="1936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440" y="3570120"/>
                    <a:ext cx="6095880" cy="193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>
            <a:off x="1522800" y="5791320"/>
            <a:ext cx="248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Based on ERCOT Web site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I. ERCOT Fundamental &amp; Viewpoint</a:t>
            </a:r>
            <a:br>
              <a:rPr sz="28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B.  Market Overview (cont.)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studies range from overbuilt to a “normal” reserve margin.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is deregulating and typically price uncertainty and upward bias in pricing happens during the initial start-up of a market.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 is to build a balance book.  Our bias will be balanced long term (as opposed to long/short viewpoint).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is requiring schedulers be qualified (QSE), this has led to a formation of a services business.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II.  Strategy</a:t>
            </a:r>
            <a:br>
              <a:rPr sz="28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A. ERCOT Business Plan Outline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2209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goal is to create a “Virtual Utility”.   Creating a “balanced book” of load, generation, ancillary services and strong customer base.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loosely aligned along customer’s preferred method of interacting with ENA.  Each customer will have an Account Manager.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Goals and measurable objectives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P&amp;L (2001 Goal is $25MM)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1219320" y="1523880"/>
            <a:ext cx="6933960" cy="4648320"/>
          </a:xfrm>
          <a:prstGeom prst="rect">
            <a:avLst/>
          </a:prstGeom>
          <a:solidFill>
            <a:srgbClr val="0099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II.  Strategy</a:t>
            </a:r>
            <a:br>
              <a:rPr sz="28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B.  2001 Business Objectives</a:t>
            </a:r>
            <a:br>
              <a:rPr sz="3200"/>
            </a:b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The “Virtual Utility”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371240" y="1523880"/>
            <a:ext cx="38098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Serving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TNMP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1200MW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REP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 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Wind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135MW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380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Avista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630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Remainder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QSE Service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TNMP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Power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Remainder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Ancilary Services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TexMex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Tie Into New Mex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300 MW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419360" y="1523520"/>
            <a:ext cx="380988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lvl="3" marL="1600200" indent="-228600">
              <a:spcBef>
                <a:spcPts val="60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2001 Goals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1500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1500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2000MW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1000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900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495680" y="251460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495680" y="350532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95680" y="44197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495680" y="518148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495680" y="57150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II.  Strategy</a:t>
            </a:r>
            <a:br>
              <a:rPr sz="28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C.  Regulatory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Representation on key boards and organizations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Robin Kittell-ERCOT Board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Ron McNamara-TAC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Active involvement in any regulatory or rule making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new services related to “opening” of ERCOT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QSE Scheduling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point person: Michelle Parks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II. Strategy</a:t>
            </a:r>
            <a:br>
              <a:rPr sz="28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D.  Under Construction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Competitor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all significant competitors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competitor products and offerings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Profiles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In-depth information regarding customers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 Bank &amp; Development Options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Formulate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how to approach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house, AES, Mossbacher or combination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Request a budget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III.  Marketing Strategy</a:t>
            </a:r>
            <a:br>
              <a:rPr sz="28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A.  Marketing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Each customer will have an account manager.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Deals/Customers will be segmented by customer interaction and product needs.  The segments are: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Each segment will have a team lead or “coordinator” responsible for product development and uniformity and achieving 2001 segment goals.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2000-12-11T21:28:06Z</dcterms:created>
  <dc:creator>jstewart</dc:creator>
  <dc:description/>
  <dc:language>en-US</dc:language>
  <cp:lastModifiedBy>bsukaly</cp:lastModifiedBy>
  <cp:lastPrinted>2001-01-10T16:32:55Z</cp:lastPrinted>
  <dcterms:modified xsi:type="dcterms:W3CDTF">2001-01-16T17:00:04Z</dcterms:modified>
  <cp:revision>68</cp:revision>
  <dc:subject/>
  <dc:title>Portfolio Objective</dc:title>
</cp:coreProperties>
</file>