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jpeg" ContentType="image/jpeg"/>
  <Override PartName="/ppt/media/image5.wmf" ContentType="image/x-wmf"/>
  <Override PartName="/ppt/media/image6.wmf" ContentType="image/x-wmf"/>
  <Override PartName="/ppt/media/image7.wmf" ContentType="image/x-wmf"/>
  <Override PartName="/ppt/embeddings/oleObject1.xlsx" ContentType="application/vnd.openxmlformats-officedocument.spreadsheetml.sheet"/>
  <Override PartName="/ppt/slides/slide1.xml" ContentType="application/vnd.openxmlformats-officedocument.presentationml.slide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</p:sldIdLst>
  <p:sldSz cx="9144000" cy="6858000"/>
  <p:notesSz cx="6858000" cy="91979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404280" y="1198440"/>
            <a:ext cx="8386920" cy="489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68480" indent="-235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50800" indent="-27936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782720" indent="-23004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782720" indent="-230040">
              <a:spcBef>
                <a:spcPts val="689"/>
              </a:spcBef>
              <a:spcAft>
                <a:spcPts val="414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782720" indent="-230040">
              <a:spcBef>
                <a:spcPts val="689"/>
              </a:spcBef>
              <a:spcAft>
                <a:spcPts val="414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404280" y="151920"/>
            <a:ext cx="8377560" cy="7779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Click to edit the title text format</a:t>
            </a:r>
            <a:endParaRPr b="0" lang="en-US" sz="28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>
          <a:xfrm>
            <a:off x="3650760" y="6426360"/>
            <a:ext cx="1870200" cy="296640"/>
          </a:xfrm>
          <a:prstGeom prst="rect">
            <a:avLst/>
          </a:prstGeom>
          <a:noFill/>
          <a:ln w="0">
            <a:noFill/>
          </a:ln>
        </p:spPr>
        <p:txBody>
          <a:bodyPr lIns="82080" rIns="82080" tIns="41040" bIns="410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  <a:def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fld id="{1AA4DB90-3B4F-4E99-9765-B84B6EA86C38}" type="slidenum"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"/>
          <p:cNvSpPr/>
          <p:nvPr/>
        </p:nvSpPr>
        <p:spPr>
          <a:xfrm>
            <a:off x="3646440" y="6643800"/>
            <a:ext cx="1873440" cy="12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 and Proprietary Data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" name="E_RGB_R" descr=""/>
          <p:cNvPicPr/>
          <p:nvPr/>
        </p:nvPicPr>
        <p:blipFill>
          <a:blip r:embed="rId2"/>
          <a:stretch/>
        </p:blipFill>
        <p:spPr>
          <a:xfrm>
            <a:off x="8296200" y="6080040"/>
            <a:ext cx="736560" cy="727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"/>
          <p:cNvSpPr/>
          <p:nvPr/>
        </p:nvSpPr>
        <p:spPr>
          <a:xfrm>
            <a:off x="409680" y="1012680"/>
            <a:ext cx="8329680" cy="10008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ea4d1"/>
              </a:gs>
              <a:gs pos="100000">
                <a:srgbClr val="003399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480" bIns="24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308040" y="3106440"/>
            <a:ext cx="51498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4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Click to edit the title text format</a:t>
            </a:r>
            <a:endParaRPr b="0" lang="en-US" sz="34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7" name=""/>
          <p:cNvSpPr/>
          <p:nvPr/>
        </p:nvSpPr>
        <p:spPr>
          <a:xfrm>
            <a:off x="4478400" y="6643800"/>
            <a:ext cx="1873080" cy="12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 and Proprietary Data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" name="E_RGB_R" descr=""/>
          <p:cNvPicPr/>
          <p:nvPr/>
        </p:nvPicPr>
        <p:blipFill>
          <a:blip r:embed="rId2"/>
          <a:stretch/>
        </p:blipFill>
        <p:spPr>
          <a:xfrm>
            <a:off x="8296200" y="6080040"/>
            <a:ext cx="736560" cy="727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" name=""/>
          <p:cNvSpPr/>
          <p:nvPr/>
        </p:nvSpPr>
        <p:spPr>
          <a:xfrm>
            <a:off x="55440" y="25560"/>
            <a:ext cx="1967040" cy="1719000"/>
          </a:xfrm>
          <a:prstGeom prst="roundRect">
            <a:avLst>
              <a:gd name="adj" fmla="val 16667"/>
            </a:avLst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55440" y="3114720"/>
            <a:ext cx="1967040" cy="1719360"/>
          </a:xfrm>
          <a:prstGeom prst="roundRect">
            <a:avLst>
              <a:gd name="adj" fmla="val 16667"/>
            </a:avLst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55440" y="5064120"/>
            <a:ext cx="1967040" cy="1719360"/>
          </a:xfrm>
          <a:prstGeom prst="roundRect">
            <a:avLst>
              <a:gd name="adj" fmla="val 16667"/>
            </a:avLst>
          </a:pr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2" name=""/>
          <p:cNvGrpSpPr/>
          <p:nvPr/>
        </p:nvGrpSpPr>
        <p:grpSpPr>
          <a:xfrm>
            <a:off x="787320" y="1998720"/>
            <a:ext cx="4410000" cy="912600"/>
            <a:chOff x="787320" y="1998720"/>
            <a:chExt cx="4410000" cy="912600"/>
          </a:xfrm>
        </p:grpSpPr>
        <p:sp>
          <p:nvSpPr>
            <p:cNvPr id="13" name=""/>
            <p:cNvSpPr/>
            <p:nvPr/>
          </p:nvSpPr>
          <p:spPr>
            <a:xfrm>
              <a:off x="787320" y="1998720"/>
              <a:ext cx="1044720" cy="912600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28440">
              <a:solidFill>
                <a:srgbClr val="33cc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" name=""/>
            <p:cNvSpPr/>
            <p:nvPr/>
          </p:nvSpPr>
          <p:spPr>
            <a:xfrm>
              <a:off x="3030480" y="1998720"/>
              <a:ext cx="1044720" cy="91260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28440">
              <a:solidFill>
                <a:srgbClr val="cc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" name=""/>
            <p:cNvSpPr/>
            <p:nvPr/>
          </p:nvSpPr>
          <p:spPr>
            <a:xfrm>
              <a:off x="4152960" y="1998720"/>
              <a:ext cx="1044360" cy="912600"/>
            </a:xfrm>
            <a:prstGeom prst="roundRect">
              <a:avLst>
                <a:gd name="adj" fmla="val 16667"/>
              </a:avLst>
            </a:prstGeom>
            <a:solidFill>
              <a:srgbClr val="ffbc35"/>
            </a:solidFill>
            <a:ln w="28440">
              <a:solidFill>
                <a:srgbClr val="ffbc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" name=""/>
            <p:cNvSpPr/>
            <p:nvPr/>
          </p:nvSpPr>
          <p:spPr>
            <a:xfrm>
              <a:off x="1908000" y="1998720"/>
              <a:ext cx="1044720" cy="912600"/>
            </a:xfrm>
            <a:prstGeom prst="roundRect">
              <a:avLst>
                <a:gd name="adj" fmla="val 16667"/>
              </a:avLst>
            </a:prstGeom>
            <a:solidFill>
              <a:srgbClr val="003399"/>
            </a:solidFill>
            <a:ln w="28440">
              <a:solidFill>
                <a:srgbClr val="0033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7" name=""/>
          <p:cNvGrpSpPr/>
          <p:nvPr/>
        </p:nvGrpSpPr>
        <p:grpSpPr>
          <a:xfrm>
            <a:off x="1908000" y="63360"/>
            <a:ext cx="1044720" cy="6720120"/>
            <a:chOff x="1908000" y="63360"/>
            <a:chExt cx="1044720" cy="6720120"/>
          </a:xfrm>
        </p:grpSpPr>
        <p:sp>
          <p:nvSpPr>
            <p:cNvPr id="18" name=""/>
            <p:cNvSpPr/>
            <p:nvPr/>
          </p:nvSpPr>
          <p:spPr>
            <a:xfrm>
              <a:off x="1908000" y="63360"/>
              <a:ext cx="1044720" cy="91296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33cc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" name=""/>
            <p:cNvSpPr/>
            <p:nvPr/>
          </p:nvSpPr>
          <p:spPr>
            <a:xfrm>
              <a:off x="1908000" y="3933720"/>
              <a:ext cx="1044720" cy="91296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6600c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" name=""/>
            <p:cNvSpPr/>
            <p:nvPr/>
          </p:nvSpPr>
          <p:spPr>
            <a:xfrm>
              <a:off x="1908000" y="5870520"/>
              <a:ext cx="1044720" cy="91296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66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" name=""/>
            <p:cNvSpPr/>
            <p:nvPr/>
          </p:nvSpPr>
          <p:spPr>
            <a:xfrm>
              <a:off x="1908000" y="4902120"/>
              <a:ext cx="1044720" cy="91296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33cc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" name=""/>
            <p:cNvSpPr/>
            <p:nvPr/>
          </p:nvSpPr>
          <p:spPr>
            <a:xfrm>
              <a:off x="1908000" y="1030320"/>
              <a:ext cx="1044720" cy="91296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cc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" name=""/>
            <p:cNvSpPr/>
            <p:nvPr/>
          </p:nvSpPr>
          <p:spPr>
            <a:xfrm>
              <a:off x="1908000" y="2967120"/>
              <a:ext cx="1044720" cy="91260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ffbc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51"/>
              </a:spcBef>
              <a:spcAft>
                <a:spcPts val="4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cc0000"/>
                </a:solidFill>
                <a:effectLst/>
                <a:uFillTx/>
                <a:latin typeface="Arial Black"/>
              </a:rPr>
              <a:t>Click to edit the outline text format</a:t>
            </a:r>
            <a:endParaRPr b="0" i="1" lang="en-US" sz="2400" strike="noStrike" u="none">
              <a:solidFill>
                <a:srgbClr val="cc0000"/>
              </a:solidFill>
              <a:effectLst/>
              <a:uFillTx/>
              <a:latin typeface="Arial Black"/>
            </a:endParaRPr>
          </a:p>
          <a:p>
            <a:pPr lvl="1" marL="409680" indent="36360" algn="ctr">
              <a:spcBef>
                <a:spcPts val="689"/>
              </a:spcBef>
              <a:spcAft>
                <a:spcPts val="41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70040" indent="63360" algn="ctr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SzPct val="150000"/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082520" indent="88920" algn="ctr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Arial"/>
              <a:buChar char="-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436760" indent="115920" algn="ctr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Arial"/>
              <a:buChar char="•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436760" indent="11592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436760" indent="11592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308400" y="3106440"/>
            <a:ext cx="58356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Enron North America</a:t>
            </a:r>
            <a:br>
              <a:rPr sz="3200"/>
            </a:br>
            <a:br>
              <a:rPr sz="3200"/>
            </a:br>
            <a:r>
              <a:rPr b="0" lang="en-US" sz="32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ERCOT Power Price and</a:t>
            </a:r>
            <a:br>
              <a:rPr sz="3200"/>
            </a:br>
            <a:r>
              <a:rPr b="0" lang="en-US" sz="32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Henry Hub Natural Gas</a:t>
            </a:r>
            <a:br>
              <a:rPr sz="3200"/>
            </a:br>
            <a:r>
              <a:rPr b="0" lang="en-US" sz="32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Price Correlations</a:t>
            </a:r>
            <a:br>
              <a:rPr sz="3200"/>
            </a:br>
            <a:endParaRPr b="0" lang="en-US" sz="32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71251F3-2EBA-4B6D-8906-5DBD2DFB78EA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04280" y="151920"/>
            <a:ext cx="8377560" cy="7779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Liquidated Cash Price Correlation</a:t>
            </a:r>
            <a:endParaRPr b="0" lang="en-US" sz="28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27" name=""/>
          <p:cNvSpPr/>
          <p:nvPr/>
        </p:nvSpPr>
        <p:spPr>
          <a:xfrm>
            <a:off x="380880" y="1143000"/>
            <a:ext cx="8429760" cy="131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100000"/>
              </a:lnSpc>
              <a:spcBef>
                <a:spcPts val="524"/>
              </a:spcBef>
              <a:spcAft>
                <a:spcPts val="312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Prices are from MW Daily (MWD).  Gas Prices are from Gas Daily (GD).  Both are Day-ahead settlement (cash) prices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24"/>
              </a:spcBef>
              <a:spcAft>
                <a:spcPts val="312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MWD is for ERCOT.  GD is for Henry Hub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24"/>
              </a:spcBef>
              <a:spcAft>
                <a:spcPts val="312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Period:  Correlation is done for every day that both GD and MWD have settlement prices for the past calendar year (7/25/00 to 7/25/01)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24"/>
              </a:spcBef>
              <a:spcAft>
                <a:spcPts val="312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241 data points (highest three and lowest three dates discarded as outliers)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24"/>
              </a:spcBef>
              <a:spcAft>
                <a:spcPts val="31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8" name=""/>
          <p:cNvGraphicFramePr/>
          <p:nvPr/>
        </p:nvGraphicFramePr>
        <p:xfrm>
          <a:off x="1830240" y="3328920"/>
          <a:ext cx="5708880" cy="30812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830240" y="3328920"/>
                    <a:ext cx="5708880" cy="3081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225F817-CB45-491C-AD7D-DE220818A82C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04280" y="151920"/>
            <a:ext cx="8377560" cy="7779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Full 8 Year Strip Value Correlation</a:t>
            </a:r>
            <a:endParaRPr b="0" lang="en-US" sz="28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31" name=""/>
          <p:cNvSpPr/>
          <p:nvPr/>
        </p:nvSpPr>
        <p:spPr>
          <a:xfrm>
            <a:off x="404640" y="1114560"/>
            <a:ext cx="8377560" cy="432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100000"/>
              </a:lnSpc>
              <a:spcBef>
                <a:spcPts val="524"/>
              </a:spcBef>
              <a:spcAft>
                <a:spcPts val="312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Straight line average value of prices for Cal 05 through 12 peak power and Cal 03 through 10 gas ($/MWh vs. $/MMBtu) using internal forward price curves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24"/>
              </a:spcBef>
              <a:spcAft>
                <a:spcPts val="312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Correlation is for the value of both strips since trading began for these strips (March 1, 2000)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24"/>
              </a:spcBef>
              <a:spcAft>
                <a:spcPts val="312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Daily Time Period:  March 1, 2000 to July 23, 2001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24"/>
              </a:spcBef>
              <a:spcAft>
                <a:spcPts val="312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351 data points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2" name=""/>
          <p:cNvGraphicFramePr/>
          <p:nvPr/>
        </p:nvGraphicFramePr>
        <p:xfrm>
          <a:off x="2224080" y="3294000"/>
          <a:ext cx="5291280" cy="31640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224080" y="3294000"/>
                    <a:ext cx="5291280" cy="3164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258A54B-184D-4076-92AF-B9B7BF6909F4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04280" y="151920"/>
            <a:ext cx="8377560" cy="7779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Prices Captured July 24, 2001</a:t>
            </a:r>
            <a:endParaRPr b="0" lang="en-US" sz="28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35" name=""/>
          <p:cNvSpPr/>
          <p:nvPr/>
        </p:nvSpPr>
        <p:spPr>
          <a:xfrm>
            <a:off x="404640" y="1146240"/>
            <a:ext cx="8377560" cy="295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24"/>
              </a:spcBef>
              <a:spcAft>
                <a:spcPts val="312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Yearly average value of monthly prices for Cal 05 to 12 peak power and Cal 03 to 10 gas ($/MWh vs. $/MMBtu)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spcBef>
                <a:spcPts val="524"/>
              </a:spcBef>
              <a:spcAft>
                <a:spcPts val="312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Strong correlation of 8 year gas strips starting with 2003 for gas and 2005 for     power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spcBef>
                <a:spcPts val="524"/>
              </a:spcBef>
              <a:spcAft>
                <a:spcPts val="312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Correlation matches Jan. ’05 power to Jan ’03 gas, Feb. ’05 power to Feb’03 gas, etc.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24"/>
              </a:spcBef>
              <a:spcAft>
                <a:spcPts val="312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Snapshot of July 24, 2001 prices using internal forward price curves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24"/>
              </a:spcBef>
              <a:spcAft>
                <a:spcPts val="312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 data points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24"/>
              </a:spcBef>
              <a:spcAft>
                <a:spcPts val="31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6" name=""/>
          <p:cNvGraphicFramePr/>
          <p:nvPr/>
        </p:nvGraphicFramePr>
        <p:xfrm>
          <a:off x="2333520" y="3313080"/>
          <a:ext cx="5253120" cy="30970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333520" y="3313080"/>
                    <a:ext cx="5253120" cy="3097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1E6520C-00D9-4B55-946A-83147325AF59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3833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1998-01-28T12:10:42Z</dcterms:created>
  <dc:creator>Gary Sovo</dc:creator>
  <dc:description/>
  <dc:language>en-US</dc:language>
  <cp:lastModifiedBy>jmarks</cp:lastModifiedBy>
  <cp:lastPrinted>2000-08-30T13:49:42Z</cp:lastPrinted>
  <dcterms:modified xsi:type="dcterms:W3CDTF">2001-07-31T11:37:13Z</dcterms:modified>
  <cp:revision>159</cp:revision>
  <dc:subject>Customer goals, Risk management, Deal structure, Asset operations, Finance strategies, Deal process</dc:subject>
  <dc:title>Full Overview of EES Energy Management Outsourcing 10_03_00</dc:title>
</cp:coreProperties>
</file>