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png" ContentType="image/png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2207DE-5116-4BBC-872C-C61C1D09171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29B310-AE96-4DB1-B436-34EF0D6A49F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E72B08-E031-4CDD-929B-7E119E41086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79C3FE-83F3-4DC3-8A4B-8C056A4AEDF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5C9A7F-246E-4A17-8FCA-3E6C319DA04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7310DB-E7FB-44AD-A8ED-EC0E84A4B1F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1722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7D8A146-4501-44F8-AA43-AD18142D99C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wmf"/><Relationship Id="rId4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2001 Marketing &amp; Business Plan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18,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Business Plan Outline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2209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Business Plan for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goal is to create a “Virtual Utility”.   Creating a “balanced book” of load, generation, ancillary services and strong customer base.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loosely aligned along customer’s preferred method of interacting with ENA.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 and measurable objectives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P&amp;L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metrics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of transactions, customers, customer creation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objectives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MWs of load, generation, ancillaries, transmission and other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slate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Organizational responsibilities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335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Premise: How Customers Interact with ENA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952880" y="5216400"/>
            <a:ext cx="2210040" cy="181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Alignment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commitment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 in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Sharing of knowledge and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295280" y="1828800"/>
            <a:ext cx="3429000" cy="1143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295280" y="3505320"/>
            <a:ext cx="3429000" cy="1295280"/>
          </a:xfrm>
          <a:prstGeom prst="rightArrow">
            <a:avLst>
              <a:gd name="adj1" fmla="val 50000"/>
              <a:gd name="adj2" fmla="val 66183"/>
            </a:avLst>
          </a:prstGeom>
          <a:solidFill>
            <a:srgbClr val="00cc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295280" y="5257800"/>
            <a:ext cx="3505320" cy="1219320"/>
          </a:xfrm>
          <a:prstGeom prst="rightArrow">
            <a:avLst>
              <a:gd name="adj1" fmla="val 50000"/>
              <a:gd name="adj2" fmla="val 71870"/>
            </a:avLst>
          </a:prstGeom>
          <a:solidFill>
            <a:srgbClr val="33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029200" y="1600200"/>
            <a:ext cx="1828800" cy="160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Ease of use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Little interaction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Efficiency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Effectiveness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952880" y="3429000"/>
            <a:ext cx="2133720" cy="128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 understanding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Personal attention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371600" y="2133720"/>
            <a:ext cx="2438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371600" y="3886200"/>
            <a:ext cx="2514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Consultative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371600" y="5562720"/>
            <a:ext cx="2133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952880" y="1600200"/>
            <a:ext cx="2133720" cy="16002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952880" y="3390840"/>
            <a:ext cx="2133720" cy="16002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952880" y="5181480"/>
            <a:ext cx="2133720" cy="16002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043360" y="1238400"/>
            <a:ext cx="1698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Type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107320" y="1238400"/>
            <a:ext cx="183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Wants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914400" y="1600200"/>
            <a:ext cx="7391520" cy="4800600"/>
          </a:xfrm>
          <a:prstGeom prst="rect">
            <a:avLst/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Product State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1295280" y="2209680"/>
          <a:ext cx="6467760" cy="3721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2209680"/>
                    <a:ext cx="6467760" cy="372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9" name="ENE_C_WHI" descr=""/>
          <p:cNvPicPr/>
          <p:nvPr/>
        </p:nvPicPr>
        <p:blipFill>
          <a:blip r:embed="rId3"/>
          <a:stretch/>
        </p:blipFill>
        <p:spPr>
          <a:xfrm>
            <a:off x="8447040" y="6156360"/>
            <a:ext cx="696960" cy="700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Organizational Responsibility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" name="ENE_C_WHI" descr=""/>
          <p:cNvPicPr/>
          <p:nvPr/>
        </p:nvPicPr>
        <p:blipFill>
          <a:blip r:embed="rId1"/>
          <a:stretch/>
        </p:blipFill>
        <p:spPr>
          <a:xfrm>
            <a:off x="8447040" y="615636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42" name=""/>
          <p:cNvGraphicFramePr/>
          <p:nvPr/>
        </p:nvGraphicFramePr>
        <p:xfrm>
          <a:off x="228600" y="2386080"/>
          <a:ext cx="8610480" cy="20080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28600" y="2386080"/>
                    <a:ext cx="8610480" cy="200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" name=""/>
          <p:cNvSpPr/>
          <p:nvPr/>
        </p:nvSpPr>
        <p:spPr>
          <a:xfrm>
            <a:off x="3581280" y="2057400"/>
            <a:ext cx="0" cy="365760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989640" y="5168880"/>
            <a:ext cx="1710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Strategic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394240" y="5192640"/>
            <a:ext cx="1810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Functions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Marketing Metrics for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8580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Mid-Marketing Goals (Transactional &amp; Consultative)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Flow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 transactions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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 Month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Coverage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IOU and Large Aggregators &amp; Distributors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Daily contact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Municipalities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relationship with every municipality in Texas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 all industrials with loads greater than 10MW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 2 deals with excess industrial generation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Derivatives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derivative marketplace in ERCOT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EOL as preminent market for ERCOT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 25 new customers for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60948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Enterprise (Services and Business Development)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QSE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 5 QSE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MW 2000 Peak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“Touch” or contract 1500 MW of generation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Renewable Energy Credit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Monetize 75% of all available credits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Full/Partial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1500 MW (Peak load requirements)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Affairs/Regulatory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 and help guide our regulatory efforts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Monetary Goals:  $25mm in MTM and earnings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85800" y="763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Marketing Metrics for 2001 (Cont.)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1219320" y="1523880"/>
            <a:ext cx="6933960" cy="5181840"/>
          </a:xfrm>
          <a:prstGeom prst="rect">
            <a:avLst/>
          </a:prstGeom>
          <a:solidFill>
            <a:srgbClr val="0099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Business Objectives for 2001:</a:t>
            </a:r>
            <a:br>
              <a:rPr sz="32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“Virtual Utility”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1371240" y="1523880"/>
            <a:ext cx="38098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Serving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1200MW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REP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 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Wind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135MW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380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Avista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630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Remainder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QSE Service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TNMP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Power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Remainder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Ancilary Services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TexMex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Tie Into New Mex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300 MW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300 MW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419360" y="1523520"/>
            <a:ext cx="380988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lvl="3" marL="1600200" indent="-228600">
              <a:spcBef>
                <a:spcPts val="60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2001 Goals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1500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1500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2000MW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1000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900 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495680" y="251460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495680" y="350532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495680" y="44197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495680" y="51814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495680" y="57150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2000-12-11T21:28:06Z</dcterms:created>
  <dc:creator>jstewart</dc:creator>
  <dc:description/>
  <dc:language>en-US</dc:language>
  <cp:lastModifiedBy>bsukaly</cp:lastModifiedBy>
  <cp:lastPrinted>2000-12-14T12:41:10Z</cp:lastPrinted>
  <dcterms:modified xsi:type="dcterms:W3CDTF">2000-12-18T15:27:19Z</dcterms:modified>
  <cp:revision>24</cp:revision>
  <dc:subject/>
  <dc:title>Portfolio Objective</dc:title>
</cp:coreProperties>
</file>