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wmf" ContentType="image/x-wmf"/>
  <Override PartName="/ppt/media/image3.wmf" ContentType="image/x-wmf"/>
  <Override PartName="/ppt/media/image4.png" ContentType="image/png"/>
  <Override PartName="/ppt/media/image5.wmf" ContentType="image/x-wmf"/>
  <Override PartName="/ppt/media/image6.wmf" ContentType="image/x-wmf"/>
  <Override PartName="/ppt/media/image7.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xlsx" ContentType="application/vnd.openxmlformats-officedocument.spreadsheetml.sheet"/>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11.xml.rels" ContentType="application/vnd.openxmlformats-package.relationships+xml"/>
  <Override PartName="/ppt/notesSlides/notesSlide1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64" name="PlaceHolder 1"/>
          <p:cNvSpPr>
            <a:spLocks noGrp="1"/>
          </p:cNvSpPr>
          <p:nvPr>
            <p:ph type="hdr"/>
          </p:nvPr>
        </p:nvSpPr>
        <p:spPr>
          <a:xfrm>
            <a:off x="-360" y="0"/>
            <a:ext cx="2971800" cy="4572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65" name="PlaceHolder 2"/>
          <p:cNvSpPr>
            <a:spLocks noGrp="1"/>
          </p:cNvSpPr>
          <p:nvPr>
            <p:ph type="dt" idx="4"/>
          </p:nvPr>
        </p:nvSpPr>
        <p:spPr>
          <a:xfrm>
            <a:off x="3885840" y="0"/>
            <a:ext cx="2971800" cy="45720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66"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400" strike="noStrike" u="none">
                <a:solidFill>
                  <a:srgbClr val="ff0000"/>
                </a:solidFill>
                <a:effectLst/>
                <a:uFillTx/>
                <a:latin typeface="Arial"/>
              </a:rPr>
              <a:t>Click to move the slide</a:t>
            </a:r>
            <a:endParaRPr b="1" lang="en-US" sz="2400" strike="noStrike" u="none">
              <a:solidFill>
                <a:srgbClr val="ff0000"/>
              </a:solidFill>
              <a:effectLst/>
              <a:uFillTx/>
              <a:latin typeface="Arial"/>
            </a:endParaRPr>
          </a:p>
        </p:txBody>
      </p:sp>
      <p:sp>
        <p:nvSpPr>
          <p:cNvPr id="67"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ctr">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68" name="PlaceHolder 5"/>
          <p:cNvSpPr>
            <a:spLocks noGrp="1"/>
          </p:cNvSpPr>
          <p:nvPr>
            <p:ph type="ftr" idx="5"/>
          </p:nvPr>
        </p:nvSpPr>
        <p:spPr>
          <a:xfrm>
            <a:off x="-360" y="8686800"/>
            <a:ext cx="297180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69" name="PlaceHolder 6"/>
          <p:cNvSpPr>
            <a:spLocks noGrp="1"/>
          </p:cNvSpPr>
          <p:nvPr>
            <p:ph type="sldNum" idx="6"/>
          </p:nvPr>
        </p:nvSpPr>
        <p:spPr>
          <a:xfrm>
            <a:off x="3885840" y="868680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9057F93-2F50-49AA-892D-D4E0D5FFB998}"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 name="PlaceHolder 1"/>
          <p:cNvSpPr>
            <a:spLocks noGrp="1"/>
          </p:cNvSpPr>
          <p:nvPr>
            <p:ph type="sldImg"/>
          </p:nvPr>
        </p:nvSpPr>
        <p:spPr>
          <a:xfrm>
            <a:off x="1147680" y="687240"/>
            <a:ext cx="4565880" cy="3426120"/>
          </a:xfrm>
          <a:prstGeom prst="rect">
            <a:avLst/>
          </a:prstGeom>
          <a:ln w="0">
            <a:noFill/>
          </a:ln>
        </p:spPr>
      </p:sp>
      <p:sp>
        <p:nvSpPr>
          <p:cNvPr id="151" name="PlaceHolder 2"/>
          <p:cNvSpPr>
            <a:spLocks noGrp="1"/>
          </p:cNvSpPr>
          <p:nvPr>
            <p:ph type="body"/>
          </p:nvPr>
        </p:nvSpPr>
        <p:spPr>
          <a:xfrm>
            <a:off x="298440" y="4343400"/>
            <a:ext cx="6338880" cy="4114800"/>
          </a:xfrm>
          <a:prstGeom prst="rect">
            <a:avLst/>
          </a:prstGeom>
          <a:noFill/>
          <a:ln w="0">
            <a:noFill/>
          </a:ln>
        </p:spPr>
        <p:txBody>
          <a:bodyPr lIns="91800" rIns="91800" tIns="45360" bIns="45360" anchor="t">
            <a:noAutofit/>
          </a:bodyPr>
          <a:p>
            <a:pPr indent="0">
              <a:spcBef>
                <a:spcPts val="451"/>
              </a:spcBef>
              <a:spcAft>
                <a:spcPts val="2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Compliance Unit has developed a method of evaluating which Participants are influencing the unconstrained market clearing price (UMCP).  This method determines the incremental supply offered in the market in a narrow price range around the UMCP and analyzes the Participants offering that incremental supply.  Figure 32 is a schematic used to explain the Incremental Supplier methodology.  The aggregate market supply and demand curves are shown at the MCP and the point on the supply curve that is 90% of the MCP.  The market quantity at these points are determined and the difference represents the incremental supply offered.  Note that the quantity scale on the X-axis is not the same for both graphs.  The Participants supply curves are then evaluated to determine which Participants are contributing to the increase in supply around the narrow range of the MCP.  These incremental Suppliers have the ability to influence the market clearing price by the price and volume offered within this narrow price range.  Contrast the Participant curve below to a price taker’s supply curve which would be seen as a vertical line.  A price taker would not offer any additional supply regardless of the change in price.  The more a Participant increases supply offered in the narrow range around the MCP, the greater influence the Participant may have on the price.</a:t>
            </a:r>
            <a:endParaRPr b="0" lang="en-US" sz="1200" strike="noStrike" u="none">
              <a:solidFill>
                <a:srgbClr val="000000"/>
              </a:solidFill>
              <a:effectLst/>
              <a:uFillTx/>
              <a:latin typeface="Times New Roman"/>
            </a:endParaRPr>
          </a:p>
          <a:p>
            <a:pPr indent="0">
              <a:spcBef>
                <a:spcPts val="451"/>
              </a:spcBef>
              <a:spcAft>
                <a:spcPts val="2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 seen in Figure 33 – 35, the characteristic of the incremental suppliers changed from May 2000 to July 2000.  For the 35 hours in May with prices greater than $100/MWh, NGOs were the dominant incremental supplier in all price ranges above $100/MWh. See Figure 33.  In June, Importers became much more prevalent as a price driver and their influence was greatest during the highest priced hours.  See Figure 34.  In July, Importers overwhelmed the NGOs as the price drivers in all price ranges above $100/MWh.  See Figure 35.  This dispels the speculation that the NGOs are solely responsible for the high prices in the CalPX Day-Ahead Market.  This method evaluates only those suppliers who contributed a significant quantity of incremental supply.  The graphs above do not reach 100% in any price range because of the number of suppliers, which have a small impact on an individual basis.  However, when taken together, these small suppliers may total up to 60% of all incremental supply</a:t>
            </a:r>
            <a:endParaRPr b="0" lang="en-US" sz="1200" strike="noStrike" u="none">
              <a:solidFill>
                <a:srgbClr val="000000"/>
              </a:solidFill>
              <a:effectLst/>
              <a:uFillTx/>
              <a:latin typeface="Times New Roman"/>
            </a:endParaRPr>
          </a:p>
          <a:p>
            <a:pPr indent="0">
              <a:spcBef>
                <a:spcPts val="451"/>
              </a:spcBef>
              <a:spcAft>
                <a:spcPts val="2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pic>
        <p:nvPicPr>
          <p:cNvPr id="0" name="relbig" descr=""/>
          <p:cNvPicPr/>
          <p:nvPr/>
        </p:nvPicPr>
        <p:blipFill>
          <a:blip r:embed="rId2"/>
          <a:srcRect l="8049" t="13794" r="8644" b="12071"/>
          <a:stretch/>
        </p:blipFill>
        <p:spPr>
          <a:xfrm>
            <a:off x="6910560" y="266760"/>
            <a:ext cx="1774800" cy="614160"/>
          </a:xfrm>
          <a:prstGeom prst="rect">
            <a:avLst/>
          </a:prstGeom>
          <a:noFill/>
          <a:ln w="0">
            <a:noFill/>
          </a:ln>
        </p:spPr>
      </p:pic>
      <p:sp>
        <p:nvSpPr>
          <p:cNvPr id="1" name="PlaceHolder 1"/>
          <p:cNvSpPr>
            <a:spLocks noGrp="1"/>
          </p:cNvSpPr>
          <p:nvPr>
            <p:ph type="title"/>
          </p:nvPr>
        </p:nvSpPr>
        <p:spPr>
          <a:xfrm>
            <a:off x="465120" y="662400"/>
            <a:ext cx="6270480" cy="366120"/>
          </a:xfrm>
          <a:prstGeom prst="rect">
            <a:avLst/>
          </a:prstGeom>
          <a:noFill/>
          <a:ln w="0">
            <a:noFill/>
          </a:ln>
        </p:spPr>
        <p:txBody>
          <a:bodyPr lIns="0" rIns="0" tIns="0" bIns="0" anchor="b">
            <a:noAutofit/>
          </a:bodyPr>
          <a:p>
            <a:pPr indent="0">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400" strike="noStrike" u="none">
                <a:solidFill>
                  <a:srgbClr val="ff0000"/>
                </a:solidFill>
                <a:effectLst/>
                <a:uFillTx/>
                <a:latin typeface="Arial"/>
              </a:rPr>
              <a:t>Click to edit the title text format</a:t>
            </a:r>
            <a:endParaRPr b="1" lang="en-US" sz="2400" strike="noStrike" u="none">
              <a:solidFill>
                <a:srgbClr val="ff0000"/>
              </a:solidFill>
              <a:effectLst/>
              <a:uFillTx/>
              <a:latin typeface="Arial"/>
            </a:endParaRPr>
          </a:p>
        </p:txBody>
      </p:sp>
      <p:sp>
        <p:nvSpPr>
          <p:cNvPr id="2" name="PlaceHolder 2"/>
          <p:cNvSpPr>
            <a:spLocks noGrp="1"/>
          </p:cNvSpPr>
          <p:nvPr>
            <p:ph type="body"/>
          </p:nvPr>
        </p:nvSpPr>
        <p:spPr>
          <a:xfrm>
            <a:off x="458640" y="1608120"/>
            <a:ext cx="8226720" cy="1706400"/>
          </a:xfrm>
          <a:prstGeom prst="rect">
            <a:avLst/>
          </a:prstGeom>
          <a:noFill/>
          <a:ln w="0">
            <a:noFill/>
          </a:ln>
        </p:spPr>
        <p:txBody>
          <a:bodyPr lIns="0" rIns="0" tIns="0" bIns="0" anchor="t">
            <a:normAutofit/>
          </a:bodyPr>
          <a:p>
            <a:pPr indent="0">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136440" indent="-135000">
              <a:buClr>
                <a:srgbClr val="00279f"/>
              </a:buClr>
              <a:buSzPct val="125000"/>
              <a:buFont typeface="Arial"/>
              <a:buChar cha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299880" indent="-161640">
              <a:buClr>
                <a:srgbClr val="006b61"/>
              </a:buClr>
              <a:buFont typeface="Arial"/>
              <a:buChar cha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434880" indent="-133200">
              <a:buClr>
                <a:srgbClr val="000000"/>
              </a:buClr>
              <a:buSzPct val="89000"/>
              <a:buFont typeface="Arial"/>
              <a:buChar cha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600120" indent="-163440">
              <a:buClr>
                <a:srgbClr val="000000"/>
              </a:buClr>
              <a:buFont typeface="Arial"/>
              <a:buChar cha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600120" indent="-163440">
              <a:buClr>
                <a:srgbClr val="000000"/>
              </a:buClr>
              <a:buFont typeface="Arial"/>
              <a:buChar cha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600120" indent="-163440">
              <a:buClr>
                <a:srgbClr val="000000"/>
              </a:buClr>
              <a:buFont typeface="Arial"/>
              <a:buChar cha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
        <p:nvSpPr>
          <p:cNvPr id="3" name="PlaceHolder 3"/>
          <p:cNvSpPr>
            <a:spLocks noGrp="1"/>
          </p:cNvSpPr>
          <p:nvPr>
            <p:ph type="sldNum" idx="1"/>
          </p:nvPr>
        </p:nvSpPr>
        <p:spPr>
          <a:xfrm>
            <a:off x="8935920" y="6663960"/>
            <a:ext cx="155520" cy="153000"/>
          </a:xfrm>
          <a:prstGeom prst="rect">
            <a:avLst/>
          </a:prstGeom>
          <a:noFill/>
          <a:ln w="0">
            <a:noFill/>
          </a:ln>
        </p:spPr>
        <p:txBody>
          <a:bodyPr lIns="0" rIns="0" tIns="0" bIns="0" anchor="t">
            <a:noAutofit/>
          </a:bodyPr>
          <a:lstStyle>
            <a:lvl1pPr indent="0" algn="r">
              <a:lnSpc>
                <a:spcPct val="100000"/>
              </a:lnSpc>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defRPr b="0" lang="en-US" sz="1000" strike="noStrike" u="none">
                <a:solidFill>
                  <a:srgbClr val="000000"/>
                </a:solidFill>
                <a:effectLst/>
                <a:uFillTx/>
                <a:latin typeface="Arial"/>
              </a:defRPr>
            </a:lvl1pPr>
          </a:lstStyle>
          <a:p>
            <a:pPr indent="0" algn="r">
              <a:lnSpc>
                <a:spcPct val="100000"/>
              </a:lnSpc>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fld id="{3A73612D-9E3D-4B93-BA00-548AF82B7003}"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grpSp>
        <p:nvGrpSpPr>
          <p:cNvPr id="4" name="McK Slide Elements"/>
          <p:cNvGrpSpPr/>
          <p:nvPr/>
        </p:nvGrpSpPr>
        <p:grpSpPr>
          <a:xfrm>
            <a:off x="458640" y="1029240"/>
            <a:ext cx="8226720" cy="5636520"/>
            <a:chOff x="458640" y="1029240"/>
            <a:chExt cx="8226720" cy="5636520"/>
          </a:xfrm>
        </p:grpSpPr>
        <p:sp>
          <p:nvSpPr>
            <p:cNvPr id="5" name="McK Footnote" hidden="1"/>
            <p:cNvSpPr/>
            <p:nvPr/>
          </p:nvSpPr>
          <p:spPr>
            <a:xfrm>
              <a:off x="458640" y="6274080"/>
              <a:ext cx="8226720" cy="391680"/>
            </a:xfrm>
            <a:prstGeom prst="rect">
              <a:avLst/>
            </a:prstGeom>
            <a:noFill/>
            <a:ln w="0">
              <a:noFill/>
            </a:ln>
          </p:spPr>
          <p:style>
            <a:lnRef idx="0"/>
            <a:fillRef idx="0"/>
            <a:effectRef idx="0"/>
            <a:fontRef idx="minor"/>
          </p:style>
          <p:txBody>
            <a:bodyPr lIns="0" rIns="0" tIns="0" bIns="0" anchor="b">
              <a:spAutoFit/>
            </a:bodyPr>
            <a:p>
              <a:pPr marL="601560" indent="-601560">
                <a:lnSpc>
                  <a:spcPct val="100000"/>
                </a:lnSpc>
                <a:spcAft>
                  <a:spcPts val="201"/>
                </a:spcAft>
                <a:tabLst>
                  <a:tab algn="l" pos="0"/>
                  <a:tab algn="r" pos="539640"/>
                  <a:tab algn="l" pos="828720"/>
                  <a:tab algn="l" pos="1657440"/>
                  <a:tab algn="l" pos="2486160"/>
                  <a:tab algn="l" pos="3314880"/>
                  <a:tab algn="l" pos="4143240"/>
                  <a:tab algn="l" pos="4971960"/>
                  <a:tab algn="l" pos="5800680"/>
                  <a:tab algn="l" pos="6629400"/>
                  <a:tab algn="l" pos="7458120"/>
                  <a:tab algn="l" pos="8286840"/>
                  <a:tab algn="l" pos="9115560"/>
                  <a:tab algn="l" pos="9944280"/>
                  <a:tab algn="l" pos="1077264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Footnote</a:t>
              </a:r>
              <a:endParaRPr b="0" lang="en-US" sz="1200" strike="noStrike" u="none">
                <a:solidFill>
                  <a:srgbClr val="000000"/>
                </a:solidFill>
                <a:effectLst/>
                <a:uFillTx/>
                <a:latin typeface="Times New Roman"/>
              </a:endParaRPr>
            </a:p>
            <a:p>
              <a:pPr marL="601560" indent="-601560">
                <a:lnSpc>
                  <a:spcPct val="100000"/>
                </a:lnSpc>
                <a:spcAft>
                  <a:spcPts val="201"/>
                </a:spcAft>
                <a:tabLst>
                  <a:tab algn="l" pos="0"/>
                  <a:tab algn="r" pos="539640"/>
                  <a:tab algn="l" pos="828720"/>
                  <a:tab algn="l" pos="1657440"/>
                  <a:tab algn="l" pos="2486160"/>
                  <a:tab algn="l" pos="3314880"/>
                  <a:tab algn="l" pos="4143240"/>
                  <a:tab algn="l" pos="4971960"/>
                  <a:tab algn="l" pos="5800680"/>
                  <a:tab algn="l" pos="6629400"/>
                  <a:tab algn="l" pos="7458120"/>
                  <a:tab algn="l" pos="8286840"/>
                  <a:tab algn="l" pos="9115560"/>
                  <a:tab algn="l" pos="9944280"/>
                  <a:tab algn="l" pos="1077264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Sources</a:t>
              </a:r>
              <a:endParaRPr b="0" lang="en-US" sz="1200" strike="noStrike" u="none">
                <a:solidFill>
                  <a:srgbClr val="000000"/>
                </a:solidFill>
                <a:effectLst/>
                <a:uFillTx/>
                <a:latin typeface="Times New Roman"/>
              </a:endParaRPr>
            </a:p>
          </p:txBody>
        </p:sp>
        <p:sp>
          <p:nvSpPr>
            <p:cNvPr id="6" name="McK Measure" hidden="1"/>
            <p:cNvSpPr/>
            <p:nvPr/>
          </p:nvSpPr>
          <p:spPr>
            <a:xfrm>
              <a:off x="458640" y="1154520"/>
              <a:ext cx="1435320" cy="24408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28720"/>
                  <a:tab algn="l" pos="1657440"/>
                  <a:tab algn="l" pos="2486160"/>
                  <a:tab algn="l" pos="3314880"/>
                  <a:tab algn="l" pos="4143240"/>
                  <a:tab algn="l" pos="4971960"/>
                  <a:tab algn="l" pos="5800680"/>
                  <a:tab algn="l" pos="6629400"/>
                  <a:tab algn="l" pos="7458120"/>
                  <a:tab algn="l" pos="8286840"/>
                  <a:tab algn="l" pos="9115560"/>
                  <a:tab algn="l" pos="9944280"/>
                  <a:tab algn="l" pos="10772640"/>
                </a:tabLst>
              </a:pPr>
              <a:r>
                <a:rPr b="0" lang="en-US" sz="1600" strike="noStrike" u="none">
                  <a:solidFill>
                    <a:srgbClr val="000000"/>
                  </a:solidFill>
                  <a:effectLst/>
                  <a:uFillTx/>
                  <a:latin typeface="Arial"/>
                </a:rPr>
                <a:t>Unit of measure</a:t>
              </a:r>
              <a:endParaRPr b="0" lang="en-US" sz="1600" strike="noStrike" u="none">
                <a:solidFill>
                  <a:srgbClr val="000000"/>
                </a:solidFill>
                <a:effectLst/>
                <a:uFillTx/>
                <a:latin typeface="Times New Roman"/>
              </a:endParaRPr>
            </a:p>
          </p:txBody>
        </p:sp>
        <p:grpSp>
          <p:nvGrpSpPr>
            <p:cNvPr id="7" name="McK Sticker"/>
            <p:cNvGrpSpPr/>
            <p:nvPr/>
          </p:nvGrpSpPr>
          <p:grpSpPr>
            <a:xfrm>
              <a:off x="8024760" y="1029240"/>
              <a:ext cx="660240" cy="383400"/>
              <a:chOff x="8024760" y="1029240"/>
              <a:chExt cx="660240" cy="383400"/>
            </a:xfrm>
          </p:grpSpPr>
          <p:sp>
            <p:nvSpPr>
              <p:cNvPr id="8" name="McK Footnote" hidden="1"/>
              <p:cNvSpPr/>
              <p:nvPr/>
            </p:nvSpPr>
            <p:spPr>
              <a:xfrm>
                <a:off x="8024760" y="1029240"/>
                <a:ext cx="660240" cy="366120"/>
              </a:xfrm>
              <a:prstGeom prst="rect">
                <a:avLst/>
              </a:prstGeom>
              <a:noFill/>
              <a:ln w="0">
                <a:noFill/>
              </a:ln>
            </p:spPr>
            <p:style>
              <a:lnRef idx="0"/>
              <a:fillRef idx="0"/>
              <a:effectRef idx="0"/>
              <a:fontRef idx="minor"/>
            </p:style>
            <p:txBody>
              <a:bodyPr lIns="0" rIns="0" tIns="0" bIns="0" anchor="b">
                <a:spAutoFit/>
              </a:bodyPr>
              <a:p>
                <a:pPr algn="r">
                  <a:lnSpc>
                    <a:spcPct val="100000"/>
                  </a:lnSpc>
                  <a:tabLst>
                    <a:tab algn="l" pos="0"/>
                    <a:tab algn="l" pos="828720"/>
                    <a:tab algn="l" pos="1657440"/>
                    <a:tab algn="l" pos="2486160"/>
                    <a:tab algn="l" pos="3314880"/>
                    <a:tab algn="l" pos="4143240"/>
                    <a:tab algn="l" pos="4971960"/>
                    <a:tab algn="l" pos="5800680"/>
                    <a:tab algn="l" pos="6629400"/>
                    <a:tab algn="l" pos="7458120"/>
                    <a:tab algn="l" pos="8286840"/>
                    <a:tab algn="l" pos="9115560"/>
                    <a:tab algn="l" pos="9944280"/>
                    <a:tab algn="l" pos="10772640"/>
                  </a:tabLst>
                </a:pPr>
                <a:r>
                  <a:rPr b="0" i="1" lang="en-US" sz="1200" strike="noStrike" u="none">
                    <a:solidFill>
                      <a:srgbClr val="000000"/>
                    </a:solidFill>
                    <a:effectLst/>
                    <a:uFillTx/>
                    <a:latin typeface="Arial"/>
                  </a:rPr>
                  <a:t>STICKER</a:t>
                </a:r>
                <a:endParaRPr b="0" lang="en-US" sz="1200" strike="noStrike" u="none">
                  <a:solidFill>
                    <a:srgbClr val="000000"/>
                  </a:solidFill>
                  <a:effectLst/>
                  <a:uFillTx/>
                  <a:latin typeface="Times New Roman"/>
                </a:endParaRPr>
              </a:p>
            </p:txBody>
          </p:sp>
          <p:grpSp>
            <p:nvGrpSpPr>
              <p:cNvPr id="9" name=""/>
              <p:cNvGrpSpPr/>
              <p:nvPr/>
            </p:nvGrpSpPr>
            <p:grpSpPr>
              <a:xfrm>
                <a:off x="8028000" y="1197000"/>
                <a:ext cx="656640" cy="215640"/>
                <a:chOff x="8028000" y="1197000"/>
                <a:chExt cx="656640" cy="215640"/>
              </a:xfrm>
            </p:grpSpPr>
            <p:sp>
              <p:nvSpPr>
                <p:cNvPr id="10" name=""/>
                <p:cNvSpPr/>
                <p:nvPr/>
              </p:nvSpPr>
              <p:spPr>
                <a:xfrm>
                  <a:off x="8028000" y="1197000"/>
                  <a:ext cx="656640" cy="0"/>
                </a:xfrm>
                <a:prstGeom prst="line">
                  <a:avLst/>
                </a:prstGeom>
                <a:ln w="12600">
                  <a:solidFill>
                    <a:srgbClr val="000000"/>
                  </a:solidFill>
                  <a:miter/>
                </a:ln>
              </p:spPr>
              <p:style>
                <a:lnRef idx="0"/>
                <a:fillRef idx="0"/>
                <a:effectRef idx="0"/>
                <a:fontRef idx="minor"/>
              </p:style>
              <p:txBody>
                <a:bodyPr lIns="0" rIns="0" tIns="0" bIns="0" anchor="b">
                  <a:noAutofit/>
                </a:bodyPr>
                <a:p>
                  <a:endParaRPr b="0" lang="en-US" sz="2400" strike="noStrike" u="none">
                    <a:solidFill>
                      <a:srgbClr val="000000"/>
                    </a:solidFill>
                    <a:effectLst/>
                    <a:uFillTx/>
                    <a:latin typeface="Times New Roman"/>
                  </a:endParaRPr>
                </a:p>
              </p:txBody>
            </p:sp>
            <p:sp>
              <p:nvSpPr>
                <p:cNvPr id="11" name=""/>
                <p:cNvSpPr/>
                <p:nvPr/>
              </p:nvSpPr>
              <p:spPr>
                <a:xfrm>
                  <a:off x="8028000" y="1412640"/>
                  <a:ext cx="656640" cy="0"/>
                </a:xfrm>
                <a:prstGeom prst="line">
                  <a:avLst/>
                </a:prstGeom>
                <a:ln w="12600">
                  <a:solidFill>
                    <a:srgbClr val="000000"/>
                  </a:solidFill>
                  <a:miter/>
                </a:ln>
              </p:spPr>
              <p:style>
                <a:lnRef idx="0"/>
                <a:fillRef idx="0"/>
                <a:effectRef idx="0"/>
                <a:fontRef idx="minor"/>
              </p:style>
              <p:txBody>
                <a:bodyPr lIns="0" rIns="0" tIns="0" bIns="0" anchor="b">
                  <a:noAutofit/>
                </a:bodyPr>
                <a:p>
                  <a:endParaRPr b="0" lang="en-US" sz="2400" strike="noStrike" u="none">
                    <a:solidFill>
                      <a:srgbClr val="000000"/>
                    </a:solidFill>
                    <a:effectLst/>
                    <a:uFillTx/>
                    <a:latin typeface="Times New Roman"/>
                  </a:endParaRPr>
                </a:p>
              </p:txBody>
            </p:sp>
          </p:grpSp>
        </p:grpSp>
        <p:grpSp>
          <p:nvGrpSpPr>
            <p:cNvPr id="12" name="McK Legend"/>
            <p:cNvGrpSpPr/>
            <p:nvPr/>
          </p:nvGrpSpPr>
          <p:grpSpPr>
            <a:xfrm>
              <a:off x="7829640" y="1400760"/>
              <a:ext cx="855360" cy="950400"/>
              <a:chOff x="7829640" y="1400760"/>
              <a:chExt cx="855360" cy="950400"/>
            </a:xfrm>
          </p:grpSpPr>
          <p:grpSp>
            <p:nvGrpSpPr>
              <p:cNvPr id="13" name=""/>
              <p:cNvGrpSpPr/>
              <p:nvPr/>
            </p:nvGrpSpPr>
            <p:grpSpPr>
              <a:xfrm>
                <a:off x="7829640" y="1400760"/>
                <a:ext cx="855360" cy="366120"/>
                <a:chOff x="7829640" y="1400760"/>
                <a:chExt cx="855360" cy="366120"/>
              </a:xfrm>
            </p:grpSpPr>
            <p:sp>
              <p:nvSpPr>
                <p:cNvPr id="14" name="" hidden="1"/>
                <p:cNvSpPr/>
                <p:nvPr/>
              </p:nvSpPr>
              <p:spPr>
                <a:xfrm>
                  <a:off x="7829640" y="1606680"/>
                  <a:ext cx="284040" cy="139680"/>
                </a:xfrm>
                <a:prstGeom prst="rect">
                  <a:avLst/>
                </a:prstGeom>
                <a:solidFill>
                  <a:srgbClr val="ffffff"/>
                </a:solidFill>
                <a:ln w="12600">
                  <a:solidFill>
                    <a:srgbClr val="000000"/>
                  </a:solidFill>
                  <a:miter/>
                </a:ln>
              </p:spPr>
              <p:style>
                <a:lnRef idx="0"/>
                <a:fillRef idx="0"/>
                <a:effectRef idx="0"/>
                <a:fontRef idx="minor"/>
              </p:style>
              <p:txBody>
                <a:bodyPr lIns="0" rIns="0" tIns="0" bIns="0" anchor="b">
                  <a:spAutoFit/>
                </a:bodyPr>
                <a:p>
                  <a:endParaRPr b="0" lang="en-US" sz="2400" strike="noStrike" u="none">
                    <a:solidFill>
                      <a:srgbClr val="000000"/>
                    </a:solidFill>
                    <a:effectLst/>
                    <a:uFillTx/>
                    <a:latin typeface="Times New Roman"/>
                  </a:endParaRPr>
                </a:p>
              </p:txBody>
            </p:sp>
            <p:sp>
              <p:nvSpPr>
                <p:cNvPr id="15" name="McK Footnote" hidden="1"/>
                <p:cNvSpPr/>
                <p:nvPr/>
              </p:nvSpPr>
              <p:spPr>
                <a:xfrm>
                  <a:off x="8180280" y="1400760"/>
                  <a:ext cx="50472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16" name=""/>
              <p:cNvGrpSpPr/>
              <p:nvPr/>
            </p:nvGrpSpPr>
            <p:grpSpPr>
              <a:xfrm>
                <a:off x="7829640" y="1594440"/>
                <a:ext cx="855360" cy="366120"/>
                <a:chOff x="7829640" y="1594440"/>
                <a:chExt cx="855360" cy="366120"/>
              </a:xfrm>
            </p:grpSpPr>
            <p:sp>
              <p:nvSpPr>
                <p:cNvPr id="17" name="" hidden="1"/>
                <p:cNvSpPr/>
                <p:nvPr/>
              </p:nvSpPr>
              <p:spPr>
                <a:xfrm>
                  <a:off x="7829640" y="1800360"/>
                  <a:ext cx="284040" cy="139680"/>
                </a:xfrm>
                <a:prstGeom prst="rect">
                  <a:avLst/>
                </a:prstGeom>
                <a:solidFill>
                  <a:srgbClr val="474747"/>
                </a:solidFill>
                <a:ln w="12600">
                  <a:solidFill>
                    <a:srgbClr val="000000"/>
                  </a:solidFill>
                  <a:miter/>
                </a:ln>
              </p:spPr>
              <p:style>
                <a:lnRef idx="0"/>
                <a:fillRef idx="0"/>
                <a:effectRef idx="0"/>
                <a:fontRef idx="minor"/>
              </p:style>
              <p:txBody>
                <a:bodyPr lIns="0" rIns="0" tIns="0" bIns="0" anchor="b">
                  <a:spAutoFit/>
                </a:bodyPr>
                <a:p>
                  <a:endParaRPr b="0" lang="en-US" sz="2400" strike="noStrike" u="none">
                    <a:solidFill>
                      <a:srgbClr val="000000"/>
                    </a:solidFill>
                    <a:effectLst/>
                    <a:uFillTx/>
                    <a:latin typeface="Times New Roman"/>
                  </a:endParaRPr>
                </a:p>
              </p:txBody>
            </p:sp>
            <p:sp>
              <p:nvSpPr>
                <p:cNvPr id="18" name="McK Footnote" hidden="1"/>
                <p:cNvSpPr/>
                <p:nvPr/>
              </p:nvSpPr>
              <p:spPr>
                <a:xfrm>
                  <a:off x="8180280" y="1594440"/>
                  <a:ext cx="50472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19" name=""/>
              <p:cNvGrpSpPr/>
              <p:nvPr/>
            </p:nvGrpSpPr>
            <p:grpSpPr>
              <a:xfrm>
                <a:off x="7829640" y="1789560"/>
                <a:ext cx="855360" cy="366120"/>
                <a:chOff x="7829640" y="1789560"/>
                <a:chExt cx="855360" cy="366120"/>
              </a:xfrm>
            </p:grpSpPr>
            <p:sp>
              <p:nvSpPr>
                <p:cNvPr id="20" name="" hidden="1"/>
                <p:cNvSpPr/>
                <p:nvPr/>
              </p:nvSpPr>
              <p:spPr>
                <a:xfrm>
                  <a:off x="7829640" y="1995480"/>
                  <a:ext cx="284040" cy="139680"/>
                </a:xfrm>
                <a:prstGeom prst="rect">
                  <a:avLst/>
                </a:prstGeom>
                <a:solidFill>
                  <a:srgbClr val="676767"/>
                </a:solidFill>
                <a:ln w="12600">
                  <a:solidFill>
                    <a:srgbClr val="000000"/>
                  </a:solidFill>
                  <a:miter/>
                </a:ln>
              </p:spPr>
              <p:style>
                <a:lnRef idx="0"/>
                <a:fillRef idx="0"/>
                <a:effectRef idx="0"/>
                <a:fontRef idx="minor"/>
              </p:style>
              <p:txBody>
                <a:bodyPr lIns="0" rIns="0" tIns="0" bIns="0" anchor="b">
                  <a:spAutoFit/>
                </a:bodyPr>
                <a:p>
                  <a:endParaRPr b="0" lang="en-US" sz="2400" strike="noStrike" u="none">
                    <a:solidFill>
                      <a:srgbClr val="000000"/>
                    </a:solidFill>
                    <a:effectLst/>
                    <a:uFillTx/>
                    <a:latin typeface="Times New Roman"/>
                  </a:endParaRPr>
                </a:p>
              </p:txBody>
            </p:sp>
            <p:sp>
              <p:nvSpPr>
                <p:cNvPr id="21" name="McK Footnote" hidden="1"/>
                <p:cNvSpPr/>
                <p:nvPr/>
              </p:nvSpPr>
              <p:spPr>
                <a:xfrm>
                  <a:off x="8180280" y="1789560"/>
                  <a:ext cx="50472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22" name=""/>
              <p:cNvGrpSpPr/>
              <p:nvPr/>
            </p:nvGrpSpPr>
            <p:grpSpPr>
              <a:xfrm>
                <a:off x="7829640" y="1985040"/>
                <a:ext cx="855360" cy="366120"/>
                <a:chOff x="7829640" y="1985040"/>
                <a:chExt cx="855360" cy="366120"/>
              </a:xfrm>
            </p:grpSpPr>
            <p:sp>
              <p:nvSpPr>
                <p:cNvPr id="23" name="" hidden="1"/>
                <p:cNvSpPr/>
                <p:nvPr/>
              </p:nvSpPr>
              <p:spPr>
                <a:xfrm>
                  <a:off x="7829640" y="2190600"/>
                  <a:ext cx="284040" cy="139680"/>
                </a:xfrm>
                <a:prstGeom prst="rect">
                  <a:avLst/>
                </a:prstGeom>
                <a:solidFill>
                  <a:srgbClr val="dadada"/>
                </a:solidFill>
                <a:ln w="12600">
                  <a:solidFill>
                    <a:srgbClr val="000000"/>
                  </a:solidFill>
                  <a:miter/>
                </a:ln>
              </p:spPr>
              <p:style>
                <a:lnRef idx="0"/>
                <a:fillRef idx="0"/>
                <a:effectRef idx="0"/>
                <a:fontRef idx="minor"/>
              </p:style>
              <p:txBody>
                <a:bodyPr lIns="0" rIns="0" tIns="0" bIns="0" anchor="b">
                  <a:spAutoFit/>
                </a:bodyPr>
                <a:p>
                  <a:endParaRPr b="0" lang="en-US" sz="2400" strike="noStrike" u="none">
                    <a:solidFill>
                      <a:srgbClr val="000000"/>
                    </a:solidFill>
                    <a:effectLst/>
                    <a:uFillTx/>
                    <a:latin typeface="Times New Roman"/>
                  </a:endParaRPr>
                </a:p>
              </p:txBody>
            </p:sp>
            <p:sp>
              <p:nvSpPr>
                <p:cNvPr id="24" name="McK Footnote" hidden="1"/>
                <p:cNvSpPr/>
                <p:nvPr/>
              </p:nvSpPr>
              <p:spPr>
                <a:xfrm>
                  <a:off x="8180280" y="1985040"/>
                  <a:ext cx="50472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grpSp>
      <p:sp>
        <p:nvSpPr>
          <p:cNvPr id="25" name=""/>
          <p:cNvSpPr/>
          <p:nvPr/>
        </p:nvSpPr>
        <p:spPr>
          <a:xfrm>
            <a:off x="459000" y="6664320"/>
            <a:ext cx="1029600" cy="124200"/>
          </a:xfrm>
          <a:prstGeom prst="rect">
            <a:avLst/>
          </a:prstGeom>
          <a:noFill/>
          <a:ln w="0">
            <a:noFill/>
          </a:ln>
        </p:spPr>
        <p:style>
          <a:lnRef idx="0"/>
          <a:fillRef idx="0"/>
          <a:effectRef idx="0"/>
          <a:fontRef idx="minor"/>
        </p:style>
        <p:txBody>
          <a:bodyPr wrap="none" lIns="0" rIns="0" tIns="0" bIns="0" anchor="t">
            <a:spAutoFit/>
          </a:bodyPr>
          <a:p>
            <a:pPr>
              <a:lnSpc>
                <a:spcPct val="102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©1999 Reliant Energy </a:t>
            </a:r>
            <a:endParaRPr b="0" lang="en-US" sz="800" strike="noStrike" u="none">
              <a:solidFill>
                <a:srgbClr val="000000"/>
              </a:solidFill>
              <a:effectLst/>
              <a:uFillTx/>
              <a:latin typeface="Times New Roman"/>
            </a:endParaRPr>
          </a:p>
        </p:txBody>
      </p:sp>
      <p:sp>
        <p:nvSpPr>
          <p:cNvPr id="26" name=""/>
          <p:cNvSpPr/>
          <p:nvPr/>
        </p:nvSpPr>
        <p:spPr>
          <a:xfrm>
            <a:off x="458640" y="1087560"/>
            <a:ext cx="8226720" cy="0"/>
          </a:xfrm>
          <a:prstGeom prst="line">
            <a:avLst/>
          </a:prstGeom>
          <a:ln w="5076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458640" y="664848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458640" y="12852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pic>
        <p:nvPicPr>
          <p:cNvPr id="29" name="relbig" descr=""/>
          <p:cNvPicPr/>
          <p:nvPr/>
        </p:nvPicPr>
        <p:blipFill>
          <a:blip r:embed="rId2"/>
          <a:srcRect l="8049" t="13794" r="8644" b="12071"/>
          <a:stretch/>
        </p:blipFill>
        <p:spPr>
          <a:xfrm>
            <a:off x="6910560" y="266760"/>
            <a:ext cx="1774800" cy="614160"/>
          </a:xfrm>
          <a:prstGeom prst="rect">
            <a:avLst/>
          </a:prstGeom>
          <a:noFill/>
          <a:ln w="0">
            <a:noFill/>
          </a:ln>
        </p:spPr>
      </p:pic>
      <p:sp>
        <p:nvSpPr>
          <p:cNvPr id="30" name="PlaceHolder 1"/>
          <p:cNvSpPr>
            <a:spLocks noGrp="1"/>
          </p:cNvSpPr>
          <p:nvPr>
            <p:ph type="title"/>
          </p:nvPr>
        </p:nvSpPr>
        <p:spPr>
          <a:xfrm>
            <a:off x="465120" y="662400"/>
            <a:ext cx="6270480" cy="366120"/>
          </a:xfrm>
          <a:prstGeom prst="rect">
            <a:avLst/>
          </a:prstGeom>
          <a:noFill/>
          <a:ln w="0">
            <a:noFill/>
          </a:ln>
        </p:spPr>
        <p:txBody>
          <a:bodyPr lIns="0" rIns="0" tIns="0" bIns="0" anchor="b">
            <a:noAutofit/>
          </a:bodyPr>
          <a:p>
            <a:pPr indent="0">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400" strike="noStrike" u="none">
                <a:solidFill>
                  <a:srgbClr val="ff0000"/>
                </a:solidFill>
                <a:effectLst/>
                <a:uFillTx/>
                <a:latin typeface="Arial"/>
              </a:rPr>
              <a:t>Click to edit the title text format</a:t>
            </a:r>
            <a:endParaRPr b="1" lang="en-US" sz="2400" strike="noStrike" u="none">
              <a:solidFill>
                <a:srgbClr val="ff0000"/>
              </a:solidFill>
              <a:effectLst/>
              <a:uFillTx/>
              <a:latin typeface="Arial"/>
            </a:endParaRPr>
          </a:p>
        </p:txBody>
      </p:sp>
      <p:sp>
        <p:nvSpPr>
          <p:cNvPr id="31" name="PlaceHolder 2"/>
          <p:cNvSpPr>
            <a:spLocks noGrp="1"/>
          </p:cNvSpPr>
          <p:nvPr>
            <p:ph type="body"/>
          </p:nvPr>
        </p:nvSpPr>
        <p:spPr>
          <a:xfrm>
            <a:off x="458640" y="1608120"/>
            <a:ext cx="8226720" cy="1706400"/>
          </a:xfrm>
          <a:prstGeom prst="rect">
            <a:avLst/>
          </a:prstGeom>
          <a:noFill/>
          <a:ln w="0">
            <a:noFill/>
          </a:ln>
        </p:spPr>
        <p:txBody>
          <a:bodyPr lIns="0" rIns="0" tIns="0" bIns="0" anchor="t">
            <a:normAutofit/>
          </a:bodyPr>
          <a:p>
            <a:pPr indent="0">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136440" indent="-135000">
              <a:buClr>
                <a:srgbClr val="00279f"/>
              </a:buClr>
              <a:buSzPct val="125000"/>
              <a:buFont typeface="Arial"/>
              <a:buChar cha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299880" indent="-161640">
              <a:buClr>
                <a:srgbClr val="006b61"/>
              </a:buClr>
              <a:buFont typeface="Arial"/>
              <a:buChar cha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434880" indent="-133200">
              <a:buClr>
                <a:srgbClr val="000000"/>
              </a:buClr>
              <a:buSzPct val="89000"/>
              <a:buFont typeface="Arial"/>
              <a:buChar cha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600120" indent="-163440">
              <a:buClr>
                <a:srgbClr val="000000"/>
              </a:buClr>
              <a:buFont typeface="Arial"/>
              <a:buChar cha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600120" indent="-163440">
              <a:buClr>
                <a:srgbClr val="000000"/>
              </a:buClr>
              <a:buFont typeface="Arial"/>
              <a:buChar cha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600120" indent="-163440">
              <a:buClr>
                <a:srgbClr val="000000"/>
              </a:buClr>
              <a:buFont typeface="Arial"/>
              <a:buChar cha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
        <p:nvSpPr>
          <p:cNvPr id="32" name="PlaceHolder 3"/>
          <p:cNvSpPr>
            <a:spLocks noGrp="1"/>
          </p:cNvSpPr>
          <p:nvPr>
            <p:ph type="sldNum" idx="2"/>
          </p:nvPr>
        </p:nvSpPr>
        <p:spPr>
          <a:xfrm>
            <a:off x="8935920" y="6663960"/>
            <a:ext cx="155520" cy="153000"/>
          </a:xfrm>
          <a:prstGeom prst="rect">
            <a:avLst/>
          </a:prstGeom>
          <a:noFill/>
          <a:ln w="0">
            <a:noFill/>
          </a:ln>
        </p:spPr>
        <p:txBody>
          <a:bodyPr lIns="0" rIns="0" tIns="0" bIns="0" anchor="t">
            <a:noAutofit/>
          </a:bodyPr>
          <a:lstStyle>
            <a:lvl1pPr indent="0" algn="r">
              <a:lnSpc>
                <a:spcPct val="100000"/>
              </a:lnSpc>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defRPr b="0" lang="en-US" sz="1000" strike="noStrike" u="none">
                <a:solidFill>
                  <a:srgbClr val="000000"/>
                </a:solidFill>
                <a:effectLst/>
                <a:uFillTx/>
                <a:latin typeface="Arial"/>
              </a:defRPr>
            </a:lvl1pPr>
          </a:lstStyle>
          <a:p>
            <a:pPr indent="0" algn="r">
              <a:lnSpc>
                <a:spcPct val="100000"/>
              </a:lnSpc>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fld id="{9BC7AE4D-5D99-4239-8699-B50BBB7EFCDA}"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grpSp>
        <p:nvGrpSpPr>
          <p:cNvPr id="33" name="McK Slide Elements"/>
          <p:cNvGrpSpPr/>
          <p:nvPr/>
        </p:nvGrpSpPr>
        <p:grpSpPr>
          <a:xfrm>
            <a:off x="458640" y="1029240"/>
            <a:ext cx="8226720" cy="5636520"/>
            <a:chOff x="458640" y="1029240"/>
            <a:chExt cx="8226720" cy="5636520"/>
          </a:xfrm>
        </p:grpSpPr>
        <p:sp>
          <p:nvSpPr>
            <p:cNvPr id="5" name="McK Footnote" hidden="1"/>
            <p:cNvSpPr/>
            <p:nvPr/>
          </p:nvSpPr>
          <p:spPr>
            <a:xfrm>
              <a:off x="458640" y="6274080"/>
              <a:ext cx="8226720" cy="391680"/>
            </a:xfrm>
            <a:prstGeom prst="rect">
              <a:avLst/>
            </a:prstGeom>
            <a:noFill/>
            <a:ln w="0">
              <a:noFill/>
            </a:ln>
          </p:spPr>
          <p:style>
            <a:lnRef idx="0"/>
            <a:fillRef idx="0"/>
            <a:effectRef idx="0"/>
            <a:fontRef idx="minor"/>
          </p:style>
          <p:txBody>
            <a:bodyPr lIns="0" rIns="0" tIns="0" bIns="0" anchor="b">
              <a:spAutoFit/>
            </a:bodyPr>
            <a:p>
              <a:pPr marL="601560" indent="-601560">
                <a:lnSpc>
                  <a:spcPct val="100000"/>
                </a:lnSpc>
                <a:spcAft>
                  <a:spcPts val="201"/>
                </a:spcAft>
                <a:tabLst>
                  <a:tab algn="l" pos="0"/>
                  <a:tab algn="r" pos="539640"/>
                  <a:tab algn="l" pos="828720"/>
                  <a:tab algn="l" pos="1657440"/>
                  <a:tab algn="l" pos="2486160"/>
                  <a:tab algn="l" pos="3314880"/>
                  <a:tab algn="l" pos="4143240"/>
                  <a:tab algn="l" pos="4971960"/>
                  <a:tab algn="l" pos="5800680"/>
                  <a:tab algn="l" pos="6629400"/>
                  <a:tab algn="l" pos="7458120"/>
                  <a:tab algn="l" pos="8286840"/>
                  <a:tab algn="l" pos="9115560"/>
                  <a:tab algn="l" pos="9944280"/>
                  <a:tab algn="l" pos="1077264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Footnote</a:t>
              </a:r>
              <a:endParaRPr b="0" lang="en-US" sz="1200" strike="noStrike" u="none">
                <a:solidFill>
                  <a:srgbClr val="000000"/>
                </a:solidFill>
                <a:effectLst/>
                <a:uFillTx/>
                <a:latin typeface="Times New Roman"/>
              </a:endParaRPr>
            </a:p>
            <a:p>
              <a:pPr marL="601560" indent="-601560">
                <a:lnSpc>
                  <a:spcPct val="100000"/>
                </a:lnSpc>
                <a:spcAft>
                  <a:spcPts val="201"/>
                </a:spcAft>
                <a:tabLst>
                  <a:tab algn="l" pos="0"/>
                  <a:tab algn="r" pos="539640"/>
                  <a:tab algn="l" pos="828720"/>
                  <a:tab algn="l" pos="1657440"/>
                  <a:tab algn="l" pos="2486160"/>
                  <a:tab algn="l" pos="3314880"/>
                  <a:tab algn="l" pos="4143240"/>
                  <a:tab algn="l" pos="4971960"/>
                  <a:tab algn="l" pos="5800680"/>
                  <a:tab algn="l" pos="6629400"/>
                  <a:tab algn="l" pos="7458120"/>
                  <a:tab algn="l" pos="8286840"/>
                  <a:tab algn="l" pos="9115560"/>
                  <a:tab algn="l" pos="9944280"/>
                  <a:tab algn="l" pos="1077264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Sources</a:t>
              </a:r>
              <a:endParaRPr b="0" lang="en-US" sz="1200" strike="noStrike" u="none">
                <a:solidFill>
                  <a:srgbClr val="000000"/>
                </a:solidFill>
                <a:effectLst/>
                <a:uFillTx/>
                <a:latin typeface="Times New Roman"/>
              </a:endParaRPr>
            </a:p>
          </p:txBody>
        </p:sp>
        <p:sp>
          <p:nvSpPr>
            <p:cNvPr id="6" name="McK Measure" hidden="1"/>
            <p:cNvSpPr/>
            <p:nvPr/>
          </p:nvSpPr>
          <p:spPr>
            <a:xfrm>
              <a:off x="458640" y="1154520"/>
              <a:ext cx="1435320" cy="24408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28720"/>
                  <a:tab algn="l" pos="1657440"/>
                  <a:tab algn="l" pos="2486160"/>
                  <a:tab algn="l" pos="3314880"/>
                  <a:tab algn="l" pos="4143240"/>
                  <a:tab algn="l" pos="4971960"/>
                  <a:tab algn="l" pos="5800680"/>
                  <a:tab algn="l" pos="6629400"/>
                  <a:tab algn="l" pos="7458120"/>
                  <a:tab algn="l" pos="8286840"/>
                  <a:tab algn="l" pos="9115560"/>
                  <a:tab algn="l" pos="9944280"/>
                  <a:tab algn="l" pos="10772640"/>
                </a:tabLst>
              </a:pPr>
              <a:r>
                <a:rPr b="0" lang="en-US" sz="1600" strike="noStrike" u="none">
                  <a:solidFill>
                    <a:srgbClr val="000000"/>
                  </a:solidFill>
                  <a:effectLst/>
                  <a:uFillTx/>
                  <a:latin typeface="Arial"/>
                </a:rPr>
                <a:t>Unit of measure</a:t>
              </a:r>
              <a:endParaRPr b="0" lang="en-US" sz="1600" strike="noStrike" u="none">
                <a:solidFill>
                  <a:srgbClr val="000000"/>
                </a:solidFill>
                <a:effectLst/>
                <a:uFillTx/>
                <a:latin typeface="Times New Roman"/>
              </a:endParaRPr>
            </a:p>
          </p:txBody>
        </p:sp>
        <p:grpSp>
          <p:nvGrpSpPr>
            <p:cNvPr id="34" name="McK Sticker"/>
            <p:cNvGrpSpPr/>
            <p:nvPr/>
          </p:nvGrpSpPr>
          <p:grpSpPr>
            <a:xfrm>
              <a:off x="8024760" y="1029240"/>
              <a:ext cx="660240" cy="383400"/>
              <a:chOff x="8024760" y="1029240"/>
              <a:chExt cx="660240" cy="383400"/>
            </a:xfrm>
          </p:grpSpPr>
          <p:sp>
            <p:nvSpPr>
              <p:cNvPr id="8" name="McK Footnote" hidden="1"/>
              <p:cNvSpPr/>
              <p:nvPr/>
            </p:nvSpPr>
            <p:spPr>
              <a:xfrm>
                <a:off x="8024760" y="1029240"/>
                <a:ext cx="660240" cy="366120"/>
              </a:xfrm>
              <a:prstGeom prst="rect">
                <a:avLst/>
              </a:prstGeom>
              <a:noFill/>
              <a:ln w="0">
                <a:noFill/>
              </a:ln>
            </p:spPr>
            <p:style>
              <a:lnRef idx="0"/>
              <a:fillRef idx="0"/>
              <a:effectRef idx="0"/>
              <a:fontRef idx="minor"/>
            </p:style>
            <p:txBody>
              <a:bodyPr lIns="0" rIns="0" tIns="0" bIns="0" anchor="b">
                <a:spAutoFit/>
              </a:bodyPr>
              <a:p>
                <a:pPr algn="r">
                  <a:lnSpc>
                    <a:spcPct val="100000"/>
                  </a:lnSpc>
                  <a:tabLst>
                    <a:tab algn="l" pos="0"/>
                    <a:tab algn="l" pos="828720"/>
                    <a:tab algn="l" pos="1657440"/>
                    <a:tab algn="l" pos="2486160"/>
                    <a:tab algn="l" pos="3314880"/>
                    <a:tab algn="l" pos="4143240"/>
                    <a:tab algn="l" pos="4971960"/>
                    <a:tab algn="l" pos="5800680"/>
                    <a:tab algn="l" pos="6629400"/>
                    <a:tab algn="l" pos="7458120"/>
                    <a:tab algn="l" pos="8286840"/>
                    <a:tab algn="l" pos="9115560"/>
                    <a:tab algn="l" pos="9944280"/>
                    <a:tab algn="l" pos="10772640"/>
                  </a:tabLst>
                </a:pPr>
                <a:r>
                  <a:rPr b="0" i="1" lang="en-US" sz="1200" strike="noStrike" u="none">
                    <a:solidFill>
                      <a:srgbClr val="000000"/>
                    </a:solidFill>
                    <a:effectLst/>
                    <a:uFillTx/>
                    <a:latin typeface="Arial"/>
                  </a:rPr>
                  <a:t>STICKER</a:t>
                </a:r>
                <a:endParaRPr b="0" lang="en-US" sz="1200" strike="noStrike" u="none">
                  <a:solidFill>
                    <a:srgbClr val="000000"/>
                  </a:solidFill>
                  <a:effectLst/>
                  <a:uFillTx/>
                  <a:latin typeface="Times New Roman"/>
                </a:endParaRPr>
              </a:p>
            </p:txBody>
          </p:sp>
          <p:grpSp>
            <p:nvGrpSpPr>
              <p:cNvPr id="35" name=""/>
              <p:cNvGrpSpPr/>
              <p:nvPr/>
            </p:nvGrpSpPr>
            <p:grpSpPr>
              <a:xfrm>
                <a:off x="8028000" y="1197000"/>
                <a:ext cx="656640" cy="215640"/>
                <a:chOff x="8028000" y="1197000"/>
                <a:chExt cx="656640" cy="215640"/>
              </a:xfrm>
            </p:grpSpPr>
            <p:sp>
              <p:nvSpPr>
                <p:cNvPr id="36" name=""/>
                <p:cNvSpPr/>
                <p:nvPr/>
              </p:nvSpPr>
              <p:spPr>
                <a:xfrm>
                  <a:off x="8028000" y="1197000"/>
                  <a:ext cx="656640" cy="0"/>
                </a:xfrm>
                <a:prstGeom prst="line">
                  <a:avLst/>
                </a:prstGeom>
                <a:ln w="12600">
                  <a:solidFill>
                    <a:srgbClr val="000000"/>
                  </a:solidFill>
                  <a:miter/>
                </a:ln>
              </p:spPr>
              <p:style>
                <a:lnRef idx="0"/>
                <a:fillRef idx="0"/>
                <a:effectRef idx="0"/>
                <a:fontRef idx="minor"/>
              </p:style>
              <p:txBody>
                <a:bodyPr lIns="0" rIns="0" tIns="0" bIns="0" anchor="b">
                  <a:noAutofit/>
                </a:bodyPr>
                <a:p>
                  <a:endParaRPr b="0" lang="en-US" sz="2400" strike="noStrike" u="none">
                    <a:solidFill>
                      <a:srgbClr val="000000"/>
                    </a:solidFill>
                    <a:effectLst/>
                    <a:uFillTx/>
                    <a:latin typeface="Times New Roman"/>
                  </a:endParaRPr>
                </a:p>
              </p:txBody>
            </p:sp>
            <p:sp>
              <p:nvSpPr>
                <p:cNvPr id="37" name=""/>
                <p:cNvSpPr/>
                <p:nvPr/>
              </p:nvSpPr>
              <p:spPr>
                <a:xfrm>
                  <a:off x="8028000" y="1412640"/>
                  <a:ext cx="656640" cy="0"/>
                </a:xfrm>
                <a:prstGeom prst="line">
                  <a:avLst/>
                </a:prstGeom>
                <a:ln w="12600">
                  <a:solidFill>
                    <a:srgbClr val="000000"/>
                  </a:solidFill>
                  <a:miter/>
                </a:ln>
              </p:spPr>
              <p:style>
                <a:lnRef idx="0"/>
                <a:fillRef idx="0"/>
                <a:effectRef idx="0"/>
                <a:fontRef idx="minor"/>
              </p:style>
              <p:txBody>
                <a:bodyPr lIns="0" rIns="0" tIns="0" bIns="0" anchor="b">
                  <a:noAutofit/>
                </a:bodyPr>
                <a:p>
                  <a:endParaRPr b="0" lang="en-US" sz="2400" strike="noStrike" u="none">
                    <a:solidFill>
                      <a:srgbClr val="000000"/>
                    </a:solidFill>
                    <a:effectLst/>
                    <a:uFillTx/>
                    <a:latin typeface="Times New Roman"/>
                  </a:endParaRPr>
                </a:p>
              </p:txBody>
            </p:sp>
          </p:grpSp>
        </p:grpSp>
        <p:grpSp>
          <p:nvGrpSpPr>
            <p:cNvPr id="38" name="McK Legend"/>
            <p:cNvGrpSpPr/>
            <p:nvPr/>
          </p:nvGrpSpPr>
          <p:grpSpPr>
            <a:xfrm>
              <a:off x="7829640" y="1400760"/>
              <a:ext cx="855360" cy="950400"/>
              <a:chOff x="7829640" y="1400760"/>
              <a:chExt cx="855360" cy="950400"/>
            </a:xfrm>
          </p:grpSpPr>
          <p:grpSp>
            <p:nvGrpSpPr>
              <p:cNvPr id="39" name=""/>
              <p:cNvGrpSpPr/>
              <p:nvPr/>
            </p:nvGrpSpPr>
            <p:grpSpPr>
              <a:xfrm>
                <a:off x="7829640" y="1400760"/>
                <a:ext cx="855360" cy="366120"/>
                <a:chOff x="7829640" y="1400760"/>
                <a:chExt cx="855360" cy="366120"/>
              </a:xfrm>
            </p:grpSpPr>
            <p:sp>
              <p:nvSpPr>
                <p:cNvPr id="14" name="" hidden="1"/>
                <p:cNvSpPr/>
                <p:nvPr/>
              </p:nvSpPr>
              <p:spPr>
                <a:xfrm>
                  <a:off x="7829640" y="1606680"/>
                  <a:ext cx="284040" cy="139680"/>
                </a:xfrm>
                <a:prstGeom prst="rect">
                  <a:avLst/>
                </a:prstGeom>
                <a:solidFill>
                  <a:srgbClr val="ffffff"/>
                </a:solidFill>
                <a:ln w="12600">
                  <a:solidFill>
                    <a:srgbClr val="000000"/>
                  </a:solidFill>
                  <a:miter/>
                </a:ln>
              </p:spPr>
              <p:style>
                <a:lnRef idx="0"/>
                <a:fillRef idx="0"/>
                <a:effectRef idx="0"/>
                <a:fontRef idx="minor"/>
              </p:style>
              <p:txBody>
                <a:bodyPr lIns="0" rIns="0" tIns="0" bIns="0" anchor="b">
                  <a:spAutoFit/>
                </a:bodyPr>
                <a:p>
                  <a:endParaRPr b="0" lang="en-US" sz="2400" strike="noStrike" u="none">
                    <a:solidFill>
                      <a:srgbClr val="000000"/>
                    </a:solidFill>
                    <a:effectLst/>
                    <a:uFillTx/>
                    <a:latin typeface="Times New Roman"/>
                  </a:endParaRPr>
                </a:p>
              </p:txBody>
            </p:sp>
            <p:sp>
              <p:nvSpPr>
                <p:cNvPr id="15" name="McK Footnote" hidden="1"/>
                <p:cNvSpPr/>
                <p:nvPr/>
              </p:nvSpPr>
              <p:spPr>
                <a:xfrm>
                  <a:off x="8180280" y="1400760"/>
                  <a:ext cx="50472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40" name=""/>
              <p:cNvGrpSpPr/>
              <p:nvPr/>
            </p:nvGrpSpPr>
            <p:grpSpPr>
              <a:xfrm>
                <a:off x="7829640" y="1594440"/>
                <a:ext cx="855360" cy="366120"/>
                <a:chOff x="7829640" y="1594440"/>
                <a:chExt cx="855360" cy="366120"/>
              </a:xfrm>
            </p:grpSpPr>
            <p:sp>
              <p:nvSpPr>
                <p:cNvPr id="17" name="" hidden="1"/>
                <p:cNvSpPr/>
                <p:nvPr/>
              </p:nvSpPr>
              <p:spPr>
                <a:xfrm>
                  <a:off x="7829640" y="1800360"/>
                  <a:ext cx="284040" cy="139680"/>
                </a:xfrm>
                <a:prstGeom prst="rect">
                  <a:avLst/>
                </a:prstGeom>
                <a:solidFill>
                  <a:srgbClr val="474747"/>
                </a:solidFill>
                <a:ln w="12600">
                  <a:solidFill>
                    <a:srgbClr val="000000"/>
                  </a:solidFill>
                  <a:miter/>
                </a:ln>
              </p:spPr>
              <p:style>
                <a:lnRef idx="0"/>
                <a:fillRef idx="0"/>
                <a:effectRef idx="0"/>
                <a:fontRef idx="minor"/>
              </p:style>
              <p:txBody>
                <a:bodyPr lIns="0" rIns="0" tIns="0" bIns="0" anchor="b">
                  <a:spAutoFit/>
                </a:bodyPr>
                <a:p>
                  <a:endParaRPr b="0" lang="en-US" sz="2400" strike="noStrike" u="none">
                    <a:solidFill>
                      <a:srgbClr val="000000"/>
                    </a:solidFill>
                    <a:effectLst/>
                    <a:uFillTx/>
                    <a:latin typeface="Times New Roman"/>
                  </a:endParaRPr>
                </a:p>
              </p:txBody>
            </p:sp>
            <p:sp>
              <p:nvSpPr>
                <p:cNvPr id="18" name="McK Footnote" hidden="1"/>
                <p:cNvSpPr/>
                <p:nvPr/>
              </p:nvSpPr>
              <p:spPr>
                <a:xfrm>
                  <a:off x="8180280" y="1594440"/>
                  <a:ext cx="50472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41" name=""/>
              <p:cNvGrpSpPr/>
              <p:nvPr/>
            </p:nvGrpSpPr>
            <p:grpSpPr>
              <a:xfrm>
                <a:off x="7829640" y="1789560"/>
                <a:ext cx="855360" cy="366120"/>
                <a:chOff x="7829640" y="1789560"/>
                <a:chExt cx="855360" cy="366120"/>
              </a:xfrm>
            </p:grpSpPr>
            <p:sp>
              <p:nvSpPr>
                <p:cNvPr id="20" name="" hidden="1"/>
                <p:cNvSpPr/>
                <p:nvPr/>
              </p:nvSpPr>
              <p:spPr>
                <a:xfrm>
                  <a:off x="7829640" y="1995480"/>
                  <a:ext cx="284040" cy="139680"/>
                </a:xfrm>
                <a:prstGeom prst="rect">
                  <a:avLst/>
                </a:prstGeom>
                <a:solidFill>
                  <a:srgbClr val="676767"/>
                </a:solidFill>
                <a:ln w="12600">
                  <a:solidFill>
                    <a:srgbClr val="000000"/>
                  </a:solidFill>
                  <a:miter/>
                </a:ln>
              </p:spPr>
              <p:style>
                <a:lnRef idx="0"/>
                <a:fillRef idx="0"/>
                <a:effectRef idx="0"/>
                <a:fontRef idx="minor"/>
              </p:style>
              <p:txBody>
                <a:bodyPr lIns="0" rIns="0" tIns="0" bIns="0" anchor="b">
                  <a:spAutoFit/>
                </a:bodyPr>
                <a:p>
                  <a:endParaRPr b="0" lang="en-US" sz="2400" strike="noStrike" u="none">
                    <a:solidFill>
                      <a:srgbClr val="000000"/>
                    </a:solidFill>
                    <a:effectLst/>
                    <a:uFillTx/>
                    <a:latin typeface="Times New Roman"/>
                  </a:endParaRPr>
                </a:p>
              </p:txBody>
            </p:sp>
            <p:sp>
              <p:nvSpPr>
                <p:cNvPr id="21" name="McK Footnote" hidden="1"/>
                <p:cNvSpPr/>
                <p:nvPr/>
              </p:nvSpPr>
              <p:spPr>
                <a:xfrm>
                  <a:off x="8180280" y="1789560"/>
                  <a:ext cx="50472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42" name=""/>
              <p:cNvGrpSpPr/>
              <p:nvPr/>
            </p:nvGrpSpPr>
            <p:grpSpPr>
              <a:xfrm>
                <a:off x="7829640" y="1985040"/>
                <a:ext cx="855360" cy="366120"/>
                <a:chOff x="7829640" y="1985040"/>
                <a:chExt cx="855360" cy="366120"/>
              </a:xfrm>
            </p:grpSpPr>
            <p:sp>
              <p:nvSpPr>
                <p:cNvPr id="23" name="" hidden="1"/>
                <p:cNvSpPr/>
                <p:nvPr/>
              </p:nvSpPr>
              <p:spPr>
                <a:xfrm>
                  <a:off x="7829640" y="2190600"/>
                  <a:ext cx="284040" cy="139680"/>
                </a:xfrm>
                <a:prstGeom prst="rect">
                  <a:avLst/>
                </a:prstGeom>
                <a:solidFill>
                  <a:srgbClr val="dadada"/>
                </a:solidFill>
                <a:ln w="12600">
                  <a:solidFill>
                    <a:srgbClr val="000000"/>
                  </a:solidFill>
                  <a:miter/>
                </a:ln>
              </p:spPr>
              <p:style>
                <a:lnRef idx="0"/>
                <a:fillRef idx="0"/>
                <a:effectRef idx="0"/>
                <a:fontRef idx="minor"/>
              </p:style>
              <p:txBody>
                <a:bodyPr lIns="0" rIns="0" tIns="0" bIns="0" anchor="b">
                  <a:spAutoFit/>
                </a:bodyPr>
                <a:p>
                  <a:endParaRPr b="0" lang="en-US" sz="2400" strike="noStrike" u="none">
                    <a:solidFill>
                      <a:srgbClr val="000000"/>
                    </a:solidFill>
                    <a:effectLst/>
                    <a:uFillTx/>
                    <a:latin typeface="Times New Roman"/>
                  </a:endParaRPr>
                </a:p>
              </p:txBody>
            </p:sp>
            <p:sp>
              <p:nvSpPr>
                <p:cNvPr id="24" name="McK Footnote" hidden="1"/>
                <p:cNvSpPr/>
                <p:nvPr/>
              </p:nvSpPr>
              <p:spPr>
                <a:xfrm>
                  <a:off x="8180280" y="1985040"/>
                  <a:ext cx="50472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grpSp>
      <p:sp>
        <p:nvSpPr>
          <p:cNvPr id="25" name=""/>
          <p:cNvSpPr/>
          <p:nvPr/>
        </p:nvSpPr>
        <p:spPr>
          <a:xfrm>
            <a:off x="459000" y="6664320"/>
            <a:ext cx="1029600" cy="124200"/>
          </a:xfrm>
          <a:prstGeom prst="rect">
            <a:avLst/>
          </a:prstGeom>
          <a:noFill/>
          <a:ln w="0">
            <a:noFill/>
          </a:ln>
        </p:spPr>
        <p:style>
          <a:lnRef idx="0"/>
          <a:fillRef idx="0"/>
          <a:effectRef idx="0"/>
          <a:fontRef idx="minor"/>
        </p:style>
        <p:txBody>
          <a:bodyPr wrap="none" lIns="0" rIns="0" tIns="0" bIns="0" anchor="t">
            <a:spAutoFit/>
          </a:bodyPr>
          <a:p>
            <a:pPr>
              <a:lnSpc>
                <a:spcPct val="102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©1999 Reliant Energy </a:t>
            </a:r>
            <a:endParaRPr b="0" lang="en-US" sz="800" strike="noStrike" u="none">
              <a:solidFill>
                <a:srgbClr val="000000"/>
              </a:solidFill>
              <a:effectLst/>
              <a:uFillTx/>
              <a:latin typeface="Times New Roman"/>
            </a:endParaRPr>
          </a:p>
        </p:txBody>
      </p:sp>
      <p:sp>
        <p:nvSpPr>
          <p:cNvPr id="43" name=""/>
          <p:cNvSpPr/>
          <p:nvPr/>
        </p:nvSpPr>
        <p:spPr>
          <a:xfrm>
            <a:off x="458640" y="1087560"/>
            <a:ext cx="8226720" cy="0"/>
          </a:xfrm>
          <a:prstGeom prst="line">
            <a:avLst/>
          </a:prstGeom>
          <a:ln w="5076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458640" y="664848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458640" y="12852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46" name="relbig" descr=""/>
          <p:cNvPicPr/>
          <p:nvPr/>
        </p:nvPicPr>
        <p:blipFill>
          <a:blip r:embed="rId2"/>
          <a:srcRect l="8049" t="13794" r="8644" b="12071"/>
          <a:stretch/>
        </p:blipFill>
        <p:spPr>
          <a:xfrm>
            <a:off x="6910560" y="266760"/>
            <a:ext cx="1774800" cy="614160"/>
          </a:xfrm>
          <a:prstGeom prst="rect">
            <a:avLst/>
          </a:prstGeom>
          <a:noFill/>
          <a:ln w="0">
            <a:noFill/>
          </a:ln>
        </p:spPr>
      </p:pic>
      <p:sp>
        <p:nvSpPr>
          <p:cNvPr id="47" name="PlaceHolder 1"/>
          <p:cNvSpPr>
            <a:spLocks noGrp="1"/>
          </p:cNvSpPr>
          <p:nvPr>
            <p:ph type="title"/>
          </p:nvPr>
        </p:nvSpPr>
        <p:spPr>
          <a:xfrm>
            <a:off x="465120" y="662400"/>
            <a:ext cx="6270480" cy="366120"/>
          </a:xfrm>
          <a:prstGeom prst="rect">
            <a:avLst/>
          </a:prstGeom>
          <a:noFill/>
          <a:ln w="0">
            <a:noFill/>
          </a:ln>
        </p:spPr>
        <p:txBody>
          <a:bodyPr lIns="0" rIns="0" tIns="0" bIns="0" anchor="b">
            <a:noAutofit/>
          </a:bodyPr>
          <a:p>
            <a:pPr indent="0">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400" strike="noStrike" u="none">
                <a:solidFill>
                  <a:srgbClr val="ff0000"/>
                </a:solidFill>
                <a:effectLst/>
                <a:uFillTx/>
                <a:latin typeface="Arial"/>
              </a:rPr>
              <a:t>Click to edit the title text format</a:t>
            </a:r>
            <a:endParaRPr b="1" lang="en-US" sz="2400" strike="noStrike" u="none">
              <a:solidFill>
                <a:srgbClr val="ff0000"/>
              </a:solidFill>
              <a:effectLst/>
              <a:uFillTx/>
              <a:latin typeface="Arial"/>
            </a:endParaRPr>
          </a:p>
        </p:txBody>
      </p:sp>
      <p:sp>
        <p:nvSpPr>
          <p:cNvPr id="48" name="PlaceHolder 2"/>
          <p:cNvSpPr>
            <a:spLocks noGrp="1"/>
          </p:cNvSpPr>
          <p:nvPr>
            <p:ph type="body"/>
          </p:nvPr>
        </p:nvSpPr>
        <p:spPr>
          <a:xfrm>
            <a:off x="458640" y="1608120"/>
            <a:ext cx="8226720" cy="1706400"/>
          </a:xfrm>
          <a:prstGeom prst="rect">
            <a:avLst/>
          </a:prstGeom>
          <a:noFill/>
          <a:ln w="0">
            <a:noFill/>
          </a:ln>
        </p:spPr>
        <p:txBody>
          <a:bodyPr lIns="0" rIns="0" tIns="0" bIns="0" anchor="t">
            <a:normAutofit/>
          </a:bodyPr>
          <a:p>
            <a:pPr indent="0">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136440" indent="-135000">
              <a:buClr>
                <a:srgbClr val="00279f"/>
              </a:buClr>
              <a:buSzPct val="125000"/>
              <a:buFont typeface="Arial"/>
              <a:buChar cha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299880" indent="-161640">
              <a:buClr>
                <a:srgbClr val="006b61"/>
              </a:buClr>
              <a:buFont typeface="Arial"/>
              <a:buChar cha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434880" indent="-133200">
              <a:buClr>
                <a:srgbClr val="000000"/>
              </a:buClr>
              <a:buSzPct val="89000"/>
              <a:buFont typeface="Arial"/>
              <a:buChar cha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600120" indent="-163440">
              <a:buClr>
                <a:srgbClr val="000000"/>
              </a:buClr>
              <a:buFont typeface="Arial"/>
              <a:buChar cha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600120" indent="-163440">
              <a:buClr>
                <a:srgbClr val="000000"/>
              </a:buClr>
              <a:buFont typeface="Arial"/>
              <a:buChar cha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600120" indent="-163440">
              <a:buClr>
                <a:srgbClr val="000000"/>
              </a:buClr>
              <a:buFont typeface="Arial"/>
              <a:buChar cha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
        <p:nvSpPr>
          <p:cNvPr id="49" name="PlaceHolder 3"/>
          <p:cNvSpPr>
            <a:spLocks noGrp="1"/>
          </p:cNvSpPr>
          <p:nvPr>
            <p:ph type="sldNum" idx="3"/>
          </p:nvPr>
        </p:nvSpPr>
        <p:spPr>
          <a:xfrm>
            <a:off x="8935920" y="6663960"/>
            <a:ext cx="155520" cy="153000"/>
          </a:xfrm>
          <a:prstGeom prst="rect">
            <a:avLst/>
          </a:prstGeom>
          <a:noFill/>
          <a:ln w="0">
            <a:noFill/>
          </a:ln>
        </p:spPr>
        <p:txBody>
          <a:bodyPr lIns="0" rIns="0" tIns="0" bIns="0" anchor="t">
            <a:noAutofit/>
          </a:bodyPr>
          <a:lstStyle>
            <a:lvl1pPr indent="0" algn="r">
              <a:lnSpc>
                <a:spcPct val="100000"/>
              </a:lnSpc>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defRPr b="0" lang="en-US" sz="1000" strike="noStrike" u="none">
                <a:solidFill>
                  <a:srgbClr val="000000"/>
                </a:solidFill>
                <a:effectLst/>
                <a:uFillTx/>
                <a:latin typeface="Arial"/>
              </a:defRPr>
            </a:lvl1pPr>
          </a:lstStyle>
          <a:p>
            <a:pPr indent="0" algn="r">
              <a:lnSpc>
                <a:spcPct val="100000"/>
              </a:lnSpc>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fld id="{51A987E4-A3DC-4DAD-8659-4542F87414C4}"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grpSp>
        <p:nvGrpSpPr>
          <p:cNvPr id="50" name="McK Slide Elements"/>
          <p:cNvGrpSpPr/>
          <p:nvPr/>
        </p:nvGrpSpPr>
        <p:grpSpPr>
          <a:xfrm>
            <a:off x="458640" y="1029240"/>
            <a:ext cx="8226720" cy="5636520"/>
            <a:chOff x="458640" y="1029240"/>
            <a:chExt cx="8226720" cy="5636520"/>
          </a:xfrm>
        </p:grpSpPr>
        <p:sp>
          <p:nvSpPr>
            <p:cNvPr id="5" name="McK Footnote" hidden="1"/>
            <p:cNvSpPr/>
            <p:nvPr/>
          </p:nvSpPr>
          <p:spPr>
            <a:xfrm>
              <a:off x="458640" y="6274080"/>
              <a:ext cx="8226720" cy="391680"/>
            </a:xfrm>
            <a:prstGeom prst="rect">
              <a:avLst/>
            </a:prstGeom>
            <a:noFill/>
            <a:ln w="0">
              <a:noFill/>
            </a:ln>
          </p:spPr>
          <p:style>
            <a:lnRef idx="0"/>
            <a:fillRef idx="0"/>
            <a:effectRef idx="0"/>
            <a:fontRef idx="minor"/>
          </p:style>
          <p:txBody>
            <a:bodyPr lIns="0" rIns="0" tIns="0" bIns="0" anchor="b">
              <a:spAutoFit/>
            </a:bodyPr>
            <a:p>
              <a:pPr marL="601560" indent="-601560">
                <a:lnSpc>
                  <a:spcPct val="100000"/>
                </a:lnSpc>
                <a:spcAft>
                  <a:spcPts val="201"/>
                </a:spcAft>
                <a:tabLst>
                  <a:tab algn="l" pos="0"/>
                  <a:tab algn="r" pos="539640"/>
                  <a:tab algn="l" pos="828720"/>
                  <a:tab algn="l" pos="1657440"/>
                  <a:tab algn="l" pos="2486160"/>
                  <a:tab algn="l" pos="3314880"/>
                  <a:tab algn="l" pos="4143240"/>
                  <a:tab algn="l" pos="4971960"/>
                  <a:tab algn="l" pos="5800680"/>
                  <a:tab algn="l" pos="6629400"/>
                  <a:tab algn="l" pos="7458120"/>
                  <a:tab algn="l" pos="8286840"/>
                  <a:tab algn="l" pos="9115560"/>
                  <a:tab algn="l" pos="9944280"/>
                  <a:tab algn="l" pos="1077264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Footnote</a:t>
              </a:r>
              <a:endParaRPr b="0" lang="en-US" sz="1200" strike="noStrike" u="none">
                <a:solidFill>
                  <a:srgbClr val="000000"/>
                </a:solidFill>
                <a:effectLst/>
                <a:uFillTx/>
                <a:latin typeface="Times New Roman"/>
              </a:endParaRPr>
            </a:p>
            <a:p>
              <a:pPr marL="601560" indent="-601560">
                <a:lnSpc>
                  <a:spcPct val="100000"/>
                </a:lnSpc>
                <a:spcAft>
                  <a:spcPts val="201"/>
                </a:spcAft>
                <a:tabLst>
                  <a:tab algn="l" pos="0"/>
                  <a:tab algn="r" pos="539640"/>
                  <a:tab algn="l" pos="828720"/>
                  <a:tab algn="l" pos="1657440"/>
                  <a:tab algn="l" pos="2486160"/>
                  <a:tab algn="l" pos="3314880"/>
                  <a:tab algn="l" pos="4143240"/>
                  <a:tab algn="l" pos="4971960"/>
                  <a:tab algn="l" pos="5800680"/>
                  <a:tab algn="l" pos="6629400"/>
                  <a:tab algn="l" pos="7458120"/>
                  <a:tab algn="l" pos="8286840"/>
                  <a:tab algn="l" pos="9115560"/>
                  <a:tab algn="l" pos="9944280"/>
                  <a:tab algn="l" pos="1077264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Sources</a:t>
              </a:r>
              <a:endParaRPr b="0" lang="en-US" sz="1200" strike="noStrike" u="none">
                <a:solidFill>
                  <a:srgbClr val="000000"/>
                </a:solidFill>
                <a:effectLst/>
                <a:uFillTx/>
                <a:latin typeface="Times New Roman"/>
              </a:endParaRPr>
            </a:p>
          </p:txBody>
        </p:sp>
        <p:sp>
          <p:nvSpPr>
            <p:cNvPr id="6" name="McK Measure" hidden="1"/>
            <p:cNvSpPr/>
            <p:nvPr/>
          </p:nvSpPr>
          <p:spPr>
            <a:xfrm>
              <a:off x="458640" y="1154520"/>
              <a:ext cx="1435320" cy="24408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28720"/>
                  <a:tab algn="l" pos="1657440"/>
                  <a:tab algn="l" pos="2486160"/>
                  <a:tab algn="l" pos="3314880"/>
                  <a:tab algn="l" pos="4143240"/>
                  <a:tab algn="l" pos="4971960"/>
                  <a:tab algn="l" pos="5800680"/>
                  <a:tab algn="l" pos="6629400"/>
                  <a:tab algn="l" pos="7458120"/>
                  <a:tab algn="l" pos="8286840"/>
                  <a:tab algn="l" pos="9115560"/>
                  <a:tab algn="l" pos="9944280"/>
                  <a:tab algn="l" pos="10772640"/>
                </a:tabLst>
              </a:pPr>
              <a:r>
                <a:rPr b="0" lang="en-US" sz="1600" strike="noStrike" u="none">
                  <a:solidFill>
                    <a:srgbClr val="000000"/>
                  </a:solidFill>
                  <a:effectLst/>
                  <a:uFillTx/>
                  <a:latin typeface="Arial"/>
                </a:rPr>
                <a:t>Unit of measure</a:t>
              </a:r>
              <a:endParaRPr b="0" lang="en-US" sz="1600" strike="noStrike" u="none">
                <a:solidFill>
                  <a:srgbClr val="000000"/>
                </a:solidFill>
                <a:effectLst/>
                <a:uFillTx/>
                <a:latin typeface="Times New Roman"/>
              </a:endParaRPr>
            </a:p>
          </p:txBody>
        </p:sp>
        <p:grpSp>
          <p:nvGrpSpPr>
            <p:cNvPr id="51" name="McK Sticker"/>
            <p:cNvGrpSpPr/>
            <p:nvPr/>
          </p:nvGrpSpPr>
          <p:grpSpPr>
            <a:xfrm>
              <a:off x="8024760" y="1029240"/>
              <a:ext cx="660240" cy="383400"/>
              <a:chOff x="8024760" y="1029240"/>
              <a:chExt cx="660240" cy="383400"/>
            </a:xfrm>
          </p:grpSpPr>
          <p:sp>
            <p:nvSpPr>
              <p:cNvPr id="8" name="McK Footnote" hidden="1"/>
              <p:cNvSpPr/>
              <p:nvPr/>
            </p:nvSpPr>
            <p:spPr>
              <a:xfrm>
                <a:off x="8024760" y="1029240"/>
                <a:ext cx="660240" cy="366120"/>
              </a:xfrm>
              <a:prstGeom prst="rect">
                <a:avLst/>
              </a:prstGeom>
              <a:noFill/>
              <a:ln w="0">
                <a:noFill/>
              </a:ln>
            </p:spPr>
            <p:style>
              <a:lnRef idx="0"/>
              <a:fillRef idx="0"/>
              <a:effectRef idx="0"/>
              <a:fontRef idx="minor"/>
            </p:style>
            <p:txBody>
              <a:bodyPr lIns="0" rIns="0" tIns="0" bIns="0" anchor="b">
                <a:spAutoFit/>
              </a:bodyPr>
              <a:p>
                <a:pPr algn="r">
                  <a:lnSpc>
                    <a:spcPct val="100000"/>
                  </a:lnSpc>
                  <a:tabLst>
                    <a:tab algn="l" pos="0"/>
                    <a:tab algn="l" pos="828720"/>
                    <a:tab algn="l" pos="1657440"/>
                    <a:tab algn="l" pos="2486160"/>
                    <a:tab algn="l" pos="3314880"/>
                    <a:tab algn="l" pos="4143240"/>
                    <a:tab algn="l" pos="4971960"/>
                    <a:tab algn="l" pos="5800680"/>
                    <a:tab algn="l" pos="6629400"/>
                    <a:tab algn="l" pos="7458120"/>
                    <a:tab algn="l" pos="8286840"/>
                    <a:tab algn="l" pos="9115560"/>
                    <a:tab algn="l" pos="9944280"/>
                    <a:tab algn="l" pos="10772640"/>
                  </a:tabLst>
                </a:pPr>
                <a:r>
                  <a:rPr b="0" i="1" lang="en-US" sz="1200" strike="noStrike" u="none">
                    <a:solidFill>
                      <a:srgbClr val="000000"/>
                    </a:solidFill>
                    <a:effectLst/>
                    <a:uFillTx/>
                    <a:latin typeface="Arial"/>
                  </a:rPr>
                  <a:t>STICKER</a:t>
                </a:r>
                <a:endParaRPr b="0" lang="en-US" sz="1200" strike="noStrike" u="none">
                  <a:solidFill>
                    <a:srgbClr val="000000"/>
                  </a:solidFill>
                  <a:effectLst/>
                  <a:uFillTx/>
                  <a:latin typeface="Times New Roman"/>
                </a:endParaRPr>
              </a:p>
            </p:txBody>
          </p:sp>
          <p:grpSp>
            <p:nvGrpSpPr>
              <p:cNvPr id="52" name=""/>
              <p:cNvGrpSpPr/>
              <p:nvPr/>
            </p:nvGrpSpPr>
            <p:grpSpPr>
              <a:xfrm>
                <a:off x="8028000" y="1197000"/>
                <a:ext cx="656640" cy="215640"/>
                <a:chOff x="8028000" y="1197000"/>
                <a:chExt cx="656640" cy="215640"/>
              </a:xfrm>
            </p:grpSpPr>
            <p:sp>
              <p:nvSpPr>
                <p:cNvPr id="53" name=""/>
                <p:cNvSpPr/>
                <p:nvPr/>
              </p:nvSpPr>
              <p:spPr>
                <a:xfrm>
                  <a:off x="8028000" y="1197000"/>
                  <a:ext cx="656640" cy="0"/>
                </a:xfrm>
                <a:prstGeom prst="line">
                  <a:avLst/>
                </a:prstGeom>
                <a:ln w="12600">
                  <a:solidFill>
                    <a:srgbClr val="000000"/>
                  </a:solidFill>
                  <a:miter/>
                </a:ln>
              </p:spPr>
              <p:style>
                <a:lnRef idx="0"/>
                <a:fillRef idx="0"/>
                <a:effectRef idx="0"/>
                <a:fontRef idx="minor"/>
              </p:style>
              <p:txBody>
                <a:bodyPr lIns="0" rIns="0" tIns="0" bIns="0" anchor="b">
                  <a:noAutofit/>
                </a:bodyPr>
                <a:p>
                  <a:endParaRPr b="0" lang="en-US" sz="2400" strike="noStrike" u="none">
                    <a:solidFill>
                      <a:srgbClr val="000000"/>
                    </a:solidFill>
                    <a:effectLst/>
                    <a:uFillTx/>
                    <a:latin typeface="Times New Roman"/>
                  </a:endParaRPr>
                </a:p>
              </p:txBody>
            </p:sp>
            <p:sp>
              <p:nvSpPr>
                <p:cNvPr id="54" name=""/>
                <p:cNvSpPr/>
                <p:nvPr/>
              </p:nvSpPr>
              <p:spPr>
                <a:xfrm>
                  <a:off x="8028000" y="1412640"/>
                  <a:ext cx="656640" cy="0"/>
                </a:xfrm>
                <a:prstGeom prst="line">
                  <a:avLst/>
                </a:prstGeom>
                <a:ln w="12600">
                  <a:solidFill>
                    <a:srgbClr val="000000"/>
                  </a:solidFill>
                  <a:miter/>
                </a:ln>
              </p:spPr>
              <p:style>
                <a:lnRef idx="0"/>
                <a:fillRef idx="0"/>
                <a:effectRef idx="0"/>
                <a:fontRef idx="minor"/>
              </p:style>
              <p:txBody>
                <a:bodyPr lIns="0" rIns="0" tIns="0" bIns="0" anchor="b">
                  <a:noAutofit/>
                </a:bodyPr>
                <a:p>
                  <a:endParaRPr b="0" lang="en-US" sz="2400" strike="noStrike" u="none">
                    <a:solidFill>
                      <a:srgbClr val="000000"/>
                    </a:solidFill>
                    <a:effectLst/>
                    <a:uFillTx/>
                    <a:latin typeface="Times New Roman"/>
                  </a:endParaRPr>
                </a:p>
              </p:txBody>
            </p:sp>
          </p:grpSp>
        </p:grpSp>
        <p:grpSp>
          <p:nvGrpSpPr>
            <p:cNvPr id="55" name="McK Legend"/>
            <p:cNvGrpSpPr/>
            <p:nvPr/>
          </p:nvGrpSpPr>
          <p:grpSpPr>
            <a:xfrm>
              <a:off x="7829640" y="1400760"/>
              <a:ext cx="855360" cy="950400"/>
              <a:chOff x="7829640" y="1400760"/>
              <a:chExt cx="855360" cy="950400"/>
            </a:xfrm>
          </p:grpSpPr>
          <p:grpSp>
            <p:nvGrpSpPr>
              <p:cNvPr id="56" name=""/>
              <p:cNvGrpSpPr/>
              <p:nvPr/>
            </p:nvGrpSpPr>
            <p:grpSpPr>
              <a:xfrm>
                <a:off x="7829640" y="1400760"/>
                <a:ext cx="855360" cy="366120"/>
                <a:chOff x="7829640" y="1400760"/>
                <a:chExt cx="855360" cy="366120"/>
              </a:xfrm>
            </p:grpSpPr>
            <p:sp>
              <p:nvSpPr>
                <p:cNvPr id="14" name="" hidden="1"/>
                <p:cNvSpPr/>
                <p:nvPr/>
              </p:nvSpPr>
              <p:spPr>
                <a:xfrm>
                  <a:off x="7829640" y="1606680"/>
                  <a:ext cx="284040" cy="139680"/>
                </a:xfrm>
                <a:prstGeom prst="rect">
                  <a:avLst/>
                </a:prstGeom>
                <a:solidFill>
                  <a:srgbClr val="ffffff"/>
                </a:solidFill>
                <a:ln w="12600">
                  <a:solidFill>
                    <a:srgbClr val="000000"/>
                  </a:solidFill>
                  <a:miter/>
                </a:ln>
              </p:spPr>
              <p:style>
                <a:lnRef idx="0"/>
                <a:fillRef idx="0"/>
                <a:effectRef idx="0"/>
                <a:fontRef idx="minor"/>
              </p:style>
              <p:txBody>
                <a:bodyPr lIns="0" rIns="0" tIns="0" bIns="0" anchor="b">
                  <a:spAutoFit/>
                </a:bodyPr>
                <a:p>
                  <a:endParaRPr b="0" lang="en-US" sz="2400" strike="noStrike" u="none">
                    <a:solidFill>
                      <a:srgbClr val="000000"/>
                    </a:solidFill>
                    <a:effectLst/>
                    <a:uFillTx/>
                    <a:latin typeface="Times New Roman"/>
                  </a:endParaRPr>
                </a:p>
              </p:txBody>
            </p:sp>
            <p:sp>
              <p:nvSpPr>
                <p:cNvPr id="15" name="McK Footnote" hidden="1"/>
                <p:cNvSpPr/>
                <p:nvPr/>
              </p:nvSpPr>
              <p:spPr>
                <a:xfrm>
                  <a:off x="8180280" y="1400760"/>
                  <a:ext cx="50472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57" name=""/>
              <p:cNvGrpSpPr/>
              <p:nvPr/>
            </p:nvGrpSpPr>
            <p:grpSpPr>
              <a:xfrm>
                <a:off x="7829640" y="1594440"/>
                <a:ext cx="855360" cy="366120"/>
                <a:chOff x="7829640" y="1594440"/>
                <a:chExt cx="855360" cy="366120"/>
              </a:xfrm>
            </p:grpSpPr>
            <p:sp>
              <p:nvSpPr>
                <p:cNvPr id="17" name="" hidden="1"/>
                <p:cNvSpPr/>
                <p:nvPr/>
              </p:nvSpPr>
              <p:spPr>
                <a:xfrm>
                  <a:off x="7829640" y="1800360"/>
                  <a:ext cx="284040" cy="139680"/>
                </a:xfrm>
                <a:prstGeom prst="rect">
                  <a:avLst/>
                </a:prstGeom>
                <a:solidFill>
                  <a:srgbClr val="474747"/>
                </a:solidFill>
                <a:ln w="12600">
                  <a:solidFill>
                    <a:srgbClr val="000000"/>
                  </a:solidFill>
                  <a:miter/>
                </a:ln>
              </p:spPr>
              <p:style>
                <a:lnRef idx="0"/>
                <a:fillRef idx="0"/>
                <a:effectRef idx="0"/>
                <a:fontRef idx="minor"/>
              </p:style>
              <p:txBody>
                <a:bodyPr lIns="0" rIns="0" tIns="0" bIns="0" anchor="b">
                  <a:spAutoFit/>
                </a:bodyPr>
                <a:p>
                  <a:endParaRPr b="0" lang="en-US" sz="2400" strike="noStrike" u="none">
                    <a:solidFill>
                      <a:srgbClr val="000000"/>
                    </a:solidFill>
                    <a:effectLst/>
                    <a:uFillTx/>
                    <a:latin typeface="Times New Roman"/>
                  </a:endParaRPr>
                </a:p>
              </p:txBody>
            </p:sp>
            <p:sp>
              <p:nvSpPr>
                <p:cNvPr id="18" name="McK Footnote" hidden="1"/>
                <p:cNvSpPr/>
                <p:nvPr/>
              </p:nvSpPr>
              <p:spPr>
                <a:xfrm>
                  <a:off x="8180280" y="1594440"/>
                  <a:ext cx="50472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58" name=""/>
              <p:cNvGrpSpPr/>
              <p:nvPr/>
            </p:nvGrpSpPr>
            <p:grpSpPr>
              <a:xfrm>
                <a:off x="7829640" y="1789560"/>
                <a:ext cx="855360" cy="366120"/>
                <a:chOff x="7829640" y="1789560"/>
                <a:chExt cx="855360" cy="366120"/>
              </a:xfrm>
            </p:grpSpPr>
            <p:sp>
              <p:nvSpPr>
                <p:cNvPr id="20" name="" hidden="1"/>
                <p:cNvSpPr/>
                <p:nvPr/>
              </p:nvSpPr>
              <p:spPr>
                <a:xfrm>
                  <a:off x="7829640" y="1995480"/>
                  <a:ext cx="284040" cy="139680"/>
                </a:xfrm>
                <a:prstGeom prst="rect">
                  <a:avLst/>
                </a:prstGeom>
                <a:solidFill>
                  <a:srgbClr val="676767"/>
                </a:solidFill>
                <a:ln w="12600">
                  <a:solidFill>
                    <a:srgbClr val="000000"/>
                  </a:solidFill>
                  <a:miter/>
                </a:ln>
              </p:spPr>
              <p:style>
                <a:lnRef idx="0"/>
                <a:fillRef idx="0"/>
                <a:effectRef idx="0"/>
                <a:fontRef idx="minor"/>
              </p:style>
              <p:txBody>
                <a:bodyPr lIns="0" rIns="0" tIns="0" bIns="0" anchor="b">
                  <a:spAutoFit/>
                </a:bodyPr>
                <a:p>
                  <a:endParaRPr b="0" lang="en-US" sz="2400" strike="noStrike" u="none">
                    <a:solidFill>
                      <a:srgbClr val="000000"/>
                    </a:solidFill>
                    <a:effectLst/>
                    <a:uFillTx/>
                    <a:latin typeface="Times New Roman"/>
                  </a:endParaRPr>
                </a:p>
              </p:txBody>
            </p:sp>
            <p:sp>
              <p:nvSpPr>
                <p:cNvPr id="21" name="McK Footnote" hidden="1"/>
                <p:cNvSpPr/>
                <p:nvPr/>
              </p:nvSpPr>
              <p:spPr>
                <a:xfrm>
                  <a:off x="8180280" y="1789560"/>
                  <a:ext cx="50472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59" name=""/>
              <p:cNvGrpSpPr/>
              <p:nvPr/>
            </p:nvGrpSpPr>
            <p:grpSpPr>
              <a:xfrm>
                <a:off x="7829640" y="1985040"/>
                <a:ext cx="855360" cy="366120"/>
                <a:chOff x="7829640" y="1985040"/>
                <a:chExt cx="855360" cy="366120"/>
              </a:xfrm>
            </p:grpSpPr>
            <p:sp>
              <p:nvSpPr>
                <p:cNvPr id="23" name="" hidden="1"/>
                <p:cNvSpPr/>
                <p:nvPr/>
              </p:nvSpPr>
              <p:spPr>
                <a:xfrm>
                  <a:off x="7829640" y="2190600"/>
                  <a:ext cx="284040" cy="139680"/>
                </a:xfrm>
                <a:prstGeom prst="rect">
                  <a:avLst/>
                </a:prstGeom>
                <a:solidFill>
                  <a:srgbClr val="dadada"/>
                </a:solidFill>
                <a:ln w="12600">
                  <a:solidFill>
                    <a:srgbClr val="000000"/>
                  </a:solidFill>
                  <a:miter/>
                </a:ln>
              </p:spPr>
              <p:style>
                <a:lnRef idx="0"/>
                <a:fillRef idx="0"/>
                <a:effectRef idx="0"/>
                <a:fontRef idx="minor"/>
              </p:style>
              <p:txBody>
                <a:bodyPr lIns="0" rIns="0" tIns="0" bIns="0" anchor="b">
                  <a:spAutoFit/>
                </a:bodyPr>
                <a:p>
                  <a:endParaRPr b="0" lang="en-US" sz="2400" strike="noStrike" u="none">
                    <a:solidFill>
                      <a:srgbClr val="000000"/>
                    </a:solidFill>
                    <a:effectLst/>
                    <a:uFillTx/>
                    <a:latin typeface="Times New Roman"/>
                  </a:endParaRPr>
                </a:p>
              </p:txBody>
            </p:sp>
            <p:sp>
              <p:nvSpPr>
                <p:cNvPr id="24" name="McK Footnote" hidden="1"/>
                <p:cNvSpPr/>
                <p:nvPr/>
              </p:nvSpPr>
              <p:spPr>
                <a:xfrm>
                  <a:off x="8180280" y="1985040"/>
                  <a:ext cx="504720" cy="36612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grpSp>
      <p:sp>
        <p:nvSpPr>
          <p:cNvPr id="25" name=""/>
          <p:cNvSpPr/>
          <p:nvPr/>
        </p:nvSpPr>
        <p:spPr>
          <a:xfrm>
            <a:off x="459000" y="6664320"/>
            <a:ext cx="1029600" cy="124200"/>
          </a:xfrm>
          <a:prstGeom prst="rect">
            <a:avLst/>
          </a:prstGeom>
          <a:noFill/>
          <a:ln w="0">
            <a:noFill/>
          </a:ln>
        </p:spPr>
        <p:style>
          <a:lnRef idx="0"/>
          <a:fillRef idx="0"/>
          <a:effectRef idx="0"/>
          <a:fontRef idx="minor"/>
        </p:style>
        <p:txBody>
          <a:bodyPr wrap="none" lIns="0" rIns="0" tIns="0" bIns="0" anchor="t">
            <a:spAutoFit/>
          </a:bodyPr>
          <a:p>
            <a:pPr>
              <a:lnSpc>
                <a:spcPct val="102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©1999 Reliant Energy </a:t>
            </a:r>
            <a:endParaRPr b="0" lang="en-US" sz="800" strike="noStrike" u="none">
              <a:solidFill>
                <a:srgbClr val="000000"/>
              </a:solidFill>
              <a:effectLst/>
              <a:uFillTx/>
              <a:latin typeface="Times New Roman"/>
            </a:endParaRPr>
          </a:p>
        </p:txBody>
      </p:sp>
      <p:sp>
        <p:nvSpPr>
          <p:cNvPr id="60" name=""/>
          <p:cNvSpPr/>
          <p:nvPr/>
        </p:nvSpPr>
        <p:spPr>
          <a:xfrm>
            <a:off x="458640" y="1087560"/>
            <a:ext cx="8226720" cy="0"/>
          </a:xfrm>
          <a:prstGeom prst="line">
            <a:avLst/>
          </a:prstGeom>
          <a:ln w="5076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458640" y="664848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458640" y="128520"/>
            <a:ext cx="8226720" cy="0"/>
          </a:xfrm>
          <a:prstGeom prst="line">
            <a:avLst/>
          </a:prstGeom>
          <a:ln w="12600">
            <a:solidFill>
              <a:srgbClr val="00279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2.xml"/><Relationship Id="rId3"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465120" y="662400"/>
            <a:ext cx="6270480" cy="366120"/>
          </a:xfrm>
          <a:prstGeom prst="rect">
            <a:avLst/>
          </a:prstGeom>
          <a:noFill/>
          <a:ln w="0">
            <a:noFill/>
          </a:ln>
        </p:spPr>
        <p:txBody>
          <a:bodyPr lIns="0" rIns="0" tIns="0" bIns="0" anchor="b">
            <a:spAutoFit/>
          </a:bodyPr>
          <a:p>
            <a:pPr indent="0">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400" strike="noStrike" u="none">
                <a:solidFill>
                  <a:srgbClr val="ff0000"/>
                </a:solidFill>
                <a:effectLst/>
                <a:uFillTx/>
                <a:latin typeface="Arial"/>
              </a:rPr>
              <a:t>What went wrong in California...</a:t>
            </a:r>
            <a:endParaRPr b="1" lang="en-US" sz="2400" strike="noStrike" u="none">
              <a:solidFill>
                <a:srgbClr val="ff0000"/>
              </a:solidFill>
              <a:effectLst/>
              <a:uFillTx/>
              <a:latin typeface="Arial"/>
            </a:endParaRPr>
          </a:p>
        </p:txBody>
      </p:sp>
      <p:sp>
        <p:nvSpPr>
          <p:cNvPr id="71" name="PlaceHolder 2"/>
          <p:cNvSpPr>
            <a:spLocks noGrp="1"/>
          </p:cNvSpPr>
          <p:nvPr>
            <p:ph/>
          </p:nvPr>
        </p:nvSpPr>
        <p:spPr>
          <a:xfrm>
            <a:off x="609120" y="2544120"/>
            <a:ext cx="8001000" cy="3598560"/>
          </a:xfrm>
          <a:prstGeom prst="rect">
            <a:avLst/>
          </a:prstGeom>
          <a:noFill/>
          <a:ln w="0">
            <a:noFill/>
          </a:ln>
        </p:spPr>
        <p:txBody>
          <a:bodyPr lIns="0" rIns="0" tIns="0" bIns="0" anchor="ctr" anchorCtr="1">
            <a:normAutofit lnSpcReduction="9999"/>
          </a:bodyPr>
          <a:p>
            <a:pPr indent="0" algn="ctr">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800" strike="noStrike" u="none">
                <a:solidFill>
                  <a:srgbClr val="000000"/>
                </a:solidFill>
                <a:effectLst/>
                <a:uFillTx/>
                <a:latin typeface="Arial"/>
              </a:rPr>
              <a:t>ERCOT Board Presentation</a:t>
            </a:r>
            <a:endParaRPr b="0" lang="en-US" sz="2800" strike="noStrike" u="none">
              <a:solidFill>
                <a:srgbClr val="000000"/>
              </a:solidFill>
              <a:effectLst/>
              <a:uFillTx/>
              <a:latin typeface="Arial"/>
            </a:endParaRPr>
          </a:p>
          <a:p>
            <a:pPr indent="0" algn="ctr">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800" strike="noStrike" u="none">
                <a:solidFill>
                  <a:srgbClr val="000000"/>
                </a:solidFill>
                <a:effectLst/>
                <a:uFillTx/>
                <a:latin typeface="Arial"/>
              </a:rPr>
              <a:t>October 25, 2000</a:t>
            </a:r>
            <a:endParaRPr b="0" lang="en-US" sz="2800" strike="noStrike" u="none">
              <a:solidFill>
                <a:srgbClr val="000000"/>
              </a:solidFill>
              <a:effectLst/>
              <a:uFillTx/>
              <a:latin typeface="Arial"/>
            </a:endParaRPr>
          </a:p>
          <a:p>
            <a:pPr indent="0" algn="ctr">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endParaRPr b="0" lang="en-US" sz="2000" strike="noStrike" u="none">
              <a:solidFill>
                <a:srgbClr val="000000"/>
              </a:solidFill>
              <a:effectLst/>
              <a:uFillTx/>
              <a:latin typeface="Arial"/>
            </a:endParaRPr>
          </a:p>
          <a:p>
            <a:pPr indent="0" algn="ctr">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endParaRPr b="0" lang="en-US" sz="2000" strike="noStrike" u="none">
              <a:solidFill>
                <a:srgbClr val="000000"/>
              </a:solidFill>
              <a:effectLst/>
              <a:uFillTx/>
              <a:latin typeface="Arial"/>
            </a:endParaRPr>
          </a:p>
          <a:p>
            <a:pPr indent="0" algn="ctr">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endParaRPr b="0" lang="en-US" sz="2000" strike="noStrike" u="none">
              <a:solidFill>
                <a:srgbClr val="000000"/>
              </a:solidFill>
              <a:effectLst/>
              <a:uFillTx/>
              <a:latin typeface="Arial"/>
            </a:endParaRPr>
          </a:p>
          <a:p>
            <a:pPr indent="0" algn="ctr">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endParaRPr b="0" lang="en-US" sz="2000" strike="noStrike" u="none">
              <a:solidFill>
                <a:srgbClr val="000000"/>
              </a:solidFill>
              <a:effectLst/>
              <a:uFillTx/>
              <a:latin typeface="Arial"/>
            </a:endParaRPr>
          </a:p>
          <a:p>
            <a:pPr indent="0" algn="ctr">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endParaRPr b="0" lang="en-US" sz="2000" strike="noStrike" u="none">
              <a:solidFill>
                <a:srgbClr val="000000"/>
              </a:solidFill>
              <a:effectLst/>
              <a:uFillTx/>
              <a:latin typeface="Arial"/>
            </a:endParaRPr>
          </a:p>
          <a:p>
            <a:pPr indent="0" algn="ctr">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endParaRPr b="0" lang="en-US" sz="2000" strike="noStrike" u="none">
              <a:solidFill>
                <a:srgbClr val="000000"/>
              </a:solidFill>
              <a:effectLst/>
              <a:uFillTx/>
              <a:latin typeface="Arial"/>
            </a:endParaRPr>
          </a:p>
          <a:p>
            <a:pPr indent="0" algn="ctr">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000" strike="noStrike" u="none">
                <a:solidFill>
                  <a:srgbClr val="000000"/>
                </a:solidFill>
                <a:effectLst/>
                <a:uFillTx/>
                <a:latin typeface="Arial"/>
              </a:rPr>
              <a:t>John Stout</a:t>
            </a:r>
            <a:endParaRPr b="0" lang="en-US" sz="2000" strike="noStrike" u="none">
              <a:solidFill>
                <a:srgbClr val="000000"/>
              </a:solidFill>
              <a:effectLst/>
              <a:uFillTx/>
              <a:latin typeface="Arial"/>
            </a:endParaRPr>
          </a:p>
          <a:p>
            <a:pPr indent="0" algn="ctr">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000" strike="noStrike" u="none">
                <a:solidFill>
                  <a:srgbClr val="000000"/>
                </a:solidFill>
                <a:effectLst/>
                <a:uFillTx/>
                <a:latin typeface="Arial"/>
              </a:rPr>
              <a:t>Reliant Energy Wholesale Group</a:t>
            </a:r>
            <a:endParaRPr b="0" lang="en-US" sz="2000" strike="noStrike" u="none">
              <a:solidFill>
                <a:srgbClr val="000000"/>
              </a:solidFill>
              <a:effectLst/>
              <a:uFillTx/>
              <a:latin typeface="Arial"/>
            </a:endParaRPr>
          </a:p>
          <a:p>
            <a:pPr indent="0" algn="ctr">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7186F70A-EECB-49C4-8022-B88586F74389}"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25" name="" descr=""/>
          <p:cNvPicPr/>
          <p:nvPr/>
        </p:nvPicPr>
        <p:blipFill>
          <a:blip r:embed="rId1"/>
          <a:stretch/>
        </p:blipFill>
        <p:spPr>
          <a:xfrm>
            <a:off x="1219320" y="1676520"/>
            <a:ext cx="6946920" cy="4655880"/>
          </a:xfrm>
          <a:prstGeom prst="rect">
            <a:avLst/>
          </a:prstGeom>
          <a:noFill/>
          <a:ln w="0">
            <a:noFill/>
          </a:ln>
        </p:spPr>
      </p:pic>
      <p:sp>
        <p:nvSpPr>
          <p:cNvPr id="126" name="PlaceHolder 1"/>
          <p:cNvSpPr>
            <a:spLocks noGrp="1"/>
          </p:cNvSpPr>
          <p:nvPr>
            <p:ph type="title"/>
          </p:nvPr>
        </p:nvSpPr>
        <p:spPr>
          <a:xfrm>
            <a:off x="465120" y="663120"/>
            <a:ext cx="6270480" cy="365400"/>
          </a:xfrm>
          <a:prstGeom prst="rect">
            <a:avLst/>
          </a:prstGeom>
          <a:noFill/>
          <a:ln w="0">
            <a:noFill/>
          </a:ln>
        </p:spPr>
        <p:txBody>
          <a:bodyPr lIns="92160" rIns="92160" tIns="46080" bIns="46080" anchor="ctr">
            <a:noAutofit/>
          </a:bodyPr>
          <a:p>
            <a:pPr indent="0">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400" strike="noStrike" u="none">
                <a:solidFill>
                  <a:srgbClr val="000000"/>
                </a:solidFill>
                <a:effectLst/>
                <a:uFillTx/>
                <a:latin typeface="Arial"/>
              </a:rPr>
              <a:t>.</a:t>
            </a:r>
            <a:endParaRPr b="1" lang="en-US" sz="2400" strike="noStrike" u="none">
              <a:solidFill>
                <a:srgbClr val="ff0000"/>
              </a:solidFill>
              <a:effectLst/>
              <a:uFillTx/>
              <a:latin typeface="Arial"/>
            </a:endParaRPr>
          </a:p>
        </p:txBody>
      </p:sp>
      <p:sp>
        <p:nvSpPr>
          <p:cNvPr id="3" name="PlaceHolder 2"/>
          <p:cNvSpPr>
            <a:spLocks noGrp="1"/>
          </p:cNvSpPr>
          <p:nvPr>
            <p:ph type="sldNum" idx="1"/>
          </p:nvPr>
        </p:nvSpPr>
        <p:spPr/>
        <p:txBody>
          <a:bodyPr/>
          <a:p>
            <a:fld id="{DF3E3909-B224-438C-A86D-0AEEC3C64FDF}"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7" name="PlaceHolder 1"/>
          <p:cNvSpPr>
            <a:spLocks noGrp="1"/>
          </p:cNvSpPr>
          <p:nvPr>
            <p:ph type="title"/>
          </p:nvPr>
        </p:nvSpPr>
        <p:spPr>
          <a:xfrm>
            <a:off x="380880" y="380880"/>
            <a:ext cx="8382240" cy="457200"/>
          </a:xfrm>
          <a:prstGeom prst="rect">
            <a:avLst/>
          </a:prstGeom>
          <a:noFill/>
          <a:ln w="0">
            <a:noFill/>
          </a:ln>
        </p:spPr>
        <p:txBody>
          <a:bodyPr lIns="92160" rIns="92160" tIns="46080" bIns="46080" anchor="ctr">
            <a:noAutofit/>
          </a:bodyPr>
          <a:p>
            <a:pPr indent="0">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400" strike="noStrike" u="none">
                <a:solidFill>
                  <a:srgbClr val="ff0000"/>
                </a:solidFill>
                <a:effectLst/>
                <a:uFillTx/>
                <a:latin typeface="Arial"/>
              </a:rPr>
              <a:t>Who really set the price...</a:t>
            </a:r>
            <a:endParaRPr b="1" lang="en-US" sz="2400" strike="noStrike" u="none">
              <a:solidFill>
                <a:srgbClr val="ff0000"/>
              </a:solidFill>
              <a:effectLst/>
              <a:uFillTx/>
              <a:latin typeface="Arial"/>
            </a:endParaRPr>
          </a:p>
        </p:txBody>
      </p:sp>
      <p:pic>
        <p:nvPicPr>
          <p:cNvPr id="128" name="" descr=""/>
          <p:cNvPicPr/>
          <p:nvPr/>
        </p:nvPicPr>
        <p:blipFill>
          <a:blip r:embed="rId1"/>
          <a:stretch/>
        </p:blipFill>
        <p:spPr>
          <a:xfrm>
            <a:off x="1143000" y="1295280"/>
            <a:ext cx="6946920" cy="5413320"/>
          </a:xfrm>
          <a:prstGeom prst="rect">
            <a:avLst/>
          </a:prstGeom>
          <a:noFill/>
          <a:ln w="0">
            <a:noFill/>
          </a:ln>
        </p:spPr>
      </p:pic>
      <p:sp>
        <p:nvSpPr>
          <p:cNvPr id="3" name="PlaceHolder 2"/>
          <p:cNvSpPr>
            <a:spLocks noGrp="1"/>
          </p:cNvSpPr>
          <p:nvPr>
            <p:ph type="sldNum" idx="1"/>
          </p:nvPr>
        </p:nvSpPr>
        <p:spPr/>
        <p:txBody>
          <a:bodyPr/>
          <a:p>
            <a:fld id="{448E3D60-29F0-41FF-8116-939ED388CD44}"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9" name=""/>
          <p:cNvSpPr/>
          <p:nvPr/>
        </p:nvSpPr>
        <p:spPr>
          <a:xfrm>
            <a:off x="1284120" y="2746440"/>
            <a:ext cx="2391120" cy="11746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0" name=""/>
          <p:cNvSpPr/>
          <p:nvPr/>
        </p:nvSpPr>
        <p:spPr>
          <a:xfrm>
            <a:off x="5703840" y="2746440"/>
            <a:ext cx="2392560" cy="11746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a:off x="1284120" y="2814480"/>
            <a:ext cx="2391120" cy="1172880"/>
          </a:xfrm>
          <a:prstGeom prst="rect">
            <a:avLst/>
          </a:prstGeom>
          <a:noFill/>
          <a:ln w="0">
            <a:noFill/>
          </a:ln>
        </p:spPr>
        <p:style>
          <a:lnRef idx="0"/>
          <a:fillRef idx="0"/>
          <a:effectRef idx="0"/>
          <a:fontRef idx="minor"/>
        </p:style>
        <p:txBody>
          <a:bodyPr lIns="90000" rIns="90000" tIns="46800" bIns="46800" anchor="t">
            <a:spAutoFit/>
          </a:bodyPr>
          <a:p>
            <a:pPr algn="ctr">
              <a:lnSpc>
                <a:spcPts val="1998"/>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Stranded</a:t>
            </a:r>
            <a:endParaRPr b="0" lang="en-US" sz="2000" strike="noStrike" u="none">
              <a:solidFill>
                <a:srgbClr val="000000"/>
              </a:solidFill>
              <a:effectLst/>
              <a:uFillTx/>
              <a:latin typeface="Times New Roman"/>
            </a:endParaRPr>
          </a:p>
          <a:p>
            <a:pPr algn="ctr">
              <a:lnSpc>
                <a:spcPts val="1998"/>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Cost</a:t>
            </a:r>
            <a:endParaRPr b="0" lang="en-US" sz="2000" strike="noStrike" u="none">
              <a:solidFill>
                <a:srgbClr val="000000"/>
              </a:solidFill>
              <a:effectLst/>
              <a:uFillTx/>
              <a:latin typeface="Times New Roman"/>
            </a:endParaRPr>
          </a:p>
          <a:p>
            <a:pPr algn="ctr">
              <a:lnSpc>
                <a:spcPts val="1998"/>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Account</a:t>
            </a:r>
            <a:endParaRPr b="0" lang="en-US" sz="2000" strike="noStrike" u="none">
              <a:solidFill>
                <a:srgbClr val="000000"/>
              </a:solidFill>
              <a:effectLst/>
              <a:uFillTx/>
              <a:latin typeface="Times New Roman"/>
            </a:endParaRPr>
          </a:p>
        </p:txBody>
      </p:sp>
      <p:sp>
        <p:nvSpPr>
          <p:cNvPr id="132" name=""/>
          <p:cNvSpPr/>
          <p:nvPr/>
        </p:nvSpPr>
        <p:spPr>
          <a:xfrm>
            <a:off x="5703840" y="3022560"/>
            <a:ext cx="2392560" cy="760320"/>
          </a:xfrm>
          <a:prstGeom prst="rect">
            <a:avLst/>
          </a:prstGeom>
          <a:noFill/>
          <a:ln w="0">
            <a:noFill/>
          </a:ln>
        </p:spPr>
        <p:style>
          <a:lnRef idx="0"/>
          <a:fillRef idx="0"/>
          <a:effectRef idx="0"/>
          <a:fontRef idx="minor"/>
        </p:style>
        <p:txBody>
          <a:bodyPr lIns="90000" rIns="90000" tIns="46800" bIns="46800" anchor="t">
            <a:spAutoFit/>
          </a:bodyPr>
          <a:p>
            <a:pPr algn="ctr">
              <a:lnSpc>
                <a:spcPts val="1998"/>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Revenue</a:t>
            </a:r>
            <a:endParaRPr b="0" lang="en-US" sz="2000" strike="noStrike" u="none">
              <a:solidFill>
                <a:srgbClr val="000000"/>
              </a:solidFill>
              <a:effectLst/>
              <a:uFillTx/>
              <a:latin typeface="Times New Roman"/>
            </a:endParaRPr>
          </a:p>
          <a:p>
            <a:pPr algn="ctr">
              <a:lnSpc>
                <a:spcPts val="1998"/>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Account</a:t>
            </a:r>
            <a:endParaRPr b="0" lang="en-US" sz="2000" strike="noStrike" u="none">
              <a:solidFill>
                <a:srgbClr val="000000"/>
              </a:solidFill>
              <a:effectLst/>
              <a:uFillTx/>
              <a:latin typeface="Times New Roman"/>
            </a:endParaRPr>
          </a:p>
        </p:txBody>
      </p:sp>
      <p:sp>
        <p:nvSpPr>
          <p:cNvPr id="133" name=""/>
          <p:cNvSpPr/>
          <p:nvPr/>
        </p:nvSpPr>
        <p:spPr>
          <a:xfrm>
            <a:off x="1357200" y="1295280"/>
            <a:ext cx="24638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Sales of Assets</a:t>
            </a:r>
            <a:endParaRPr b="0" lang="en-US" sz="2400" strike="noStrike" u="none">
              <a:solidFill>
                <a:srgbClr val="000000"/>
              </a:solidFill>
              <a:effectLst/>
              <a:uFillTx/>
              <a:latin typeface="Times New Roman"/>
            </a:endParaRPr>
          </a:p>
        </p:txBody>
      </p:sp>
      <p:sp>
        <p:nvSpPr>
          <p:cNvPr id="134" name=""/>
          <p:cNvSpPr/>
          <p:nvPr/>
        </p:nvSpPr>
        <p:spPr>
          <a:xfrm>
            <a:off x="6095880" y="1143000"/>
            <a:ext cx="167976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Customer Payments</a:t>
            </a:r>
            <a:endParaRPr b="0" lang="en-US" sz="2400" strike="noStrike" u="none">
              <a:solidFill>
                <a:srgbClr val="000000"/>
              </a:solidFill>
              <a:effectLst/>
              <a:uFillTx/>
              <a:latin typeface="Times New Roman"/>
            </a:endParaRPr>
          </a:p>
        </p:txBody>
      </p:sp>
      <p:sp>
        <p:nvSpPr>
          <p:cNvPr id="135" name=""/>
          <p:cNvSpPr/>
          <p:nvPr/>
        </p:nvSpPr>
        <p:spPr>
          <a:xfrm>
            <a:off x="2371680" y="1779480"/>
            <a:ext cx="1800" cy="96696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6934320" y="1981080"/>
            <a:ext cx="2880" cy="76536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flipH="1">
            <a:off x="3820680" y="3298680"/>
            <a:ext cx="1738440" cy="1800"/>
          </a:xfrm>
          <a:prstGeom prst="line">
            <a:avLst/>
          </a:prstGeom>
          <a:ln w="38160">
            <a:solidFill>
              <a:srgbClr val="000000"/>
            </a:solidFill>
            <a:miter/>
            <a:tailEnd len="med" type="triangle" w="med"/>
          </a:ln>
        </p:spPr>
        <p:style>
          <a:lnRef idx="0"/>
          <a:fillRef idx="0"/>
          <a:effectRef idx="0"/>
          <a:fontRef idx="minor"/>
        </p:style>
        <p:txBody>
          <a:bodyPr lIns="90000" rIns="90000" tIns="-45000" bIns="-45000" anchor="ctr">
            <a:noAutofit/>
          </a:bodyPr>
          <a:p>
            <a:endParaRPr b="0" lang="en-US" sz="2400" strike="noStrike" u="none">
              <a:solidFill>
                <a:srgbClr val="000000"/>
              </a:solidFill>
              <a:effectLst/>
              <a:uFillTx/>
              <a:latin typeface="Times New Roman"/>
            </a:endParaRPr>
          </a:p>
        </p:txBody>
      </p:sp>
      <p:sp>
        <p:nvSpPr>
          <p:cNvPr id="138" name=""/>
          <p:cNvSpPr/>
          <p:nvPr/>
        </p:nvSpPr>
        <p:spPr>
          <a:xfrm>
            <a:off x="4110120" y="2952720"/>
            <a:ext cx="1305000" cy="347760"/>
          </a:xfrm>
          <a:prstGeom prst="rect">
            <a:avLst/>
          </a:prstGeom>
          <a:noFill/>
          <a:ln w="0">
            <a:noFill/>
          </a:ln>
        </p:spPr>
        <p:style>
          <a:lnRef idx="0"/>
          <a:fillRef idx="0"/>
          <a:effectRef idx="0"/>
          <a:fontRef idx="minor"/>
        </p:style>
        <p:txBody>
          <a:bodyPr lIns="90000" rIns="90000" tIns="46800" bIns="46800" anchor="t">
            <a:spAutoFit/>
          </a:bodyPr>
          <a:p>
            <a:pPr algn="ctr">
              <a:lnSpc>
                <a:spcPts val="1998"/>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sp>
        <p:nvSpPr>
          <p:cNvPr id="139" name=""/>
          <p:cNvSpPr/>
          <p:nvPr/>
        </p:nvSpPr>
        <p:spPr>
          <a:xfrm>
            <a:off x="1646280" y="3921120"/>
            <a:ext cx="1440" cy="96696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0" name=""/>
          <p:cNvSpPr/>
          <p:nvPr/>
        </p:nvSpPr>
        <p:spPr>
          <a:xfrm>
            <a:off x="1066680" y="4965840"/>
            <a:ext cx="1231920" cy="633600"/>
          </a:xfrm>
          <a:prstGeom prst="rect">
            <a:avLst/>
          </a:prstGeom>
          <a:noFill/>
          <a:ln w="0">
            <a:noFill/>
          </a:ln>
        </p:spPr>
        <p:style>
          <a:lnRef idx="0"/>
          <a:fillRef idx="0"/>
          <a:effectRef idx="0"/>
          <a:fontRef idx="minor"/>
        </p:style>
        <p:txBody>
          <a:bodyPr lIns="90000" rIns="90000" tIns="46800" bIns="46800" anchor="t">
            <a:spAutoFit/>
          </a:bodyPr>
          <a:p>
            <a:pPr algn="ctr">
              <a:lnSpc>
                <a:spcPts val="15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Supply</a:t>
            </a:r>
            <a:endParaRPr b="0" lang="en-US" sz="2000" strike="noStrike" u="none">
              <a:solidFill>
                <a:srgbClr val="000000"/>
              </a:solidFill>
              <a:effectLst/>
              <a:uFillTx/>
              <a:latin typeface="Times New Roman"/>
            </a:endParaRPr>
          </a:p>
          <a:p>
            <a:pPr algn="ctr">
              <a:lnSpc>
                <a:spcPts val="15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Costs</a:t>
            </a:r>
            <a:endParaRPr b="0" lang="en-US" sz="2000" strike="noStrike" u="none">
              <a:solidFill>
                <a:srgbClr val="000000"/>
              </a:solidFill>
              <a:effectLst/>
              <a:uFillTx/>
              <a:latin typeface="Times New Roman"/>
            </a:endParaRPr>
          </a:p>
        </p:txBody>
      </p:sp>
      <p:sp>
        <p:nvSpPr>
          <p:cNvPr id="141" name=""/>
          <p:cNvSpPr/>
          <p:nvPr/>
        </p:nvSpPr>
        <p:spPr>
          <a:xfrm>
            <a:off x="6067440" y="3921120"/>
            <a:ext cx="1440" cy="96696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2" name=""/>
          <p:cNvSpPr/>
          <p:nvPr/>
        </p:nvSpPr>
        <p:spPr>
          <a:xfrm>
            <a:off x="7805880" y="3921120"/>
            <a:ext cx="1440" cy="96696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3" name=""/>
          <p:cNvSpPr/>
          <p:nvPr/>
        </p:nvSpPr>
        <p:spPr>
          <a:xfrm>
            <a:off x="5257800" y="5029200"/>
            <a:ext cx="1519200" cy="633600"/>
          </a:xfrm>
          <a:prstGeom prst="rect">
            <a:avLst/>
          </a:prstGeom>
          <a:noFill/>
          <a:ln w="0">
            <a:noFill/>
          </a:ln>
        </p:spPr>
        <p:style>
          <a:lnRef idx="0"/>
          <a:fillRef idx="0"/>
          <a:effectRef idx="0"/>
          <a:fontRef idx="minor"/>
        </p:style>
        <p:txBody>
          <a:bodyPr lIns="90000" rIns="90000" tIns="46800" bIns="46800" anchor="t">
            <a:spAutoFit/>
          </a:bodyPr>
          <a:p>
            <a:pPr algn="ctr">
              <a:lnSpc>
                <a:spcPts val="15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PX / ISO</a:t>
            </a:r>
            <a:endParaRPr b="0" lang="en-US" sz="2000" strike="noStrike" u="none">
              <a:solidFill>
                <a:srgbClr val="000000"/>
              </a:solidFill>
              <a:effectLst/>
              <a:uFillTx/>
              <a:latin typeface="Times New Roman"/>
            </a:endParaRPr>
          </a:p>
          <a:p>
            <a:pPr algn="ctr">
              <a:lnSpc>
                <a:spcPts val="15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Payments</a:t>
            </a:r>
            <a:endParaRPr b="0" lang="en-US" sz="2000" strike="noStrike" u="none">
              <a:solidFill>
                <a:srgbClr val="000000"/>
              </a:solidFill>
              <a:effectLst/>
              <a:uFillTx/>
              <a:latin typeface="Times New Roman"/>
            </a:endParaRPr>
          </a:p>
        </p:txBody>
      </p:sp>
      <p:sp>
        <p:nvSpPr>
          <p:cNvPr id="144" name=""/>
          <p:cNvSpPr/>
          <p:nvPr/>
        </p:nvSpPr>
        <p:spPr>
          <a:xfrm>
            <a:off x="7226280" y="4957920"/>
            <a:ext cx="1231920" cy="633600"/>
          </a:xfrm>
          <a:prstGeom prst="rect">
            <a:avLst/>
          </a:prstGeom>
          <a:noFill/>
          <a:ln w="0">
            <a:noFill/>
          </a:ln>
        </p:spPr>
        <p:style>
          <a:lnRef idx="0"/>
          <a:fillRef idx="0"/>
          <a:effectRef idx="0"/>
          <a:fontRef idx="minor"/>
        </p:style>
        <p:txBody>
          <a:bodyPr lIns="90000" rIns="90000" tIns="46800" bIns="46800" anchor="t">
            <a:spAutoFit/>
          </a:bodyPr>
          <a:p>
            <a:pPr algn="ctr">
              <a:lnSpc>
                <a:spcPts val="15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Wires</a:t>
            </a:r>
            <a:endParaRPr b="0" lang="en-US" sz="2000" strike="noStrike" u="none">
              <a:solidFill>
                <a:srgbClr val="000000"/>
              </a:solidFill>
              <a:effectLst/>
              <a:uFillTx/>
              <a:latin typeface="Times New Roman"/>
            </a:endParaRPr>
          </a:p>
          <a:p>
            <a:pPr algn="ctr">
              <a:lnSpc>
                <a:spcPts val="15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Costs</a:t>
            </a:r>
            <a:endParaRPr b="0" lang="en-US" sz="2000" strike="noStrike" u="none">
              <a:solidFill>
                <a:srgbClr val="000000"/>
              </a:solidFill>
              <a:effectLst/>
              <a:uFillTx/>
              <a:latin typeface="Times New Roman"/>
            </a:endParaRPr>
          </a:p>
        </p:txBody>
      </p:sp>
      <p:sp>
        <p:nvSpPr>
          <p:cNvPr id="145" name=""/>
          <p:cNvSpPr/>
          <p:nvPr/>
        </p:nvSpPr>
        <p:spPr>
          <a:xfrm flipH="1">
            <a:off x="4038120" y="5302080"/>
            <a:ext cx="1303560" cy="1800"/>
          </a:xfrm>
          <a:prstGeom prst="line">
            <a:avLst/>
          </a:prstGeom>
          <a:ln w="38160">
            <a:solidFill>
              <a:srgbClr val="000000"/>
            </a:solidFill>
            <a:miter/>
          </a:ln>
        </p:spPr>
        <p:style>
          <a:lnRef idx="0"/>
          <a:fillRef idx="0"/>
          <a:effectRef idx="0"/>
          <a:fontRef idx="minor"/>
        </p:style>
        <p:txBody>
          <a:bodyPr lIns="90000" rIns="90000" tIns="-45000" bIns="-45000" anchor="ctr">
            <a:noAutofit/>
          </a:bodyPr>
          <a:p>
            <a:endParaRPr b="0" lang="en-US" sz="2400" strike="noStrike" u="none">
              <a:solidFill>
                <a:srgbClr val="000000"/>
              </a:solidFill>
              <a:effectLst/>
              <a:uFillTx/>
              <a:latin typeface="Times New Roman"/>
            </a:endParaRPr>
          </a:p>
        </p:txBody>
      </p:sp>
      <p:sp>
        <p:nvSpPr>
          <p:cNvPr id="146" name=""/>
          <p:cNvSpPr/>
          <p:nvPr/>
        </p:nvSpPr>
        <p:spPr>
          <a:xfrm flipH="1" flipV="1">
            <a:off x="3022560" y="3989520"/>
            <a:ext cx="1015920" cy="131256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7" name=""/>
          <p:cNvSpPr/>
          <p:nvPr/>
        </p:nvSpPr>
        <p:spPr>
          <a:xfrm flipH="1">
            <a:off x="3530160" y="5302080"/>
            <a:ext cx="507960" cy="55260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a:off x="2878200" y="5910120"/>
            <a:ext cx="1305000" cy="633600"/>
          </a:xfrm>
          <a:prstGeom prst="rect">
            <a:avLst/>
          </a:prstGeom>
          <a:noFill/>
          <a:ln w="0">
            <a:noFill/>
          </a:ln>
        </p:spPr>
        <p:style>
          <a:lnRef idx="0"/>
          <a:fillRef idx="0"/>
          <a:effectRef idx="0"/>
          <a:fontRef idx="minor"/>
        </p:style>
        <p:txBody>
          <a:bodyPr lIns="90000" rIns="90000" tIns="46800" bIns="46800" anchor="t">
            <a:spAutoFit/>
          </a:bodyPr>
          <a:p>
            <a:pPr algn="ctr">
              <a:lnSpc>
                <a:spcPts val="15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Other</a:t>
            </a:r>
            <a:endParaRPr b="0" lang="en-US" sz="2000" strike="noStrike" u="none">
              <a:solidFill>
                <a:srgbClr val="000000"/>
              </a:solidFill>
              <a:effectLst/>
              <a:uFillTx/>
              <a:latin typeface="Times New Roman"/>
            </a:endParaRPr>
          </a:p>
          <a:p>
            <a:pPr algn="ctr">
              <a:lnSpc>
                <a:spcPts val="15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Suppliers</a:t>
            </a:r>
            <a:endParaRPr b="0" lang="en-US" sz="2000" strike="noStrike" u="none">
              <a:solidFill>
                <a:srgbClr val="000000"/>
              </a:solidFill>
              <a:effectLst/>
              <a:uFillTx/>
              <a:latin typeface="Times New Roman"/>
            </a:endParaRPr>
          </a:p>
        </p:txBody>
      </p:sp>
      <p:sp>
        <p:nvSpPr>
          <p:cNvPr id="149" name=""/>
          <p:cNvSpPr/>
          <p:nvPr/>
        </p:nvSpPr>
        <p:spPr>
          <a:xfrm>
            <a:off x="3313080" y="4367160"/>
            <a:ext cx="1305000" cy="347760"/>
          </a:xfrm>
          <a:prstGeom prst="rect">
            <a:avLst/>
          </a:prstGeom>
          <a:noFill/>
          <a:ln w="0">
            <a:noFill/>
          </a:ln>
        </p:spPr>
        <p:style>
          <a:lnRef idx="0"/>
          <a:fillRef idx="0"/>
          <a:effectRef idx="0"/>
          <a:fontRef idx="minor"/>
        </p:style>
        <p:txBody>
          <a:bodyPr lIns="90000" rIns="90000" tIns="46800" bIns="46800" anchor="t">
            <a:spAutoFit/>
          </a:bodyPr>
          <a:p>
            <a:pPr algn="ctr">
              <a:lnSpc>
                <a:spcPts val="1998"/>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50+ %</a:t>
            </a: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315EA415-D7AC-4E65-A8DB-8F912754DC35}" type="slidenum">
              <a:t>12</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465120" y="723240"/>
            <a:ext cx="6270480" cy="305280"/>
          </a:xfrm>
          <a:prstGeom prst="rect">
            <a:avLst/>
          </a:prstGeom>
          <a:noFill/>
          <a:ln w="0">
            <a:noFill/>
          </a:ln>
        </p:spPr>
        <p:txBody>
          <a:bodyPr lIns="0" rIns="0" tIns="0" bIns="0" anchor="b">
            <a:spAutoFit/>
          </a:bodyPr>
          <a:p>
            <a:pPr indent="0">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000" strike="noStrike" u="none">
                <a:solidFill>
                  <a:srgbClr val="ff0000"/>
                </a:solidFill>
                <a:effectLst/>
                <a:uFillTx/>
                <a:latin typeface="Arial"/>
              </a:rPr>
              <a:t>Generation Ownership/Control in the CAISO</a:t>
            </a:r>
            <a:endParaRPr b="1" lang="en-US" sz="2000" strike="noStrike" u="none">
              <a:solidFill>
                <a:srgbClr val="ff0000"/>
              </a:solidFill>
              <a:effectLst/>
              <a:uFillTx/>
              <a:latin typeface="Arial"/>
            </a:endParaRPr>
          </a:p>
        </p:txBody>
      </p:sp>
      <p:graphicFrame>
        <p:nvGraphicFramePr>
          <p:cNvPr id="73" name=""/>
          <p:cNvGraphicFramePr/>
          <p:nvPr/>
        </p:nvGraphicFramePr>
        <p:xfrm>
          <a:off x="533520" y="1208160"/>
          <a:ext cx="8153280" cy="5316480"/>
        </p:xfrm>
        <a:graphic>
          <a:graphicData uri="http://schemas.openxmlformats.org/presentationml/2006/ole">
            <p:oleObj progId="Excel.Sheet.12" r:id="rId1" spid="">
              <p:embed/>
              <p:pic>
                <p:nvPicPr>
                  <p:cNvPr id="74" name="" descr=""/>
                  <p:cNvPicPr/>
                  <p:nvPr/>
                </p:nvPicPr>
                <p:blipFill>
                  <a:blip r:embed="rId2"/>
                  <a:stretch/>
                </p:blipFill>
                <p:spPr>
                  <a:xfrm>
                    <a:off x="533520" y="1208160"/>
                    <a:ext cx="8153280" cy="5316480"/>
                  </a:xfrm>
                  <a:prstGeom prst="rect">
                    <a:avLst/>
                  </a:prstGeom>
                  <a:noFill/>
                  <a:ln w="0">
                    <a:noFill/>
                  </a:ln>
                </p:spPr>
              </p:pic>
            </p:oleObj>
          </a:graphicData>
        </a:graphic>
      </p:graphicFrame>
      <p:sp>
        <p:nvSpPr>
          <p:cNvPr id="3" name="PlaceHolder 2"/>
          <p:cNvSpPr>
            <a:spLocks noGrp="1"/>
          </p:cNvSpPr>
          <p:nvPr>
            <p:ph type="sldNum" idx="1"/>
          </p:nvPr>
        </p:nvSpPr>
        <p:spPr/>
        <p:txBody>
          <a:bodyPr/>
          <a:p>
            <a:fld id="{7BE27981-D063-43AB-9F38-A13E555E01FE}"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PlaceHolder 1"/>
          <p:cNvSpPr>
            <a:spLocks noGrp="1"/>
          </p:cNvSpPr>
          <p:nvPr>
            <p:ph type="title"/>
          </p:nvPr>
        </p:nvSpPr>
        <p:spPr>
          <a:xfrm>
            <a:off x="465120" y="662400"/>
            <a:ext cx="6270480" cy="366120"/>
          </a:xfrm>
          <a:prstGeom prst="rect">
            <a:avLst/>
          </a:prstGeom>
          <a:noFill/>
          <a:ln w="0">
            <a:noFill/>
          </a:ln>
        </p:spPr>
        <p:txBody>
          <a:bodyPr lIns="0" rIns="0" tIns="0" bIns="0" anchor="b">
            <a:spAutoFit/>
          </a:bodyPr>
          <a:p>
            <a:pPr indent="0">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400" strike="noStrike" u="none">
                <a:solidFill>
                  <a:srgbClr val="ff0000"/>
                </a:solidFill>
                <a:effectLst/>
                <a:uFillTx/>
                <a:latin typeface="Arial"/>
              </a:rPr>
              <a:t>Underlying Circumstances...</a:t>
            </a:r>
            <a:endParaRPr b="1" lang="en-US" sz="2400" strike="noStrike" u="none">
              <a:solidFill>
                <a:srgbClr val="ff0000"/>
              </a:solidFill>
              <a:effectLst/>
              <a:uFillTx/>
              <a:latin typeface="Arial"/>
            </a:endParaRPr>
          </a:p>
        </p:txBody>
      </p:sp>
      <p:sp>
        <p:nvSpPr>
          <p:cNvPr id="76" name="PlaceHolder 2"/>
          <p:cNvSpPr>
            <a:spLocks noGrp="1"/>
          </p:cNvSpPr>
          <p:nvPr>
            <p:ph/>
          </p:nvPr>
        </p:nvSpPr>
        <p:spPr>
          <a:xfrm>
            <a:off x="533160" y="1294920"/>
            <a:ext cx="8226360" cy="5069520"/>
          </a:xfrm>
          <a:prstGeom prst="rect">
            <a:avLst/>
          </a:prstGeom>
          <a:noFill/>
          <a:ln w="0">
            <a:noFill/>
          </a:ln>
        </p:spPr>
        <p:txBody>
          <a:bodyPr lIns="0" rIns="0" tIns="0" bIns="0" anchor="t">
            <a:normAutofit lnSpcReduction="9999"/>
          </a:bodyPr>
          <a:p>
            <a:pPr>
              <a:spcBef>
                <a:spcPts val="2001"/>
              </a:spcBef>
              <a:buClr>
                <a:srgbClr val="000000"/>
              </a:buClr>
              <a:buSzPct val="125000"/>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CAISO Load = 46,250Mw….CAISO Supply = 37,950Mw </a:t>
            </a:r>
            <a:endParaRPr b="0" lang="en-US" sz="2000" strike="noStrike" u="none">
              <a:solidFill>
                <a:srgbClr val="000000"/>
              </a:solidFill>
              <a:effectLst/>
              <a:uFillTx/>
              <a:latin typeface="Arial"/>
            </a:endParaRPr>
          </a:p>
          <a:p>
            <a:pPr>
              <a:spcBef>
                <a:spcPts val="2001"/>
              </a:spcBef>
              <a:buClr>
                <a:srgbClr val="000000"/>
              </a:buClr>
              <a:buSzPct val="125000"/>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Early end of rate freeze for SDGE customers</a:t>
            </a:r>
            <a:endParaRPr b="0" lang="en-US" sz="2000" strike="noStrike" u="none">
              <a:solidFill>
                <a:srgbClr val="000000"/>
              </a:solidFill>
              <a:effectLst/>
              <a:uFillTx/>
              <a:latin typeface="Arial"/>
            </a:endParaRPr>
          </a:p>
          <a:p>
            <a:pPr>
              <a:spcBef>
                <a:spcPts val="2001"/>
              </a:spcBef>
              <a:buClr>
                <a:srgbClr val="000000"/>
              </a:buClr>
              <a:buSzPct val="125000"/>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Frozen retail rates…5.4 cents for PG&amp;E and 6.5 cents for SCE</a:t>
            </a:r>
            <a:endParaRPr b="0" lang="en-US" sz="2000" strike="noStrike" u="none">
              <a:solidFill>
                <a:srgbClr val="000000"/>
              </a:solidFill>
              <a:effectLst/>
              <a:uFillTx/>
              <a:latin typeface="Arial"/>
            </a:endParaRPr>
          </a:p>
          <a:p>
            <a:pPr>
              <a:spcBef>
                <a:spcPts val="2001"/>
              </a:spcBef>
              <a:buClr>
                <a:srgbClr val="000000"/>
              </a:buClr>
              <a:buSzPct val="125000"/>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Excess reliance on “last minute” supply purchases:</a:t>
            </a:r>
            <a:endParaRPr b="0" lang="en-US" sz="2000" strike="noStrike" u="none">
              <a:solidFill>
                <a:srgbClr val="000000"/>
              </a:solidFill>
              <a:effectLst/>
              <a:uFillTx/>
              <a:latin typeface="Arial"/>
            </a:endParaRPr>
          </a:p>
          <a:p>
            <a:pPr lvl="2" marL="299880" indent="-161640">
              <a:spcBef>
                <a:spcPts val="499"/>
              </a:spcBef>
              <a:buClr>
                <a:srgbClr val="006b61"/>
              </a:buClr>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Mandatory CALPX buy/sell obligation for the IOU’s</a:t>
            </a:r>
            <a:endParaRPr b="0" lang="en-US" sz="2000" strike="noStrike" u="none">
              <a:solidFill>
                <a:srgbClr val="000000"/>
              </a:solidFill>
              <a:effectLst/>
              <a:uFillTx/>
              <a:latin typeface="Arial"/>
            </a:endParaRPr>
          </a:p>
          <a:p>
            <a:pPr lvl="2" marL="299880" indent="-161640">
              <a:spcBef>
                <a:spcPts val="499"/>
              </a:spcBef>
              <a:buClr>
                <a:srgbClr val="006b61"/>
              </a:buClr>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CPUC limitations on amount of forward contracting</a:t>
            </a:r>
            <a:endParaRPr b="0" lang="en-US" sz="2000" strike="noStrike" u="none">
              <a:solidFill>
                <a:srgbClr val="000000"/>
              </a:solidFill>
              <a:effectLst/>
              <a:uFillTx/>
              <a:latin typeface="Arial"/>
            </a:endParaRPr>
          </a:p>
          <a:p>
            <a:pPr lvl="2" marL="299880" indent="-161640">
              <a:spcBef>
                <a:spcPts val="499"/>
              </a:spcBef>
              <a:buClr>
                <a:srgbClr val="006b61"/>
              </a:buClr>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Bad judgement by the IOU’s</a:t>
            </a:r>
            <a:endParaRPr b="0" lang="en-US" sz="2000" strike="noStrike" u="none">
              <a:solidFill>
                <a:srgbClr val="000000"/>
              </a:solidFill>
              <a:effectLst/>
              <a:uFillTx/>
              <a:latin typeface="Arial"/>
            </a:endParaRPr>
          </a:p>
          <a:p>
            <a:pPr lvl="1" marL="136440" indent="-135000">
              <a:spcBef>
                <a:spcPts val="2001"/>
              </a:spcBef>
              <a:buClr>
                <a:srgbClr val="00279f"/>
              </a:buClr>
              <a:buSzPct val="125000"/>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Doubling of natural gas prices and 10x increase in emissions credit prices</a:t>
            </a:r>
            <a:endParaRPr b="0" lang="en-US" sz="2000" strike="noStrike" u="none">
              <a:solidFill>
                <a:srgbClr val="000000"/>
              </a:solidFill>
              <a:effectLst/>
              <a:uFillTx/>
              <a:latin typeface="Arial"/>
            </a:endParaRPr>
          </a:p>
          <a:p>
            <a:pPr lvl="1" marL="136440" indent="-135000">
              <a:spcBef>
                <a:spcPts val="2001"/>
              </a:spcBef>
              <a:buClr>
                <a:srgbClr val="00279f"/>
              </a:buClr>
              <a:buSzPct val="125000"/>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Last 10% of generation used only 33 hours/year</a:t>
            </a:r>
            <a:endParaRPr b="0" lang="en-US" sz="2000" strike="noStrike" u="none">
              <a:solidFill>
                <a:srgbClr val="000000"/>
              </a:solidFill>
              <a:effectLst/>
              <a:uFillTx/>
              <a:latin typeface="Arial"/>
            </a:endParaRPr>
          </a:p>
          <a:p>
            <a:pPr lvl="1" marL="136440" indent="-135000">
              <a:spcBef>
                <a:spcPts val="2001"/>
              </a:spcBef>
              <a:buClr>
                <a:srgbClr val="00279f"/>
              </a:buClr>
              <a:buSzPct val="125000"/>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CTC recovery mechanism killed retail competition</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1CE3C67A-3294-4BCC-900E-8B53810DFF8A}"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7" name="PlaceHolder 1"/>
          <p:cNvSpPr>
            <a:spLocks noGrp="1"/>
          </p:cNvSpPr>
          <p:nvPr>
            <p:ph type="title"/>
          </p:nvPr>
        </p:nvSpPr>
        <p:spPr>
          <a:xfrm>
            <a:off x="465120" y="662400"/>
            <a:ext cx="6270480" cy="366120"/>
          </a:xfrm>
          <a:prstGeom prst="rect">
            <a:avLst/>
          </a:prstGeom>
          <a:noFill/>
          <a:ln w="0">
            <a:noFill/>
          </a:ln>
        </p:spPr>
        <p:txBody>
          <a:bodyPr lIns="0" rIns="0" tIns="0" bIns="0" anchor="b">
            <a:spAutoFit/>
          </a:bodyPr>
          <a:p>
            <a:pPr indent="0">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400" strike="noStrike" u="none">
                <a:solidFill>
                  <a:srgbClr val="ff0000"/>
                </a:solidFill>
                <a:effectLst/>
                <a:uFillTx/>
                <a:latin typeface="Arial"/>
              </a:rPr>
              <a:t>What happened...</a:t>
            </a:r>
            <a:endParaRPr b="1" lang="en-US" sz="2400" strike="noStrike" u="none">
              <a:solidFill>
                <a:srgbClr val="ff0000"/>
              </a:solidFill>
              <a:effectLst/>
              <a:uFillTx/>
              <a:latin typeface="Arial"/>
            </a:endParaRPr>
          </a:p>
        </p:txBody>
      </p:sp>
      <p:sp>
        <p:nvSpPr>
          <p:cNvPr id="78" name="PlaceHolder 2"/>
          <p:cNvSpPr>
            <a:spLocks noGrp="1"/>
          </p:cNvSpPr>
          <p:nvPr>
            <p:ph/>
          </p:nvPr>
        </p:nvSpPr>
        <p:spPr>
          <a:xfrm>
            <a:off x="456840" y="1244160"/>
            <a:ext cx="8226360" cy="5742720"/>
          </a:xfrm>
          <a:prstGeom prst="rect">
            <a:avLst/>
          </a:prstGeom>
          <a:noFill/>
          <a:ln w="0">
            <a:noFill/>
          </a:ln>
        </p:spPr>
        <p:txBody>
          <a:bodyPr lIns="0" rIns="0" tIns="0" bIns="0" anchor="t">
            <a:normAutofit/>
          </a:bodyPr>
          <a:p>
            <a:pPr>
              <a:spcBef>
                <a:spcPts val="2001"/>
              </a:spcBef>
              <a:buClr>
                <a:srgbClr val="000000"/>
              </a:buClr>
              <a:buSzPct val="125000"/>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Generation owners sold most of their portfolios in the forward market…but not to the IOU’s</a:t>
            </a:r>
            <a:endParaRPr b="0" lang="en-US" sz="2000" strike="noStrike" u="none">
              <a:solidFill>
                <a:srgbClr val="000000"/>
              </a:solidFill>
              <a:effectLst/>
              <a:uFillTx/>
              <a:latin typeface="Arial"/>
            </a:endParaRPr>
          </a:p>
          <a:p>
            <a:pPr>
              <a:spcBef>
                <a:spcPts val="2001"/>
              </a:spcBef>
              <a:buClr>
                <a:srgbClr val="000000"/>
              </a:buClr>
              <a:buSzPct val="125000"/>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Considerably less hydro than last couple of years…record high “average” temperatures in the west…resulting in reduced imports to California</a:t>
            </a:r>
            <a:endParaRPr b="0" lang="en-US" sz="2000" strike="noStrike" u="none">
              <a:solidFill>
                <a:srgbClr val="000000"/>
              </a:solidFill>
              <a:effectLst/>
              <a:uFillTx/>
              <a:latin typeface="Arial"/>
            </a:endParaRPr>
          </a:p>
          <a:p>
            <a:pPr>
              <a:spcBef>
                <a:spcPts val="2001"/>
              </a:spcBef>
              <a:buClr>
                <a:srgbClr val="000000"/>
              </a:buClr>
              <a:buSzPct val="125000"/>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Marginal cost of peakers rose to over $300/mwh</a:t>
            </a:r>
            <a:endParaRPr b="0" lang="en-US" sz="2000" strike="noStrike" u="none">
              <a:solidFill>
                <a:srgbClr val="000000"/>
              </a:solidFill>
              <a:effectLst/>
              <a:uFillTx/>
              <a:latin typeface="Arial"/>
            </a:endParaRPr>
          </a:p>
          <a:p>
            <a:pPr>
              <a:spcBef>
                <a:spcPts val="2001"/>
              </a:spcBef>
              <a:buClr>
                <a:srgbClr val="000000"/>
              </a:buClr>
              <a:buSzPct val="125000"/>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Avg wholesale prices increased significantly:</a:t>
            </a:r>
            <a:endParaRPr b="0" lang="en-US" sz="2000" strike="noStrike" u="none">
              <a:solidFill>
                <a:srgbClr val="000000"/>
              </a:solidFill>
              <a:effectLst/>
              <a:uFillTx/>
              <a:latin typeface="Arial"/>
            </a:endParaRPr>
          </a:p>
          <a:p>
            <a:pPr lvl="2" marL="299880" indent="-161640">
              <a:spcBef>
                <a:spcPts val="2001"/>
              </a:spcBef>
              <a:buClr>
                <a:srgbClr val="006b61"/>
              </a:buClr>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June Day Ahead Prices…$23.52 in 1999…$120.20 in 2000 </a:t>
            </a:r>
            <a:endParaRPr b="0" lang="en-US" sz="2000" strike="noStrike" u="none">
              <a:solidFill>
                <a:srgbClr val="000000"/>
              </a:solidFill>
              <a:effectLst/>
              <a:uFillTx/>
              <a:latin typeface="Arial"/>
            </a:endParaRPr>
          </a:p>
          <a:p>
            <a:pPr lvl="2" marL="299880" indent="-161640">
              <a:spcBef>
                <a:spcPts val="2001"/>
              </a:spcBef>
              <a:buClr>
                <a:srgbClr val="006b61"/>
              </a:buClr>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June Real Time Prices…$21.46 in 1999…$131.92 in 2000</a:t>
            </a:r>
            <a:endParaRPr b="0" lang="en-US" sz="2000" strike="noStrike" u="none">
              <a:solidFill>
                <a:srgbClr val="000000"/>
              </a:solidFill>
              <a:effectLst/>
              <a:uFillTx/>
              <a:latin typeface="Arial"/>
            </a:endParaRPr>
          </a:p>
          <a:p>
            <a:pPr lvl="1" marL="136440" indent="-135000">
              <a:spcBef>
                <a:spcPts val="2001"/>
              </a:spcBef>
              <a:buClr>
                <a:srgbClr val="00279f"/>
              </a:buClr>
              <a:buSzPct val="125000"/>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SDGE customers saw doubling and tripling of their bills</a:t>
            </a:r>
            <a:endParaRPr b="0" lang="en-US" sz="2000" strike="noStrike" u="none">
              <a:solidFill>
                <a:srgbClr val="000000"/>
              </a:solidFill>
              <a:effectLst/>
              <a:uFillTx/>
              <a:latin typeface="Arial"/>
            </a:endParaRPr>
          </a:p>
          <a:p>
            <a:pPr lvl="1" marL="136440" indent="-135000">
              <a:spcBef>
                <a:spcPts val="2001"/>
              </a:spcBef>
              <a:buClr>
                <a:srgbClr val="00279f"/>
              </a:buClr>
              <a:buSzPct val="125000"/>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PG&amp;E and SCE revenue account shortfall of over $2bil each</a:t>
            </a:r>
            <a:endParaRPr b="0" lang="en-US" sz="2000" strike="noStrike" u="none">
              <a:solidFill>
                <a:srgbClr val="000000"/>
              </a:solidFill>
              <a:effectLst/>
              <a:uFillTx/>
              <a:latin typeface="Arial"/>
            </a:endParaRPr>
          </a:p>
          <a:p>
            <a:pPr lvl="1" marL="136440" indent="0">
              <a:spcBef>
                <a:spcPts val="2001"/>
              </a:spcBef>
              <a:buNone/>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67AE5F6B-9442-48A9-90D9-D2DF1793777C}"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9" name="PlaceHolder 1"/>
          <p:cNvSpPr>
            <a:spLocks noGrp="1"/>
          </p:cNvSpPr>
          <p:nvPr>
            <p:ph type="title"/>
          </p:nvPr>
        </p:nvSpPr>
        <p:spPr>
          <a:xfrm>
            <a:off x="465120" y="723240"/>
            <a:ext cx="6270480" cy="305280"/>
          </a:xfrm>
          <a:prstGeom prst="rect">
            <a:avLst/>
          </a:prstGeom>
          <a:noFill/>
          <a:ln w="0">
            <a:noFill/>
          </a:ln>
        </p:spPr>
        <p:txBody>
          <a:bodyPr lIns="0" rIns="0" tIns="0" bIns="0" anchor="b">
            <a:spAutoFit/>
          </a:bodyPr>
          <a:p>
            <a:pPr indent="0">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000" strike="noStrike" u="none">
                <a:solidFill>
                  <a:srgbClr val="ff0000"/>
                </a:solidFill>
                <a:effectLst/>
                <a:uFillTx/>
                <a:latin typeface="Arial"/>
              </a:rPr>
              <a:t>Net imports were a fraction of expectations...</a:t>
            </a:r>
            <a:endParaRPr b="1" lang="en-US" sz="2000" strike="noStrike" u="none">
              <a:solidFill>
                <a:srgbClr val="ff0000"/>
              </a:solidFill>
              <a:effectLst/>
              <a:uFillTx/>
              <a:latin typeface="Arial"/>
            </a:endParaRPr>
          </a:p>
        </p:txBody>
      </p:sp>
      <p:graphicFrame>
        <p:nvGraphicFramePr>
          <p:cNvPr id="80" name=""/>
          <p:cNvGraphicFramePr/>
          <p:nvPr/>
        </p:nvGraphicFramePr>
        <p:xfrm>
          <a:off x="228600" y="1219320"/>
          <a:ext cx="8680320" cy="5325840"/>
        </p:xfrm>
        <a:graphic>
          <a:graphicData uri="http://schemas.openxmlformats.org/presentationml/2006/ole">
            <p:oleObj progId="Excel.Sheet.12" r:id="rId1" spid="">
              <p:embed/>
              <p:pic>
                <p:nvPicPr>
                  <p:cNvPr id="81" name="" descr=""/>
                  <p:cNvPicPr/>
                  <p:nvPr/>
                </p:nvPicPr>
                <p:blipFill>
                  <a:blip r:embed="rId2"/>
                  <a:stretch/>
                </p:blipFill>
                <p:spPr>
                  <a:xfrm>
                    <a:off x="228600" y="1219320"/>
                    <a:ext cx="8680320" cy="5325840"/>
                  </a:xfrm>
                  <a:prstGeom prst="rect">
                    <a:avLst/>
                  </a:prstGeom>
                  <a:noFill/>
                  <a:ln w="0">
                    <a:noFill/>
                  </a:ln>
                </p:spPr>
              </p:pic>
            </p:oleObj>
          </a:graphicData>
        </a:graphic>
      </p:graphicFrame>
      <p:sp>
        <p:nvSpPr>
          <p:cNvPr id="3" name="PlaceHolder 2"/>
          <p:cNvSpPr>
            <a:spLocks noGrp="1"/>
          </p:cNvSpPr>
          <p:nvPr>
            <p:ph type="sldNum" idx="1"/>
          </p:nvPr>
        </p:nvSpPr>
        <p:spPr/>
        <p:txBody>
          <a:bodyPr/>
          <a:p>
            <a:fld id="{A4A72AD9-842C-478F-BBFD-FFC65507ECD5}"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465120" y="662400"/>
            <a:ext cx="6270480" cy="366120"/>
          </a:xfrm>
          <a:prstGeom prst="rect">
            <a:avLst/>
          </a:prstGeom>
          <a:noFill/>
          <a:ln w="0">
            <a:noFill/>
          </a:ln>
        </p:spPr>
        <p:txBody>
          <a:bodyPr lIns="0" rIns="0" tIns="0" bIns="0" anchor="b">
            <a:spAutoFit/>
          </a:bodyPr>
          <a:p>
            <a:pPr indent="0">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400" strike="noStrike" u="none">
                <a:solidFill>
                  <a:srgbClr val="ff0000"/>
                </a:solidFill>
                <a:effectLst/>
                <a:uFillTx/>
                <a:latin typeface="Arial"/>
              </a:rPr>
              <a:t>Underlying reasons...</a:t>
            </a:r>
            <a:endParaRPr b="1" lang="en-US" sz="2400" strike="noStrike" u="none">
              <a:solidFill>
                <a:srgbClr val="ff0000"/>
              </a:solidFill>
              <a:effectLst/>
              <a:uFillTx/>
              <a:latin typeface="Arial"/>
            </a:endParaRPr>
          </a:p>
        </p:txBody>
      </p:sp>
      <p:sp>
        <p:nvSpPr>
          <p:cNvPr id="83" name="PlaceHolder 2"/>
          <p:cNvSpPr>
            <a:spLocks noGrp="1"/>
          </p:cNvSpPr>
          <p:nvPr>
            <p:ph/>
          </p:nvPr>
        </p:nvSpPr>
        <p:spPr>
          <a:xfrm>
            <a:off x="380880" y="1371240"/>
            <a:ext cx="8226720" cy="4534560"/>
          </a:xfrm>
          <a:prstGeom prst="rect">
            <a:avLst/>
          </a:prstGeom>
          <a:noFill/>
          <a:ln w="0">
            <a:noFill/>
          </a:ln>
        </p:spPr>
        <p:txBody>
          <a:bodyPr lIns="0" rIns="0" tIns="0" bIns="0" anchor="t">
            <a:normAutofit lnSpcReduction="9999"/>
          </a:bodyPr>
          <a:p>
            <a:pPr>
              <a:spcBef>
                <a:spcPts val="499"/>
              </a:spcBef>
              <a:buClr>
                <a:srgbClr val="000000"/>
              </a:buClr>
              <a:buSzPct val="125000"/>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000" strike="noStrike" u="none">
                <a:solidFill>
                  <a:srgbClr val="000000"/>
                </a:solidFill>
                <a:effectLst/>
                <a:uFillTx/>
                <a:latin typeface="Arial"/>
              </a:rPr>
              <a:t>The middle of the supply curve was missing</a:t>
            </a:r>
            <a:endParaRPr b="0" lang="en-US" sz="2000" strike="noStrike" u="none">
              <a:solidFill>
                <a:srgbClr val="000000"/>
              </a:solidFill>
              <a:effectLst/>
              <a:uFillTx/>
              <a:latin typeface="Arial"/>
            </a:endParaRPr>
          </a:p>
          <a:p>
            <a:pPr lvl="2" marL="299880" indent="-161640">
              <a:spcBef>
                <a:spcPts val="499"/>
              </a:spcBef>
              <a:buClr>
                <a:srgbClr val="006b61"/>
              </a:buClr>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Nearly 10,000 Mw of supply was no longer in the market</a:t>
            </a:r>
            <a:endParaRPr b="0" lang="en-US" sz="2000" strike="noStrike" u="none">
              <a:solidFill>
                <a:srgbClr val="000000"/>
              </a:solidFill>
              <a:effectLst/>
              <a:uFillTx/>
              <a:latin typeface="Arial"/>
            </a:endParaRPr>
          </a:p>
          <a:p>
            <a:pPr>
              <a:spcBef>
                <a:spcPts val="499"/>
              </a:spcBef>
              <a:buClr>
                <a:srgbClr val="000000"/>
              </a:buClr>
              <a:buSzPct val="125000"/>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000" strike="noStrike" u="none">
                <a:solidFill>
                  <a:srgbClr val="000000"/>
                </a:solidFill>
                <a:effectLst/>
                <a:uFillTx/>
                <a:latin typeface="Arial"/>
              </a:rPr>
              <a:t>The buyers bid up the market unnecessarily</a:t>
            </a:r>
            <a:endParaRPr b="0" lang="en-US" sz="2000" strike="noStrike" u="none">
              <a:solidFill>
                <a:srgbClr val="000000"/>
              </a:solidFill>
              <a:effectLst/>
              <a:uFillTx/>
              <a:latin typeface="Arial"/>
            </a:endParaRPr>
          </a:p>
          <a:p>
            <a:pPr lvl="2" marL="299880" indent="-161640">
              <a:spcBef>
                <a:spcPts val="499"/>
              </a:spcBef>
              <a:buClr>
                <a:srgbClr val="006b61"/>
              </a:buClr>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Buyers raised their bids and paid hundreds of millions too much</a:t>
            </a:r>
            <a:endParaRPr b="0" lang="en-US" sz="2000" strike="noStrike" u="none">
              <a:solidFill>
                <a:srgbClr val="000000"/>
              </a:solidFill>
              <a:effectLst/>
              <a:uFillTx/>
              <a:latin typeface="Arial"/>
            </a:endParaRPr>
          </a:p>
          <a:p>
            <a:pPr>
              <a:spcBef>
                <a:spcPts val="499"/>
              </a:spcBef>
              <a:buClr>
                <a:srgbClr val="000000"/>
              </a:buClr>
              <a:buSzPct val="125000"/>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000" strike="noStrike" u="none">
                <a:solidFill>
                  <a:srgbClr val="000000"/>
                </a:solidFill>
                <a:effectLst/>
                <a:uFillTx/>
                <a:latin typeface="Arial"/>
              </a:rPr>
              <a:t>Automatic pass through of PX/ISO pricing</a:t>
            </a:r>
            <a:endParaRPr b="0" lang="en-US" sz="2000" strike="noStrike" u="none">
              <a:solidFill>
                <a:srgbClr val="000000"/>
              </a:solidFill>
              <a:effectLst/>
              <a:uFillTx/>
              <a:latin typeface="Arial"/>
            </a:endParaRPr>
          </a:p>
          <a:p>
            <a:pPr lvl="2" marL="299880" indent="-161640">
              <a:spcBef>
                <a:spcPts val="499"/>
              </a:spcBef>
              <a:buClr>
                <a:srgbClr val="006b61"/>
              </a:buClr>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SDGE had no real incentive to manage spot market price risk</a:t>
            </a:r>
            <a:endParaRPr b="0" lang="en-US" sz="2000" strike="noStrike" u="none">
              <a:solidFill>
                <a:srgbClr val="000000"/>
              </a:solidFill>
              <a:effectLst/>
              <a:uFillTx/>
              <a:latin typeface="Arial"/>
            </a:endParaRPr>
          </a:p>
          <a:p>
            <a:pPr>
              <a:spcBef>
                <a:spcPts val="499"/>
              </a:spcBef>
              <a:buClr>
                <a:srgbClr val="000000"/>
              </a:buClr>
              <a:buSzPct val="125000"/>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000" strike="noStrike" u="none">
                <a:solidFill>
                  <a:srgbClr val="000000"/>
                </a:solidFill>
                <a:effectLst/>
                <a:uFillTx/>
                <a:latin typeface="Arial"/>
              </a:rPr>
              <a:t>Pacific Northwest hydro suppliers were bargin shopping the California off-peak energy market in order to conserve remaining hydro </a:t>
            </a:r>
            <a:endParaRPr b="0" lang="en-US" sz="2000" strike="noStrike" u="none">
              <a:solidFill>
                <a:srgbClr val="000000"/>
              </a:solidFill>
              <a:effectLst/>
              <a:uFillTx/>
              <a:latin typeface="Arial"/>
            </a:endParaRPr>
          </a:p>
          <a:p>
            <a:pPr lvl="2" marL="299880" indent="-161640">
              <a:spcBef>
                <a:spcPts val="499"/>
              </a:spcBef>
              <a:buClr>
                <a:srgbClr val="006b61"/>
              </a:buClr>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Off peak prices were propped up by off peak demand</a:t>
            </a:r>
            <a:endParaRPr b="0" lang="en-US" sz="2000" strike="noStrike" u="none">
              <a:solidFill>
                <a:srgbClr val="000000"/>
              </a:solidFill>
              <a:effectLst/>
              <a:uFillTx/>
              <a:latin typeface="Arial"/>
            </a:endParaRPr>
          </a:p>
          <a:p>
            <a:pPr>
              <a:spcBef>
                <a:spcPts val="499"/>
              </a:spcBef>
              <a:buClr>
                <a:srgbClr val="000000"/>
              </a:buClr>
              <a:buSzPct val="125000"/>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000" strike="noStrike" u="none">
                <a:solidFill>
                  <a:srgbClr val="000000"/>
                </a:solidFill>
                <a:effectLst/>
                <a:uFillTx/>
                <a:latin typeface="Arial"/>
              </a:rPr>
              <a:t>Too much volume at the worst possible price…..</a:t>
            </a:r>
            <a:endParaRPr b="0" lang="en-US" sz="2000" strike="noStrike" u="none">
              <a:solidFill>
                <a:srgbClr val="000000"/>
              </a:solidFill>
              <a:effectLst/>
              <a:uFillTx/>
              <a:latin typeface="Arial"/>
            </a:endParaRPr>
          </a:p>
          <a:p>
            <a:pPr lvl="2" marL="299880" indent="-161640">
              <a:spcBef>
                <a:spcPts val="499"/>
              </a:spcBef>
              <a:buClr>
                <a:srgbClr val="006b61"/>
              </a:buClr>
              <a:buFont typeface="Arial"/>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2000" strike="noStrike" u="none">
                <a:solidFill>
                  <a:srgbClr val="000000"/>
                </a:solidFill>
                <a:effectLst/>
                <a:uFillTx/>
                <a:latin typeface="Arial"/>
              </a:rPr>
              <a:t>Price volatility was not the problem…it was the fact that 40,000mw of energy was being purchased at those high prices</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12EF0DD6-C1A5-469F-A410-DBC3089E86DE}"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
          <p:cNvSpPr/>
          <p:nvPr/>
        </p:nvSpPr>
        <p:spPr>
          <a:xfrm>
            <a:off x="2938320" y="3387600"/>
            <a:ext cx="582840" cy="1444680"/>
          </a:xfrm>
          <a:prstGeom prst="rect">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1030320" y="2209680"/>
            <a:ext cx="0" cy="2622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1030320" y="4832280"/>
            <a:ext cx="27496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609480" y="3645000"/>
            <a:ext cx="486000" cy="396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8" name=""/>
          <p:cNvSpPr/>
          <p:nvPr/>
        </p:nvSpPr>
        <p:spPr>
          <a:xfrm flipV="1">
            <a:off x="836640" y="2893680"/>
            <a:ext cx="0" cy="60804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a:off x="1838160" y="4830840"/>
            <a:ext cx="486000" cy="396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0" name=""/>
          <p:cNvSpPr/>
          <p:nvPr/>
        </p:nvSpPr>
        <p:spPr>
          <a:xfrm>
            <a:off x="2193840" y="4944960"/>
            <a:ext cx="679680" cy="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1" name=""/>
          <p:cNvSpPr/>
          <p:nvPr/>
        </p:nvSpPr>
        <p:spPr>
          <a:xfrm flipV="1">
            <a:off x="1030320" y="4641480"/>
            <a:ext cx="1746360" cy="152280"/>
          </a:xfrm>
          <a:prstGeom prst="line">
            <a:avLst/>
          </a:prstGeom>
          <a:ln w="442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92" name=""/>
          <p:cNvGrpSpPr/>
          <p:nvPr/>
        </p:nvGrpSpPr>
        <p:grpSpPr>
          <a:xfrm>
            <a:off x="2776680" y="2057040"/>
            <a:ext cx="1261800" cy="2584440"/>
            <a:chOff x="2776680" y="2057040"/>
            <a:chExt cx="1261800" cy="2584440"/>
          </a:xfrm>
        </p:grpSpPr>
        <p:sp>
          <p:nvSpPr>
            <p:cNvPr id="93" name=""/>
            <p:cNvSpPr/>
            <p:nvPr/>
          </p:nvSpPr>
          <p:spPr>
            <a:xfrm flipV="1">
              <a:off x="2776680" y="4337640"/>
              <a:ext cx="90000" cy="303840"/>
            </a:xfrm>
            <a:prstGeom prst="line">
              <a:avLst/>
            </a:prstGeom>
            <a:ln w="442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flipV="1">
              <a:off x="2866680" y="4261680"/>
              <a:ext cx="721080" cy="75600"/>
            </a:xfrm>
            <a:prstGeom prst="line">
              <a:avLst/>
            </a:prstGeom>
            <a:ln w="44280">
              <a:solidFill>
                <a:srgbClr val="000000"/>
              </a:solidFill>
              <a:miter/>
            </a:ln>
          </p:spPr>
          <p:style>
            <a:lnRef idx="0"/>
            <a:fillRef idx="0"/>
            <a:effectRef idx="0"/>
            <a:fontRef idx="minor"/>
          </p:style>
          <p:txBody>
            <a:bodyPr lIns="90000" rIns="90000" tIns="28800" bIns="28800" anchor="ctr">
              <a:noAutofit/>
            </a:bodyPr>
            <a:p>
              <a:endParaRPr b="0" lang="en-US" sz="2400" strike="noStrike" u="none">
                <a:solidFill>
                  <a:srgbClr val="000000"/>
                </a:solidFill>
                <a:effectLst/>
                <a:uFillTx/>
                <a:latin typeface="Times New Roman"/>
              </a:endParaRPr>
            </a:p>
          </p:txBody>
        </p:sp>
        <p:sp>
          <p:nvSpPr>
            <p:cNvPr id="95" name=""/>
            <p:cNvSpPr/>
            <p:nvPr/>
          </p:nvSpPr>
          <p:spPr>
            <a:xfrm flipV="1">
              <a:off x="3587760" y="2057040"/>
              <a:ext cx="450720" cy="2204280"/>
            </a:xfrm>
            <a:prstGeom prst="line">
              <a:avLst/>
            </a:prstGeom>
            <a:ln w="442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96" name=""/>
          <p:cNvSpPr/>
          <p:nvPr/>
        </p:nvSpPr>
        <p:spPr>
          <a:xfrm>
            <a:off x="7588080" y="3457440"/>
            <a:ext cx="603360" cy="1436760"/>
          </a:xfrm>
          <a:prstGeom prst="rect">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a:off x="5616720" y="2286000"/>
            <a:ext cx="0" cy="2608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5616720" y="4894200"/>
            <a:ext cx="2841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5181480" y="3714840"/>
            <a:ext cx="501840" cy="396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0" name=""/>
          <p:cNvSpPr/>
          <p:nvPr/>
        </p:nvSpPr>
        <p:spPr>
          <a:xfrm flipV="1">
            <a:off x="5415120" y="2965320"/>
            <a:ext cx="0" cy="60480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6451560" y="4894200"/>
            <a:ext cx="501840" cy="397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2" name=""/>
          <p:cNvSpPr/>
          <p:nvPr/>
        </p:nvSpPr>
        <p:spPr>
          <a:xfrm>
            <a:off x="6819840" y="5006880"/>
            <a:ext cx="701640" cy="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flipV="1">
            <a:off x="5616720" y="4703400"/>
            <a:ext cx="1804680" cy="152280"/>
          </a:xfrm>
          <a:prstGeom prst="line">
            <a:avLst/>
          </a:prstGeom>
          <a:ln w="442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flipV="1">
            <a:off x="7421400" y="4440240"/>
            <a:ext cx="100080" cy="263520"/>
          </a:xfrm>
          <a:prstGeom prst="line">
            <a:avLst/>
          </a:prstGeom>
          <a:ln w="442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flipV="1">
            <a:off x="7521480" y="4402080"/>
            <a:ext cx="136800" cy="38160"/>
          </a:xfrm>
          <a:prstGeom prst="line">
            <a:avLst/>
          </a:prstGeom>
          <a:ln w="44280">
            <a:solidFill>
              <a:srgbClr val="000000"/>
            </a:solidFill>
            <a:miter/>
          </a:ln>
        </p:spPr>
        <p:style>
          <a:lnRef idx="0"/>
          <a:fillRef idx="0"/>
          <a:effectRef idx="0"/>
          <a:fontRef idx="minor"/>
        </p:style>
        <p:txBody>
          <a:bodyPr lIns="90000" rIns="90000" tIns="-8640" bIns="-8640" anchor="ctr">
            <a:noAutofit/>
          </a:bodyPr>
          <a:p>
            <a:endParaRPr b="0" lang="en-US" sz="2400" strike="noStrike" u="none">
              <a:solidFill>
                <a:srgbClr val="000000"/>
              </a:solidFill>
              <a:effectLst/>
              <a:uFillTx/>
              <a:latin typeface="Times New Roman"/>
            </a:endParaRPr>
          </a:p>
        </p:txBody>
      </p:sp>
      <p:sp>
        <p:nvSpPr>
          <p:cNvPr id="106" name=""/>
          <p:cNvSpPr/>
          <p:nvPr/>
        </p:nvSpPr>
        <p:spPr>
          <a:xfrm flipV="1">
            <a:off x="7658280" y="2209680"/>
            <a:ext cx="465120" cy="2192400"/>
          </a:xfrm>
          <a:prstGeom prst="line">
            <a:avLst/>
          </a:prstGeom>
          <a:ln w="442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3962520" y="3505320"/>
            <a:ext cx="1066680" cy="609480"/>
          </a:xfrm>
          <a:prstGeom prst="rightArrow">
            <a:avLst>
              <a:gd name="adj1" fmla="val 50000"/>
              <a:gd name="adj2" fmla="val 43754"/>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533520" y="457200"/>
            <a:ext cx="72388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The middle of the supply curve is missing...</a:t>
            </a:r>
            <a:endParaRPr b="0" lang="en-US" sz="2400" strike="noStrike" u="none">
              <a:solidFill>
                <a:srgbClr val="000000"/>
              </a:solidFill>
              <a:effectLst/>
              <a:uFillTx/>
              <a:latin typeface="Times New Roman"/>
            </a:endParaRPr>
          </a:p>
        </p:txBody>
      </p:sp>
      <p:sp>
        <p:nvSpPr>
          <p:cNvPr id="109" name=""/>
          <p:cNvSpPr/>
          <p:nvPr/>
        </p:nvSpPr>
        <p:spPr>
          <a:xfrm>
            <a:off x="2438280" y="2666880"/>
            <a:ext cx="13716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Sold Forward</a:t>
            </a:r>
            <a:endParaRPr b="0" lang="en-US" sz="1400" strike="noStrike" u="none">
              <a:solidFill>
                <a:srgbClr val="000000"/>
              </a:solidFill>
              <a:effectLst/>
              <a:uFillTx/>
              <a:latin typeface="Times New Roman"/>
            </a:endParaRPr>
          </a:p>
        </p:txBody>
      </p:sp>
      <p:sp>
        <p:nvSpPr>
          <p:cNvPr id="110" name=""/>
          <p:cNvSpPr/>
          <p:nvPr/>
        </p:nvSpPr>
        <p:spPr>
          <a:xfrm>
            <a:off x="3124080" y="2971800"/>
            <a:ext cx="76320" cy="990720"/>
          </a:xfrm>
          <a:prstGeom prst="line">
            <a:avLst/>
          </a:prstGeom>
          <a:ln w="25560">
            <a:solidFill>
              <a:srgbClr val="000000"/>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 name=""/>
          <p:cNvSpPr/>
          <p:nvPr/>
        </p:nvSpPr>
        <p:spPr>
          <a:xfrm>
            <a:off x="5788080" y="8226360"/>
            <a:ext cx="7621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MWH</a:t>
            </a:r>
            <a:endParaRPr b="0" lang="en-US" sz="1400" strike="noStrike" u="none">
              <a:solidFill>
                <a:srgbClr val="000000"/>
              </a:solidFill>
              <a:effectLst/>
              <a:uFillTx/>
              <a:latin typeface="Times New Roman"/>
            </a:endParaRPr>
          </a:p>
        </p:txBody>
      </p:sp>
      <p:sp>
        <p:nvSpPr>
          <p:cNvPr id="112" name=""/>
          <p:cNvSpPr/>
          <p:nvPr/>
        </p:nvSpPr>
        <p:spPr>
          <a:xfrm>
            <a:off x="457200" y="3581280"/>
            <a:ext cx="7621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Price</a:t>
            </a:r>
            <a:endParaRPr b="0" lang="en-US" sz="1400" strike="noStrike" u="none">
              <a:solidFill>
                <a:srgbClr val="000000"/>
              </a:solidFill>
              <a:effectLst/>
              <a:uFillTx/>
              <a:latin typeface="Times New Roman"/>
            </a:endParaRPr>
          </a:p>
        </p:txBody>
      </p:sp>
      <p:sp>
        <p:nvSpPr>
          <p:cNvPr id="113" name=""/>
          <p:cNvSpPr/>
          <p:nvPr/>
        </p:nvSpPr>
        <p:spPr>
          <a:xfrm>
            <a:off x="5029200" y="3657600"/>
            <a:ext cx="7621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Price</a:t>
            </a:r>
            <a:endParaRPr b="0" lang="en-US" sz="1400" strike="noStrike" u="none">
              <a:solidFill>
                <a:srgbClr val="000000"/>
              </a:solidFill>
              <a:effectLst/>
              <a:uFillTx/>
              <a:latin typeface="Times New Roman"/>
            </a:endParaRPr>
          </a:p>
        </p:txBody>
      </p:sp>
      <p:sp>
        <p:nvSpPr>
          <p:cNvPr id="114" name=""/>
          <p:cNvSpPr/>
          <p:nvPr/>
        </p:nvSpPr>
        <p:spPr>
          <a:xfrm>
            <a:off x="6324480" y="4876920"/>
            <a:ext cx="7621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MW</a:t>
            </a:r>
            <a:endParaRPr b="0" lang="en-US" sz="1400" strike="noStrike" u="none">
              <a:solidFill>
                <a:srgbClr val="000000"/>
              </a:solidFill>
              <a:effectLst/>
              <a:uFillTx/>
              <a:latin typeface="Times New Roman"/>
            </a:endParaRPr>
          </a:p>
        </p:txBody>
      </p:sp>
      <p:sp>
        <p:nvSpPr>
          <p:cNvPr id="115" name=""/>
          <p:cNvSpPr/>
          <p:nvPr/>
        </p:nvSpPr>
        <p:spPr>
          <a:xfrm>
            <a:off x="1676520" y="4800600"/>
            <a:ext cx="76176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MW</a:t>
            </a:r>
            <a:endParaRPr b="0" lang="en-US" sz="1400" strike="noStrike" u="none">
              <a:solidFill>
                <a:srgbClr val="000000"/>
              </a:solidFill>
              <a:effectLst/>
              <a:uFillTx/>
              <a:latin typeface="Times New Roman"/>
            </a:endParaRPr>
          </a:p>
        </p:txBody>
      </p:sp>
      <p:sp>
        <p:nvSpPr>
          <p:cNvPr id="116" name=""/>
          <p:cNvSpPr/>
          <p:nvPr/>
        </p:nvSpPr>
        <p:spPr>
          <a:xfrm>
            <a:off x="1447920" y="5410080"/>
            <a:ext cx="2133360" cy="620640"/>
          </a:xfrm>
          <a:prstGeom prst="rect">
            <a:avLst/>
          </a:prstGeom>
          <a:noFill/>
          <a:ln w="0">
            <a:noFill/>
          </a:ln>
        </p:spPr>
        <p:style>
          <a:lnRef idx="0"/>
          <a:fillRef idx="0"/>
          <a:effectRef idx="0"/>
          <a:fontRef idx="minor"/>
        </p:style>
        <p:txBody>
          <a:bodyPr lIns="90000" rIns="90000" tIns="46800" bIns="46800" anchor="t">
            <a:spAutoFit/>
          </a:bodyPr>
          <a:p>
            <a:pPr>
              <a:lnSpc>
                <a:spcPct val="7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1998 - 1999</a:t>
            </a:r>
            <a:endParaRPr b="0" lang="en-US" sz="1800" strike="noStrike" u="none">
              <a:solidFill>
                <a:srgbClr val="000000"/>
              </a:solidFill>
              <a:effectLst/>
              <a:uFillTx/>
              <a:latin typeface="Times New Roman"/>
            </a:endParaRPr>
          </a:p>
          <a:p>
            <a:pPr>
              <a:lnSpc>
                <a:spcPct val="7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Supply Curve</a:t>
            </a:r>
            <a:endParaRPr b="0" lang="en-US" sz="1800" strike="noStrike" u="none">
              <a:solidFill>
                <a:srgbClr val="000000"/>
              </a:solidFill>
              <a:effectLst/>
              <a:uFillTx/>
              <a:latin typeface="Times New Roman"/>
            </a:endParaRPr>
          </a:p>
        </p:txBody>
      </p:sp>
      <p:sp>
        <p:nvSpPr>
          <p:cNvPr id="117" name=""/>
          <p:cNvSpPr/>
          <p:nvPr/>
        </p:nvSpPr>
        <p:spPr>
          <a:xfrm>
            <a:off x="6019920" y="5410080"/>
            <a:ext cx="2133360" cy="620640"/>
          </a:xfrm>
          <a:prstGeom prst="rect">
            <a:avLst/>
          </a:prstGeom>
          <a:noFill/>
          <a:ln w="0">
            <a:noFill/>
          </a:ln>
        </p:spPr>
        <p:style>
          <a:lnRef idx="0"/>
          <a:fillRef idx="0"/>
          <a:effectRef idx="0"/>
          <a:fontRef idx="minor"/>
        </p:style>
        <p:txBody>
          <a:bodyPr lIns="90000" rIns="90000" tIns="46800" bIns="46800" anchor="t">
            <a:spAutoFit/>
          </a:bodyPr>
          <a:p>
            <a:pPr>
              <a:lnSpc>
                <a:spcPct val="7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Summer 2000</a:t>
            </a:r>
            <a:endParaRPr b="0" lang="en-US" sz="1800" strike="noStrike" u="none">
              <a:solidFill>
                <a:srgbClr val="000000"/>
              </a:solidFill>
              <a:effectLst/>
              <a:uFillTx/>
              <a:latin typeface="Times New Roman"/>
            </a:endParaRPr>
          </a:p>
          <a:p>
            <a:pPr>
              <a:lnSpc>
                <a:spcPct val="7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Supply Curve</a:t>
            </a:r>
            <a:endParaRPr b="0" lang="en-US" sz="1800" strike="noStrike" u="none">
              <a:solidFill>
                <a:srgbClr val="000000"/>
              </a:solidFill>
              <a:effectLst/>
              <a:uFillTx/>
              <a:latin typeface="Times New Roman"/>
            </a:endParaRPr>
          </a:p>
        </p:txBody>
      </p:sp>
      <p:sp>
        <p:nvSpPr>
          <p:cNvPr id="118" name=""/>
          <p:cNvSpPr/>
          <p:nvPr/>
        </p:nvSpPr>
        <p:spPr>
          <a:xfrm>
            <a:off x="8077320" y="2666880"/>
            <a:ext cx="914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Shifted</a:t>
            </a:r>
            <a:endParaRPr b="0" lang="en-US" sz="1400" strike="noStrike" u="none">
              <a:solidFill>
                <a:srgbClr val="000000"/>
              </a:solidFill>
              <a:effectLst/>
              <a:uFillTx/>
              <a:latin typeface="Times New Roman"/>
            </a:endParaRPr>
          </a:p>
        </p:txBody>
      </p:sp>
      <p:sp>
        <p:nvSpPr>
          <p:cNvPr id="119" name=""/>
          <p:cNvSpPr/>
          <p:nvPr/>
        </p:nvSpPr>
        <p:spPr>
          <a:xfrm flipH="1">
            <a:off x="8000640" y="2971800"/>
            <a:ext cx="609480" cy="0"/>
          </a:xfrm>
          <a:prstGeom prst="line">
            <a:avLst/>
          </a:prstGeom>
          <a:ln w="38160">
            <a:solidFill>
              <a:srgbClr val="ff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A5E97AB1-495D-489E-B665-152D5A4D071E}"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 name="PlaceHolder 1"/>
          <p:cNvSpPr>
            <a:spLocks noGrp="1"/>
          </p:cNvSpPr>
          <p:nvPr>
            <p:ph type="title"/>
          </p:nvPr>
        </p:nvSpPr>
        <p:spPr>
          <a:xfrm>
            <a:off x="465120" y="662400"/>
            <a:ext cx="6270480" cy="366120"/>
          </a:xfrm>
          <a:prstGeom prst="rect">
            <a:avLst/>
          </a:prstGeom>
          <a:noFill/>
          <a:ln w="0">
            <a:noFill/>
          </a:ln>
        </p:spPr>
        <p:txBody>
          <a:bodyPr lIns="0" rIns="0" tIns="0" bIns="0" anchor="b">
            <a:spAutoFit/>
          </a:bodyPr>
          <a:p>
            <a:pPr indent="0">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400" strike="noStrike" u="none">
                <a:solidFill>
                  <a:srgbClr val="ff0000"/>
                </a:solidFill>
                <a:effectLst/>
                <a:uFillTx/>
                <a:latin typeface="Arial"/>
              </a:rPr>
              <a:t>Buyers bid up the price unnecessarily...</a:t>
            </a:r>
            <a:endParaRPr b="1" lang="en-US" sz="2400" strike="noStrike" u="none">
              <a:solidFill>
                <a:srgbClr val="ff0000"/>
              </a:solidFill>
              <a:effectLst/>
              <a:uFillTx/>
              <a:latin typeface="Arial"/>
            </a:endParaRPr>
          </a:p>
        </p:txBody>
      </p:sp>
      <p:pic>
        <p:nvPicPr>
          <p:cNvPr id="121" name="" descr=""/>
          <p:cNvPicPr/>
          <p:nvPr/>
        </p:nvPicPr>
        <p:blipFill>
          <a:blip r:embed="rId1"/>
          <a:stretch/>
        </p:blipFill>
        <p:spPr>
          <a:xfrm>
            <a:off x="1066680" y="1219320"/>
            <a:ext cx="7010640" cy="5338800"/>
          </a:xfrm>
          <a:prstGeom prst="rect">
            <a:avLst/>
          </a:prstGeom>
          <a:noFill/>
          <a:ln w="0">
            <a:noFill/>
          </a:ln>
        </p:spPr>
      </p:pic>
      <p:sp>
        <p:nvSpPr>
          <p:cNvPr id="3" name="PlaceHolder 2"/>
          <p:cNvSpPr>
            <a:spLocks noGrp="1"/>
          </p:cNvSpPr>
          <p:nvPr>
            <p:ph type="sldNum" idx="1"/>
          </p:nvPr>
        </p:nvSpPr>
        <p:spPr/>
        <p:txBody>
          <a:bodyPr/>
          <a:p>
            <a:fld id="{CE951219-3703-4B9A-8C1D-A94267C96AB7}"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 name="PlaceHolder 1"/>
          <p:cNvSpPr>
            <a:spLocks noGrp="1"/>
          </p:cNvSpPr>
          <p:nvPr>
            <p:ph type="title"/>
          </p:nvPr>
        </p:nvSpPr>
        <p:spPr>
          <a:xfrm>
            <a:off x="465120" y="662400"/>
            <a:ext cx="6270480" cy="366120"/>
          </a:xfrm>
          <a:prstGeom prst="rect">
            <a:avLst/>
          </a:prstGeom>
          <a:noFill/>
          <a:ln w="0">
            <a:noFill/>
          </a:ln>
        </p:spPr>
        <p:txBody>
          <a:bodyPr lIns="0" rIns="0" tIns="0" bIns="0" anchor="b">
            <a:spAutoFit/>
          </a:bodyPr>
          <a:p>
            <a:pPr indent="0">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2400" strike="noStrike" u="none">
                <a:solidFill>
                  <a:srgbClr val="ff0000"/>
                </a:solidFill>
                <a:effectLst/>
                <a:uFillTx/>
                <a:latin typeface="Arial"/>
              </a:rPr>
              <a:t>Too much spot market energy...</a:t>
            </a:r>
            <a:endParaRPr b="1" lang="en-US" sz="2400" strike="noStrike" u="none">
              <a:solidFill>
                <a:srgbClr val="ff0000"/>
              </a:solidFill>
              <a:effectLst/>
              <a:uFillTx/>
              <a:latin typeface="Arial"/>
            </a:endParaRPr>
          </a:p>
        </p:txBody>
      </p:sp>
      <p:graphicFrame>
        <p:nvGraphicFramePr>
          <p:cNvPr id="123" name=""/>
          <p:cNvGraphicFramePr/>
          <p:nvPr/>
        </p:nvGraphicFramePr>
        <p:xfrm>
          <a:off x="231840" y="1371600"/>
          <a:ext cx="8680320" cy="5025960"/>
        </p:xfrm>
        <a:graphic>
          <a:graphicData uri="http://schemas.openxmlformats.org/presentationml/2006/ole">
            <p:oleObj progId="Excel.Sheet.12" r:id="rId1" spid="">
              <p:embed/>
              <p:pic>
                <p:nvPicPr>
                  <p:cNvPr id="124" name="" descr=""/>
                  <p:cNvPicPr/>
                  <p:nvPr/>
                </p:nvPicPr>
                <p:blipFill>
                  <a:blip r:embed="rId2"/>
                  <a:stretch/>
                </p:blipFill>
                <p:spPr>
                  <a:xfrm>
                    <a:off x="231840" y="1371600"/>
                    <a:ext cx="8680320" cy="5025960"/>
                  </a:xfrm>
                  <a:prstGeom prst="rect">
                    <a:avLst/>
                  </a:prstGeom>
                  <a:noFill/>
                  <a:ln w="0">
                    <a:noFill/>
                  </a:ln>
                </p:spPr>
              </p:pic>
            </p:oleObj>
          </a:graphicData>
        </a:graphic>
      </p:graphicFrame>
      <p:sp>
        <p:nvSpPr>
          <p:cNvPr id="3" name="PlaceHolder 2"/>
          <p:cNvSpPr>
            <a:spLocks noGrp="1"/>
          </p:cNvSpPr>
          <p:nvPr>
            <p:ph type="sldNum" idx="1"/>
          </p:nvPr>
        </p:nvSpPr>
        <p:spPr/>
        <p:txBody>
          <a:bodyPr/>
          <a:p>
            <a:fld id="{F60D37D0-FF18-4F71-B635-20D01B349963}"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527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2000-10-23T15:39:07Z</dcterms:created>
  <dc:creator>John Stout</dc:creator>
  <dc:description/>
  <dc:language>en-US</dc:language>
  <cp:lastModifiedBy>John Stout</cp:lastModifiedBy>
  <cp:lastPrinted>2000-10-24T15:40:36Z</cp:lastPrinted>
  <dcterms:modified xsi:type="dcterms:W3CDTF">2000-10-24T18:48:55Z</dcterms:modified>
  <cp:revision>3</cp:revision>
  <dc:subject/>
  <dc:title>What went wrong in California...</dc:title>
</cp:coreProperties>
</file>