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wmf" ContentType="image/x-wmf"/>
  <Override PartName="/ppt/media/image7.wmf" ContentType="image/x-wmf"/>
  <Override PartName="/ppt/media/image8.png" ContentType="image/png"/>
  <Override PartName="/ppt/media/image9.png" ContentType="image/png"/>
  <Override PartName="/ppt/media/image10.png" ContentType="image/png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AC Banner"/>
          <p:cNvSpPr/>
          <p:nvPr/>
        </p:nvSpPr>
        <p:spPr>
          <a:xfrm>
            <a:off x="0" y="0"/>
            <a:ext cx="9144000" cy="175248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" name="AC Title Logo" descr=""/>
          <p:cNvPicPr/>
          <p:nvPr/>
        </p:nvPicPr>
        <p:blipFill>
          <a:blip r:embed="rId2"/>
          <a:stretch/>
        </p:blipFill>
        <p:spPr>
          <a:xfrm>
            <a:off x="353880" y="738360"/>
            <a:ext cx="3016440" cy="100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"/>
          <p:cNvSpPr/>
          <p:nvPr/>
        </p:nvSpPr>
        <p:spPr>
          <a:xfrm>
            <a:off x="1790640" y="-11160"/>
            <a:ext cx="1579680" cy="1765440"/>
          </a:xfrm>
          <a:custGeom>
            <a:avLst/>
            <a:gdLst/>
            <a:ahLst/>
            <a:rect l="l" t="t" r="r" b="b"/>
            <a:pathLst>
              <a:path w="1242" h="1050">
                <a:moveTo>
                  <a:pt x="18" y="0"/>
                </a:moveTo>
                <a:lnTo>
                  <a:pt x="24" y="60"/>
                </a:lnTo>
                <a:lnTo>
                  <a:pt x="60" y="162"/>
                </a:lnTo>
                <a:lnTo>
                  <a:pt x="54" y="204"/>
                </a:lnTo>
                <a:lnTo>
                  <a:pt x="60" y="270"/>
                </a:lnTo>
                <a:lnTo>
                  <a:pt x="84" y="312"/>
                </a:lnTo>
                <a:lnTo>
                  <a:pt x="72" y="384"/>
                </a:lnTo>
                <a:lnTo>
                  <a:pt x="60" y="426"/>
                </a:lnTo>
                <a:lnTo>
                  <a:pt x="54" y="504"/>
                </a:lnTo>
                <a:lnTo>
                  <a:pt x="30" y="588"/>
                </a:lnTo>
                <a:lnTo>
                  <a:pt x="36" y="660"/>
                </a:lnTo>
                <a:lnTo>
                  <a:pt x="18" y="720"/>
                </a:lnTo>
                <a:lnTo>
                  <a:pt x="18" y="780"/>
                </a:lnTo>
                <a:lnTo>
                  <a:pt x="6" y="870"/>
                </a:lnTo>
                <a:lnTo>
                  <a:pt x="0" y="924"/>
                </a:lnTo>
                <a:lnTo>
                  <a:pt x="6" y="972"/>
                </a:lnTo>
                <a:lnTo>
                  <a:pt x="12" y="1008"/>
                </a:lnTo>
                <a:lnTo>
                  <a:pt x="30" y="1050"/>
                </a:lnTo>
                <a:lnTo>
                  <a:pt x="1242" y="1050"/>
                </a:lnTo>
                <a:lnTo>
                  <a:pt x="1242" y="0"/>
                </a:lnTo>
                <a:lnTo>
                  <a:pt x="18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RENAMED" descr=""/>
          <p:cNvPicPr/>
          <p:nvPr/>
        </p:nvPicPr>
        <p:blipFill>
          <a:blip r:embed="rId3"/>
          <a:srcRect l="3459" t="3143" r="25903" b="10098"/>
          <a:stretch/>
        </p:blipFill>
        <p:spPr>
          <a:xfrm>
            <a:off x="1676520" y="-7920"/>
            <a:ext cx="1523880" cy="1762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741760" y="1165320"/>
            <a:ext cx="6170400" cy="576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837720" y="2211120"/>
            <a:ext cx="7620120" cy="411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dt" idx="1"/>
          </p:nvPr>
        </p:nvSpPr>
        <p:spPr>
          <a:xfrm>
            <a:off x="7146720" y="63244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280E36D-FF83-41A1-BB0C-AB0537F4C889}" type="datetime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09/27/25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ftr" idx="2"/>
          </p:nvPr>
        </p:nvSpPr>
        <p:spPr>
          <a:xfrm>
            <a:off x="114120" y="629604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3"/>
          </p:nvPr>
        </p:nvSpPr>
        <p:spPr>
          <a:xfrm>
            <a:off x="361944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DC334BD-897E-4A54-A3A5-6F57EB6FFD90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AC Banner"/>
          <p:cNvSpPr/>
          <p:nvPr/>
        </p:nvSpPr>
        <p:spPr>
          <a:xfrm>
            <a:off x="0" y="0"/>
            <a:ext cx="9144000" cy="175248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AC Title Logo" descr=""/>
          <p:cNvPicPr/>
          <p:nvPr/>
        </p:nvPicPr>
        <p:blipFill>
          <a:blip r:embed="rId2"/>
          <a:stretch/>
        </p:blipFill>
        <p:spPr>
          <a:xfrm>
            <a:off x="353880" y="738360"/>
            <a:ext cx="3016440" cy="100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"/>
          <p:cNvSpPr/>
          <p:nvPr/>
        </p:nvSpPr>
        <p:spPr>
          <a:xfrm>
            <a:off x="1790640" y="-11160"/>
            <a:ext cx="1579680" cy="1765440"/>
          </a:xfrm>
          <a:custGeom>
            <a:avLst/>
            <a:gdLst/>
            <a:ahLst/>
            <a:rect l="l" t="t" r="r" b="b"/>
            <a:pathLst>
              <a:path w="1242" h="1050">
                <a:moveTo>
                  <a:pt x="18" y="0"/>
                </a:moveTo>
                <a:lnTo>
                  <a:pt x="24" y="60"/>
                </a:lnTo>
                <a:lnTo>
                  <a:pt x="60" y="162"/>
                </a:lnTo>
                <a:lnTo>
                  <a:pt x="54" y="204"/>
                </a:lnTo>
                <a:lnTo>
                  <a:pt x="60" y="270"/>
                </a:lnTo>
                <a:lnTo>
                  <a:pt x="84" y="312"/>
                </a:lnTo>
                <a:lnTo>
                  <a:pt x="72" y="384"/>
                </a:lnTo>
                <a:lnTo>
                  <a:pt x="60" y="426"/>
                </a:lnTo>
                <a:lnTo>
                  <a:pt x="54" y="504"/>
                </a:lnTo>
                <a:lnTo>
                  <a:pt x="30" y="588"/>
                </a:lnTo>
                <a:lnTo>
                  <a:pt x="36" y="660"/>
                </a:lnTo>
                <a:lnTo>
                  <a:pt x="18" y="720"/>
                </a:lnTo>
                <a:lnTo>
                  <a:pt x="18" y="780"/>
                </a:lnTo>
                <a:lnTo>
                  <a:pt x="6" y="870"/>
                </a:lnTo>
                <a:lnTo>
                  <a:pt x="0" y="924"/>
                </a:lnTo>
                <a:lnTo>
                  <a:pt x="6" y="972"/>
                </a:lnTo>
                <a:lnTo>
                  <a:pt x="12" y="1008"/>
                </a:lnTo>
                <a:lnTo>
                  <a:pt x="30" y="1050"/>
                </a:lnTo>
                <a:lnTo>
                  <a:pt x="1242" y="1050"/>
                </a:lnTo>
                <a:lnTo>
                  <a:pt x="1242" y="0"/>
                </a:lnTo>
                <a:lnTo>
                  <a:pt x="18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RENAMED" descr=""/>
          <p:cNvPicPr/>
          <p:nvPr/>
        </p:nvPicPr>
        <p:blipFill>
          <a:blip r:embed="rId3"/>
          <a:srcRect l="3459" t="3143" r="25903" b="10098"/>
          <a:stretch/>
        </p:blipFill>
        <p:spPr>
          <a:xfrm>
            <a:off x="1676520" y="-7920"/>
            <a:ext cx="1523880" cy="1762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741760" y="1165320"/>
            <a:ext cx="6170400" cy="576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837720" y="2211120"/>
            <a:ext cx="7620120" cy="411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4"/>
          </p:nvPr>
        </p:nvSpPr>
        <p:spPr>
          <a:xfrm>
            <a:off x="7146720" y="63244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9E048A9-3F09-458C-AB4E-05A2471275BA}" type="datetime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09/27/25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5"/>
          </p:nvPr>
        </p:nvSpPr>
        <p:spPr>
          <a:xfrm>
            <a:off x="114120" y="629604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6"/>
          </p:nvPr>
        </p:nvSpPr>
        <p:spPr>
          <a:xfrm>
            <a:off x="361944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40FCE57-57B6-44D6-BB52-09089020E7CF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AC Banner"/>
          <p:cNvSpPr/>
          <p:nvPr/>
        </p:nvSpPr>
        <p:spPr>
          <a:xfrm>
            <a:off x="0" y="0"/>
            <a:ext cx="9144000" cy="175248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AC Title Logo" descr=""/>
          <p:cNvPicPr/>
          <p:nvPr/>
        </p:nvPicPr>
        <p:blipFill>
          <a:blip r:embed="rId2"/>
          <a:stretch/>
        </p:blipFill>
        <p:spPr>
          <a:xfrm>
            <a:off x="353880" y="738360"/>
            <a:ext cx="3016440" cy="100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"/>
          <p:cNvSpPr/>
          <p:nvPr/>
        </p:nvSpPr>
        <p:spPr>
          <a:xfrm>
            <a:off x="1790640" y="-11160"/>
            <a:ext cx="1579680" cy="1765440"/>
          </a:xfrm>
          <a:custGeom>
            <a:avLst/>
            <a:gdLst/>
            <a:ahLst/>
            <a:rect l="l" t="t" r="r" b="b"/>
            <a:pathLst>
              <a:path w="1242" h="1050">
                <a:moveTo>
                  <a:pt x="18" y="0"/>
                </a:moveTo>
                <a:lnTo>
                  <a:pt x="24" y="60"/>
                </a:lnTo>
                <a:lnTo>
                  <a:pt x="60" y="162"/>
                </a:lnTo>
                <a:lnTo>
                  <a:pt x="54" y="204"/>
                </a:lnTo>
                <a:lnTo>
                  <a:pt x="60" y="270"/>
                </a:lnTo>
                <a:lnTo>
                  <a:pt x="84" y="312"/>
                </a:lnTo>
                <a:lnTo>
                  <a:pt x="72" y="384"/>
                </a:lnTo>
                <a:lnTo>
                  <a:pt x="60" y="426"/>
                </a:lnTo>
                <a:lnTo>
                  <a:pt x="54" y="504"/>
                </a:lnTo>
                <a:lnTo>
                  <a:pt x="30" y="588"/>
                </a:lnTo>
                <a:lnTo>
                  <a:pt x="36" y="660"/>
                </a:lnTo>
                <a:lnTo>
                  <a:pt x="18" y="720"/>
                </a:lnTo>
                <a:lnTo>
                  <a:pt x="18" y="780"/>
                </a:lnTo>
                <a:lnTo>
                  <a:pt x="6" y="870"/>
                </a:lnTo>
                <a:lnTo>
                  <a:pt x="0" y="924"/>
                </a:lnTo>
                <a:lnTo>
                  <a:pt x="6" y="972"/>
                </a:lnTo>
                <a:lnTo>
                  <a:pt x="12" y="1008"/>
                </a:lnTo>
                <a:lnTo>
                  <a:pt x="30" y="1050"/>
                </a:lnTo>
                <a:lnTo>
                  <a:pt x="1242" y="1050"/>
                </a:lnTo>
                <a:lnTo>
                  <a:pt x="1242" y="0"/>
                </a:lnTo>
                <a:lnTo>
                  <a:pt x="18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RENAMED" descr=""/>
          <p:cNvPicPr/>
          <p:nvPr/>
        </p:nvPicPr>
        <p:blipFill>
          <a:blip r:embed="rId3"/>
          <a:srcRect l="3459" t="3143" r="25903" b="10098"/>
          <a:stretch/>
        </p:blipFill>
        <p:spPr>
          <a:xfrm>
            <a:off x="1676520" y="-7920"/>
            <a:ext cx="1523880" cy="1762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741760" y="1165320"/>
            <a:ext cx="6170400" cy="576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7720" y="2211120"/>
            <a:ext cx="7620120" cy="411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dt" idx="7"/>
          </p:nvPr>
        </p:nvSpPr>
        <p:spPr>
          <a:xfrm>
            <a:off x="7146720" y="63244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B61D113-0222-475E-9432-B5CE28DAF2F3}" type="datetime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09/27/25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8"/>
          </p:nvPr>
        </p:nvSpPr>
        <p:spPr>
          <a:xfrm>
            <a:off x="114120" y="629604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sldNum" idx="9"/>
          </p:nvPr>
        </p:nvSpPr>
        <p:spPr>
          <a:xfrm>
            <a:off x="361944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5CFDDE3-8305-486D-85FF-566195C9AEBB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06160" y="3475080"/>
            <a:ext cx="6326280" cy="10238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0" y="1600200"/>
            <a:ext cx="9144000" cy="0"/>
          </a:xfrm>
          <a:prstGeom prst="line">
            <a:avLst/>
          </a:prstGeom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AC Half Banner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dt" idx="10"/>
          </p:nvPr>
        </p:nvSpPr>
        <p:spPr>
          <a:xfrm>
            <a:off x="7146720" y="63244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89111EB-F18F-4AE1-B58E-A9D60FC4D3D1}" type="datetime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09/27/25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ftr" idx="11"/>
          </p:nvPr>
        </p:nvSpPr>
        <p:spPr>
          <a:xfrm>
            <a:off x="-360" y="63244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sldNum" idx="12"/>
          </p:nvPr>
        </p:nvSpPr>
        <p:spPr>
          <a:xfrm>
            <a:off x="361944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1AC3A57-1816-4892-AD60-D0CBB74E81D9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9" name="AC Title Logo" descr=""/>
          <p:cNvPicPr/>
          <p:nvPr/>
        </p:nvPicPr>
        <p:blipFill>
          <a:blip r:embed="rId2"/>
          <a:stretch/>
        </p:blipFill>
        <p:spPr>
          <a:xfrm>
            <a:off x="457200" y="2200320"/>
            <a:ext cx="3429000" cy="1143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0" name=""/>
          <p:cNvGrpSpPr/>
          <p:nvPr/>
        </p:nvGrpSpPr>
        <p:grpSpPr>
          <a:xfrm>
            <a:off x="1830240" y="1773360"/>
            <a:ext cx="2094120" cy="1666800"/>
            <a:chOff x="1830240" y="1773360"/>
            <a:chExt cx="2094120" cy="1666800"/>
          </a:xfrm>
        </p:grpSpPr>
        <p:sp>
          <p:nvSpPr>
            <p:cNvPr id="31" name=""/>
            <p:cNvSpPr/>
            <p:nvPr/>
          </p:nvSpPr>
          <p:spPr>
            <a:xfrm>
              <a:off x="2019240" y="1773360"/>
              <a:ext cx="1905120" cy="1666800"/>
            </a:xfrm>
            <a:custGeom>
              <a:avLst/>
              <a:gdLst/>
              <a:ahLst/>
              <a:rect l="l" t="t" r="r" b="b"/>
              <a:pathLst>
                <a:path w="1242" h="1050">
                  <a:moveTo>
                    <a:pt x="18" y="0"/>
                  </a:moveTo>
                  <a:lnTo>
                    <a:pt x="24" y="60"/>
                  </a:lnTo>
                  <a:lnTo>
                    <a:pt x="60" y="162"/>
                  </a:lnTo>
                  <a:lnTo>
                    <a:pt x="54" y="204"/>
                  </a:lnTo>
                  <a:lnTo>
                    <a:pt x="60" y="270"/>
                  </a:lnTo>
                  <a:lnTo>
                    <a:pt x="84" y="312"/>
                  </a:lnTo>
                  <a:lnTo>
                    <a:pt x="72" y="384"/>
                  </a:lnTo>
                  <a:lnTo>
                    <a:pt x="60" y="426"/>
                  </a:lnTo>
                  <a:lnTo>
                    <a:pt x="54" y="504"/>
                  </a:lnTo>
                  <a:lnTo>
                    <a:pt x="30" y="588"/>
                  </a:lnTo>
                  <a:lnTo>
                    <a:pt x="36" y="660"/>
                  </a:lnTo>
                  <a:lnTo>
                    <a:pt x="18" y="720"/>
                  </a:lnTo>
                  <a:lnTo>
                    <a:pt x="18" y="780"/>
                  </a:lnTo>
                  <a:lnTo>
                    <a:pt x="6" y="870"/>
                  </a:lnTo>
                  <a:lnTo>
                    <a:pt x="0" y="924"/>
                  </a:lnTo>
                  <a:lnTo>
                    <a:pt x="6" y="972"/>
                  </a:lnTo>
                  <a:lnTo>
                    <a:pt x="12" y="1008"/>
                  </a:lnTo>
                  <a:lnTo>
                    <a:pt x="30" y="1050"/>
                  </a:lnTo>
                  <a:lnTo>
                    <a:pt x="1242" y="1050"/>
                  </a:lnTo>
                  <a:lnTo>
                    <a:pt x="1242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32" name="RENAMED" descr=""/>
            <p:cNvPicPr/>
            <p:nvPr/>
          </p:nvPicPr>
          <p:blipFill>
            <a:blip r:embed="rId3"/>
            <a:srcRect l="0" t="3143" r="2945" b="10098"/>
            <a:stretch/>
          </p:blipFill>
          <p:spPr>
            <a:xfrm>
              <a:off x="1830240" y="1776240"/>
              <a:ext cx="2094120" cy="16635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1125360" y="152280"/>
            <a:ext cx="7790040" cy="146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7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Evolution of the New Corporate Executive: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7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Chief Risk Officer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7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November 17,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7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5" name="Oil%20Pipelines" descr=""/>
          <p:cNvPicPr/>
          <p:nvPr/>
        </p:nvPicPr>
        <p:blipFill>
          <a:blip r:embed="rId1"/>
          <a:stretch/>
        </p:blipFill>
        <p:spPr>
          <a:xfrm>
            <a:off x="4572000" y="3419640"/>
            <a:ext cx="4572000" cy="1560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Powerlines%201" descr=""/>
          <p:cNvPicPr/>
          <p:nvPr/>
        </p:nvPicPr>
        <p:blipFill>
          <a:blip r:embed="rId2"/>
          <a:stretch/>
        </p:blipFill>
        <p:spPr>
          <a:xfrm>
            <a:off x="0" y="3419640"/>
            <a:ext cx="4572000" cy="3438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" name=""/>
          <p:cNvSpPr/>
          <p:nvPr/>
        </p:nvSpPr>
        <p:spPr>
          <a:xfrm>
            <a:off x="4572000" y="4943520"/>
            <a:ext cx="4572000" cy="0"/>
          </a:xfrm>
          <a:prstGeom prst="line">
            <a:avLst/>
          </a:prstGeom>
          <a:ln w="5076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4572000" y="4979880"/>
          <a:ext cx="4572000" cy="1876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4979880"/>
                    <a:ext cx="4572000" cy="187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" name=""/>
          <p:cNvSpPr/>
          <p:nvPr/>
        </p:nvSpPr>
        <p:spPr>
          <a:xfrm>
            <a:off x="4572000" y="3419640"/>
            <a:ext cx="0" cy="3438360"/>
          </a:xfrm>
          <a:prstGeom prst="line">
            <a:avLst/>
          </a:prstGeom>
          <a:ln w="5076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"/>
          <p:cNvSpPr/>
          <p:nvPr/>
        </p:nvSpPr>
        <p:spPr>
          <a:xfrm>
            <a:off x="1143000" y="2052720"/>
            <a:ext cx="6934320" cy="533160"/>
          </a:xfrm>
          <a:prstGeom prst="rect">
            <a:avLst/>
          </a:prstGeom>
          <a:noFill/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64008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I. History of Risk Management during the 70’s, 80’s, and 90’s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143000" y="2814480"/>
            <a:ext cx="6934320" cy="533520"/>
          </a:xfrm>
          <a:prstGeom prst="rect">
            <a:avLst/>
          </a:prstGeom>
          <a:noFill/>
          <a:ln w="2844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64008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II. Evolving Role of CRO in Energy Companies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143000" y="3576600"/>
            <a:ext cx="6934320" cy="533520"/>
          </a:xfrm>
          <a:prstGeom prst="rect">
            <a:avLst/>
          </a:prstGeom>
          <a:noFill/>
          <a:ln w="32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64008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III. Next Stage of Energy Risk Management: Optimization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AC Banner Title"/>
          <p:cNvSpPr/>
          <p:nvPr/>
        </p:nvSpPr>
        <p:spPr>
          <a:xfrm>
            <a:off x="2741760" y="1165320"/>
            <a:ext cx="6170400" cy="57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Agenda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A9C164-DAC2-47DB-B844-C1092879B331}" type="slidenum">
              <a:t>10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B9CE80A-FA5B-4D5D-912C-2E31B13EED0A}" type="datetime1">
              <a:rPr lang="en-US"/>
              <a:t>09/27/25</a:t>
            </a:fld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/>
          </p:nvPr>
        </p:nvSpPr>
        <p:spPr>
          <a:xfrm>
            <a:off x="169560" y="3002040"/>
            <a:ext cx="2346120" cy="267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115920" indent="-11592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Entergy possessed a negative credit outlook which reflected credit protection measures that were weak for their business activities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5920" indent="-11592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S&amp;P was concerned over Entergy's strategic plan: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04640" indent="-5868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to position the company as a significant player in the relatively high-risk non-regulated national and international power generation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04640" indent="-5868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increase its investments in non-regulated, commodity-based businesses and maintain stringent financial measures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152280" y="2514600"/>
            <a:ext cx="243684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6600"/>
                </a:solidFill>
                <a:effectLst/>
                <a:uFillTx/>
                <a:latin typeface="Book Antiqua"/>
              </a:rPr>
              <a:t>-  </a:t>
            </a:r>
            <a:r>
              <a:rPr b="1" lang="en-US" sz="1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Before 4/24</a:t>
            </a:r>
            <a:r>
              <a:rPr b="1" i="1" lang="en-US" sz="1400" strike="noStrike" u="none">
                <a:solidFill>
                  <a:srgbClr val="006600"/>
                </a:solidFill>
                <a:effectLst/>
                <a:uFillTx/>
                <a:latin typeface="Book Antiqua"/>
              </a:rPr>
              <a:t> 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2666880" y="2986200"/>
            <a:ext cx="3114720" cy="36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Entergy Corporation announced the 50/50 joint venture with Koch Industries Inc. S&amp;P viewed the Entergy and Koch Venture as a “favorable” credit development for the following reasons: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 Entergy with a successful operating record in this high-risk commodity-based business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Koch’s strong performance is derived from its disciplined commodity trading controls, policies, procedures, systems, and infrastructure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profile of the trading and marketing venture will be enhanced through management focus and the creation of significant critical mass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will have access to both physical gas and power generation assets around which to trade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risk structure will better protect both Koch and Entergy from volatile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008160" y="2543040"/>
            <a:ext cx="2436840" cy="3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- 4/24 Announcement</a:t>
            </a:r>
            <a:r>
              <a:rPr b="1" i="1" lang="en-US" sz="1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5" name="" descr=""/>
          <p:cNvPicPr/>
          <p:nvPr/>
        </p:nvPicPr>
        <p:blipFill>
          <a:blip r:embed="rId1"/>
          <a:stretch/>
        </p:blipFill>
        <p:spPr>
          <a:xfrm>
            <a:off x="6232680" y="2819520"/>
            <a:ext cx="2825640" cy="3429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6" name=""/>
          <p:cNvSpPr/>
          <p:nvPr/>
        </p:nvSpPr>
        <p:spPr>
          <a:xfrm>
            <a:off x="6237360" y="2543040"/>
            <a:ext cx="2436840" cy="3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6600"/>
                </a:solidFill>
                <a:effectLst/>
                <a:uFillTx/>
                <a:latin typeface="Book Antiqua"/>
              </a:rPr>
              <a:t>- </a:t>
            </a:r>
            <a:r>
              <a:rPr b="1" lang="en-US" sz="1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Share Price</a:t>
            </a:r>
            <a:r>
              <a:rPr b="1" i="1" lang="en-US" sz="1400" strike="noStrike" u="none">
                <a:solidFill>
                  <a:srgbClr val="006600"/>
                </a:solidFill>
                <a:effectLst/>
                <a:uFillTx/>
                <a:latin typeface="Book Antiqua"/>
              </a:rPr>
              <a:t> 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rot="5400000">
            <a:off x="1218960" y="4381560"/>
            <a:ext cx="3048120" cy="30456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000066"/>
              </a:gs>
              <a:gs pos="50000">
                <a:srgbClr val="5b5b9c"/>
              </a:gs>
              <a:gs pos="100000">
                <a:srgbClr val="000066"/>
              </a:gs>
            </a:gsLst>
            <a:lin ang="10800000"/>
          </a:gradFill>
          <a:ln w="93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rot="5400000">
            <a:off x="4495320" y="4305240"/>
            <a:ext cx="3048120" cy="30492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000066"/>
              </a:gs>
              <a:gs pos="50000">
                <a:srgbClr val="5b5b9c"/>
              </a:gs>
              <a:gs pos="100000">
                <a:srgbClr val="000066"/>
              </a:gs>
            </a:gsLst>
            <a:lin ang="10800000"/>
          </a:gradFill>
          <a:ln w="93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990720" y="1963800"/>
            <a:ext cx="8048520" cy="5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4608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Risk management is now recognized as a core competency for players in the energy markets.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553080" y="6247440"/>
            <a:ext cx="20098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*Sources: Yahoo! Finance, S&amp;P Credit Wire, April 24,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50FA0C-CC11-4C2D-B30E-BD3876EF4F6F}" type="slidenum">
              <a:t>11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C72997D-359F-4E49-82FB-CDAD83BAF670}" type="datetime1">
              <a:rPr lang="en-US"/>
              <a:t>09/27/25</a:t>
            </a:fld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1057320" y="2020680"/>
            <a:ext cx="77738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Initially risk management activities were focused on trading activities as a reaction to high profile trading losses.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62" name=""/>
          <p:cNvGrpSpPr/>
          <p:nvPr/>
        </p:nvGrpSpPr>
        <p:grpSpPr>
          <a:xfrm>
            <a:off x="-720" y="2994480"/>
            <a:ext cx="9144720" cy="3340080"/>
            <a:chOff x="-720" y="2994480"/>
            <a:chExt cx="9144720" cy="3340080"/>
          </a:xfrm>
        </p:grpSpPr>
        <p:sp>
          <p:nvSpPr>
            <p:cNvPr id="163" name=""/>
            <p:cNvSpPr/>
            <p:nvPr/>
          </p:nvSpPr>
          <p:spPr>
            <a:xfrm>
              <a:off x="3121200" y="3449880"/>
              <a:ext cx="2549520" cy="225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1280" rIns="7128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Lost $1 billion and declared bankruptcy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0" y="3319560"/>
              <a:ext cx="9144000" cy="1440"/>
            </a:xfrm>
            <a:prstGeom prst="line">
              <a:avLst/>
            </a:prstGeom>
            <a:ln w="28440">
              <a:solidFill>
                <a:srgbClr val="a5002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938160" y="3007080"/>
              <a:ext cx="2160720" cy="30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b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6600"/>
                  </a:solidFill>
                  <a:effectLst/>
                  <a:uFillTx/>
                  <a:latin typeface="Arial"/>
                </a:rPr>
                <a:t>Derivatives Debacle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3114360" y="2994480"/>
              <a:ext cx="1760040" cy="30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b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6600"/>
                  </a:solidFill>
                  <a:effectLst/>
                  <a:uFillTx/>
                  <a:latin typeface="Arial"/>
                </a:rPr>
                <a:t>Magnitude of Loss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6381000" y="2994480"/>
              <a:ext cx="1671480" cy="30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b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6600"/>
                  </a:solidFill>
                  <a:effectLst/>
                  <a:uFillTx/>
                  <a:latin typeface="Arial"/>
                </a:rPr>
                <a:t>Cause of Debacle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6386400" y="3449880"/>
              <a:ext cx="2730600" cy="225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1280" rIns="7128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Lack of independent risk oversight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-720" y="3362400"/>
              <a:ext cx="10429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Historical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Debacles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-720" y="4168800"/>
              <a:ext cx="963720" cy="734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Recent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Utilities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Debacles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0" y="4005360"/>
              <a:ext cx="9144000" cy="1440"/>
            </a:xfrm>
            <a:prstGeom prst="line">
              <a:avLst/>
            </a:prstGeom>
            <a:ln w="12600">
              <a:solidFill>
                <a:srgbClr val="a5002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982800" y="3654360"/>
              <a:ext cx="8161200" cy="1800"/>
            </a:xfrm>
            <a:prstGeom prst="line">
              <a:avLst/>
            </a:prstGeom>
            <a:ln w="12600">
              <a:solidFill>
                <a:srgbClr val="a5002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982800" y="4533840"/>
              <a:ext cx="8161200" cy="1800"/>
            </a:xfrm>
            <a:prstGeom prst="line">
              <a:avLst/>
            </a:prstGeom>
            <a:ln w="12600">
              <a:solidFill>
                <a:srgbClr val="a5002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982800" y="4971960"/>
              <a:ext cx="8161200" cy="1800"/>
            </a:xfrm>
            <a:prstGeom prst="line">
              <a:avLst/>
            </a:prstGeom>
            <a:ln w="12600">
              <a:solidFill>
                <a:srgbClr val="a5002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982800" y="5526000"/>
              <a:ext cx="8161200" cy="1800"/>
            </a:xfrm>
            <a:prstGeom prst="line">
              <a:avLst/>
            </a:prstGeom>
            <a:ln w="12600">
              <a:solidFill>
                <a:srgbClr val="a5002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982800" y="5916600"/>
              <a:ext cx="8161200" cy="1800"/>
            </a:xfrm>
            <a:prstGeom prst="line">
              <a:avLst/>
            </a:prstGeom>
            <a:ln w="12600">
              <a:solidFill>
                <a:srgbClr val="a5002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980280" y="3398760"/>
              <a:ext cx="1241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Barings Bank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979200" y="3746520"/>
              <a:ext cx="15980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Metallhesellschaft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979920" y="4275360"/>
              <a:ext cx="1141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First Energy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981000" y="4694400"/>
              <a:ext cx="10033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PacifiCorp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979920" y="5051520"/>
              <a:ext cx="135000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Illinova</a:t>
              </a:r>
              <a:br>
                <a:rPr sz="1400"/>
              </a:b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(Illinois Power)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982080" y="5684760"/>
              <a:ext cx="656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LG&amp;E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981000" y="5946840"/>
              <a:ext cx="7952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Cinergy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3130560" y="3794040"/>
              <a:ext cx="2771640" cy="225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1280" rIns="7128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Lost $1.3 billion in maintenance margin calls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3125880" y="4060800"/>
              <a:ext cx="2771640" cy="531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1280" rIns="7128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Lost over $25 million due to counterparty default and subsequent replacement power purchase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3121200" y="4613400"/>
              <a:ext cx="2771640" cy="378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1280" rIns="7128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Lost at least $13 million due to poor management of extreme price volatility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116160" y="5008680"/>
              <a:ext cx="2772000" cy="531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1280" rIns="7128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Purchased $98 million replacement power due to deliberate strategy of replacing generation needs on spot market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3125880" y="5560920"/>
              <a:ext cx="2771640" cy="378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1280" rIns="7128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Lost $225 million in Midwest power price spikes in 1998, exited the trading business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3106800" y="5956200"/>
              <a:ext cx="2771640" cy="378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1280" rIns="7128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Lost over $74 million in Summer 1999, may exit the supply business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6386400" y="3801960"/>
              <a:ext cx="2730600" cy="225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1280" rIns="7128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Mismatched physical and financial book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6386400" y="4326120"/>
              <a:ext cx="2730600" cy="225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1280" rIns="7128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Inadequate credit risk management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6386400" y="4764240"/>
              <a:ext cx="2730600" cy="225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1280" rIns="7128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Inadequate market risk management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6386400" y="5316480"/>
              <a:ext cx="2730600" cy="225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1280" rIns="7128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Lack of market risk management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6386400" y="5568840"/>
              <a:ext cx="2730600" cy="378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1280" rIns="7128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Misinterpretation of forward price curve-Lack of market risk management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6386400" y="5921280"/>
              <a:ext cx="2730600" cy="378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1280" rIns="7128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Inadequate market risk management, also associated with legal risk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BFBE0C-8CF0-41F5-9571-1A4D83CBCABD}" type="slidenum">
              <a:t>12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20B1110-9004-4536-9AAF-1034AE41EE60}" type="datetime1">
              <a:rPr lang="en-US"/>
              <a:t>09/27/25</a:t>
            </a:fld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"/>
          <p:cNvSpPr/>
          <p:nvPr/>
        </p:nvSpPr>
        <p:spPr>
          <a:xfrm>
            <a:off x="6327720" y="3092400"/>
            <a:ext cx="1401840" cy="1006560"/>
          </a:xfrm>
          <a:custGeom>
            <a:avLst/>
            <a:gdLst/>
            <a:ahLst/>
            <a:rect l="l" t="t" r="r" b="b"/>
            <a:pathLst>
              <a:path w="810" h="336">
                <a:moveTo>
                  <a:pt x="742" y="0"/>
                </a:moveTo>
                <a:lnTo>
                  <a:pt x="0" y="0"/>
                </a:lnTo>
                <a:lnTo>
                  <a:pt x="0" y="336"/>
                </a:lnTo>
                <a:lnTo>
                  <a:pt x="742" y="336"/>
                </a:lnTo>
                <a:lnTo>
                  <a:pt x="810" y="166"/>
                </a:lnTo>
                <a:lnTo>
                  <a:pt x="742" y="0"/>
                </a:lnTo>
                <a:close/>
              </a:path>
            </a:pathLst>
          </a:custGeom>
          <a:solidFill>
            <a:srgbClr val="ffff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5087880" y="3092400"/>
            <a:ext cx="1393920" cy="1006560"/>
          </a:xfrm>
          <a:custGeom>
            <a:avLst/>
            <a:gdLst/>
            <a:ahLst/>
            <a:rect l="l" t="t" r="r" b="b"/>
            <a:pathLst>
              <a:path w="805" h="336">
                <a:moveTo>
                  <a:pt x="738" y="0"/>
                </a:moveTo>
                <a:lnTo>
                  <a:pt x="0" y="0"/>
                </a:lnTo>
                <a:lnTo>
                  <a:pt x="0" y="336"/>
                </a:lnTo>
                <a:lnTo>
                  <a:pt x="738" y="336"/>
                </a:lnTo>
                <a:lnTo>
                  <a:pt x="805" y="166"/>
                </a:lnTo>
                <a:lnTo>
                  <a:pt x="738" y="0"/>
                </a:lnTo>
                <a:close/>
              </a:path>
            </a:pathLst>
          </a:custGeom>
          <a:solidFill>
            <a:srgbClr val="ffcc99"/>
          </a:solidFill>
          <a:ln cap="rnd" w="648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3792600" y="3092400"/>
            <a:ext cx="1401840" cy="1006560"/>
          </a:xfrm>
          <a:custGeom>
            <a:avLst/>
            <a:gdLst/>
            <a:ahLst/>
            <a:rect l="l" t="t" r="r" b="b"/>
            <a:pathLst>
              <a:path w="810" h="336">
                <a:moveTo>
                  <a:pt x="743" y="0"/>
                </a:moveTo>
                <a:lnTo>
                  <a:pt x="0" y="0"/>
                </a:lnTo>
                <a:lnTo>
                  <a:pt x="0" y="336"/>
                </a:lnTo>
                <a:lnTo>
                  <a:pt x="743" y="336"/>
                </a:lnTo>
                <a:lnTo>
                  <a:pt x="810" y="166"/>
                </a:lnTo>
                <a:lnTo>
                  <a:pt x="743" y="0"/>
                </a:lnTo>
                <a:close/>
              </a:path>
            </a:pathLst>
          </a:custGeom>
          <a:solidFill>
            <a:srgbClr val="00ff00"/>
          </a:solidFill>
          <a:ln w="6480">
            <a:solidFill>
              <a:srgbClr val="00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2505240" y="3092400"/>
            <a:ext cx="1403280" cy="1006560"/>
          </a:xfrm>
          <a:custGeom>
            <a:avLst/>
            <a:gdLst/>
            <a:ahLst/>
            <a:rect l="l" t="t" r="r" b="b"/>
            <a:pathLst>
              <a:path w="810" h="336">
                <a:moveTo>
                  <a:pt x="739" y="0"/>
                </a:moveTo>
                <a:lnTo>
                  <a:pt x="0" y="0"/>
                </a:lnTo>
                <a:lnTo>
                  <a:pt x="0" y="336"/>
                </a:lnTo>
                <a:lnTo>
                  <a:pt x="739" y="336"/>
                </a:lnTo>
                <a:lnTo>
                  <a:pt x="810" y="166"/>
                </a:lnTo>
                <a:lnTo>
                  <a:pt x="739" y="0"/>
                </a:lnTo>
                <a:close/>
              </a:path>
            </a:pathLst>
          </a:custGeom>
          <a:solidFill>
            <a:srgbClr val="99ccff"/>
          </a:solidFill>
          <a:ln w="6480">
            <a:solidFill>
              <a:srgbClr val="000000"/>
            </a:solidFill>
            <a:prstDash val="dash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220760" y="3092400"/>
            <a:ext cx="1401840" cy="1006560"/>
          </a:xfrm>
          <a:custGeom>
            <a:avLst/>
            <a:gdLst/>
            <a:ahLst/>
            <a:rect l="l" t="t" r="r" b="b"/>
            <a:pathLst>
              <a:path w="810" h="336">
                <a:moveTo>
                  <a:pt x="738" y="0"/>
                </a:moveTo>
                <a:lnTo>
                  <a:pt x="0" y="0"/>
                </a:lnTo>
                <a:lnTo>
                  <a:pt x="0" y="336"/>
                </a:lnTo>
                <a:lnTo>
                  <a:pt x="738" y="336"/>
                </a:lnTo>
                <a:lnTo>
                  <a:pt x="810" y="166"/>
                </a:lnTo>
                <a:lnTo>
                  <a:pt x="738" y="0"/>
                </a:lnTo>
                <a:close/>
              </a:path>
            </a:pathLst>
          </a:custGeom>
          <a:solidFill>
            <a:srgbClr val="ffff00"/>
          </a:solidFill>
          <a:ln w="6480">
            <a:solidFill>
              <a:srgbClr val="00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396120" y="3294000"/>
            <a:ext cx="1216080" cy="60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673320" y="3300480"/>
            <a:ext cx="888840" cy="5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Risk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Activities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1343160" y="3173400"/>
            <a:ext cx="1030320" cy="84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1341000" y="3440160"/>
            <a:ext cx="1161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Analysis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3838680" y="3173400"/>
            <a:ext cx="1355760" cy="84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123080" y="3440160"/>
            <a:ext cx="7801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Trade/Deal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280120" y="3294000"/>
            <a:ext cx="1006560" cy="60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5418000" y="3440160"/>
            <a:ext cx="948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Trade/Deal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2622600" y="3051000"/>
            <a:ext cx="1116000" cy="10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676600" y="3200400"/>
            <a:ext cx="111600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Pricing – Risk Mgr or Structuring Group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689040" y="1971720"/>
            <a:ext cx="7450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In an effort to address the risks associated with trading, trading centric risk management solutions were implemented.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2" name=""/>
          <p:cNvGrpSpPr/>
          <p:nvPr/>
        </p:nvGrpSpPr>
        <p:grpSpPr>
          <a:xfrm>
            <a:off x="689040" y="4483080"/>
            <a:ext cx="7235280" cy="520920"/>
            <a:chOff x="689040" y="4483080"/>
            <a:chExt cx="7235280" cy="520920"/>
          </a:xfrm>
        </p:grpSpPr>
        <p:sp>
          <p:nvSpPr>
            <p:cNvPr id="213" name=""/>
            <p:cNvSpPr/>
            <p:nvPr/>
          </p:nvSpPr>
          <p:spPr>
            <a:xfrm>
              <a:off x="689040" y="4487760"/>
              <a:ext cx="1455480" cy="307440"/>
            </a:xfrm>
            <a:prstGeom prst="rect">
              <a:avLst/>
            </a:prstGeom>
            <a:solidFill>
              <a:srgbClr val="33cccc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c0c0c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Marketer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2144520" y="4483080"/>
              <a:ext cx="1455480" cy="520920"/>
            </a:xfrm>
            <a:prstGeom prst="rect">
              <a:avLst/>
            </a:prstGeom>
            <a:solidFill>
              <a:srgbClr val="00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c0c0c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Trading &amp; Risk Managers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3592080" y="4487760"/>
              <a:ext cx="1455480" cy="307440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c0c0c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Operations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5025600" y="4483080"/>
              <a:ext cx="1455480" cy="307440"/>
            </a:xfrm>
            <a:prstGeom prst="rect">
              <a:avLst/>
            </a:prstGeom>
            <a:solidFill>
              <a:srgbClr val="cc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c0c0c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Mid Office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6468840" y="4487760"/>
              <a:ext cx="1455480" cy="307440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c0c0c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Back Office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7D3707-731F-4055-B6FD-78AC5E7FDD72}" type="slidenum">
              <a:t>13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D049828-B4DA-4ABE-8993-48DC474D932B}" type="datetime1">
              <a:rPr lang="en-US"/>
              <a:t>09/27/25</a:t>
            </a:fld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1008000" y="1760040"/>
            <a:ext cx="7927920" cy="887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Industry analysts, credit rating agencies and shareholders are sending a strong message to energy companies regarding the risks associated with core business activities.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19" name="" descr=""/>
          <p:cNvPicPr/>
          <p:nvPr/>
        </p:nvPicPr>
        <p:blipFill>
          <a:blip r:embed="rId1"/>
          <a:stretch/>
        </p:blipFill>
        <p:spPr>
          <a:xfrm>
            <a:off x="457200" y="2844720"/>
            <a:ext cx="2249640" cy="2605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0" name=""/>
          <p:cNvSpPr/>
          <p:nvPr/>
        </p:nvSpPr>
        <p:spPr>
          <a:xfrm>
            <a:off x="2865600" y="2970360"/>
            <a:ext cx="2841480" cy="200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“Despite solid earnings growth, stock performance was dismal at best (for electric utilities). In 1999, average stocks were down 23% and relative under-performance was at 42.8%”. Contributing factors: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buClr>
                <a:srgbClr val="0000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Negative reaction to M&amp;A activity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buClr>
                <a:srgbClr val="0000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Rising interest rates/Fed tightening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buClr>
                <a:srgbClr val="0000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Deregulation uncertainty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buClr>
                <a:srgbClr val="0000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Market price volatility and risk management capabilities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-Merrill Lynch  3/22/2000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1" name="" descr=""/>
          <p:cNvPicPr/>
          <p:nvPr/>
        </p:nvPicPr>
        <p:blipFill>
          <a:blip r:embed="rId2"/>
          <a:stretch/>
        </p:blipFill>
        <p:spPr>
          <a:xfrm>
            <a:off x="5837400" y="4578480"/>
            <a:ext cx="3098520" cy="1938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2" name=""/>
          <p:cNvSpPr/>
          <p:nvPr/>
        </p:nvSpPr>
        <p:spPr>
          <a:xfrm>
            <a:off x="2394000" y="5445000"/>
            <a:ext cx="3470400" cy="1000080"/>
          </a:xfrm>
          <a:prstGeom prst="rect">
            <a:avLst/>
          </a:prstGeom>
          <a:gradFill rotWithShape="0">
            <a:gsLst>
              <a:gs pos="0">
                <a:srgbClr val="dbd2b2"/>
              </a:gs>
              <a:gs pos="100000">
                <a:srgbClr val="af9c53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2463480" y="5853240"/>
            <a:ext cx="8535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1996-2000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2463480" y="6137280"/>
            <a:ext cx="8535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1999-2000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5" name=""/>
          <p:cNvGrpSpPr/>
          <p:nvPr/>
        </p:nvGrpSpPr>
        <p:grpSpPr>
          <a:xfrm>
            <a:off x="3451680" y="5560920"/>
            <a:ext cx="440640" cy="759600"/>
            <a:chOff x="3451680" y="5560920"/>
            <a:chExt cx="440640" cy="759600"/>
          </a:xfrm>
        </p:grpSpPr>
        <p:sp>
          <p:nvSpPr>
            <p:cNvPr id="226" name=""/>
            <p:cNvSpPr/>
            <p:nvPr/>
          </p:nvSpPr>
          <p:spPr>
            <a:xfrm>
              <a:off x="3451680" y="5560920"/>
              <a:ext cx="3733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a50021"/>
                  </a:solidFill>
                  <a:effectLst/>
                  <a:uFillTx/>
                  <a:latin typeface="Arial"/>
                </a:rPr>
                <a:t>Duke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3459600" y="5852880"/>
              <a:ext cx="4327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a50021"/>
                  </a:solidFill>
                  <a:effectLst/>
                  <a:uFillTx/>
                  <a:latin typeface="Arial"/>
                </a:rPr>
                <a:t>5.86%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3459600" y="6137280"/>
              <a:ext cx="4327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a50021"/>
                  </a:solidFill>
                  <a:effectLst/>
                  <a:uFillTx/>
                  <a:latin typeface="Arial"/>
                </a:rPr>
                <a:t>8.07%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9" name=""/>
          <p:cNvGrpSpPr/>
          <p:nvPr/>
        </p:nvGrpSpPr>
        <p:grpSpPr>
          <a:xfrm>
            <a:off x="4038480" y="5560920"/>
            <a:ext cx="439560" cy="759600"/>
            <a:chOff x="4038480" y="5560920"/>
            <a:chExt cx="439560" cy="759600"/>
          </a:xfrm>
        </p:grpSpPr>
        <p:sp>
          <p:nvSpPr>
            <p:cNvPr id="230" name=""/>
            <p:cNvSpPr/>
            <p:nvPr/>
          </p:nvSpPr>
          <p:spPr>
            <a:xfrm>
              <a:off x="4038480" y="5560920"/>
              <a:ext cx="2210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a50021"/>
                  </a:solidFill>
                  <a:effectLst/>
                  <a:uFillTx/>
                  <a:latin typeface="Arial"/>
                </a:rPr>
                <a:t>SO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045320" y="5852880"/>
              <a:ext cx="4327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a50021"/>
                  </a:solidFill>
                  <a:effectLst/>
                  <a:uFillTx/>
                  <a:latin typeface="Arial"/>
                </a:rPr>
                <a:t>6.30%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045320" y="6137280"/>
              <a:ext cx="4327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a50021"/>
                  </a:solidFill>
                  <a:effectLst/>
                  <a:uFillTx/>
                  <a:latin typeface="Arial"/>
                </a:rPr>
                <a:t>8.36%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3" name=""/>
          <p:cNvGrpSpPr/>
          <p:nvPr/>
        </p:nvGrpSpPr>
        <p:grpSpPr>
          <a:xfrm>
            <a:off x="4625640" y="5560920"/>
            <a:ext cx="439920" cy="759600"/>
            <a:chOff x="4625640" y="5560920"/>
            <a:chExt cx="439920" cy="759600"/>
          </a:xfrm>
        </p:grpSpPr>
        <p:sp>
          <p:nvSpPr>
            <p:cNvPr id="234" name=""/>
            <p:cNvSpPr/>
            <p:nvPr/>
          </p:nvSpPr>
          <p:spPr>
            <a:xfrm>
              <a:off x="4625640" y="5560920"/>
              <a:ext cx="25488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a50021"/>
                  </a:solidFill>
                  <a:effectLst/>
                  <a:uFillTx/>
                  <a:latin typeface="Arial"/>
                </a:rPr>
                <a:t>REI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4632840" y="5852880"/>
              <a:ext cx="4327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a50021"/>
                  </a:solidFill>
                  <a:effectLst/>
                  <a:uFillTx/>
                  <a:latin typeface="Arial"/>
                </a:rPr>
                <a:t>6.49%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4632840" y="6137280"/>
              <a:ext cx="4327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a50021"/>
                  </a:solidFill>
                  <a:effectLst/>
                  <a:uFillTx/>
                  <a:latin typeface="Arial"/>
                </a:rPr>
                <a:t>7.77%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7" name=""/>
          <p:cNvGrpSpPr/>
          <p:nvPr/>
        </p:nvGrpSpPr>
        <p:grpSpPr>
          <a:xfrm>
            <a:off x="5212080" y="5560920"/>
            <a:ext cx="542520" cy="759600"/>
            <a:chOff x="5212080" y="5560920"/>
            <a:chExt cx="542520" cy="759600"/>
          </a:xfrm>
        </p:grpSpPr>
        <p:sp>
          <p:nvSpPr>
            <p:cNvPr id="238" name=""/>
            <p:cNvSpPr/>
            <p:nvPr/>
          </p:nvSpPr>
          <p:spPr>
            <a:xfrm>
              <a:off x="5315040" y="5560920"/>
              <a:ext cx="2462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a50021"/>
                  </a:solidFill>
                  <a:effectLst/>
                  <a:uFillTx/>
                  <a:latin typeface="Arial"/>
                </a:rPr>
                <a:t>EIX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5321880" y="5852880"/>
              <a:ext cx="4327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a50021"/>
                  </a:solidFill>
                  <a:effectLst/>
                  <a:uFillTx/>
                  <a:latin typeface="Arial"/>
                </a:rPr>
                <a:t>9.82%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5212080" y="6137280"/>
              <a:ext cx="51768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a50021"/>
                  </a:solidFill>
                  <a:effectLst/>
                  <a:uFillTx/>
                  <a:latin typeface="Arial"/>
                </a:rPr>
                <a:t>14.95%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1" name=""/>
          <p:cNvSpPr/>
          <p:nvPr/>
        </p:nvSpPr>
        <p:spPr>
          <a:xfrm>
            <a:off x="3125880" y="5169600"/>
            <a:ext cx="18874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Volatility of Share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2216880" y="2602800"/>
            <a:ext cx="21751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DJ Utility vs. Equity Indices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6647400" y="4425120"/>
            <a:ext cx="15742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Utility Share Prices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16BC9A-615F-45A4-83CA-5303A8DF23C4}" type="slidenum">
              <a:t>14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466F950-3BA4-45D8-B05D-DCFC6E55E76A}" type="datetime1">
              <a:rPr lang="en-US"/>
              <a:t>09/27/25</a:t>
            </a:fld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533160" y="1979280"/>
            <a:ext cx="8420040" cy="763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The bar has been raised to enable a holistic enterprise risk management framework that integrates current trading centric solutions with solutions for the balance of the core business.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5" name=""/>
          <p:cNvSpPr/>
          <p:nvPr/>
        </p:nvSpPr>
        <p:spPr>
          <a:xfrm>
            <a:off x="896760" y="2933640"/>
            <a:ext cx="3276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Corporate Risk Management*: </a:t>
            </a:r>
            <a:br>
              <a:rPr sz="1200"/>
            </a:b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An Integrated Approach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5218200" y="3414600"/>
            <a:ext cx="3506760" cy="296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280" rIns="71280" tIns="36360" bIns="36360" anchor="t">
            <a:spAutoFit/>
          </a:bodyPr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Improves senior management strategic decision making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Increases management focus on explicit risk v. return tradeoff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Sharpens corporate risk awareness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Improves capital allocation and investment decisions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is a finite asset like capital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allocate risk among investments to earn best overall returns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for improved management of key stakeholder objectives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Shareholders - earnings and cash flow stability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- risk transparency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- consistency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 - awareness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cost reductions and risk mitigation efficiencies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5372280" y="2895480"/>
            <a:ext cx="335268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Benefits of a Corporate Risk Management Approach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235080" y="4832280"/>
            <a:ext cx="661680" cy="650880"/>
          </a:xfrm>
          <a:prstGeom prst="rect">
            <a:avLst/>
          </a:prstGeom>
          <a:gradFill rotWithShape="0">
            <a:gsLst>
              <a:gs pos="0">
                <a:srgbClr val="504726"/>
              </a:gs>
              <a:gs pos="100000">
                <a:srgbClr val="af9c53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209520" y="4946760"/>
            <a:ext cx="941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Insurance 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176480" y="4832280"/>
            <a:ext cx="650880" cy="650880"/>
          </a:xfrm>
          <a:prstGeom prst="rect">
            <a:avLst/>
          </a:prstGeom>
          <a:gradFill rotWithShape="0">
            <a:gsLst>
              <a:gs pos="0">
                <a:srgbClr val="504726"/>
              </a:gs>
              <a:gs pos="100000">
                <a:srgbClr val="af9c53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1125360" y="4933800"/>
            <a:ext cx="941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Treasurer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2117880" y="4832280"/>
            <a:ext cx="650880" cy="650880"/>
          </a:xfrm>
          <a:prstGeom prst="rect">
            <a:avLst/>
          </a:prstGeom>
          <a:gradFill rotWithShape="0">
            <a:gsLst>
              <a:gs pos="0">
                <a:srgbClr val="504726"/>
              </a:gs>
              <a:gs pos="100000">
                <a:srgbClr val="af9c53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2070000" y="4946760"/>
            <a:ext cx="7239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Credit 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3057480" y="4832280"/>
            <a:ext cx="652680" cy="650880"/>
          </a:xfrm>
          <a:prstGeom prst="rect">
            <a:avLst/>
          </a:prstGeom>
          <a:gradFill rotWithShape="0">
            <a:gsLst>
              <a:gs pos="0">
                <a:srgbClr val="504726"/>
              </a:gs>
              <a:gs pos="100000">
                <a:srgbClr val="af9c53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2884320" y="4896000"/>
            <a:ext cx="1013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Commodity Traders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3998880" y="4832280"/>
            <a:ext cx="650880" cy="650880"/>
          </a:xfrm>
          <a:prstGeom prst="rect">
            <a:avLst/>
          </a:prstGeom>
          <a:gradFill rotWithShape="0">
            <a:gsLst>
              <a:gs pos="0">
                <a:srgbClr val="504726"/>
              </a:gs>
              <a:gs pos="100000">
                <a:srgbClr val="af9c53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3862440" y="4870440"/>
            <a:ext cx="963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Operations Managers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1176480" y="3616200"/>
            <a:ext cx="2533680" cy="709560"/>
          </a:xfrm>
          <a:prstGeom prst="ellipse">
            <a:avLst/>
          </a:prstGeom>
          <a:gradFill rotWithShape="0">
            <a:gsLst>
              <a:gs pos="0">
                <a:srgbClr val="004300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1393920" y="3732120"/>
            <a:ext cx="2098440" cy="63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Insurance     Financial      Credit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Commodity      Operating Portfolio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2406600" y="4325760"/>
            <a:ext cx="0" cy="506520"/>
          </a:xfrm>
          <a:prstGeom prst="line">
            <a:avLst/>
          </a:prstGeom>
          <a:ln w="12600">
            <a:solidFill>
              <a:srgbClr val="a5002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 flipH="1">
            <a:off x="1538280" y="4325760"/>
            <a:ext cx="868320" cy="506520"/>
          </a:xfrm>
          <a:prstGeom prst="line">
            <a:avLst/>
          </a:prstGeom>
          <a:ln w="12600">
            <a:solidFill>
              <a:srgbClr val="a5002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406600" y="4325760"/>
            <a:ext cx="1013040" cy="506520"/>
          </a:xfrm>
          <a:prstGeom prst="line">
            <a:avLst/>
          </a:prstGeom>
          <a:ln w="12600">
            <a:solidFill>
              <a:srgbClr val="a5002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 flipH="1">
            <a:off x="596520" y="4325760"/>
            <a:ext cx="1809720" cy="506520"/>
          </a:xfrm>
          <a:prstGeom prst="line">
            <a:avLst/>
          </a:prstGeom>
          <a:ln w="12600">
            <a:solidFill>
              <a:srgbClr val="a5002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406600" y="4325760"/>
            <a:ext cx="1954440" cy="506520"/>
          </a:xfrm>
          <a:prstGeom prst="line">
            <a:avLst/>
          </a:prstGeom>
          <a:ln w="12600">
            <a:solidFill>
              <a:srgbClr val="a5002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885960" y="5194440"/>
            <a:ext cx="290520" cy="0"/>
          </a:xfrm>
          <a:prstGeom prst="line">
            <a:avLst/>
          </a:prstGeom>
          <a:ln w="12600">
            <a:solidFill>
              <a:srgbClr val="a50021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1827360" y="5194440"/>
            <a:ext cx="290520" cy="0"/>
          </a:xfrm>
          <a:prstGeom prst="line">
            <a:avLst/>
          </a:prstGeom>
          <a:ln w="12600">
            <a:solidFill>
              <a:srgbClr val="a50021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768760" y="5194440"/>
            <a:ext cx="288720" cy="0"/>
          </a:xfrm>
          <a:prstGeom prst="line">
            <a:avLst/>
          </a:prstGeom>
          <a:ln w="12600">
            <a:solidFill>
              <a:srgbClr val="a50021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3710160" y="5194440"/>
            <a:ext cx="288720" cy="0"/>
          </a:xfrm>
          <a:prstGeom prst="line">
            <a:avLst/>
          </a:prstGeom>
          <a:ln w="12600">
            <a:solidFill>
              <a:srgbClr val="a50021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1900080" y="3384720"/>
            <a:ext cx="108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Types of Risks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1166760" y="5607000"/>
            <a:ext cx="2533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Risk Management Responsibility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401760" y="5848200"/>
            <a:ext cx="42670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management can be defined as the systematic approach to identifying, categorizing, quantifying, and proactively dealing with all risk in a corporation in order to preserve and enhance value.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DBE0399-40D8-47D6-B904-71CAAA68AD78}" type="slidenum">
              <a:t>15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D010077-F087-49B1-AF61-04BF6E0A6645}" type="datetime1">
              <a:rPr lang="en-US"/>
              <a:t>09/27/25</a:t>
            </a:fld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630360" y="1949400"/>
            <a:ext cx="8402400" cy="83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460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Firms must possess the supporting risk management infrastructure required to integrate the business information and activities across both regulated and unregulated businesses.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3" name="PlaceHolder 2"/>
          <p:cNvSpPr>
            <a:spLocks noGrp="1"/>
          </p:cNvSpPr>
          <p:nvPr>
            <p:ph/>
          </p:nvPr>
        </p:nvSpPr>
        <p:spPr>
          <a:xfrm>
            <a:off x="5143680" y="2995200"/>
            <a:ext cx="3868560" cy="36291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lvl="1" marL="171360" indent="-56880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Strategy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99960" indent="-114120">
              <a:lnSpc>
                <a:spcPct val="90000"/>
              </a:lnSpc>
              <a:spcBef>
                <a:spcPts val="300"/>
              </a:spcBef>
              <a:buClr>
                <a:srgbClr val="000066"/>
              </a:buClr>
              <a:buSzPct val="9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Articulated strategic vision and approach towards risk taking activities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99960" indent="-114120">
              <a:lnSpc>
                <a:spcPct val="90000"/>
              </a:lnSpc>
              <a:spcBef>
                <a:spcPts val="300"/>
              </a:spcBef>
              <a:buClr>
                <a:srgbClr val="000066"/>
              </a:buClr>
              <a:buSzPct val="9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Risk based capital allocation processes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99960" indent="-114120">
              <a:lnSpc>
                <a:spcPct val="90000"/>
              </a:lnSpc>
              <a:spcBef>
                <a:spcPts val="300"/>
              </a:spcBef>
              <a:buClr>
                <a:srgbClr val="000066"/>
              </a:buClr>
              <a:buSzPct val="9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Investment analysis performed within the portfolio (and on a stand alone basis)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71360" indent="-56880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99960" indent="-114120">
              <a:lnSpc>
                <a:spcPct val="90000"/>
              </a:lnSpc>
              <a:spcBef>
                <a:spcPts val="300"/>
              </a:spcBef>
              <a:buClr>
                <a:srgbClr val="000066"/>
              </a:buClr>
              <a:buSzPct val="9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Clearly defined corporate level and  business unit risk management policies and procedures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99960" indent="-114120">
              <a:lnSpc>
                <a:spcPct val="90000"/>
              </a:lnSpc>
              <a:spcBef>
                <a:spcPts val="300"/>
              </a:spcBef>
              <a:buClr>
                <a:srgbClr val="000066"/>
              </a:buClr>
              <a:buSzPct val="9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Effective controls and risk limits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71360" indent="-56880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99960" indent="-114120">
              <a:lnSpc>
                <a:spcPct val="90000"/>
              </a:lnSpc>
              <a:spcBef>
                <a:spcPts val="300"/>
              </a:spcBef>
              <a:buClr>
                <a:srgbClr val="000066"/>
              </a:buClr>
              <a:buSzPct val="9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Strong, risk centric governance structure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99960" indent="-114120">
              <a:lnSpc>
                <a:spcPct val="90000"/>
              </a:lnSpc>
              <a:spcBef>
                <a:spcPts val="300"/>
              </a:spcBef>
              <a:buClr>
                <a:srgbClr val="000066"/>
              </a:buClr>
              <a:buSzPct val="9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Chief Risk Officer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71360" indent="-56880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Technology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99960" indent="-114120">
              <a:lnSpc>
                <a:spcPct val="90000"/>
              </a:lnSpc>
              <a:spcBef>
                <a:spcPts val="300"/>
              </a:spcBef>
              <a:buClr>
                <a:srgbClr val="000066"/>
              </a:buClr>
              <a:buSzPct val="9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External and internal data feeds/interfaces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99960" indent="-114120">
              <a:lnSpc>
                <a:spcPct val="90000"/>
              </a:lnSpc>
              <a:spcBef>
                <a:spcPts val="300"/>
              </a:spcBef>
              <a:buClr>
                <a:srgbClr val="000066"/>
              </a:buClr>
              <a:buSzPct val="9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Data warehousing and middleware capabilities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99960" indent="-114120">
              <a:lnSpc>
                <a:spcPct val="90000"/>
              </a:lnSpc>
              <a:spcBef>
                <a:spcPts val="300"/>
              </a:spcBef>
              <a:buClr>
                <a:srgbClr val="000066"/>
              </a:buClr>
              <a:buSzPct val="9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Risk measurement engines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99960" indent="-114120">
              <a:lnSpc>
                <a:spcPct val="90000"/>
              </a:lnSpc>
              <a:spcBef>
                <a:spcPts val="300"/>
              </a:spcBef>
              <a:buClr>
                <a:srgbClr val="000066"/>
              </a:buClr>
              <a:buSzPct val="9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Data visualization tools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"/>
          <p:cNvSpPr/>
          <p:nvPr/>
        </p:nvSpPr>
        <p:spPr>
          <a:xfrm>
            <a:off x="1085760" y="3500280"/>
            <a:ext cx="2237040" cy="2192400"/>
          </a:xfrm>
          <a:prstGeom prst="ellipse">
            <a:avLst/>
          </a:prstGeom>
          <a:noFill/>
          <a:ln w="507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1647720" y="5292720"/>
            <a:ext cx="1217880" cy="1189080"/>
          </a:xfrm>
          <a:prstGeom prst="ellipse">
            <a:avLst/>
          </a:prstGeom>
          <a:solidFill>
            <a:srgbClr val="808080"/>
          </a:solid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9200" rIns="79200" tIns="39600" bIns="39600" anchor="ctr">
            <a:no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695160"/>
                <a:tab algn="l" pos="1390680"/>
                <a:tab algn="l" pos="2085840"/>
                <a:tab algn="l" pos="2781360"/>
                <a:tab algn="l" pos="3476520"/>
                <a:tab algn="l" pos="4172040"/>
                <a:tab algn="l" pos="4867200"/>
                <a:tab algn="l" pos="5562720"/>
                <a:tab algn="l" pos="6257880"/>
                <a:tab algn="l" pos="6953400"/>
                <a:tab algn="l" pos="7648560"/>
                <a:tab algn="l" pos="8344080"/>
                <a:tab algn="l" pos="9039240"/>
                <a:tab algn="l" pos="9734400"/>
                <a:tab algn="l" pos="104299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3129120" y="4014720"/>
            <a:ext cx="1215720" cy="1187640"/>
          </a:xfrm>
          <a:prstGeom prst="ellipse">
            <a:avLst/>
          </a:prstGeom>
          <a:solidFill>
            <a:srgbClr val="808080"/>
          </a:solid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9200" rIns="79200" tIns="39600" bIns="39600" anchor="ctr">
            <a:no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695160"/>
                <a:tab algn="l" pos="1390680"/>
                <a:tab algn="l" pos="2085840"/>
                <a:tab algn="l" pos="2781360"/>
                <a:tab algn="l" pos="3476520"/>
                <a:tab algn="l" pos="4172040"/>
                <a:tab algn="l" pos="4867200"/>
                <a:tab algn="l" pos="5562720"/>
                <a:tab algn="l" pos="6257880"/>
                <a:tab algn="l" pos="6953400"/>
                <a:tab algn="l" pos="7648560"/>
                <a:tab algn="l" pos="8344080"/>
                <a:tab algn="l" pos="9039240"/>
                <a:tab algn="l" pos="9734400"/>
                <a:tab algn="l" pos="104299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130320" y="4014720"/>
            <a:ext cx="1215720" cy="1187640"/>
          </a:xfrm>
          <a:prstGeom prst="ellipse">
            <a:avLst/>
          </a:prstGeom>
          <a:solidFill>
            <a:srgbClr val="969696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9200" rIns="79200" tIns="39600" bIns="39600" anchor="ctr">
            <a:no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695160"/>
                <a:tab algn="l" pos="1390680"/>
                <a:tab algn="l" pos="2085840"/>
                <a:tab algn="l" pos="2781360"/>
                <a:tab algn="l" pos="3476520"/>
                <a:tab algn="l" pos="4172040"/>
                <a:tab algn="l" pos="4867200"/>
                <a:tab algn="l" pos="5562720"/>
                <a:tab algn="l" pos="6257880"/>
                <a:tab algn="l" pos="6953400"/>
                <a:tab algn="l" pos="7648560"/>
                <a:tab algn="l" pos="8344080"/>
                <a:tab algn="l" pos="9039240"/>
                <a:tab algn="l" pos="9734400"/>
                <a:tab algn="l" pos="104299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1281240" y="3683160"/>
            <a:ext cx="1922400" cy="915840"/>
          </a:xfrm>
          <a:custGeom>
            <a:avLst/>
            <a:gdLst/>
            <a:ahLst/>
            <a:rect l="l" t="t" r="r" b="b"/>
            <a:pathLst>
              <a:path w="811" h="450">
                <a:moveTo>
                  <a:pt x="3" y="298"/>
                </a:moveTo>
                <a:lnTo>
                  <a:pt x="0" y="395"/>
                </a:lnTo>
                <a:lnTo>
                  <a:pt x="175" y="363"/>
                </a:lnTo>
                <a:lnTo>
                  <a:pt x="137" y="346"/>
                </a:lnTo>
                <a:lnTo>
                  <a:pt x="176" y="323"/>
                </a:lnTo>
                <a:lnTo>
                  <a:pt x="215" y="295"/>
                </a:lnTo>
                <a:lnTo>
                  <a:pt x="246" y="273"/>
                </a:lnTo>
                <a:lnTo>
                  <a:pt x="280" y="246"/>
                </a:lnTo>
                <a:lnTo>
                  <a:pt x="317" y="212"/>
                </a:lnTo>
                <a:lnTo>
                  <a:pt x="346" y="176"/>
                </a:lnTo>
                <a:lnTo>
                  <a:pt x="346" y="371"/>
                </a:lnTo>
                <a:lnTo>
                  <a:pt x="299" y="371"/>
                </a:lnTo>
                <a:lnTo>
                  <a:pt x="403" y="449"/>
                </a:lnTo>
                <a:lnTo>
                  <a:pt x="508" y="371"/>
                </a:lnTo>
                <a:lnTo>
                  <a:pt x="462" y="371"/>
                </a:lnTo>
                <a:lnTo>
                  <a:pt x="462" y="174"/>
                </a:lnTo>
                <a:lnTo>
                  <a:pt x="492" y="211"/>
                </a:lnTo>
                <a:lnTo>
                  <a:pt x="521" y="241"/>
                </a:lnTo>
                <a:lnTo>
                  <a:pt x="555" y="268"/>
                </a:lnTo>
                <a:lnTo>
                  <a:pt x="596" y="296"/>
                </a:lnTo>
                <a:lnTo>
                  <a:pt x="625" y="318"/>
                </a:lnTo>
                <a:lnTo>
                  <a:pt x="670" y="346"/>
                </a:lnTo>
                <a:lnTo>
                  <a:pt x="636" y="363"/>
                </a:lnTo>
                <a:lnTo>
                  <a:pt x="810" y="396"/>
                </a:lnTo>
                <a:lnTo>
                  <a:pt x="806" y="298"/>
                </a:lnTo>
                <a:lnTo>
                  <a:pt x="762" y="313"/>
                </a:lnTo>
                <a:lnTo>
                  <a:pt x="729" y="285"/>
                </a:lnTo>
                <a:lnTo>
                  <a:pt x="689" y="256"/>
                </a:lnTo>
                <a:lnTo>
                  <a:pt x="656" y="229"/>
                </a:lnTo>
                <a:lnTo>
                  <a:pt x="627" y="204"/>
                </a:lnTo>
                <a:lnTo>
                  <a:pt x="603" y="181"/>
                </a:lnTo>
                <a:lnTo>
                  <a:pt x="579" y="156"/>
                </a:lnTo>
                <a:lnTo>
                  <a:pt x="553" y="125"/>
                </a:lnTo>
                <a:lnTo>
                  <a:pt x="542" y="94"/>
                </a:lnTo>
                <a:lnTo>
                  <a:pt x="541" y="0"/>
                </a:lnTo>
                <a:lnTo>
                  <a:pt x="271" y="0"/>
                </a:lnTo>
                <a:lnTo>
                  <a:pt x="271" y="94"/>
                </a:lnTo>
                <a:lnTo>
                  <a:pt x="259" y="125"/>
                </a:lnTo>
                <a:lnTo>
                  <a:pt x="226" y="163"/>
                </a:lnTo>
                <a:lnTo>
                  <a:pt x="200" y="188"/>
                </a:lnTo>
                <a:lnTo>
                  <a:pt x="177" y="210"/>
                </a:lnTo>
                <a:lnTo>
                  <a:pt x="148" y="234"/>
                </a:lnTo>
                <a:lnTo>
                  <a:pt x="120" y="257"/>
                </a:lnTo>
                <a:lnTo>
                  <a:pt x="86" y="283"/>
                </a:lnTo>
                <a:lnTo>
                  <a:pt x="46" y="314"/>
                </a:lnTo>
                <a:lnTo>
                  <a:pt x="3" y="298"/>
                </a:lnTo>
              </a:path>
            </a:pathLst>
          </a:cu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1647720" y="2725560"/>
            <a:ext cx="1217880" cy="1194120"/>
          </a:xfrm>
          <a:prstGeom prst="ellipse">
            <a:avLst/>
          </a:prstGeom>
          <a:solidFill>
            <a:srgbClr val="969696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9200" rIns="79200" tIns="39600" bIns="39600" anchor="ctr">
            <a:no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695160"/>
                <a:tab algn="l" pos="1390680"/>
                <a:tab algn="l" pos="2085840"/>
                <a:tab algn="l" pos="2781360"/>
                <a:tab algn="l" pos="3476520"/>
                <a:tab algn="l" pos="4172040"/>
                <a:tab algn="l" pos="4867200"/>
                <a:tab algn="l" pos="5562720"/>
                <a:tab algn="l" pos="6257880"/>
                <a:tab algn="l" pos="6953400"/>
                <a:tab algn="l" pos="7648560"/>
                <a:tab algn="l" pos="8344080"/>
                <a:tab algn="l" pos="9039240"/>
                <a:tab algn="l" pos="9734400"/>
                <a:tab algn="l" pos="104299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1712880" y="5356080"/>
            <a:ext cx="1087560" cy="1062360"/>
          </a:xfrm>
          <a:prstGeom prst="ellipse">
            <a:avLst/>
          </a:prstGeom>
          <a:gradFill rotWithShape="0">
            <a:gsLst>
              <a:gs pos="0">
                <a:srgbClr val="585858"/>
              </a:gs>
              <a:gs pos="50000">
                <a:srgbClr val="c0c0c0"/>
              </a:gs>
              <a:gs pos="100000">
                <a:srgbClr val="585858"/>
              </a:gs>
            </a:gsLst>
            <a:lin ang="135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9200" rIns="79200" tIns="39600" bIns="39600" anchor="ctr">
            <a:no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695160"/>
                <a:tab algn="l" pos="1390680"/>
                <a:tab algn="l" pos="2085840"/>
                <a:tab algn="l" pos="2781360"/>
                <a:tab algn="l" pos="3476520"/>
                <a:tab algn="l" pos="4172040"/>
                <a:tab algn="l" pos="4867200"/>
                <a:tab algn="l" pos="5562720"/>
                <a:tab algn="l" pos="6257880"/>
                <a:tab algn="l" pos="6953400"/>
                <a:tab algn="l" pos="7648560"/>
                <a:tab algn="l" pos="8344080"/>
                <a:tab algn="l" pos="9039240"/>
                <a:tab algn="l" pos="9734400"/>
                <a:tab algn="l" pos="1042992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3192480" y="4078440"/>
            <a:ext cx="1087560" cy="1062000"/>
          </a:xfrm>
          <a:prstGeom prst="ellipse">
            <a:avLst/>
          </a:prstGeom>
          <a:gradFill rotWithShape="0">
            <a:gsLst>
              <a:gs pos="0">
                <a:srgbClr val="585858"/>
              </a:gs>
              <a:gs pos="50000">
                <a:srgbClr val="c0c0c0"/>
              </a:gs>
              <a:gs pos="100000">
                <a:srgbClr val="585858"/>
              </a:gs>
            </a:gsLst>
            <a:lin ang="135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9200" rIns="79200" tIns="39600" bIns="39600" anchor="ctr">
            <a:no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695160"/>
                <a:tab algn="l" pos="1390680"/>
                <a:tab algn="l" pos="2085840"/>
                <a:tab algn="l" pos="2781360"/>
                <a:tab algn="l" pos="3476520"/>
                <a:tab algn="l" pos="4172040"/>
                <a:tab algn="l" pos="4867200"/>
                <a:tab algn="l" pos="5562720"/>
                <a:tab algn="l" pos="6257880"/>
                <a:tab algn="l" pos="6953400"/>
                <a:tab algn="l" pos="7648560"/>
                <a:tab algn="l" pos="8344080"/>
                <a:tab algn="l" pos="9039240"/>
                <a:tab algn="l" pos="9734400"/>
                <a:tab algn="l" pos="1042992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195120" y="4078440"/>
            <a:ext cx="1087560" cy="1062000"/>
          </a:xfrm>
          <a:prstGeom prst="ellipse">
            <a:avLst/>
          </a:prstGeom>
          <a:gradFill rotWithShape="0">
            <a:gsLst>
              <a:gs pos="0">
                <a:srgbClr val="585858"/>
              </a:gs>
              <a:gs pos="50000">
                <a:srgbClr val="c0c0c0"/>
              </a:gs>
              <a:gs pos="100000">
                <a:srgbClr val="585858"/>
              </a:gs>
            </a:gsLst>
            <a:lin ang="135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9200" rIns="79200" tIns="39600" bIns="39600" anchor="ctr">
            <a:no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695160"/>
                <a:tab algn="l" pos="1390680"/>
                <a:tab algn="l" pos="2085840"/>
                <a:tab algn="l" pos="2781360"/>
                <a:tab algn="l" pos="3476520"/>
                <a:tab algn="l" pos="4172040"/>
                <a:tab algn="l" pos="4867200"/>
                <a:tab algn="l" pos="5562720"/>
                <a:tab algn="l" pos="6257880"/>
                <a:tab algn="l" pos="6953400"/>
                <a:tab algn="l" pos="7648560"/>
                <a:tab algn="l" pos="8344080"/>
                <a:tab algn="l" pos="9039240"/>
                <a:tab algn="l" pos="9734400"/>
                <a:tab algn="l" pos="1042992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1712880" y="2787480"/>
            <a:ext cx="1087560" cy="1068480"/>
          </a:xfrm>
          <a:prstGeom prst="ellipse">
            <a:avLst/>
          </a:prstGeom>
          <a:gradFill rotWithShape="0">
            <a:gsLst>
              <a:gs pos="0">
                <a:srgbClr val="585858"/>
              </a:gs>
              <a:gs pos="50000">
                <a:srgbClr val="c0c0c0"/>
              </a:gs>
              <a:gs pos="100000">
                <a:srgbClr val="585858"/>
              </a:gs>
            </a:gsLst>
            <a:lin ang="135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9200" rIns="79200" tIns="39600" bIns="39600" anchor="ctr">
            <a:no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695160"/>
                <a:tab algn="l" pos="1390680"/>
                <a:tab algn="l" pos="2085840"/>
                <a:tab algn="l" pos="2781360"/>
                <a:tab algn="l" pos="3476520"/>
                <a:tab algn="l" pos="4172040"/>
                <a:tab algn="l" pos="4867200"/>
                <a:tab algn="l" pos="5562720"/>
                <a:tab algn="l" pos="6257880"/>
                <a:tab algn="l" pos="6953400"/>
                <a:tab algn="l" pos="7648560"/>
                <a:tab algn="l" pos="8344080"/>
                <a:tab algn="l" pos="9039240"/>
                <a:tab algn="l" pos="9734400"/>
                <a:tab algn="l" pos="1042992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 flipH="1" rot="10800000">
            <a:off x="1248120" y="4703760"/>
            <a:ext cx="2057400" cy="790560"/>
          </a:xfrm>
          <a:prstGeom prst="triangle">
            <a:avLst>
              <a:gd name="adj" fmla="val 49995"/>
            </a:avLst>
          </a:prstGeom>
          <a:solidFill>
            <a:srgbClr val="ffffff"/>
          </a:solidFill>
          <a:ln w="2844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9200" rIns="79200" tIns="39600" bIns="39600" anchor="ctr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695160"/>
                <a:tab algn="l" pos="1390680"/>
                <a:tab algn="l" pos="2085840"/>
                <a:tab algn="l" pos="2781360"/>
                <a:tab algn="l" pos="3476520"/>
                <a:tab algn="l" pos="4172040"/>
                <a:tab algn="l" pos="4867200"/>
                <a:tab algn="l" pos="5562720"/>
                <a:tab algn="l" pos="6257880"/>
                <a:tab algn="l" pos="6953400"/>
                <a:tab algn="l" pos="7648560"/>
                <a:tab algn="l" pos="8344080"/>
                <a:tab algn="l" pos="9039240"/>
                <a:tab algn="l" pos="9734400"/>
                <a:tab algn="l" pos="104299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695160"/>
                <a:tab algn="l" pos="1390680"/>
                <a:tab algn="l" pos="2085840"/>
                <a:tab algn="l" pos="2781360"/>
                <a:tab algn="l" pos="3476520"/>
                <a:tab algn="l" pos="4172040"/>
                <a:tab algn="l" pos="4867200"/>
                <a:tab algn="l" pos="5562720"/>
                <a:tab algn="l" pos="6257880"/>
                <a:tab algn="l" pos="6953400"/>
                <a:tab algn="l" pos="7648560"/>
                <a:tab algn="l" pos="8344080"/>
                <a:tab algn="l" pos="9039240"/>
                <a:tab algn="l" pos="9734400"/>
                <a:tab algn="l" pos="104299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Capabilities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 rot="5400000">
            <a:off x="3484080" y="4497120"/>
            <a:ext cx="3038400" cy="343080"/>
          </a:xfrm>
          <a:prstGeom prst="triangle">
            <a:avLst>
              <a:gd name="adj" fmla="val 49995"/>
            </a:avLst>
          </a:prstGeom>
          <a:gradFill rotWithShape="0">
            <a:gsLst>
              <a:gs pos="0">
                <a:srgbClr val="006600"/>
              </a:gs>
              <a:gs pos="100000">
                <a:srgbClr val="003800"/>
              </a:gs>
            </a:gsLst>
            <a:lin ang="10800000"/>
          </a:gradFill>
          <a:ln w="1260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AC Banner Title"/>
          <p:cNvSpPr/>
          <p:nvPr/>
        </p:nvSpPr>
        <p:spPr>
          <a:xfrm>
            <a:off x="2741760" y="1165320"/>
            <a:ext cx="6170400" cy="57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Dimensions of Corporate Risk </a:t>
            </a:r>
            <a:br>
              <a:rPr sz="2200"/>
            </a:b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Management Infrastructure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FBEC63-17A2-483C-BA1B-25A3BBA6ED88}" type="slidenum">
              <a:t>16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84993C8-CC80-4ABE-A636-96F8118DE0C8}" type="datetime1">
              <a:rPr lang="en-US"/>
              <a:t>09/27/25</a:t>
            </a:fld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"/>
          <p:cNvSpPr/>
          <p:nvPr/>
        </p:nvSpPr>
        <p:spPr>
          <a:xfrm>
            <a:off x="696960" y="2278080"/>
            <a:ext cx="1574640" cy="612720"/>
          </a:xfrm>
          <a:prstGeom prst="rect">
            <a:avLst/>
          </a:prstGeom>
          <a:gradFill rotWithShape="0">
            <a:gsLst>
              <a:gs pos="0">
                <a:srgbClr val="428d42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Data Collection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and Aggregation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47840" y="2882880"/>
            <a:ext cx="2073240" cy="354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3160" indent="-173160">
              <a:lnSpc>
                <a:spcPct val="80000"/>
              </a:lnSpc>
              <a:spcBef>
                <a:spcPts val="561"/>
              </a:spcBef>
              <a:buClr>
                <a:srgbClr val="0066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 Specific Data requirements (content, frequency, format) for: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63680" indent="-176400">
              <a:lnSpc>
                <a:spcPct val="80000"/>
              </a:lnSpc>
              <a:spcBef>
                <a:spcPts val="249"/>
              </a:spcBef>
              <a:buClr>
                <a:srgbClr val="006600"/>
              </a:buClr>
              <a:buSzPct val="8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Trading Operations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63680" indent="-176400">
              <a:lnSpc>
                <a:spcPct val="80000"/>
              </a:lnSpc>
              <a:spcBef>
                <a:spcPts val="249"/>
              </a:spcBef>
              <a:buClr>
                <a:srgbClr val="006600"/>
              </a:buClr>
              <a:buSzPct val="8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Merchant Plant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63680" indent="-176400">
              <a:lnSpc>
                <a:spcPct val="80000"/>
              </a:lnSpc>
              <a:spcBef>
                <a:spcPts val="249"/>
              </a:spcBef>
              <a:buClr>
                <a:srgbClr val="006600"/>
              </a:buClr>
              <a:buSzPct val="8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Retail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63680" indent="-176400">
              <a:lnSpc>
                <a:spcPct val="80000"/>
              </a:lnSpc>
              <a:spcBef>
                <a:spcPts val="249"/>
              </a:spcBef>
              <a:buClr>
                <a:srgbClr val="006600"/>
              </a:buClr>
              <a:buSzPct val="8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Generation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63680" indent="-176400">
              <a:lnSpc>
                <a:spcPct val="80000"/>
              </a:lnSpc>
              <a:spcBef>
                <a:spcPts val="249"/>
              </a:spcBef>
              <a:buClr>
                <a:srgbClr val="006600"/>
              </a:buClr>
              <a:buSzPct val="8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Treasury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63680" indent="-176400">
              <a:lnSpc>
                <a:spcPct val="80000"/>
              </a:lnSpc>
              <a:spcBef>
                <a:spcPts val="249"/>
              </a:spcBef>
              <a:buClr>
                <a:srgbClr val="006600"/>
              </a:buClr>
              <a:buSzPct val="8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Transco./</a:t>
            </a:r>
            <a:br>
              <a:rPr sz="1000"/>
            </a:br>
            <a:r>
              <a:rPr b="0" lang="en-US" sz="10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Distco.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63680" indent="-176400">
              <a:lnSpc>
                <a:spcPct val="80000"/>
              </a:lnSpc>
              <a:spcBef>
                <a:spcPts val="249"/>
              </a:spcBef>
              <a:buClr>
                <a:srgbClr val="006600"/>
              </a:buClr>
              <a:buSzPct val="8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Corporate Planning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63680" indent="-176400">
              <a:lnSpc>
                <a:spcPct val="80000"/>
              </a:lnSpc>
              <a:spcBef>
                <a:spcPts val="249"/>
              </a:spcBef>
              <a:buClr>
                <a:srgbClr val="006600"/>
              </a:buClr>
              <a:buSzPct val="8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Corporate M&amp;A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63680" indent="-176400">
              <a:lnSpc>
                <a:spcPct val="80000"/>
              </a:lnSpc>
              <a:spcBef>
                <a:spcPts val="249"/>
              </a:spcBef>
              <a:buClr>
                <a:srgbClr val="006600"/>
              </a:buClr>
              <a:buSzPct val="8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80000"/>
              </a:lnSpc>
              <a:spcBef>
                <a:spcPts val="561"/>
              </a:spcBef>
              <a:buClr>
                <a:srgbClr val="0066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New transaction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80000"/>
              </a:lnSpc>
              <a:spcBef>
                <a:spcPts val="561"/>
              </a:spcBef>
              <a:buClr>
                <a:srgbClr val="0066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Counterparty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80000"/>
              </a:lnSpc>
              <a:spcBef>
                <a:spcPts val="561"/>
              </a:spcBef>
              <a:buClr>
                <a:srgbClr val="0066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Definition of risk dis-aggregation and re-aggregation techniques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80000"/>
              </a:lnSpc>
              <a:spcBef>
                <a:spcPts val="561"/>
              </a:spcBef>
              <a:buClr>
                <a:srgbClr val="0066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Process designs for data feeds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80000"/>
              </a:lnSpc>
              <a:spcBef>
                <a:spcPts val="561"/>
              </a:spcBef>
              <a:buClr>
                <a:srgbClr val="0066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Data storage specifications processes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2587680" y="2882880"/>
            <a:ext cx="1905120" cy="368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3160" indent="-173160">
              <a:lnSpc>
                <a:spcPct val="95000"/>
              </a:lnSpc>
              <a:spcBef>
                <a:spcPts val="561"/>
              </a:spcBef>
              <a:buClr>
                <a:srgbClr val="a50021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 Specific market risk measurement techniques and valuation frequency (IT risk measurement documentation)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4640" indent="-176040">
              <a:lnSpc>
                <a:spcPct val="95000"/>
              </a:lnSpc>
              <a:spcBef>
                <a:spcPts val="249"/>
              </a:spcBef>
              <a:buClr>
                <a:srgbClr val="a50021"/>
              </a:buClr>
              <a:buSzPct val="8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VaR, CVaR, 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4640" indent="-176040">
              <a:lnSpc>
                <a:spcPct val="95000"/>
              </a:lnSpc>
              <a:spcBef>
                <a:spcPts val="249"/>
              </a:spcBef>
              <a:buClr>
                <a:srgbClr val="a50021"/>
              </a:buClr>
              <a:buSzPct val="8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4640" indent="-176040">
              <a:lnSpc>
                <a:spcPct val="95000"/>
              </a:lnSpc>
              <a:spcBef>
                <a:spcPts val="249"/>
              </a:spcBef>
              <a:buClr>
                <a:srgbClr val="a50021"/>
              </a:buClr>
              <a:buSzPct val="8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RAROC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4640" indent="-176040">
              <a:lnSpc>
                <a:spcPct val="95000"/>
              </a:lnSpc>
              <a:spcBef>
                <a:spcPts val="249"/>
              </a:spcBef>
              <a:buClr>
                <a:srgbClr val="a50021"/>
              </a:buClr>
              <a:buSzPct val="8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Sensitivities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5000"/>
              </a:lnSpc>
              <a:spcBef>
                <a:spcPts val="561"/>
              </a:spcBef>
              <a:buClr>
                <a:srgbClr val="a50021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Specific credit risk management techniques: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4640" indent="-176040">
              <a:lnSpc>
                <a:spcPct val="95000"/>
              </a:lnSpc>
              <a:spcBef>
                <a:spcPts val="249"/>
              </a:spcBef>
              <a:buClr>
                <a:srgbClr val="a50021"/>
              </a:buClr>
              <a:buSzPct val="8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Counterparty netting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4640" indent="-176040">
              <a:lnSpc>
                <a:spcPct val="95000"/>
              </a:lnSpc>
              <a:spcBef>
                <a:spcPts val="249"/>
              </a:spcBef>
              <a:buClr>
                <a:srgbClr val="a50021"/>
              </a:buClr>
              <a:buSzPct val="8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Counterparty assessment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4640" indent="-176040">
              <a:lnSpc>
                <a:spcPct val="95000"/>
              </a:lnSpc>
              <a:spcBef>
                <a:spcPts val="249"/>
              </a:spcBef>
              <a:buClr>
                <a:srgbClr val="a50021"/>
              </a:buClr>
              <a:buSzPct val="8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Default and recovery rate calculations/ sources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4640" indent="-176040">
              <a:lnSpc>
                <a:spcPct val="95000"/>
              </a:lnSpc>
              <a:spcBef>
                <a:spcPts val="249"/>
              </a:spcBef>
              <a:buClr>
                <a:srgbClr val="a50021"/>
              </a:buClr>
              <a:buSzPct val="8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Credit limits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5000"/>
              </a:lnSpc>
              <a:spcBef>
                <a:spcPts val="561"/>
              </a:spcBef>
              <a:buClr>
                <a:srgbClr val="a50021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Asset, new project, operational, regulatory and other risk valuation techniques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730760" y="2882880"/>
            <a:ext cx="1746360" cy="24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3160" indent="-173160">
              <a:lnSpc>
                <a:spcPct val="95000"/>
              </a:lnSpc>
              <a:spcBef>
                <a:spcPts val="561"/>
              </a:spcBef>
              <a:buClr>
                <a:srgbClr val="af9c53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af9c53"/>
                </a:solidFill>
                <a:effectLst/>
                <a:uFillTx/>
                <a:latin typeface="Arial"/>
              </a:rPr>
              <a:t> Frequency of limit and overall exposure verification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5000"/>
              </a:lnSpc>
              <a:spcBef>
                <a:spcPts val="561"/>
              </a:spcBef>
              <a:buClr>
                <a:srgbClr val="af9c53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af9c53"/>
                </a:solidFill>
                <a:effectLst/>
                <a:uFillTx/>
                <a:latin typeface="Arial"/>
              </a:rPr>
              <a:t>Processes for managing excesses/ shortfalls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5000"/>
              </a:lnSpc>
              <a:spcBef>
                <a:spcPts val="561"/>
              </a:spcBef>
              <a:buClr>
                <a:srgbClr val="af9c53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af9c53"/>
                </a:solidFill>
                <a:effectLst/>
                <a:uFillTx/>
                <a:latin typeface="Arial"/>
              </a:rPr>
              <a:t> Active vs. passive limit violations procedures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5000"/>
              </a:lnSpc>
              <a:spcBef>
                <a:spcPts val="561"/>
              </a:spcBef>
              <a:buClr>
                <a:srgbClr val="af9c53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af9c53"/>
                </a:solidFill>
                <a:effectLst/>
                <a:uFillTx/>
                <a:latin typeface="Arial"/>
              </a:rPr>
              <a:t>Penalties for active variances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5000"/>
              </a:lnSpc>
              <a:spcBef>
                <a:spcPts val="561"/>
              </a:spcBef>
              <a:buClr>
                <a:srgbClr val="af9c53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af9c53"/>
                </a:solidFill>
                <a:effectLst/>
                <a:uFillTx/>
                <a:latin typeface="Arial"/>
              </a:rPr>
              <a:t>Stress testing and scenario analysis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5000"/>
              </a:lnSpc>
              <a:spcBef>
                <a:spcPts val="561"/>
              </a:spcBef>
              <a:buClr>
                <a:srgbClr val="af9c53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af9c53"/>
                </a:solidFill>
                <a:effectLst/>
                <a:uFillTx/>
                <a:latin typeface="Arial"/>
              </a:rPr>
              <a:t>Updating data, limits, and information responsibilities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6761160" y="2882880"/>
            <a:ext cx="1774800" cy="190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3160" indent="-173160">
              <a:lnSpc>
                <a:spcPct val="95000"/>
              </a:lnSpc>
              <a:spcBef>
                <a:spcPts val="561"/>
              </a:spcBef>
              <a:buClr>
                <a:srgbClr val="777777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 Frequency and content of risk reports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5000"/>
              </a:lnSpc>
              <a:spcBef>
                <a:spcPts val="561"/>
              </a:spcBef>
              <a:buClr>
                <a:srgbClr val="777777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Responsibilities concerning report review and communication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5000"/>
              </a:lnSpc>
              <a:spcBef>
                <a:spcPts val="561"/>
              </a:spcBef>
              <a:buClr>
                <a:srgbClr val="777777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Responsibilities for acting upon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5000"/>
              </a:lnSpc>
              <a:spcBef>
                <a:spcPts val="561"/>
              </a:spcBef>
              <a:buClr>
                <a:srgbClr val="777777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Additional documentation/ explanatory data processes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2752560" y="2278080"/>
            <a:ext cx="1575000" cy="612720"/>
          </a:xfrm>
          <a:prstGeom prst="rect">
            <a:avLst/>
          </a:prstGeom>
          <a:gradFill rotWithShape="0">
            <a:gsLst>
              <a:gs pos="0">
                <a:srgbClr val="c45b70"/>
              </a:gs>
              <a:gs pos="100000">
                <a:srgbClr val="a50021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Measurement/</a:t>
            </a:r>
            <a:br>
              <a:rPr sz="1200"/>
            </a:br>
            <a:r>
              <a:rPr b="1" lang="en-US" sz="1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4815000" y="2278080"/>
            <a:ext cx="1574640" cy="612720"/>
          </a:xfrm>
          <a:prstGeom prst="rect">
            <a:avLst/>
          </a:prstGeom>
          <a:gradFill rotWithShape="0">
            <a:gsLst>
              <a:gs pos="0">
                <a:srgbClr val="736636"/>
              </a:gs>
              <a:gs pos="100000">
                <a:srgbClr val="af9c53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Analysis and Monitoring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861240" y="2278080"/>
            <a:ext cx="1574640" cy="612720"/>
          </a:xfrm>
          <a:prstGeom prst="rect">
            <a:avLst/>
          </a:prstGeom>
          <a:gradFill rotWithShape="0">
            <a:gsLst>
              <a:gs pos="0">
                <a:srgbClr val="a7a7a7"/>
              </a:gs>
              <a:gs pos="100000">
                <a:srgbClr val="777777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PlaceHolder 1"/>
          <p:cNvSpPr>
            <a:spLocks noGrp="1"/>
          </p:cNvSpPr>
          <p:nvPr>
            <p:ph type="title"/>
          </p:nvPr>
        </p:nvSpPr>
        <p:spPr>
          <a:xfrm>
            <a:off x="3503520" y="691920"/>
            <a:ext cx="5546880" cy="99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Comprehensive enterprise risk management policies must exist which identify the key responsibilities and processes across the organization.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959405-2B4C-410A-BE68-59644311AD59}" type="slidenum">
              <a:t>17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24ABE6B-B71F-4AB3-A045-5BBBAD52E3EF}" type="datetime1">
              <a:rPr lang="en-US"/>
              <a:t>09/27/25</a:t>
            </a:fld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title"/>
          </p:nvPr>
        </p:nvSpPr>
        <p:spPr>
          <a:xfrm>
            <a:off x="3601800" y="499680"/>
            <a:ext cx="5389560" cy="1292760"/>
          </a:xfrm>
          <a:prstGeom prst="rect">
            <a:avLst/>
          </a:prstGeom>
          <a:noFill/>
          <a:ln w="0">
            <a:noFill/>
          </a:ln>
        </p:spPr>
        <p:txBody>
          <a:bodyPr lIns="71280" rIns="71280" tIns="36360" bIns="36360" anchor="b">
            <a:sp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Chief Risk Officer must report directly and independently to senior management and have responsibility for corporate and business unit risk managers.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7" name=""/>
          <p:cNvSpPr/>
          <p:nvPr/>
        </p:nvSpPr>
        <p:spPr>
          <a:xfrm>
            <a:off x="173160" y="4048200"/>
            <a:ext cx="1993680" cy="2364840"/>
          </a:xfrm>
          <a:prstGeom prst="rect">
            <a:avLst/>
          </a:prstGeom>
          <a:gradFill rotWithShape="0">
            <a:gsLst>
              <a:gs pos="0">
                <a:srgbClr val="cd7587"/>
              </a:gs>
              <a:gs pos="100000">
                <a:srgbClr val="a50021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a50021"/>
            </a:solidFill>
            <a:miter/>
          </a:ln>
          <a:effectLst>
            <a:outerShdw dist="40186" dir="1096358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1280" rIns="71280" tIns="36360" bIns="36360" anchor="t">
            <a:spAutoFit/>
          </a:bodyPr>
          <a:p>
            <a:pPr marL="115920" indent="-11592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Business Unit Risk Managers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spcBef>
                <a:spcPts val="349"/>
              </a:spcBef>
              <a:buClr>
                <a:srgbClr val="ffff00"/>
              </a:buClr>
              <a:buFont typeface="Times New Roman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spcBef>
                <a:spcPts val="349"/>
              </a:spcBef>
              <a:buClr>
                <a:srgbClr val="ffff00"/>
              </a:buClr>
              <a:buFont typeface="Times New Roman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Merchant Plant Mgmt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spcBef>
                <a:spcPts val="349"/>
              </a:spcBef>
              <a:buClr>
                <a:srgbClr val="ffff00"/>
              </a:buClr>
              <a:buFont typeface="Times New Roman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Retail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spcBef>
                <a:spcPts val="349"/>
              </a:spcBef>
              <a:buClr>
                <a:srgbClr val="ffff00"/>
              </a:buClr>
              <a:buFont typeface="Times New Roman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Regulated Retail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spcBef>
                <a:spcPts val="349"/>
              </a:spcBef>
              <a:buClr>
                <a:srgbClr val="ffff00"/>
              </a:buClr>
              <a:buFont typeface="Times New Roman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Regulated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spcBef>
                <a:spcPts val="349"/>
              </a:spcBef>
              <a:buClr>
                <a:srgbClr val="ffff00"/>
              </a:buClr>
              <a:buFont typeface="Times New Roman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TransCo./DistCo.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spcBef>
                <a:spcPts val="349"/>
              </a:spcBef>
              <a:buClr>
                <a:srgbClr val="ffff00"/>
              </a:buClr>
              <a:buFont typeface="Times New Roman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Pipeline Co.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98" name=""/>
          <p:cNvCxnSpPr/>
          <p:nvPr/>
        </p:nvCxnSpPr>
        <p:spPr>
          <a:xfrm flipV="1" rot="10800000">
            <a:off x="1142280" y="3184920"/>
            <a:ext cx="1735920" cy="862920"/>
          </a:xfrm>
          <a:prstGeom prst="bentConnector2">
            <a:avLst/>
          </a:prstGeom>
          <a:ln w="19080">
            <a:solidFill>
              <a:srgbClr val="a50021"/>
            </a:solidFill>
            <a:miter/>
          </a:ln>
        </p:spPr>
      </p:cxnSp>
      <p:sp>
        <p:nvSpPr>
          <p:cNvPr id="299" name=""/>
          <p:cNvSpPr/>
          <p:nvPr/>
        </p:nvSpPr>
        <p:spPr>
          <a:xfrm>
            <a:off x="4254480" y="3141720"/>
            <a:ext cx="0" cy="2685960"/>
          </a:xfrm>
          <a:prstGeom prst="line">
            <a:avLst/>
          </a:prstGeom>
          <a:ln w="1908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905200" y="2935440"/>
            <a:ext cx="2705040" cy="514080"/>
          </a:xfrm>
          <a:prstGeom prst="rect">
            <a:avLst/>
          </a:prstGeom>
          <a:gradFill rotWithShape="0">
            <a:gsLst>
              <a:gs pos="0">
                <a:srgbClr val="8e8ebb"/>
              </a:gs>
              <a:gs pos="50000">
                <a:srgbClr val="000066"/>
              </a:gs>
              <a:gs pos="100000">
                <a:srgbClr val="8e8ebb"/>
              </a:gs>
            </a:gsLst>
            <a:lin ang="13500000"/>
          </a:gradFill>
          <a:ln w="12600">
            <a:solidFill>
              <a:srgbClr val="a50021"/>
            </a:solidFill>
            <a:miter/>
          </a:ln>
          <a:effectLst>
            <a:outerShdw dist="40186" dir="1096358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Book Antiqua"/>
              </a:rPr>
              <a:t>Chief Risk Officer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362320" y="3811680"/>
            <a:ext cx="4817880" cy="1735200"/>
          </a:xfrm>
          <a:prstGeom prst="rect">
            <a:avLst/>
          </a:prstGeom>
          <a:solidFill>
            <a:srgbClr val="006600"/>
          </a:solidFill>
          <a:ln w="12600">
            <a:solidFill>
              <a:srgbClr val="a50021"/>
            </a:solidFill>
            <a:miter/>
          </a:ln>
          <a:effectLst>
            <a:outerShdw dist="40186" dir="1096358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6743880" y="2610000"/>
            <a:ext cx="1295280" cy="438120"/>
          </a:xfrm>
          <a:prstGeom prst="rect">
            <a:avLst/>
          </a:prstGeom>
          <a:solidFill>
            <a:srgbClr val="af9c53"/>
          </a:solidFill>
          <a:ln w="12600">
            <a:solidFill>
              <a:srgbClr val="a50021"/>
            </a:solidFill>
            <a:miter/>
          </a:ln>
          <a:effectLst>
            <a:outerShdw dist="40186" dir="1096358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Book Antiqua"/>
              </a:rPr>
              <a:t>CEO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2905200" y="2039760"/>
            <a:ext cx="2705040" cy="476280"/>
          </a:xfrm>
          <a:prstGeom prst="rect">
            <a:avLst/>
          </a:prstGeom>
          <a:gradFill rotWithShape="0">
            <a:gsLst>
              <a:gs pos="0">
                <a:srgbClr val="8e8ebb"/>
              </a:gs>
              <a:gs pos="50000">
                <a:srgbClr val="000066"/>
              </a:gs>
              <a:gs pos="100000">
                <a:srgbClr val="8e8ebb"/>
              </a:gs>
            </a:gsLst>
            <a:lin ang="13500000"/>
          </a:gradFill>
          <a:ln w="12600">
            <a:solidFill>
              <a:srgbClr val="a50021"/>
            </a:solidFill>
            <a:miter/>
          </a:ln>
          <a:effectLst>
            <a:outerShdw dist="40186" dir="1096358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Book Antiqua"/>
              </a:rPr>
              <a:t>Board of 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2362320" y="5827680"/>
            <a:ext cx="3790800" cy="457200"/>
          </a:xfrm>
          <a:prstGeom prst="rect">
            <a:avLst/>
          </a:prstGeom>
          <a:gradFill rotWithShape="0">
            <a:gsLst>
              <a:gs pos="0">
                <a:srgbClr val="b5b5b5"/>
              </a:gs>
              <a:gs pos="50000">
                <a:srgbClr val="777777"/>
              </a:gs>
              <a:gs pos="100000">
                <a:srgbClr val="b5b5b5"/>
              </a:gs>
            </a:gsLst>
            <a:lin ang="13500000"/>
          </a:gra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Book Antiqua"/>
              </a:rPr>
              <a:t>Analysts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2814480" y="3862440"/>
            <a:ext cx="1182960" cy="504720"/>
          </a:xfrm>
          <a:prstGeom prst="rect">
            <a:avLst/>
          </a:prstGeom>
          <a:gradFill rotWithShape="0">
            <a:gsLst>
              <a:gs pos="0">
                <a:srgbClr val="5a553c"/>
              </a:gs>
              <a:gs pos="50000">
                <a:srgbClr val="c4b984"/>
              </a:gs>
              <a:gs pos="100000">
                <a:srgbClr val="5a553c"/>
              </a:gs>
            </a:gsLst>
            <a:lin ang="13500000"/>
          </a:gradFill>
          <a:ln w="12600">
            <a:solidFill>
              <a:srgbClr val="000066"/>
            </a:solidFill>
            <a:miter/>
          </a:ln>
          <a:effectLst>
            <a:outerShdw dist="40186" dir="1096358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00"/>
                </a:solidFill>
                <a:effectLst/>
                <a:uFillTx/>
                <a:latin typeface="Book Antiqua"/>
              </a:rPr>
              <a:t>Risk Manager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4254480" y="4048200"/>
            <a:ext cx="1182600" cy="504720"/>
          </a:xfrm>
          <a:prstGeom prst="rect">
            <a:avLst/>
          </a:prstGeom>
          <a:gradFill rotWithShape="0">
            <a:gsLst>
              <a:gs pos="0">
                <a:srgbClr val="5a553c"/>
              </a:gs>
              <a:gs pos="50000">
                <a:srgbClr val="c4b984"/>
              </a:gs>
              <a:gs pos="100000">
                <a:srgbClr val="5a553c"/>
              </a:gs>
            </a:gsLst>
            <a:lin ang="13500000"/>
          </a:gradFill>
          <a:ln w="12600">
            <a:solidFill>
              <a:srgbClr val="000066"/>
            </a:solidFill>
            <a:miter/>
          </a:ln>
          <a:effectLst>
            <a:outerShdw dist="40186" dir="1096358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00"/>
                </a:solidFill>
                <a:effectLst/>
                <a:uFillTx/>
                <a:latin typeface="Book Antiqua"/>
              </a:rPr>
              <a:t>Credit Risk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00"/>
                </a:solidFill>
                <a:effectLst/>
                <a:uFillTx/>
                <a:latin typeface="Book Antiqua"/>
              </a:rPr>
              <a:t>Manager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07" name=""/>
          <p:cNvCxnSpPr>
            <a:stCxn id="303" idx="3"/>
            <a:endCxn id="302" idx="1"/>
          </p:cNvCxnSpPr>
          <p:nvPr/>
        </p:nvCxnSpPr>
        <p:spPr>
          <a:xfrm>
            <a:off x="5609880" y="2278080"/>
            <a:ext cx="1134360" cy="551520"/>
          </a:xfrm>
          <a:prstGeom prst="straightConnector1">
            <a:avLst/>
          </a:prstGeom>
          <a:ln w="19080">
            <a:solidFill>
              <a:srgbClr val="a50021"/>
            </a:solidFill>
            <a:miter/>
          </a:ln>
        </p:spPr>
      </p:cxnSp>
      <p:cxnSp>
        <p:nvCxnSpPr>
          <p:cNvPr id="308" name=""/>
          <p:cNvCxnSpPr>
            <a:stCxn id="300" idx="3"/>
            <a:endCxn id="302" idx="1"/>
          </p:cNvCxnSpPr>
          <p:nvPr/>
        </p:nvCxnSpPr>
        <p:spPr>
          <a:xfrm flipV="1">
            <a:off x="5609880" y="2828520"/>
            <a:ext cx="1134360" cy="364320"/>
          </a:xfrm>
          <a:prstGeom prst="straightConnector1">
            <a:avLst/>
          </a:prstGeom>
          <a:ln w="19080">
            <a:solidFill>
              <a:srgbClr val="a50021"/>
            </a:solidFill>
            <a:miter/>
          </a:ln>
        </p:spPr>
      </p:cxnSp>
      <p:sp>
        <p:nvSpPr>
          <p:cNvPr id="309" name=""/>
          <p:cNvSpPr/>
          <p:nvPr/>
        </p:nvSpPr>
        <p:spPr>
          <a:xfrm>
            <a:off x="2878200" y="4619520"/>
            <a:ext cx="1182600" cy="731880"/>
          </a:xfrm>
          <a:prstGeom prst="rect">
            <a:avLst/>
          </a:prstGeom>
          <a:gradFill rotWithShape="0">
            <a:gsLst>
              <a:gs pos="0">
                <a:srgbClr val="5a553c"/>
              </a:gs>
              <a:gs pos="50000">
                <a:srgbClr val="c4b984"/>
              </a:gs>
              <a:gs pos="100000">
                <a:srgbClr val="5a553c"/>
              </a:gs>
            </a:gsLst>
            <a:lin ang="13500000"/>
          </a:gradFill>
          <a:ln w="12600">
            <a:solidFill>
              <a:srgbClr val="000066"/>
            </a:solidFill>
            <a:miter/>
          </a:ln>
          <a:effectLst>
            <a:outerShdw dist="40186" dir="1096358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00"/>
                </a:solidFill>
                <a:effectLst/>
                <a:uFillTx/>
                <a:latin typeface="Book Antiqua"/>
              </a:rPr>
              <a:t>Operational Risk Manager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4427640" y="4772160"/>
            <a:ext cx="1182600" cy="731880"/>
          </a:xfrm>
          <a:prstGeom prst="rect">
            <a:avLst/>
          </a:prstGeom>
          <a:gradFill rotWithShape="0">
            <a:gsLst>
              <a:gs pos="0">
                <a:srgbClr val="5a553c"/>
              </a:gs>
              <a:gs pos="50000">
                <a:srgbClr val="c4b984"/>
              </a:gs>
              <a:gs pos="100000">
                <a:srgbClr val="5a553c"/>
              </a:gs>
            </a:gsLst>
            <a:lin ang="13500000"/>
          </a:gradFill>
          <a:ln w="12600">
            <a:solidFill>
              <a:srgbClr val="000066"/>
            </a:solidFill>
            <a:miter/>
          </a:ln>
          <a:effectLst>
            <a:outerShdw dist="40186" dir="1096358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00"/>
                </a:solidFill>
                <a:effectLst/>
                <a:uFillTx/>
                <a:latin typeface="Book Antiqua"/>
              </a:rPr>
              <a:t>Insurance Risk Manager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5803920" y="4167360"/>
            <a:ext cx="1182600" cy="904680"/>
          </a:xfrm>
          <a:prstGeom prst="rect">
            <a:avLst/>
          </a:prstGeom>
          <a:gradFill rotWithShape="0">
            <a:gsLst>
              <a:gs pos="0">
                <a:srgbClr val="5a553c"/>
              </a:gs>
              <a:gs pos="50000">
                <a:srgbClr val="c4b984"/>
              </a:gs>
              <a:gs pos="100000">
                <a:srgbClr val="5a553c"/>
              </a:gs>
            </a:gsLst>
            <a:lin ang="13500000"/>
          </a:gradFill>
          <a:ln w="12600">
            <a:solidFill>
              <a:srgbClr val="000066"/>
            </a:solidFill>
            <a:miter/>
          </a:ln>
          <a:effectLst>
            <a:outerShdw dist="40186" dir="1096358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00"/>
                </a:solidFill>
                <a:effectLst/>
                <a:uFillTx/>
                <a:latin typeface="Book Antiqua"/>
              </a:rPr>
              <a:t>Portfolio  Risk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00"/>
                </a:solidFill>
                <a:effectLst/>
                <a:uFillTx/>
                <a:latin typeface="Book Antiqua"/>
              </a:rPr>
              <a:t>Manager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4B4414-B6CB-4405-B803-FF0CC0FBDB67}" type="slidenum">
              <a:t>18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0765666-DDEF-4BA2-8B87-80907F86F8FD}" type="datetime1">
              <a:rPr lang="en-US"/>
              <a:t>09/27/25</a:t>
            </a:fld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title"/>
          </p:nvPr>
        </p:nvSpPr>
        <p:spPr>
          <a:xfrm>
            <a:off x="582120" y="1852200"/>
            <a:ext cx="8458200" cy="622440"/>
          </a:xfrm>
          <a:prstGeom prst="rect">
            <a:avLst/>
          </a:prstGeom>
          <a:noFill/>
          <a:ln w="0">
            <a:noFill/>
          </a:ln>
        </p:spPr>
        <p:txBody>
          <a:bodyPr lIns="71280" rIns="71280" tIns="36360" bIns="3636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The Chief Risk Officer’s role is to oversee risk management activities across the entire organization.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313" name=""/>
          <p:cNvGrpSpPr/>
          <p:nvPr/>
        </p:nvGrpSpPr>
        <p:grpSpPr>
          <a:xfrm>
            <a:off x="466560" y="2554200"/>
            <a:ext cx="6419880" cy="4183200"/>
            <a:chOff x="466560" y="2554200"/>
            <a:chExt cx="6419880" cy="4183200"/>
          </a:xfrm>
        </p:grpSpPr>
        <p:sp>
          <p:nvSpPr>
            <p:cNvPr id="314" name=""/>
            <p:cNvSpPr/>
            <p:nvPr/>
          </p:nvSpPr>
          <p:spPr>
            <a:xfrm>
              <a:off x="2118960" y="6523200"/>
              <a:ext cx="256320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Source: Andersen Consulting research and analysis.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2610000" y="3893400"/>
              <a:ext cx="1752480" cy="1145520"/>
            </a:xfrm>
            <a:prstGeom prst="rect">
              <a:avLst/>
            </a:prstGeom>
            <a:gradFill rotWithShape="0">
              <a:gsLst>
                <a:gs pos="0">
                  <a:srgbClr val="7575ac"/>
                </a:gs>
                <a:gs pos="100000">
                  <a:srgbClr val="000066"/>
                </a:gs>
              </a:gsLst>
              <a:path path="rect">
                <a:fillToRect l="50000" t="50000" r="50000" b="50000"/>
              </a:path>
            </a:gra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Chief Risk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Officer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2819520" y="2554200"/>
              <a:ext cx="1333440" cy="554400"/>
            </a:xfrm>
            <a:prstGeom prst="rect">
              <a:avLst/>
            </a:prstGeom>
            <a:gradFill rotWithShape="0">
              <a:gsLst>
                <a:gs pos="0">
                  <a:srgbClr val="585858"/>
                </a:gs>
                <a:gs pos="100000">
                  <a:srgbClr val="c0c0c0"/>
                </a:gs>
              </a:gsLst>
              <a:path path="rect">
                <a:fillToRect l="50000" t="50000" r="50000" b="50000"/>
              </a:path>
            </a:gradFill>
            <a:ln w="1260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Corporate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Risk Management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Committee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2819520" y="5824080"/>
              <a:ext cx="1333440" cy="554400"/>
            </a:xfrm>
            <a:prstGeom prst="rect">
              <a:avLst/>
            </a:prstGeom>
            <a:gradFill rotWithShape="0">
              <a:gsLst>
                <a:gs pos="0">
                  <a:srgbClr val="585858"/>
                </a:gs>
                <a:gs pos="100000">
                  <a:srgbClr val="c0c0c0"/>
                </a:gs>
              </a:gsLst>
              <a:path path="rect">
                <a:fillToRect l="50000" t="50000" r="50000" b="50000"/>
              </a:path>
            </a:gradFill>
            <a:ln w="1260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Technology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Support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5133960" y="2868120"/>
              <a:ext cx="1333440" cy="554040"/>
            </a:xfrm>
            <a:prstGeom prst="rect">
              <a:avLst/>
            </a:prstGeom>
            <a:gradFill rotWithShape="0">
              <a:gsLst>
                <a:gs pos="0">
                  <a:srgbClr val="585858"/>
                </a:gs>
                <a:gs pos="100000">
                  <a:srgbClr val="c0c0c0"/>
                </a:gs>
              </a:gsLst>
              <a:path path="rect">
                <a:fillToRect l="50000" t="50000" r="50000" b="50000"/>
              </a:path>
            </a:gradFill>
            <a:ln w="1260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Regulators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5133960" y="5417640"/>
              <a:ext cx="1333440" cy="554400"/>
            </a:xfrm>
            <a:prstGeom prst="rect">
              <a:avLst/>
            </a:prstGeom>
            <a:gradFill rotWithShape="0">
              <a:gsLst>
                <a:gs pos="0">
                  <a:srgbClr val="585858"/>
                </a:gs>
                <a:gs pos="100000">
                  <a:srgbClr val="c0c0c0"/>
                </a:gs>
              </a:gsLst>
              <a:path path="rect">
                <a:fillToRect l="50000" t="50000" r="50000" b="50000"/>
              </a:path>
            </a:gradFill>
            <a:ln w="1260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Clients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5133960" y="3718080"/>
              <a:ext cx="1333440" cy="554040"/>
            </a:xfrm>
            <a:prstGeom prst="rect">
              <a:avLst/>
            </a:prstGeom>
            <a:gradFill rotWithShape="0">
              <a:gsLst>
                <a:gs pos="0">
                  <a:srgbClr val="585858"/>
                </a:gs>
                <a:gs pos="100000">
                  <a:srgbClr val="c0c0c0"/>
                </a:gs>
              </a:gsLst>
              <a:path path="rect">
                <a:fillToRect l="50000" t="50000" r="50000" b="50000"/>
              </a:path>
            </a:gradFill>
            <a:ln w="1260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Auditors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5133960" y="4568040"/>
              <a:ext cx="1333440" cy="554040"/>
            </a:xfrm>
            <a:prstGeom prst="rect">
              <a:avLst/>
            </a:prstGeom>
            <a:gradFill rotWithShape="0">
              <a:gsLst>
                <a:gs pos="0">
                  <a:srgbClr val="585858"/>
                </a:gs>
                <a:gs pos="100000">
                  <a:srgbClr val="c0c0c0"/>
                </a:gs>
              </a:gsLst>
              <a:path path="rect">
                <a:fillToRect l="50000" t="50000" r="50000" b="50000"/>
              </a:path>
            </a:gradFill>
            <a:ln w="1260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Ratings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Agencies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466560" y="2868120"/>
              <a:ext cx="1333800" cy="554040"/>
            </a:xfrm>
            <a:prstGeom prst="rect">
              <a:avLst/>
            </a:prstGeom>
            <a:gradFill rotWithShape="0">
              <a:gsLst>
                <a:gs pos="0">
                  <a:srgbClr val="585858"/>
                </a:gs>
                <a:gs pos="100000">
                  <a:srgbClr val="c0c0c0"/>
                </a:gs>
              </a:gsLst>
              <a:path path="rect">
                <a:fillToRect l="50000" t="50000" r="50000" b="50000"/>
              </a:path>
            </a:gradFill>
            <a:ln w="1260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Front Office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Merchant Generation,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 Retail, and Trading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466560" y="5417640"/>
              <a:ext cx="1333800" cy="554400"/>
            </a:xfrm>
            <a:prstGeom prst="rect">
              <a:avLst/>
            </a:prstGeom>
            <a:gradFill rotWithShape="0">
              <a:gsLst>
                <a:gs pos="0">
                  <a:srgbClr val="585858"/>
                </a:gs>
                <a:gs pos="100000">
                  <a:srgbClr val="c0c0c0"/>
                </a:gs>
              </a:gsLst>
              <a:path path="rect">
                <a:fillToRect l="50000" t="50000" r="50000" b="50000"/>
              </a:path>
            </a:gradFill>
            <a:ln w="1260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Legal/Compl/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Regulatory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466560" y="3718080"/>
              <a:ext cx="1333800" cy="554040"/>
            </a:xfrm>
            <a:prstGeom prst="rect">
              <a:avLst/>
            </a:prstGeom>
            <a:gradFill rotWithShape="0">
              <a:gsLst>
                <a:gs pos="0">
                  <a:srgbClr val="585858"/>
                </a:gs>
                <a:gs pos="100000">
                  <a:srgbClr val="c0c0c0"/>
                </a:gs>
              </a:gsLst>
              <a:path path="rect">
                <a:fillToRect l="50000" t="50000" r="50000" b="50000"/>
              </a:path>
            </a:gradFill>
            <a:ln w="1260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Back Office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466560" y="4568040"/>
              <a:ext cx="1333800" cy="554040"/>
            </a:xfrm>
            <a:prstGeom prst="rect">
              <a:avLst/>
            </a:prstGeom>
            <a:gradFill rotWithShape="0">
              <a:gsLst>
                <a:gs pos="0">
                  <a:srgbClr val="585858"/>
                </a:gs>
                <a:gs pos="100000">
                  <a:srgbClr val="c0c0c0"/>
                </a:gs>
              </a:gsLst>
              <a:path path="rect">
                <a:fillToRect l="50000" t="50000" r="50000" b="50000"/>
              </a:path>
            </a:gradFill>
            <a:ln w="1260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Mid Office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Risk Manager &amp;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Credit Risk Manager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 flipV="1">
              <a:off x="3486240" y="3110040"/>
              <a:ext cx="0" cy="791280"/>
            </a:xfrm>
            <a:prstGeom prst="line">
              <a:avLst/>
            </a:prstGeom>
            <a:ln w="12600">
              <a:solidFill>
                <a:srgbClr val="969696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 flipV="1">
              <a:off x="3467160" y="5068080"/>
              <a:ext cx="0" cy="754200"/>
            </a:xfrm>
            <a:prstGeom prst="line">
              <a:avLst/>
            </a:prstGeom>
            <a:ln w="12600">
              <a:solidFill>
                <a:srgbClr val="808080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1812960" y="4845240"/>
              <a:ext cx="797040" cy="0"/>
            </a:xfrm>
            <a:prstGeom prst="line">
              <a:avLst/>
            </a:prstGeom>
            <a:ln w="12600">
              <a:solidFill>
                <a:srgbClr val="808080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 flipH="1">
              <a:off x="4365360" y="4845240"/>
              <a:ext cx="777960" cy="0"/>
            </a:xfrm>
            <a:prstGeom prst="line">
              <a:avLst/>
            </a:prstGeom>
            <a:ln w="12600">
              <a:solidFill>
                <a:srgbClr val="969696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1812960" y="3995280"/>
              <a:ext cx="797040" cy="0"/>
            </a:xfrm>
            <a:prstGeom prst="line">
              <a:avLst/>
            </a:prstGeom>
            <a:ln w="12600">
              <a:solidFill>
                <a:srgbClr val="969696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4365720" y="3976920"/>
              <a:ext cx="777960" cy="0"/>
            </a:xfrm>
            <a:prstGeom prst="line">
              <a:avLst/>
            </a:prstGeom>
            <a:ln w="12600">
              <a:solidFill>
                <a:srgbClr val="969696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 flipH="1">
              <a:off x="4365360" y="4161600"/>
              <a:ext cx="777960" cy="0"/>
            </a:xfrm>
            <a:prstGeom prst="line">
              <a:avLst/>
            </a:prstGeom>
            <a:ln w="12600">
              <a:solidFill>
                <a:srgbClr val="969696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 flipH="1">
              <a:off x="1812960" y="4179960"/>
              <a:ext cx="797040" cy="0"/>
            </a:xfrm>
            <a:prstGeom prst="line">
              <a:avLst/>
            </a:prstGeom>
            <a:ln w="12600">
              <a:solidFill>
                <a:srgbClr val="969696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4213080" y="5051520"/>
              <a:ext cx="930600" cy="643320"/>
            </a:xfrm>
            <a:prstGeom prst="line">
              <a:avLst/>
            </a:prstGeom>
            <a:ln w="12600">
              <a:solidFill>
                <a:srgbClr val="808080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 flipH="1">
              <a:off x="1812600" y="5051520"/>
              <a:ext cx="949320" cy="661680"/>
            </a:xfrm>
            <a:prstGeom prst="line">
              <a:avLst/>
            </a:prstGeom>
            <a:ln w="12600">
              <a:solidFill>
                <a:srgbClr val="808080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 flipH="1" flipV="1">
              <a:off x="1811160" y="3349800"/>
              <a:ext cx="873360" cy="551160"/>
            </a:xfrm>
            <a:prstGeom prst="line">
              <a:avLst/>
            </a:prstGeom>
            <a:ln w="12600">
              <a:solidFill>
                <a:srgbClr val="808080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 flipV="1">
              <a:off x="4287960" y="3349800"/>
              <a:ext cx="853920" cy="55116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1812960" y="3166920"/>
              <a:ext cx="1197000" cy="735840"/>
            </a:xfrm>
            <a:prstGeom prst="line">
              <a:avLst/>
            </a:prstGeom>
            <a:ln w="12600">
              <a:solidFill>
                <a:srgbClr val="808080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 flipH="1">
              <a:off x="3984480" y="3148200"/>
              <a:ext cx="1159200" cy="754200"/>
            </a:xfrm>
            <a:prstGeom prst="line">
              <a:avLst/>
            </a:prstGeom>
            <a:ln w="12600">
              <a:solidFill>
                <a:srgbClr val="808080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4326480" y="5349960"/>
              <a:ext cx="57672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Risk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Advisory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4489920" y="4678560"/>
              <a:ext cx="62172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Risk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Summary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4485600" y="4136760"/>
              <a:ext cx="60192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Enquiry's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4332960" y="3804480"/>
              <a:ext cx="79776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Risk Reports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&amp; Practices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4771440" y="3520800"/>
              <a:ext cx="60192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Enquiry's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4078800" y="3157560"/>
              <a:ext cx="79776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Risk Reports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&amp; Practices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 rot="16200000">
              <a:off x="3021480" y="3277440"/>
              <a:ext cx="894240" cy="45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Risk Exposures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Limit Violations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2206080" y="3291480"/>
              <a:ext cx="56520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Analysis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1881720" y="4149000"/>
              <a:ext cx="76932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Risk Reports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1812600" y="3822840"/>
              <a:ext cx="67860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P/L, Prices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1490040" y="3416040"/>
              <a:ext cx="66168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Reporting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&amp; Analysis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1856880" y="4666320"/>
              <a:ext cx="59940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Positions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2231640" y="5349960"/>
              <a:ext cx="67896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Regulatory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Reporting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 rot="5400000">
              <a:off x="5501520" y="4162320"/>
              <a:ext cx="2568240" cy="201600"/>
            </a:xfrm>
            <a:prstGeom prst="triangle">
              <a:avLst>
                <a:gd name="adj" fmla="val 49981"/>
              </a:avLst>
            </a:prstGeom>
            <a:solidFill>
              <a:srgbClr val="006600"/>
            </a:solidFill>
            <a:ln w="12600">
              <a:solidFill>
                <a:srgbClr val="00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520" bIns="20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4" name=""/>
          <p:cNvSpPr/>
          <p:nvPr/>
        </p:nvSpPr>
        <p:spPr>
          <a:xfrm>
            <a:off x="6912000" y="2492280"/>
            <a:ext cx="2041560" cy="383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280" rIns="71280" tIns="36360" bIns="36360" anchor="t" anchorCtr="1">
            <a:spAutoFit/>
          </a:bodyPr>
          <a:p>
            <a:pPr marL="231840" indent="-231840">
              <a:lnSpc>
                <a:spcPct val="100000"/>
              </a:lnSpc>
              <a:spcBef>
                <a:spcPts val="624"/>
              </a:spcBef>
              <a:buClr>
                <a:srgbClr val="000066"/>
              </a:buClr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Chairs and manages Corporate Risk Management Committee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24"/>
              </a:spcBef>
              <a:buClr>
                <a:srgbClr val="000066"/>
              </a:buClr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Oversees risk management across entire corporation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24"/>
              </a:spcBef>
              <a:buClr>
                <a:srgbClr val="000066"/>
              </a:buClr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Assists in optimizing performance of core corporate assets  (e.g., generation and trading)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24"/>
              </a:spcBef>
              <a:buClr>
                <a:srgbClr val="000066"/>
              </a:buClr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Develops and maintains all enterprise risk policies and procedures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24"/>
              </a:spcBef>
              <a:buClr>
                <a:srgbClr val="000066"/>
              </a:buClr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Approves trading strategies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24"/>
              </a:spcBef>
              <a:buClr>
                <a:srgbClr val="000066"/>
              </a:buClr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Potentially values merger and acquisition opportunities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24"/>
              </a:spcBef>
              <a:buClr>
                <a:srgbClr val="000066"/>
              </a:buClr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Reports directly to the Board of Directors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24"/>
              </a:spcBef>
              <a:buClr>
                <a:srgbClr val="000066"/>
              </a:buClr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Portfolio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24"/>
              </a:spcBef>
              <a:buClr>
                <a:srgbClr val="000066"/>
              </a:buClr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Risk Transfer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24"/>
              </a:spcBef>
              <a:buClr>
                <a:srgbClr val="000066"/>
              </a:buClr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Stakeholders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AC Banner Title"/>
          <p:cNvSpPr/>
          <p:nvPr/>
        </p:nvSpPr>
        <p:spPr>
          <a:xfrm>
            <a:off x="2782800" y="1165320"/>
            <a:ext cx="6170760" cy="57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Chief Risk Officer Roles &amp; Responsibilities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1143000" y="2814480"/>
            <a:ext cx="6934320" cy="533520"/>
          </a:xfrm>
          <a:prstGeom prst="rect">
            <a:avLst/>
          </a:prstGeom>
          <a:noFill/>
          <a:ln w="32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64008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II. Evolving role of CRO in Energy Companies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143000" y="3576600"/>
            <a:ext cx="6934320" cy="533520"/>
          </a:xfrm>
          <a:prstGeom prst="rect">
            <a:avLst/>
          </a:prstGeom>
          <a:noFill/>
          <a:ln w="32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64008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III. Next Stage of Energy Risk Management: Optimization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AC Banner Title"/>
          <p:cNvSpPr/>
          <p:nvPr/>
        </p:nvSpPr>
        <p:spPr>
          <a:xfrm>
            <a:off x="2741760" y="1165320"/>
            <a:ext cx="6170400" cy="57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Agenda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143000" y="2052720"/>
            <a:ext cx="6934320" cy="533160"/>
          </a:xfrm>
          <a:prstGeom prst="rect">
            <a:avLst/>
          </a:prstGeom>
          <a:noFill/>
          <a:ln w="2844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64008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I. History of Risk Management during the 70’s, 80’s, and 90’s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9189C1-BA17-4178-964A-A9A975D6E2C8}" type="slidenum">
              <a:t>2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5F1EAB0-EA0A-41CC-AE9B-5117E3FF2E2F}" type="datetime1">
              <a:rPr lang="en-US"/>
              <a:t>09/27/25</a:t>
            </a:fld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"/>
          <p:cNvSpPr/>
          <p:nvPr/>
        </p:nvSpPr>
        <p:spPr>
          <a:xfrm>
            <a:off x="1143000" y="2052720"/>
            <a:ext cx="6934320" cy="533160"/>
          </a:xfrm>
          <a:prstGeom prst="rect">
            <a:avLst/>
          </a:prstGeom>
          <a:noFill/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64008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I. History of Risk Management during the 70’s, 80’s, and 90’s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1143000" y="2814480"/>
            <a:ext cx="693432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64008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II. Evolving Role of CRO in Energy Companies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1143000" y="3576600"/>
            <a:ext cx="6934320" cy="533520"/>
          </a:xfrm>
          <a:prstGeom prst="rect">
            <a:avLst/>
          </a:prstGeom>
          <a:noFill/>
          <a:ln w="2844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64008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III. Next Stage of Energy Risk Management: Optimization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AC Banner Title"/>
          <p:cNvSpPr/>
          <p:nvPr/>
        </p:nvSpPr>
        <p:spPr>
          <a:xfrm>
            <a:off x="2741760" y="1165320"/>
            <a:ext cx="6170400" cy="57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Agenda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52E461-03DB-49EA-AE13-2341B5F6ACD9}" type="slidenum">
              <a:t>20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C87F587-EDB9-4DED-BD09-D14DA91D056C}" type="datetime1">
              <a:rPr lang="en-US"/>
              <a:t>09/27/25</a:t>
            </a:fld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"/>
          <p:cNvSpPr/>
          <p:nvPr/>
        </p:nvSpPr>
        <p:spPr>
          <a:xfrm>
            <a:off x="2498760" y="2219400"/>
            <a:ext cx="18396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PlaceHolder 1"/>
          <p:cNvSpPr>
            <a:spLocks noGrp="1"/>
          </p:cNvSpPr>
          <p:nvPr>
            <p:ph type="title"/>
          </p:nvPr>
        </p:nvSpPr>
        <p:spPr>
          <a:xfrm>
            <a:off x="898200" y="1790280"/>
            <a:ext cx="7900920" cy="949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The uniqueness and complexity of risks inherent In Energy Markets support the need for an enterprise risk management role in the  Energy company.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2" name=""/>
          <p:cNvSpPr/>
          <p:nvPr/>
        </p:nvSpPr>
        <p:spPr>
          <a:xfrm>
            <a:off x="906480" y="2781360"/>
            <a:ext cx="3857760" cy="3733920"/>
          </a:xfrm>
          <a:prstGeom prst="ellipse">
            <a:avLst/>
          </a:prstGeom>
          <a:gradFill rotWithShape="0">
            <a:gsLst>
              <a:gs pos="0">
                <a:srgbClr val="d68e9c"/>
              </a:gs>
              <a:gs pos="50000">
                <a:srgbClr val="a50021"/>
              </a:gs>
              <a:gs pos="100000">
                <a:srgbClr val="d68e9c"/>
              </a:gs>
            </a:gsLst>
            <a:lin ang="13500000"/>
          </a:gradFill>
          <a:ln w="12600">
            <a:solidFill>
              <a:srgbClr val="000066"/>
            </a:solidFill>
            <a:miter/>
          </a:ln>
          <a:effectLst>
            <a:outerShdw dist="17819" dir="2700000" blurRad="0" rotWithShape="0">
              <a:srgbClr val="0000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0" tIns="0" bIns="0" anchor="t">
            <a:noAutofit/>
          </a:bodyPr>
          <a:p>
            <a:pPr>
              <a:lnSpc>
                <a:spcPct val="90000"/>
              </a:lnSpc>
              <a:spcBef>
                <a:spcPts val="1500"/>
              </a:spcBef>
              <a:tabLst>
                <a:tab algn="l" pos="0"/>
                <a:tab algn="ctr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1791360" y="3089160"/>
            <a:ext cx="2019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Money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1533240" y="3568680"/>
            <a:ext cx="2823480" cy="22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Markets are more mature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Fewer price drivers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No impact of storage &amp; delivery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High correlation between spot</a:t>
            </a:r>
            <a:br>
              <a:rPr sz="1400"/>
            </a:b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and long term pricing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No seasonality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Little regulation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High liquidity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Centralized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Simple derivative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4349880" y="2781360"/>
            <a:ext cx="3857400" cy="3733920"/>
          </a:xfrm>
          <a:prstGeom prst="ellipse">
            <a:avLst/>
          </a:prstGeom>
          <a:gradFill rotWithShape="0">
            <a:gsLst>
              <a:gs pos="0">
                <a:srgbClr val="006600"/>
              </a:gs>
              <a:gs pos="50000">
                <a:srgbClr val="004300"/>
              </a:gs>
              <a:gs pos="100000">
                <a:srgbClr val="006600"/>
              </a:gs>
            </a:gsLst>
            <a:lin ang="13500000"/>
          </a:gradFill>
          <a:ln w="12600">
            <a:solidFill>
              <a:srgbClr val="000066"/>
            </a:solidFill>
            <a:miter/>
          </a:ln>
          <a:effectLst>
            <a:outerShdw dist="17819" dir="2700000" blurRad="0" rotWithShape="0">
              <a:srgbClr val="0000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0" tIns="0" bIns="0" anchor="t">
            <a:noAutofit/>
          </a:bodyPr>
          <a:p>
            <a:pPr>
              <a:lnSpc>
                <a:spcPct val="90000"/>
              </a:lnSpc>
              <a:spcBef>
                <a:spcPts val="1500"/>
              </a:spcBef>
              <a:tabLst>
                <a:tab algn="l" pos="0"/>
                <a:tab algn="ctr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5319000" y="3089160"/>
            <a:ext cx="2076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Energy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4786560" y="3568680"/>
            <a:ext cx="3012480" cy="22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Newer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Complex price drivers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High impact of storage &amp; delivery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Low correlation between spot and</a:t>
            </a:r>
            <a:br>
              <a:rPr sz="1400"/>
            </a:b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long term pricing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High seasonality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Little to very high regulation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Low liquidity in some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Regionalized Commodity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Complex derivative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F67F28-376D-42CE-B131-D93BE41AF23B}" type="slidenum">
              <a:t>21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4C1F160-3129-4D23-B6BF-FBCA768E6D28}" type="datetime1">
              <a:rPr lang="en-US"/>
              <a:t>09/27/25</a:t>
            </a:fld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"/>
          <p:cNvSpPr/>
          <p:nvPr/>
        </p:nvSpPr>
        <p:spPr>
          <a:xfrm>
            <a:off x="1125360" y="152280"/>
            <a:ext cx="7790040" cy="343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7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Evolution of the New Corporate Executive: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7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Chief Risk Officer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7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7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7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7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7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7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Conclusion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7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69" name="Oil%20Pipelines" descr=""/>
          <p:cNvPicPr/>
          <p:nvPr/>
        </p:nvPicPr>
        <p:blipFill>
          <a:blip r:embed="rId1"/>
          <a:stretch/>
        </p:blipFill>
        <p:spPr>
          <a:xfrm>
            <a:off x="4572000" y="3419640"/>
            <a:ext cx="4572000" cy="1560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0" name="Powerlines%201" descr=""/>
          <p:cNvPicPr/>
          <p:nvPr/>
        </p:nvPicPr>
        <p:blipFill>
          <a:blip r:embed="rId2"/>
          <a:stretch/>
        </p:blipFill>
        <p:spPr>
          <a:xfrm>
            <a:off x="0" y="3419640"/>
            <a:ext cx="4572000" cy="3438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1" name=""/>
          <p:cNvSpPr/>
          <p:nvPr/>
        </p:nvSpPr>
        <p:spPr>
          <a:xfrm>
            <a:off x="4572000" y="4943520"/>
            <a:ext cx="4572000" cy="0"/>
          </a:xfrm>
          <a:prstGeom prst="line">
            <a:avLst/>
          </a:prstGeom>
          <a:ln w="5076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2" name=""/>
          <p:cNvGraphicFramePr/>
          <p:nvPr/>
        </p:nvGraphicFramePr>
        <p:xfrm>
          <a:off x="4572000" y="4979880"/>
          <a:ext cx="4572000" cy="1876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7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4979880"/>
                    <a:ext cx="4572000" cy="187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4" name=""/>
          <p:cNvSpPr/>
          <p:nvPr/>
        </p:nvSpPr>
        <p:spPr>
          <a:xfrm>
            <a:off x="4572000" y="3419640"/>
            <a:ext cx="0" cy="3438360"/>
          </a:xfrm>
          <a:prstGeom prst="line">
            <a:avLst/>
          </a:prstGeom>
          <a:ln w="5076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85280" y="1931760"/>
            <a:ext cx="8718840" cy="401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The first stage of modern risk management had its beginnings in the 1970s.</a:t>
            </a:r>
            <a:r>
              <a:rPr b="1" lang="en-US" sz="2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2522520" y="2997360"/>
            <a:ext cx="2535120" cy="358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After removal of the gold standard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Wild swings in interest rates from 1970 to mid 1980’s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Oil price spikes 1973, 1979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restructuring, 1978 to current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99880" y="2540160"/>
            <a:ext cx="86076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31840" indent="-231840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09600" y="3002040"/>
            <a:ext cx="2475000" cy="4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Foreign Exchange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458800" y="2506680"/>
            <a:ext cx="1194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Disruption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09600" y="2919240"/>
            <a:ext cx="8532720" cy="0"/>
          </a:xfrm>
          <a:prstGeom prst="line">
            <a:avLst/>
          </a:prstGeom>
          <a:ln w="38160">
            <a:solidFill>
              <a:srgbClr val="e0aa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09600" y="3784680"/>
            <a:ext cx="8532720" cy="0"/>
          </a:xfrm>
          <a:prstGeom prst="line">
            <a:avLst/>
          </a:prstGeom>
          <a:ln w="19080">
            <a:solidFill>
              <a:srgbClr val="e0aa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79440" y="4991040"/>
            <a:ext cx="8532720" cy="0"/>
          </a:xfrm>
          <a:prstGeom prst="line">
            <a:avLst/>
          </a:prstGeom>
          <a:ln w="19080">
            <a:solidFill>
              <a:srgbClr val="e0aa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861160" y="2997360"/>
            <a:ext cx="3157560" cy="358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Laker Airlines unable to manage revenue in pounds versus buying planes in dollars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Savings and Loan Associations unable to manage interest rates they had to pay depositors versus income they received on fixed rate mortgage loans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Continental Airlines unable to manage oil price spikes during the Gulf War.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Illinova unable to meet generation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needs of long term obligations with purchases of power on the spot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865120" y="2306520"/>
            <a:ext cx="21855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Major Losses During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Losses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rot="5400000">
            <a:off x="3858480" y="4426560"/>
            <a:ext cx="3276360" cy="54144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aa810b"/>
              </a:gs>
              <a:gs pos="50000">
                <a:srgbClr val="e0aa0f"/>
              </a:gs>
              <a:gs pos="100000">
                <a:srgbClr val="aa810b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5650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09600" y="3784680"/>
            <a:ext cx="1677960" cy="4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Bond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09600" y="5002200"/>
            <a:ext cx="1677960" cy="4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09600" y="6280200"/>
            <a:ext cx="2673360" cy="577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References: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AGAINST THE GODS The Remarkable Story of Risk and Managing Financial Risk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4667400" y="2679840"/>
            <a:ext cx="2046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Exchange Trades </a:t>
            </a:r>
            <a:br>
              <a:rPr sz="1400"/>
            </a:br>
            <a:r>
              <a:rPr b="1" lang="en-US" sz="1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(Futures Contracts)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721400" y="3294000"/>
            <a:ext cx="1841400" cy="28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Agriculture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Markets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(1972)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Oil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(1983)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(1996)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743360" y="3219480"/>
            <a:ext cx="3733920" cy="0"/>
          </a:xfrm>
          <a:prstGeom prst="line">
            <a:avLst/>
          </a:prstGeom>
          <a:ln w="38160">
            <a:solidFill>
              <a:srgbClr val="e0aa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595920" y="2679840"/>
            <a:ext cx="2386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OTC </a:t>
            </a:r>
            <a:br>
              <a:rPr sz="1400"/>
            </a:br>
            <a:r>
              <a:rPr b="1" lang="en-US" sz="1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Financial Instruments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777000" y="3284640"/>
            <a:ext cx="1914480" cy="28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Foreign Exchange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(1981)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Oil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(1986)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(1994)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73680" y="3095640"/>
            <a:ext cx="213408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Key Characteristics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88880" y="3524400"/>
            <a:ext cx="3025800" cy="243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 and liquid spot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 and liquid futures and options markets where hedges can be placed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transparency or market driven sales, purchases, and prices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749"/>
              </a:spcBef>
              <a:buClr>
                <a:srgbClr val="e0aa0f"/>
              </a:buClr>
              <a:buSzPct val="90000"/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market indices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04280" y="1730520"/>
            <a:ext cx="8369640" cy="853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In the first stage, active and liquid markets emerged and exchange traded contracts provided a venue for risk management. 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309600" y="6280200"/>
            <a:ext cx="2673360" cy="577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References: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AGAINST THE GODS The Remarkable Story of Risk and Managing Financial Risk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227160" y="3457440"/>
            <a:ext cx="8528040" cy="0"/>
          </a:xfrm>
          <a:prstGeom prst="line">
            <a:avLst/>
          </a:prstGeom>
          <a:ln w="38160">
            <a:solidFill>
              <a:srgbClr val="e0aa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357280" y="2900520"/>
            <a:ext cx="33274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Demand for Managing Exposure to Market Uncertainties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284560" y="3473280"/>
            <a:ext cx="2901960" cy="294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31840" indent="-231840">
              <a:lnSpc>
                <a:spcPct val="100000"/>
              </a:lnSpc>
              <a:spcBef>
                <a:spcPts val="1500"/>
              </a:spcBef>
              <a:buClr>
                <a:srgbClr val="e0aa0f"/>
              </a:buClr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manage exposure to exchange rate volatility, e.g., revenue generation in pounds, expenditures in dollars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500"/>
              </a:spcBef>
              <a:buClr>
                <a:srgbClr val="e0aa0f"/>
              </a:buClr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manage exposure to interest rate volatility, e.g., fixed rate obligations with capital earning interest in a floating rate market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500"/>
              </a:spcBef>
              <a:buClr>
                <a:srgbClr val="e0aa0f"/>
              </a:buClr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manage exposure to commodity price fluctuations, e.g., volatile input fuel prices, with fixed output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17520" y="3141720"/>
            <a:ext cx="10461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Market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045120" y="3141720"/>
            <a:ext cx="13654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Solution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842080" y="3457440"/>
            <a:ext cx="3070080" cy="295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31840" indent="-231840">
              <a:lnSpc>
                <a:spcPct val="100000"/>
              </a:lnSpc>
              <a:spcBef>
                <a:spcPts val="1500"/>
              </a:spcBef>
              <a:buClr>
                <a:srgbClr val="e0aa0f"/>
              </a:buClr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banks and insurance companies established new units of traders and financial engineers to design tailor-made risk management products for corporate customers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500"/>
              </a:spcBef>
              <a:buClr>
                <a:srgbClr val="e0aa0f"/>
              </a:buClr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Innovation designed to meet demand in foreign exchange, interest rate and commodity risk management spurred the development of financial and commodity exchanges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1500"/>
              </a:spcBef>
              <a:buClr>
                <a:srgbClr val="e0aa0f"/>
              </a:buClr>
              <a:buFont typeface="Wingdings" charset="2"/>
              <a:buChar char="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Traders and financial engineers matched producers together with end-users in back-to-back arrangements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776160" y="1815840"/>
            <a:ext cx="8136000" cy="933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Financial engineers created solutions for corporations attempting to deal with uncertainty and risk, providing innovative, customized solutions that go beyond that of standardized futures contracts.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309600" y="3435480"/>
            <a:ext cx="2475000" cy="4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Foreign Exchange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09600" y="4548240"/>
            <a:ext cx="1677960" cy="4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Bond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09600" y="5703840"/>
            <a:ext cx="1677960" cy="4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27160" y="4486320"/>
            <a:ext cx="8528040" cy="0"/>
          </a:xfrm>
          <a:prstGeom prst="line">
            <a:avLst/>
          </a:prstGeom>
          <a:ln w="28440">
            <a:solidFill>
              <a:srgbClr val="e0aa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27160" y="5618160"/>
            <a:ext cx="8528040" cy="0"/>
          </a:xfrm>
          <a:prstGeom prst="line">
            <a:avLst/>
          </a:prstGeom>
          <a:ln w="28440">
            <a:solidFill>
              <a:srgbClr val="e0aa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rot="5400000">
            <a:off x="3879000" y="4798080"/>
            <a:ext cx="3276720" cy="54144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aa810b"/>
              </a:gs>
              <a:gs pos="50000">
                <a:srgbClr val="e0aa0f"/>
              </a:gs>
              <a:gs pos="100000">
                <a:srgbClr val="aa810b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5650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09600" y="6280200"/>
            <a:ext cx="2673360" cy="577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References: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AGAINST THE GODS The Remarkable Story of Risk and Managing Financial Risk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"/>
          <p:cNvGraphicFramePr/>
          <p:nvPr/>
        </p:nvGraphicFramePr>
        <p:xfrm>
          <a:off x="216000" y="2519280"/>
          <a:ext cx="8734320" cy="40593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6000" y="2519280"/>
                    <a:ext cx="8734320" cy="405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160880" y="1165320"/>
            <a:ext cx="4751280" cy="576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Markets for selected financial derivative instruments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1358280" y="2092320"/>
            <a:ext cx="6646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Notional amounts outstanding at year-end, US$ bn, 1986-96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A6A481-80F3-46F5-B626-CB8BE44A4884}" type="slidenum">
              <a:t>6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78AA3C4-5493-49F0-ADF2-EDF979A8E9ED}" type="datetime1">
              <a:rPr lang="en-US"/>
              <a:t>09/27/25</a:t>
            </a:fld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" name=""/>
          <p:cNvGraphicFramePr/>
          <p:nvPr/>
        </p:nvGraphicFramePr>
        <p:xfrm>
          <a:off x="838080" y="2209680"/>
          <a:ext cx="762012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2209680"/>
                    <a:ext cx="762012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8" name=""/>
          <p:cNvSpPr/>
          <p:nvPr/>
        </p:nvSpPr>
        <p:spPr>
          <a:xfrm>
            <a:off x="3060720" y="6183360"/>
            <a:ext cx="3035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Source: Capital Market Risk Advisors,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3984480" y="1165320"/>
            <a:ext cx="4927680" cy="576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Publicly disclosed derivatives losses as of August 1997</a:t>
            </a:r>
            <a:br>
              <a:rPr sz="2200"/>
            </a:b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(in US$ bn)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5F9302-4BE7-48BC-8665-FC29F19E49FB}" type="slidenum">
              <a:t>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BA555B5-76FA-4579-9F0D-57A41AB9190C}" type="datetime1">
              <a:rPr lang="en-US"/>
              <a:t>09/27/25</a:t>
            </a:fld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52600" y="1936800"/>
            <a:ext cx="8013600" cy="622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Lack of operational controls allowed one rogue trader to accumulate enough losses to bring down Barings Bank.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5035680" y="2471760"/>
            <a:ext cx="36446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— Failed Safeguards Against the Debacle—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749480" y="3046320"/>
            <a:ext cx="4205160" cy="3076920"/>
          </a:xfrm>
          <a:prstGeom prst="rect">
            <a:avLst/>
          </a:prstGeom>
          <a:noFill/>
          <a:ln w="0">
            <a:noFill/>
          </a:ln>
        </p:spPr>
        <p:txBody>
          <a:bodyPr lIns="71280" rIns="71280" tIns="36360" bIns="36360" anchor="t" anchorCtr="1">
            <a:normAutofit/>
          </a:bodyPr>
          <a:p>
            <a:pPr marL="231840" indent="-23184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senior management awareness and involvement of trading activities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23800" indent="-177840">
              <a:lnSpc>
                <a:spcPct val="90000"/>
              </a:lnSpc>
              <a:spcBef>
                <a:spcPts val="125"/>
              </a:spcBef>
              <a:buClr>
                <a:srgbClr val="000000"/>
              </a:buClr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Blind focus on profitability, under-educated about necessary trading operations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23800" indent="-177840">
              <a:lnSpc>
                <a:spcPct val="90000"/>
              </a:lnSpc>
              <a:spcBef>
                <a:spcPts val="125"/>
              </a:spcBef>
              <a:buClr>
                <a:srgbClr val="000000"/>
              </a:buClr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Implicit trust in one trader outweighed operational concerns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Risk Manager in place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23800" indent="-177840">
              <a:lnSpc>
                <a:spcPct val="90000"/>
              </a:lnSpc>
              <a:spcBef>
                <a:spcPts val="125"/>
              </a:spcBef>
              <a:buClr>
                <a:srgbClr val="000000"/>
              </a:buClr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Nonexistent limit monitoring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23800" indent="-177840">
              <a:lnSpc>
                <a:spcPct val="90000"/>
              </a:lnSpc>
              <a:spcBef>
                <a:spcPts val="125"/>
              </a:spcBef>
              <a:buClr>
                <a:srgbClr val="000000"/>
              </a:buClr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Lax limit enforcement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23800" indent="-177840">
              <a:lnSpc>
                <a:spcPct val="90000"/>
              </a:lnSpc>
              <a:spcBef>
                <a:spcPts val="125"/>
              </a:spcBef>
              <a:buClr>
                <a:srgbClr val="000000"/>
              </a:buClr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Manipulation of settlements and marking the book by Head 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23800" indent="-17784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 was free to take a large position to try and offset the initial loss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Conflict of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23800" indent="-177840">
              <a:lnSpc>
                <a:spcPct val="90000"/>
              </a:lnSpc>
              <a:spcBef>
                <a:spcPts val="125"/>
              </a:spcBef>
              <a:buClr>
                <a:srgbClr val="000000"/>
              </a:buClr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Responsibility for P/L and for marking the books fell to the same individual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23800" indent="-177840">
              <a:lnSpc>
                <a:spcPct val="90000"/>
              </a:lnSpc>
              <a:spcBef>
                <a:spcPts val="125"/>
              </a:spcBef>
              <a:buClr>
                <a:srgbClr val="000000"/>
              </a:buClr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Responsibility for P/L and for maintaining customer accounts fell to the same individual (who set up fictitious accounts)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Misalignment of cash requirements and risk appetite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23800" indent="-177840">
              <a:lnSpc>
                <a:spcPct val="90000"/>
              </a:lnSpc>
              <a:spcBef>
                <a:spcPts val="125"/>
              </a:spcBef>
              <a:buClr>
                <a:srgbClr val="000000"/>
              </a:buClr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requirement limits were set very high, exceeding the capital Barings wanted to put at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 rot="5400000">
            <a:off x="2796480" y="4230720"/>
            <a:ext cx="3460680" cy="24732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000066"/>
              </a:gs>
              <a:gs pos="50000">
                <a:srgbClr val="8e8ebb"/>
              </a:gs>
              <a:gs pos="100000">
                <a:srgbClr val="000066"/>
              </a:gs>
            </a:gsLst>
            <a:lin ang="10800000"/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640" bIns="35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461960" y="3376440"/>
            <a:ext cx="2741760" cy="10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280" rIns="71280" tIns="36360" bIns="36360" anchor="t">
            <a:spAutoFit/>
          </a:bodyPr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Barings Bank, a medium-sized bank with traditional lines of business and a novice to trading operations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Nick Leeson, reputation as a “whiz kid “trader, head of  trading and settlements, Singapore office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461960" y="4483080"/>
            <a:ext cx="29419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280" rIns="71280" tIns="36360" bIns="36360" anchor="t">
            <a:spAutoFit/>
          </a:bodyPr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Arbitrage; low risk, high return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95360" y="3351240"/>
            <a:ext cx="9651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Players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95360" y="4457880"/>
            <a:ext cx="965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95360" y="4800600"/>
            <a:ext cx="965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461960" y="4826160"/>
            <a:ext cx="2741760" cy="9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280" rIns="71280" tIns="36360" bIns="36360" anchor="t">
            <a:spAutoFit/>
          </a:bodyPr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Simple exchanged traded derivative, a straddle option on a futures index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Historically profitable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 on volatility to stay within a specified band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8160" y="5830920"/>
            <a:ext cx="14223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461960" y="5856120"/>
            <a:ext cx="274176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280" rIns="71280" tIns="36360" bIns="36360" anchor="t">
            <a:spAutoFit/>
          </a:bodyPr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did not stay within the band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Took huge counter-positions to offset large initial loss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65240" y="4425840"/>
            <a:ext cx="4000320" cy="0"/>
          </a:xfrm>
          <a:prstGeom prst="line">
            <a:avLst/>
          </a:prstGeom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65240" y="4781520"/>
            <a:ext cx="4000320" cy="0"/>
          </a:xfrm>
          <a:prstGeom prst="line">
            <a:avLst/>
          </a:prstGeom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65240" y="5811840"/>
            <a:ext cx="4000320" cy="0"/>
          </a:xfrm>
          <a:prstGeom prst="line">
            <a:avLst/>
          </a:prstGeom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461960" y="3033720"/>
            <a:ext cx="27417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280" rIns="71280" tIns="36360" bIns="36360" anchor="t">
            <a:spAutoFit/>
          </a:bodyPr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 billion, firm bankruptcy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95360" y="3008160"/>
            <a:ext cx="965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65240" y="3344760"/>
            <a:ext cx="4000320" cy="0"/>
          </a:xfrm>
          <a:prstGeom prst="line">
            <a:avLst/>
          </a:prstGeom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65240" y="2963880"/>
            <a:ext cx="4000320" cy="0"/>
          </a:xfrm>
          <a:prstGeom prst="line">
            <a:avLst/>
          </a:prstGeom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65200" y="2662200"/>
            <a:ext cx="33908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— Details Leading to the Debacle—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52B6BF-D96D-4B27-9987-42FF8C20216B}" type="slidenum">
              <a:t>8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CB00A43-1819-4CC8-B873-457CDBE52FEA}" type="datetime1">
              <a:rPr lang="en-US"/>
              <a:t>09/27/25</a:t>
            </a:fld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 rot="5400000">
            <a:off x="2005920" y="4057560"/>
            <a:ext cx="2648160" cy="361800"/>
          </a:xfrm>
          <a:prstGeom prst="triangle">
            <a:avLst>
              <a:gd name="adj" fmla="val 50000"/>
            </a:avLst>
          </a:prstGeom>
          <a:solidFill>
            <a:srgbClr val="000066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38120" y="2701800"/>
            <a:ext cx="2657520" cy="329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0520" indent="-169920">
              <a:lnSpc>
                <a:spcPct val="100000"/>
              </a:lnSpc>
              <a:buClr>
                <a:srgbClr val="000000"/>
              </a:buClr>
              <a:buSzPct val="9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is the use of physical, financial, exchange-traded, and over-the-counter derivative instruments (futures, forwards, swaps, options, etc.)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0520" indent="-169920">
              <a:lnSpc>
                <a:spcPct val="100000"/>
              </a:lnSpc>
              <a:buClr>
                <a:srgbClr val="000000"/>
              </a:buClr>
              <a:buSzPct val="9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is the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transactional interface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between the energy supply and demand areas of the firm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SzPct val="9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Risk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0520" indent="-169920">
              <a:lnSpc>
                <a:spcPct val="100000"/>
              </a:lnSpc>
              <a:buClr>
                <a:srgbClr val="000000"/>
              </a:buClr>
              <a:buSzPct val="9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is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capture, measurement, monitoring, and reporting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 physical and financial positions tied to core business operations and proprietary trading operations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0520" indent="-169920">
              <a:lnSpc>
                <a:spcPct val="100000"/>
              </a:lnSpc>
              <a:buClr>
                <a:srgbClr val="000000"/>
              </a:buClr>
              <a:buSzPct val="9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Best practices and industry standards also require risk management to be performed at both the corporate and enterprise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776760" y="2681280"/>
            <a:ext cx="1527120" cy="3309840"/>
          </a:xfrm>
          <a:prstGeom prst="rect">
            <a:avLst/>
          </a:prstGeom>
          <a:solidFill>
            <a:srgbClr val="000066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364000" y="2868480"/>
            <a:ext cx="2176560" cy="3130560"/>
          </a:xfrm>
          <a:prstGeom prst="rect">
            <a:avLst/>
          </a:prstGeom>
          <a:solidFill>
            <a:srgbClr val="000066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599240" y="2868480"/>
            <a:ext cx="1122480" cy="3130560"/>
          </a:xfrm>
          <a:prstGeom prst="rect">
            <a:avLst/>
          </a:prstGeom>
          <a:solidFill>
            <a:srgbClr val="000066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776760" y="2665440"/>
            <a:ext cx="1527120" cy="320760"/>
          </a:xfrm>
          <a:prstGeom prst="rect">
            <a:avLst/>
          </a:prstGeom>
          <a:solidFill>
            <a:srgbClr val="a50021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Front Office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364000" y="2665440"/>
            <a:ext cx="2176560" cy="320760"/>
          </a:xfrm>
          <a:prstGeom prst="rect">
            <a:avLst/>
          </a:prstGeom>
          <a:solidFill>
            <a:srgbClr val="a50021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Middle Office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599240" y="2665440"/>
            <a:ext cx="1122480" cy="320760"/>
          </a:xfrm>
          <a:prstGeom prst="rect">
            <a:avLst/>
          </a:prstGeom>
          <a:solidFill>
            <a:srgbClr val="a50021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Back Office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V="1">
            <a:off x="5659560" y="4571640"/>
            <a:ext cx="0" cy="1677960"/>
          </a:xfrm>
          <a:prstGeom prst="line">
            <a:avLst/>
          </a:prstGeom>
          <a:ln w="255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318280" y="5740560"/>
            <a:ext cx="541080" cy="583920"/>
          </a:xfrm>
          <a:prstGeom prst="rect">
            <a:avLst/>
          </a:prstGeom>
          <a:solidFill>
            <a:srgbClr val="ffffff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664320" y="5740560"/>
            <a:ext cx="789120" cy="652320"/>
          </a:xfrm>
          <a:prstGeom prst="rect">
            <a:avLst/>
          </a:prstGeom>
          <a:solidFill>
            <a:srgbClr val="ffffff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Committee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918560" y="5740560"/>
            <a:ext cx="706320" cy="652320"/>
          </a:xfrm>
          <a:prstGeom prst="rect">
            <a:avLst/>
          </a:prstGeom>
          <a:solidFill>
            <a:srgbClr val="ffffff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Treasury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138560" y="3389400"/>
            <a:ext cx="0" cy="515880"/>
          </a:xfrm>
          <a:prstGeom prst="line">
            <a:avLst/>
          </a:prstGeom>
          <a:ln w="255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254480" y="4232160"/>
            <a:ext cx="560520" cy="0"/>
          </a:xfrm>
          <a:prstGeom prst="line">
            <a:avLst/>
          </a:prstGeom>
          <a:ln w="255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603760" y="4232160"/>
            <a:ext cx="36216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323040" y="4232160"/>
            <a:ext cx="39060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067520" y="4191120"/>
            <a:ext cx="0" cy="623880"/>
          </a:xfrm>
          <a:prstGeom prst="line">
            <a:avLst/>
          </a:prstGeom>
          <a:ln w="255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078680" y="5270400"/>
            <a:ext cx="0" cy="459000"/>
          </a:xfrm>
          <a:prstGeom prst="line">
            <a:avLst/>
          </a:prstGeom>
          <a:ln w="255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970680" y="4232160"/>
            <a:ext cx="838080" cy="0"/>
          </a:xfrm>
          <a:prstGeom prst="line">
            <a:avLst/>
          </a:prstGeom>
          <a:ln w="255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8251920" y="4321080"/>
            <a:ext cx="0" cy="561960"/>
          </a:xfrm>
          <a:prstGeom prst="line">
            <a:avLst/>
          </a:prstGeom>
          <a:ln w="255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8261280" y="5186520"/>
            <a:ext cx="0" cy="542880"/>
          </a:xfrm>
          <a:prstGeom prst="line">
            <a:avLst/>
          </a:prstGeom>
          <a:ln w="255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305240" y="4406760"/>
            <a:ext cx="0" cy="611280"/>
          </a:xfrm>
          <a:prstGeom prst="line">
            <a:avLst/>
          </a:prstGeom>
          <a:ln w="255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898800" y="3905280"/>
            <a:ext cx="581040" cy="652320"/>
          </a:xfrm>
          <a:prstGeom prst="rect">
            <a:avLst/>
          </a:prstGeom>
          <a:solidFill>
            <a:srgbClr val="ffffff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Trading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051440" y="5049720"/>
            <a:ext cx="928440" cy="846360"/>
          </a:xfrm>
          <a:prstGeom prst="rect">
            <a:avLst/>
          </a:prstGeom>
          <a:solidFill>
            <a:srgbClr val="ffffff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Scheduling/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Dispatch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965920" y="3905280"/>
            <a:ext cx="633240" cy="652320"/>
          </a:xfrm>
          <a:prstGeom prst="rect">
            <a:avLst/>
          </a:prstGeom>
          <a:solidFill>
            <a:srgbClr val="ffffff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713640" y="3905280"/>
            <a:ext cx="753840" cy="652320"/>
          </a:xfrm>
          <a:prstGeom prst="rect">
            <a:avLst/>
          </a:prstGeom>
          <a:solidFill>
            <a:srgbClr val="ffffff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Monitoring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654960" y="4815000"/>
            <a:ext cx="811080" cy="652320"/>
          </a:xfrm>
          <a:prstGeom prst="rect">
            <a:avLst/>
          </a:prstGeom>
          <a:solidFill>
            <a:srgbClr val="ffffff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Compliance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842240" y="3905280"/>
            <a:ext cx="752400" cy="652320"/>
          </a:xfrm>
          <a:prstGeom prst="rect">
            <a:avLst/>
          </a:prstGeom>
          <a:solidFill>
            <a:srgbClr val="ffffff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807320" y="4883040"/>
            <a:ext cx="797040" cy="652680"/>
          </a:xfrm>
          <a:prstGeom prst="rect">
            <a:avLst/>
          </a:prstGeom>
          <a:solidFill>
            <a:srgbClr val="ffffff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213680" y="3174840"/>
            <a:ext cx="901800" cy="473400"/>
          </a:xfrm>
          <a:prstGeom prst="rect">
            <a:avLst/>
          </a:prstGeom>
          <a:solidFill>
            <a:srgbClr val="ffffff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Admin.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881520" y="3132000"/>
            <a:ext cx="1245960" cy="476280"/>
          </a:xfrm>
          <a:prstGeom prst="rect">
            <a:avLst/>
          </a:prstGeom>
          <a:solidFill>
            <a:srgbClr val="ffffff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/ Deal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Structuring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646600" y="5457960"/>
            <a:ext cx="608040" cy="755640"/>
          </a:xfrm>
          <a:custGeom>
            <a:avLst/>
            <a:gdLst/>
            <a:ahLst/>
            <a:rect l="l" t="t" r="r" b="b"/>
            <a:pathLst>
              <a:path w="731" h="529">
                <a:moveTo>
                  <a:pt x="0" y="0"/>
                </a:moveTo>
                <a:lnTo>
                  <a:pt x="731" y="0"/>
                </a:lnTo>
                <a:lnTo>
                  <a:pt x="731" y="529"/>
                </a:lnTo>
              </a:path>
            </a:pathLst>
          </a:custGeom>
          <a:noFill/>
          <a:ln w="28440">
            <a:solidFill>
              <a:srgbClr val="ffff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826160" y="3905280"/>
            <a:ext cx="1025280" cy="652320"/>
          </a:xfrm>
          <a:prstGeom prst="rect">
            <a:avLst/>
          </a:prstGeom>
          <a:solidFill>
            <a:srgbClr val="ffffff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Capture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943600" y="5740560"/>
            <a:ext cx="539640" cy="583920"/>
          </a:xfrm>
          <a:prstGeom prst="rect">
            <a:avLst/>
          </a:prstGeom>
          <a:solidFill>
            <a:srgbClr val="ffffff"/>
          </a:solidFill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44" name=""/>
          <p:cNvCxnSpPr>
            <a:stCxn id="142" idx="0"/>
            <a:endCxn id="139" idx="1"/>
          </p:cNvCxnSpPr>
          <p:nvPr/>
        </p:nvCxnSpPr>
        <p:spPr>
          <a:xfrm flipH="1" flipV="1" rot="5400000">
            <a:off x="6030000" y="2721240"/>
            <a:ext cx="492840" cy="1875600"/>
          </a:xfrm>
          <a:prstGeom prst="bentConnector2">
            <a:avLst/>
          </a:prstGeom>
          <a:ln w="25560">
            <a:solidFill>
              <a:srgbClr val="ffffff"/>
            </a:solidFill>
            <a:miter/>
            <a:tailEnd len="med" type="triangle" w="med"/>
          </a:ln>
        </p:spPr>
      </p:cxnSp>
      <p:sp>
        <p:nvSpPr>
          <p:cNvPr id="145" name=""/>
          <p:cNvSpPr/>
          <p:nvPr/>
        </p:nvSpPr>
        <p:spPr>
          <a:xfrm>
            <a:off x="1025640" y="1847880"/>
            <a:ext cx="802620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It is important to distinguish between trading and risk management to understand how to develop the key structural attributes needed to be successful in a deregulated marketplace.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2741760" y="1165320"/>
            <a:ext cx="6170400" cy="576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Trading vs Risk Management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©2000 Andersen Consulting Propriety and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D4867B-B972-4422-BFD1-155920025C67}" type="slidenum">
              <a:t>9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D0810830-EE9D-46EF-BFEC-E4E2D745E2B7}" type="datetime1">
              <a:rPr lang="en-US"/>
              <a:t>09/27/25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1998-06-10T12:18:22Z</dcterms:created>
  <dc:creator>Andersen Consulting</dc:creator>
  <dc:description>PowerPoint Full Grid 1-Color Overhead Presentation Template.  Andersen Consulting Firmwide Templates v8.0a.</dc:description>
  <dc:language>en-US</dc:language>
  <cp:lastModifiedBy>darilyn.r.jones</cp:lastModifiedBy>
  <cp:lastPrinted>2000-11-15T20:49:00Z</cp:lastPrinted>
  <dcterms:modified xsi:type="dcterms:W3CDTF">2000-12-05T19:05:48Z</dcterms:modified>
  <cp:revision>353</cp:revision>
  <dc:subject>Presentation Template Designs</dc:subject>
  <dc:title>No Slide Title</dc:title>
</cp:coreProperties>
</file>