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7002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
          <p:cNvSpPr/>
          <p:nvPr/>
        </p:nvSpPr>
        <p:spPr>
          <a:xfrm>
            <a:off x="3716640" y="6605640"/>
            <a:ext cx="1222200" cy="27684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Page </a:t>
            </a:r>
            <a:fld id="{6A940E51-630D-4BAA-8CE6-7E0AD947249C}" type="slidenum">
              <a:rPr b="1" lang="en-US" sz="1200" strike="noStrike" u="none">
                <a:solidFill>
                  <a:srgbClr val="000000"/>
                </a:solidFill>
                <a:effectLst/>
                <a:uFillTx/>
                <a:latin typeface="Book Antiqua"/>
              </a:rPr>
              <a:t>&lt;number&gt;</a:t>
            </a:fld>
            <a:endParaRPr b="0" lang="en-US" sz="1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3" name=""/>
          <p:cNvSpPr/>
          <p:nvPr/>
        </p:nvSpPr>
        <p:spPr>
          <a:xfrm>
            <a:off x="1158840" y="1297080"/>
            <a:ext cx="6529320" cy="2226960"/>
          </a:xfrm>
          <a:prstGeom prst="rect">
            <a:avLst/>
          </a:prstGeom>
          <a:noFill/>
          <a:ln w="0">
            <a:noFill/>
          </a:ln>
        </p:spPr>
        <p:style>
          <a:lnRef idx="0"/>
          <a:fillRef idx="0"/>
          <a:effectRef idx="0"/>
          <a:fontRef idx="minor"/>
        </p:style>
        <p:txBody>
          <a:bodyPr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Self Audit of Settlement Quality Meter Data</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for the period of July 1, 1999 to December 31,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Audit Plan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May 2, 2001</a:t>
            </a:r>
            <a:endParaRPr b="0" lang="en-US" sz="2000" strike="noStrike" u="none">
              <a:solidFill>
                <a:srgbClr val="000000"/>
              </a:solidFill>
              <a:effectLst/>
              <a:uFillTx/>
              <a:latin typeface="Times New Roman"/>
            </a:endParaRPr>
          </a:p>
        </p:txBody>
      </p:sp>
      <p:sp>
        <p:nvSpPr>
          <p:cNvPr id="4" name=""/>
          <p:cNvSpPr/>
          <p:nvPr/>
        </p:nvSpPr>
        <p:spPr>
          <a:xfrm>
            <a:off x="6912000" y="6643800"/>
            <a:ext cx="175896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 </a:t>
            </a:r>
            <a:endParaRPr b="0" lang="en-US" sz="800" strike="noStrike" u="none">
              <a:solidFill>
                <a:srgbClr val="000000"/>
              </a:solidFill>
              <a:effectLst/>
              <a:uFillTx/>
              <a:latin typeface="Times New Roman"/>
            </a:endParaRPr>
          </a:p>
        </p:txBody>
      </p:sp>
      <p:sp>
        <p:nvSpPr>
          <p:cNvPr id="5" name=""/>
          <p:cNvSpPr/>
          <p:nvPr/>
        </p:nvSpPr>
        <p:spPr>
          <a:xfrm>
            <a:off x="1391760" y="5622840"/>
            <a:ext cx="6204960" cy="64116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Submitted by: Enron Power Marketing, Inc. (EPMI)</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Book Antiqua"/>
              </a:rPr>
              <a:t>Submitted to: California Independent System Operator (ISO)</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 name=""/>
          <p:cNvSpPr/>
          <p:nvPr/>
        </p:nvSpPr>
        <p:spPr>
          <a:xfrm>
            <a:off x="15840" y="142092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4479840" y="422280"/>
            <a:ext cx="184320" cy="45720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 name=""/>
          <p:cNvSpPr/>
          <p:nvPr/>
        </p:nvSpPr>
        <p:spPr>
          <a:xfrm>
            <a:off x="1179360" y="371520"/>
            <a:ext cx="6804000" cy="515880"/>
          </a:xfrm>
          <a:prstGeom prst="rect">
            <a:avLst/>
          </a:prstGeom>
          <a:solidFill>
            <a:srgbClr val="ffff00"/>
          </a:solidFill>
          <a:ln w="12600">
            <a:solidFill>
              <a:srgbClr val="000000"/>
            </a:solidFill>
            <a:miter/>
          </a:ln>
          <a:effectLst>
            <a:outerShdw dist="107932" dir="2700000" blurRad="0" rotWithShape="0">
              <a:srgbClr val="0033cc"/>
            </a:outerShdw>
          </a:effectLst>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3333cc"/>
                </a:solidFill>
                <a:effectLst/>
                <a:uFillTx/>
                <a:latin typeface="Book Antiqua"/>
              </a:rPr>
              <a:t>Scheduling Coordinator Activities</a:t>
            </a:r>
            <a:endParaRPr b="0" lang="en-US" sz="2800" strike="noStrike" u="none">
              <a:solidFill>
                <a:srgbClr val="000000"/>
              </a:solidFill>
              <a:effectLst/>
              <a:uFillTx/>
              <a:latin typeface="Times New Roman"/>
            </a:endParaRPr>
          </a:p>
        </p:txBody>
      </p:sp>
      <p:sp>
        <p:nvSpPr>
          <p:cNvPr id="9" name=""/>
          <p:cNvSpPr/>
          <p:nvPr/>
        </p:nvSpPr>
        <p:spPr>
          <a:xfrm>
            <a:off x="4902120" y="0"/>
            <a:ext cx="42418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 name=""/>
          <p:cNvSpPr/>
          <p:nvPr/>
        </p:nvSpPr>
        <p:spPr>
          <a:xfrm>
            <a:off x="380880" y="1635120"/>
            <a:ext cx="8382240" cy="2025720"/>
          </a:xfrm>
          <a:prstGeom prst="rect">
            <a:avLst/>
          </a:prstGeom>
          <a:noFill/>
          <a:ln w="0">
            <a:noFill/>
          </a:ln>
        </p:spPr>
        <p:style>
          <a:lnRef idx="0"/>
          <a:fillRef idx="0"/>
          <a:effectRef idx="0"/>
          <a:fontRef idx="minor"/>
        </p:style>
        <p:txBody>
          <a:bodyPr lIns="92160" rIns="92160" tIns="46080" bIns="46080" anchor="t">
            <a:noAutofit/>
          </a:bodyPr>
          <a:p>
            <a:pPr marL="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During the period of July 1, 1999 to December 31, 2000, EPMI acted as a Scheduling Coordinator (SC) representing one Energy Service Provider (ESP).  EPMI did not represent any Qualifying Facilities (QF’s) or existing contracts during this period.</a:t>
            </a:r>
            <a:endParaRPr b="0" lang="en-US" sz="1800" strike="noStrike" u="none">
              <a:solidFill>
                <a:srgbClr val="000000"/>
              </a:solidFill>
              <a:effectLst/>
              <a:uFillTx/>
              <a:latin typeface="Times New Roman"/>
            </a:endParaRPr>
          </a:p>
          <a:p>
            <a:pPr marL="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15840" y="142092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4479840" y="422280"/>
            <a:ext cx="184320" cy="45720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3" name=""/>
          <p:cNvSpPr/>
          <p:nvPr/>
        </p:nvSpPr>
        <p:spPr>
          <a:xfrm>
            <a:off x="1160640" y="371520"/>
            <a:ext cx="6804000" cy="515880"/>
          </a:xfrm>
          <a:prstGeom prst="rect">
            <a:avLst/>
          </a:prstGeom>
          <a:solidFill>
            <a:srgbClr val="ffff00"/>
          </a:solidFill>
          <a:ln w="12600">
            <a:solidFill>
              <a:srgbClr val="000000"/>
            </a:solidFill>
            <a:miter/>
          </a:ln>
          <a:effectLst>
            <a:outerShdw dist="107932" dir="2700000" blurRad="0" rotWithShape="0">
              <a:srgbClr val="0033cc"/>
            </a:outerShdw>
          </a:effectLst>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3333cc"/>
                </a:solidFill>
                <a:effectLst/>
                <a:uFillTx/>
                <a:latin typeface="Book Antiqua"/>
              </a:rPr>
              <a:t>Audit Personnel</a:t>
            </a:r>
            <a:endParaRPr b="0" lang="en-US" sz="2800" strike="noStrike" u="none">
              <a:solidFill>
                <a:srgbClr val="000000"/>
              </a:solidFill>
              <a:effectLst/>
              <a:uFillTx/>
              <a:latin typeface="Times New Roman"/>
            </a:endParaRPr>
          </a:p>
        </p:txBody>
      </p:sp>
      <p:sp>
        <p:nvSpPr>
          <p:cNvPr id="14" name=""/>
          <p:cNvSpPr/>
          <p:nvPr/>
        </p:nvSpPr>
        <p:spPr>
          <a:xfrm>
            <a:off x="4902120" y="0"/>
            <a:ext cx="42418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5" name=""/>
          <p:cNvSpPr/>
          <p:nvPr/>
        </p:nvSpPr>
        <p:spPr>
          <a:xfrm>
            <a:off x="233280" y="1616040"/>
            <a:ext cx="8686800" cy="428328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For the purpose of conducting the audit, EPMI will be using the services of Arthur Andersen and Computer Science Corporation (CSC).</a:t>
            </a:r>
            <a:endParaRPr b="0" lang="en-US" sz="18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Arthur Andersen performed related audit procedures and issued an agreed upon procedures report for the period April 1, 1998 to June 30, 1999.  The engagement team has extensive integrated audit experience with primary focus on retail electricity industry.</a:t>
            </a: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CSC is the current Meter Data Management Agent (MDMA) for a portion of ESP meters.  The California Utility Distribution Companies serve as MDMA for the other portion of ESP meters.</a:t>
            </a:r>
            <a:endParaRPr b="0" lang="en-US" sz="18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
          <p:cNvSpPr/>
          <p:nvPr/>
        </p:nvSpPr>
        <p:spPr>
          <a:xfrm>
            <a:off x="15840" y="142092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4479840" y="422280"/>
            <a:ext cx="184320" cy="45720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1160640" y="371520"/>
            <a:ext cx="6804000" cy="515880"/>
          </a:xfrm>
          <a:prstGeom prst="rect">
            <a:avLst/>
          </a:prstGeom>
          <a:solidFill>
            <a:srgbClr val="ffff00"/>
          </a:solidFill>
          <a:ln w="12600">
            <a:solidFill>
              <a:srgbClr val="000000"/>
            </a:solidFill>
            <a:miter/>
          </a:ln>
          <a:effectLst>
            <a:outerShdw dist="107932" dir="2700000" blurRad="0" rotWithShape="0">
              <a:srgbClr val="0033cc"/>
            </a:outerShdw>
          </a:effectLst>
        </p:spPr>
        <p:style>
          <a:lnRef idx="0"/>
          <a:fillRef idx="0"/>
          <a:effectRef idx="0"/>
          <a:fontRef idx="minor"/>
        </p:style>
        <p:txBody>
          <a:bodyPr lIns="92160" rIns="92160" tIns="44280" bIns="44280" anchor="t">
            <a:spAutoFit/>
          </a:bodyPr>
          <a:p>
            <a:pPr algn="ctr">
              <a:lnSpc>
                <a:spcPct val="100000"/>
              </a:lnSpc>
              <a:tabLst>
                <a:tab algn="l" pos="0"/>
                <a:tab algn="l" pos="907920"/>
                <a:tab algn="l" pos="1816200"/>
                <a:tab algn="l" pos="2724120"/>
                <a:tab algn="l" pos="3632040"/>
                <a:tab algn="l" pos="4540320"/>
                <a:tab algn="l" pos="5448240"/>
                <a:tab algn="l" pos="6356520"/>
                <a:tab algn="l" pos="7264440"/>
                <a:tab algn="l" pos="8172360"/>
                <a:tab algn="l" pos="9080640"/>
                <a:tab algn="l" pos="9988560"/>
                <a:tab algn="l" pos="10896480"/>
              </a:tabLst>
            </a:pPr>
            <a:r>
              <a:rPr b="1" i="1" lang="en-US" sz="2800" strike="noStrike" u="none">
                <a:solidFill>
                  <a:srgbClr val="3333cc"/>
                </a:solidFill>
                <a:effectLst/>
                <a:uFillTx/>
                <a:latin typeface="Book Antiqua"/>
              </a:rPr>
              <a:t>Proposed Procedures and Timeline</a:t>
            </a:r>
            <a:endParaRPr b="0" lang="en-US" sz="2800" strike="noStrike" u="none">
              <a:solidFill>
                <a:srgbClr val="000000"/>
              </a:solidFill>
              <a:effectLst/>
              <a:uFillTx/>
              <a:latin typeface="Times New Roman"/>
            </a:endParaRPr>
          </a:p>
        </p:txBody>
      </p:sp>
      <p:sp>
        <p:nvSpPr>
          <p:cNvPr id="19" name=""/>
          <p:cNvSpPr/>
          <p:nvPr/>
        </p:nvSpPr>
        <p:spPr>
          <a:xfrm>
            <a:off x="4902120" y="0"/>
            <a:ext cx="424188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233280" y="1616040"/>
            <a:ext cx="8686800" cy="4283280"/>
          </a:xfrm>
          <a:prstGeom prst="rect">
            <a:avLst/>
          </a:prstGeom>
          <a:noFill/>
          <a:ln w="0">
            <a:noFill/>
          </a:ln>
        </p:spPr>
        <p:style>
          <a:lnRef idx="0"/>
          <a:fillRef idx="0"/>
          <a:effectRef idx="0"/>
          <a:fontRef idx="minor"/>
        </p:style>
        <p:txBody>
          <a:bodyPr lIns="92160" rIns="92160" tIns="46080" bIns="46080" anchor="t">
            <a:noAutofit/>
          </a:bodyPr>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This audit will be coordinated through our Portland, Oregon office working directly with our ESP’s, their MDMA’s, and Arthur Andersen in their respective locations.</a:t>
            </a: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Our intent is to request the results of any audit findings, addressing, at a minimum, but not limited to, the “Meter Facility” and “Meter Reading” process control review items.</a:t>
            </a:r>
            <a:endParaRPr b="0" lang="en-US" sz="18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In addition, we will be utilizing the services of Arthur Andersen to audit the “Settlement Meter Data Processes” addressing, at a minimum, but not limited to, the control review items listed in the ISO published Audit Requirements document.</a:t>
            </a: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3333cc"/>
                </a:solidFill>
                <a:effectLst/>
                <a:uFillTx/>
                <a:latin typeface="Book Antiqua"/>
              </a:rPr>
              <a:t>EPMI’s objective is to have all information gathered by the end of August 2001 to allow enough time to compile all required responses on audit findings and action items, as well as a statement of compliance.</a:t>
            </a:r>
            <a:endParaRPr b="0" lang="en-US" sz="1800" strike="noStrike" u="none">
              <a:solidFill>
                <a:srgbClr val="000000"/>
              </a:solidFill>
              <a:effectLst/>
              <a:uFillTx/>
              <a:latin typeface="Times New Roman"/>
            </a:endParaRPr>
          </a:p>
          <a:p>
            <a:pPr marL="343080" indent="-34308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343080">
              <a:lnSpc>
                <a:spcPct val="100000"/>
              </a:lnSpc>
              <a:buClr>
                <a:srgbClr val="3333cc"/>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5353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1999-03-19T19:02:58Z</dcterms:created>
  <dc:creator>John A. Carroll</dc:creator>
  <dc:description/>
  <dc:language>en-US</dc:language>
  <cp:lastModifiedBy>Arthur Andersen</cp:lastModifiedBy>
  <cp:lastPrinted>2001-05-07T15:38:39Z</cp:lastPrinted>
  <dcterms:modified xsi:type="dcterms:W3CDTF">2001-05-07T15:41:26Z</dcterms:modified>
  <cp:revision>282</cp:revision>
  <dc:subject/>
  <dc:title>No Slide Title</dc:title>
</cp:coreProperties>
</file>